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85" r:id="rId3"/>
    <p:sldId id="343" r:id="rId4"/>
    <p:sldId id="287" r:id="rId5"/>
    <p:sldId id="331" r:id="rId6"/>
    <p:sldId id="341" r:id="rId7"/>
    <p:sldId id="342" r:id="rId8"/>
    <p:sldId id="344" r:id="rId9"/>
    <p:sldId id="345" r:id="rId10"/>
    <p:sldId id="346" r:id="rId11"/>
    <p:sldId id="347" r:id="rId12"/>
    <p:sldId id="348" r:id="rId13"/>
    <p:sldId id="349" r:id="rId14"/>
    <p:sldId id="360" r:id="rId15"/>
    <p:sldId id="362" r:id="rId16"/>
    <p:sldId id="350" r:id="rId17"/>
    <p:sldId id="353" r:id="rId18"/>
    <p:sldId id="354" r:id="rId19"/>
    <p:sldId id="355" r:id="rId20"/>
    <p:sldId id="358" r:id="rId21"/>
    <p:sldId id="352" r:id="rId22"/>
    <p:sldId id="365" r:id="rId23"/>
    <p:sldId id="364" r:id="rId24"/>
    <p:sldId id="356" r:id="rId25"/>
    <p:sldId id="357" r:id="rId26"/>
    <p:sldId id="363" r:id="rId2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9" autoAdjust="0"/>
  </p:normalViewPr>
  <p:slideViewPr>
    <p:cSldViewPr snapToGrid="0">
      <p:cViewPr varScale="1">
        <p:scale>
          <a:sx n="62" d="100"/>
          <a:sy n="62" d="100"/>
        </p:scale>
        <p:origin x="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3744-1298-4A98-86D1-700D2E29A339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8C17B-8BC4-428B-ADF5-C65C9C91E9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792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CC1A4-516F-5CB4-E0BE-C2B549900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FBE04-6430-6655-D485-EF74DE06A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5E0C44-BA04-2A14-2B93-C1410346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84499-7CE1-CD6F-D7B2-F4BD6489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4FA88-D0EF-D434-B294-AE7E80B8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35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DDAB6-6AA4-0260-3FAF-41112120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858ABF-CD83-1C70-A135-1E8B2292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73657-295C-A5C0-E464-4035E3DF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D64F74-1781-396B-E665-5CB61C0C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7CA920-29AF-C50F-CE2E-7591ED36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174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6FBC44-BFCE-F36A-F090-830BBD467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6A1868-1E06-E81F-C6DF-B2A83C0B7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E28210-F573-A0EF-0D40-64654F52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A9E01D-F4F3-3F18-C5BF-98645754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E3816-79CB-89D3-B468-72B35106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070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7AA61-E0C5-B45F-38C0-5212390F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DA9C87-A219-4F0D-1A05-4AE4E768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FB85D-95B3-35C2-8B82-D3A2844C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AA6976-9C2D-05B4-494A-235A8D22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D591AF-2D51-627B-0B00-5B105D95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76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21EB2-3E6F-A1DE-C25A-710F4E6D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712517-65A4-DE74-2639-989BC744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D6EB7-5F29-9993-296B-5534C1E9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F1D2A-E129-4CE3-ABBD-9D0E56BB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4CB9F-A906-FAE9-6733-61429210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329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58C70-8183-2C14-D5EF-52978967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F810D-A5D8-23DE-6164-7AEC44FB3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19BC63-DC91-BF19-D10E-9D1DDADE8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26062-6DCF-1975-084F-D806645D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2DD906-49CF-251E-E792-7EFB6168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4A5D1-A869-397F-2C1A-530F4FEF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232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BA02A-ACB5-D28C-CD89-6E8615BB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BAAAB-D3A1-9217-4E3A-DB8A06ADF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A83E2-5299-7359-11FE-91979CC85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15C433-89A2-8FB0-9024-0569D96E8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DC15CD-98A1-D7F4-C26F-323587871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86D7CE-5484-22F5-FBD9-67A9EF2F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EF7D86-106D-8BDD-602F-FF22EF4E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F7DBF0-6FD2-935E-2F2D-8C528D6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801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3BEC3-ADD0-554B-82A0-6A251702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542FB7-4B25-1204-BCED-40BF6D04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2F5247-F2A8-80B1-8E17-8890E943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96E17F-FA7A-D442-9FF2-38FCD4D2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542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5BAA0A-853F-D00E-94D9-BC935B53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2524E8-110B-0509-3200-9D63EB8F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483106-5DC5-4A37-CF88-756AABE9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669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E365B-096B-FAB4-C03F-6A48FE3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904AC-7AC6-FA89-D5D1-193E39FD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0D09A-F679-0A41-54D9-DCFDD4A40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09F917-CFE7-125C-42C2-4AFD69C8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F4B128-8ACC-44D0-3445-BF2AE210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7602B6-465E-7CE2-0336-95C459F3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17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1629B-9B85-F18A-0849-0445EFD7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F565B0-C16C-52A6-F260-217B00DDC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964EFE-3386-0835-42B6-037D25C4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1C2532-BEDF-352E-AAC9-CBD760CE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684355-AFE1-F46E-6007-BD0C502A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AE59AE-1653-93AE-5C00-0F9F4E20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355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5A08CF-C0CF-25E1-B3EB-4A7EB553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3FF216-3811-350C-DD2F-ADEFE47C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703B9-68CF-EAF4-261D-E524D4E4E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A202-7DA7-491A-BC73-496918B79C55}" type="datetimeFigureOut">
              <a:rPr lang="es-PE" smtClean="0"/>
              <a:t>19/03/2025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40082-3F81-D7F8-3A81-2D464A1B5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D41DF-C729-09A1-3AB6-49C164EE1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641C-F955-4E0A-B693-3C59A3CF39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2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A3F69-5F21-F1EC-2BD7-3C46E6978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77854"/>
            <a:ext cx="9144000" cy="1559192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/>
              <a:t>Corticoides en neumonía adquirida en la comunidad</a:t>
            </a:r>
            <a:endParaRPr lang="es-PE" sz="5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C1BFDC-59D3-DC5A-DA0D-A6211369A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2651" y="3958586"/>
            <a:ext cx="5826697" cy="221000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/>
              <a:t>Johan Azañero Haro</a:t>
            </a:r>
            <a:endParaRPr lang="es-MX" sz="2799" b="1" dirty="0"/>
          </a:p>
          <a:p>
            <a:pPr algn="ctr"/>
            <a:r>
              <a:rPr lang="es-P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MSc (c), Universidad Científica del Sur.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Médico Internista, UNFV.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Medico asistente – HNHU.</a:t>
            </a:r>
          </a:p>
          <a:p>
            <a:pPr algn="ctr"/>
            <a:r>
              <a:rPr lang="es-P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Investigador RENACYT.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8D4F6E-D93D-A576-54E0-209783A4B2D0}"/>
              </a:ext>
            </a:extLst>
          </p:cNvPr>
          <p:cNvSpPr txBox="1"/>
          <p:nvPr/>
        </p:nvSpPr>
        <p:spPr>
          <a:xfrm>
            <a:off x="742365" y="411893"/>
            <a:ext cx="10707267" cy="529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/>
              <a:t>VI Curso internacional y XLVI Curso de terapéutica y prevención en medicina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7A858-53EC-4C9C-2260-95CA41FA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7" y="5495184"/>
            <a:ext cx="3082075" cy="1131647"/>
          </a:xfrm>
          <a:prstGeom prst="rect">
            <a:avLst/>
          </a:prstGeom>
        </p:spPr>
      </p:pic>
      <p:pic>
        <p:nvPicPr>
          <p:cNvPr id="1026" name="Picture 2" descr="Portal del Estado Peruano - Portal de Transparencia Estándar - PTE">
            <a:extLst>
              <a:ext uri="{FF2B5EF4-FFF2-40B4-BE49-F238E27FC236}">
                <a16:creationId xmlns:a16="http://schemas.microsoft.com/office/drawing/2014/main" id="{59367532-E4D9-5C4C-E929-C468D7A9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59" y="5342368"/>
            <a:ext cx="3274038" cy="12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5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4F6A3-A215-6CE8-5F47-67AF4FDF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Corticoides sistémicos - Neumonía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0509E-1CAA-1DBC-70CB-A3F818E0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600" dirty="0"/>
              <a:t>Indicaciones en neumonía y enfermedades pulmonares graves: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s-MX" sz="2600" dirty="0"/>
              <a:t>Insuficiencia suprarrenal relativa en enfermedades críticas (ISR)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s-MX" sz="2600" dirty="0"/>
              <a:t>Shock séptico refractario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s-MX" sz="2600" dirty="0"/>
              <a:t>Reducción de la inflamación pulmonar en neumonía bacteriana y daño pulmonar agudo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s-MX" sz="2600" dirty="0"/>
              <a:t>Mejoría de la oxigenación y pronóstico en neumonía por </a:t>
            </a:r>
            <a:r>
              <a:rPr lang="es-MX" sz="2600" i="1" dirty="0" err="1"/>
              <a:t>Pneumocystis</a:t>
            </a:r>
            <a:r>
              <a:rPr lang="es-MX" sz="2600" i="1" dirty="0"/>
              <a:t> </a:t>
            </a:r>
            <a:r>
              <a:rPr lang="es-MX" sz="2600" i="1" dirty="0" err="1"/>
              <a:t>jirovecii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3500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73064-D020-7658-C82F-28628109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Respuesta Adrenal en la Neumonía Grave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72CFE-7F1C-3682-F425-639C1E9C5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1550393"/>
            <a:ext cx="11188557" cy="10592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/>
              <a:t>La insuficiencia suprarrenal relativa (ISR) se diagnosticó entre 22% - 48% de los pacientes con NAC grave.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F661FC-117D-D031-7FE5-8507E6F0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0" b="25798"/>
          <a:stretch/>
        </p:blipFill>
        <p:spPr>
          <a:xfrm>
            <a:off x="1592504" y="3424957"/>
            <a:ext cx="8516010" cy="26712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C7ABB1-78BB-5696-7B09-702A4ED6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322" r="1728" b="-61"/>
          <a:stretch/>
        </p:blipFill>
        <p:spPr>
          <a:xfrm>
            <a:off x="1828809" y="6096205"/>
            <a:ext cx="7664512" cy="4144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AF7296D-4A5F-2F3E-E068-188A9FF3150B}"/>
              </a:ext>
            </a:extLst>
          </p:cNvPr>
          <p:cNvSpPr txBox="1"/>
          <p:nvPr/>
        </p:nvSpPr>
        <p:spPr>
          <a:xfrm>
            <a:off x="1828798" y="6451779"/>
            <a:ext cx="4759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Journal of Critical Care (2010) 25, 541.e1–541.e8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948EFE-DF64-4446-6BDA-85367DFB1E8F}"/>
              </a:ext>
            </a:extLst>
          </p:cNvPr>
          <p:cNvSpPr txBox="1"/>
          <p:nvPr/>
        </p:nvSpPr>
        <p:spPr>
          <a:xfrm>
            <a:off x="2268019" y="2836314"/>
            <a:ext cx="7317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i="1" dirty="0"/>
              <a:t>Cortisol basal &lt;15 µg/dL o un incremento post-ACTH (250 </a:t>
            </a:r>
            <a:r>
              <a:rPr lang="es-MX" sz="1800" i="1" dirty="0" err="1"/>
              <a:t>mcg</a:t>
            </a:r>
            <a:r>
              <a:rPr lang="es-MX" sz="1800" i="1" dirty="0"/>
              <a:t>) &lt; 9 µg/Dl</a:t>
            </a:r>
            <a:endParaRPr lang="es-PE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2010FD3-E0E1-C034-5FFB-6A52A14C1043}"/>
              </a:ext>
            </a:extLst>
          </p:cNvPr>
          <p:cNvSpPr/>
          <p:nvPr/>
        </p:nvSpPr>
        <p:spPr>
          <a:xfrm>
            <a:off x="1592493" y="5753528"/>
            <a:ext cx="8516010" cy="342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21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ECAAFC-A62D-E1CE-AE11-E1F3466E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0" y="1593999"/>
            <a:ext cx="5327166" cy="3114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268C3C-BE9E-C05F-16CB-C9AF42DC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33"/>
          <a:stretch/>
        </p:blipFill>
        <p:spPr>
          <a:xfrm>
            <a:off x="6225611" y="1510924"/>
            <a:ext cx="5327166" cy="385569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513605F-70A1-8B67-F9A1-EAB178B995BC}"/>
              </a:ext>
            </a:extLst>
          </p:cNvPr>
          <p:cNvSpPr txBox="1"/>
          <p:nvPr/>
        </p:nvSpPr>
        <p:spPr>
          <a:xfrm>
            <a:off x="1828798" y="6451779"/>
            <a:ext cx="4759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Journal of Critical Care (2010) 25, 541.e1–541.e8</a:t>
            </a:r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88B62BC-1072-ABC3-3571-EFD3259E1EA7}"/>
              </a:ext>
            </a:extLst>
          </p:cNvPr>
          <p:cNvSpPr/>
          <p:nvPr/>
        </p:nvSpPr>
        <p:spPr>
          <a:xfrm>
            <a:off x="446910" y="3113070"/>
            <a:ext cx="5327166" cy="301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A0A9A8-FBDA-5D16-CBA4-C8B58C1A6A68}"/>
              </a:ext>
            </a:extLst>
          </p:cNvPr>
          <p:cNvSpPr/>
          <p:nvPr/>
        </p:nvSpPr>
        <p:spPr>
          <a:xfrm>
            <a:off x="465747" y="2602242"/>
            <a:ext cx="5327166" cy="301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C46FEC-F37D-F880-FAE4-7C525E2E9C9D}"/>
              </a:ext>
            </a:extLst>
          </p:cNvPr>
          <p:cNvSpPr/>
          <p:nvPr/>
        </p:nvSpPr>
        <p:spPr>
          <a:xfrm>
            <a:off x="6250105" y="3768900"/>
            <a:ext cx="5327166" cy="301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E781FC-10D7-A0BE-C2A7-C040A5913DDC}"/>
              </a:ext>
            </a:extLst>
          </p:cNvPr>
          <p:cNvSpPr/>
          <p:nvPr/>
        </p:nvSpPr>
        <p:spPr>
          <a:xfrm>
            <a:off x="6268942" y="3001219"/>
            <a:ext cx="5327166" cy="301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42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A84CA-9E94-CC1D-E8D3-A50E78C3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519" y="136677"/>
            <a:ext cx="6956461" cy="1325563"/>
          </a:xfrm>
        </p:spPr>
        <p:txBody>
          <a:bodyPr/>
          <a:lstStyle/>
          <a:p>
            <a:pPr algn="ctr"/>
            <a:r>
              <a:rPr lang="es-MX" b="1" dirty="0"/>
              <a:t>Uso de Hidrocortisona en la Neumonía Grave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B757D99-71DF-9F55-C450-A051A0D6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348868"/>
            <a:ext cx="4386321" cy="1925926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520FBBE8-38E0-30BB-BFE0-3993500AC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56" y="2390846"/>
            <a:ext cx="4278082" cy="4351338"/>
          </a:xfrm>
        </p:spPr>
      </p:pic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9DDF9A03-A73D-0850-4072-00B1008151C1}"/>
              </a:ext>
            </a:extLst>
          </p:cNvPr>
          <p:cNvSpPr txBox="1">
            <a:spLocks/>
          </p:cNvSpPr>
          <p:nvPr/>
        </p:nvSpPr>
        <p:spPr>
          <a:xfrm>
            <a:off x="4674741" y="5806470"/>
            <a:ext cx="7209239" cy="924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es-MX" b="1" i="0" cap="all" dirty="0">
                <a:solidFill>
                  <a:srgbClr val="1A1A1A"/>
                </a:solidFill>
                <a:effectLst/>
                <a:latin typeface="OTNEJMScalaSansLF"/>
              </a:rPr>
              <a:t>Conclusión: </a:t>
            </a:r>
            <a:r>
              <a:rPr lang="es-MX" b="0" i="0" dirty="0">
                <a:solidFill>
                  <a:srgbClr val="4D4D4D"/>
                </a:solidFill>
                <a:effectLst/>
                <a:latin typeface="OTNEJMQuadraat"/>
              </a:rPr>
              <a:t>En pacientes con NAC severa tratados en la UCI, el uso de hidrocortisona se asoció con un menor riesgo de mortalidad a los 28 días en comparación con el placebo.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F4DD33-938D-909C-99A5-861B4CC39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57" y="1537949"/>
            <a:ext cx="7608639" cy="402037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DE687AE-1593-8D27-A458-811C7D11A4BD}"/>
              </a:ext>
            </a:extLst>
          </p:cNvPr>
          <p:cNvSpPr/>
          <p:nvPr/>
        </p:nvSpPr>
        <p:spPr>
          <a:xfrm>
            <a:off x="4516931" y="2640457"/>
            <a:ext cx="7510887" cy="38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99B96E-F445-8DCC-A79C-040ED09E1DEC}"/>
              </a:ext>
            </a:extLst>
          </p:cNvPr>
          <p:cNvSpPr/>
          <p:nvPr/>
        </p:nvSpPr>
        <p:spPr>
          <a:xfrm>
            <a:off x="3427449" y="2517169"/>
            <a:ext cx="856875" cy="226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325C45-1028-9DE0-1B3B-D1435A6CB70D}"/>
              </a:ext>
            </a:extLst>
          </p:cNvPr>
          <p:cNvSpPr/>
          <p:nvPr/>
        </p:nvSpPr>
        <p:spPr>
          <a:xfrm>
            <a:off x="2069548" y="3690525"/>
            <a:ext cx="2070937" cy="226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84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902CC-65D7-C9A5-A6CB-3D5724D9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BD8FC6-FB19-64CC-CA10-3E10529C0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30" t="23213"/>
          <a:stretch/>
        </p:blipFill>
        <p:spPr>
          <a:xfrm>
            <a:off x="92684" y="87704"/>
            <a:ext cx="7828604" cy="3341296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6BCC64B-A6BD-CDBE-65E1-F7FD23817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5055" b="89465"/>
          <a:stretch/>
        </p:blipFill>
        <p:spPr>
          <a:xfrm>
            <a:off x="0" y="6034479"/>
            <a:ext cx="2818239" cy="458396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C9B3EEA-9393-ACF6-5DD5-1E9660F7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98"/>
          <a:stretch/>
        </p:blipFill>
        <p:spPr>
          <a:xfrm>
            <a:off x="4558734" y="2291137"/>
            <a:ext cx="7624068" cy="450007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73FE936-E93A-4A32-A321-7C5D797EE29E}"/>
              </a:ext>
            </a:extLst>
          </p:cNvPr>
          <p:cNvSpPr/>
          <p:nvPr/>
        </p:nvSpPr>
        <p:spPr>
          <a:xfrm>
            <a:off x="9801547" y="2979507"/>
            <a:ext cx="1407559" cy="3806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56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8A5EB1-ACA3-BD73-DC53-6F8CB7E0C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8867"/>
            <a:ext cx="5845996" cy="27910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391903-9CA1-0F24-AC59-1B83F757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937"/>
            <a:ext cx="5709967" cy="22215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1196CA-53B2-2016-DC72-CAD6037C3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023" y="185412"/>
            <a:ext cx="6035097" cy="25379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09731D-71ED-A28A-C4CA-7CC792A85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023" y="3619938"/>
            <a:ext cx="6113123" cy="222158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C7BD3F5-063D-FB4E-CF56-B8B747E69296}"/>
              </a:ext>
            </a:extLst>
          </p:cNvPr>
          <p:cNvSpPr txBox="1"/>
          <p:nvPr/>
        </p:nvSpPr>
        <p:spPr>
          <a:xfrm>
            <a:off x="4579704" y="6559705"/>
            <a:ext cx="3197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Wu et al. </a:t>
            </a:r>
            <a:r>
              <a:rPr lang="es-PE" sz="1400" dirty="0" err="1"/>
              <a:t>Critical</a:t>
            </a:r>
            <a:r>
              <a:rPr lang="es-PE" sz="1400" dirty="0"/>
              <a:t> Care (2023) 27:274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A082659-7430-DE00-CB41-50B5C33D2A68}"/>
              </a:ext>
            </a:extLst>
          </p:cNvPr>
          <p:cNvCxnSpPr/>
          <p:nvPr/>
        </p:nvCxnSpPr>
        <p:spPr>
          <a:xfrm>
            <a:off x="1345915" y="2849904"/>
            <a:ext cx="636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0D25B9F-4AFC-13E8-9C8F-2BAEC391A8A1}"/>
              </a:ext>
            </a:extLst>
          </p:cNvPr>
          <p:cNvCxnSpPr>
            <a:cxnSpLocks/>
          </p:cNvCxnSpPr>
          <p:nvPr/>
        </p:nvCxnSpPr>
        <p:spPr>
          <a:xfrm>
            <a:off x="1210638" y="5745505"/>
            <a:ext cx="126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2FC0AD2-D4E9-DF3F-6ABB-4A3773FDECB7}"/>
              </a:ext>
            </a:extLst>
          </p:cNvPr>
          <p:cNvCxnSpPr>
            <a:cxnSpLocks/>
          </p:cNvCxnSpPr>
          <p:nvPr/>
        </p:nvCxnSpPr>
        <p:spPr>
          <a:xfrm>
            <a:off x="7294651" y="2589626"/>
            <a:ext cx="1395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7915282-2AFF-FD66-C43E-03FBCDD5773E}"/>
              </a:ext>
            </a:extLst>
          </p:cNvPr>
          <p:cNvCxnSpPr>
            <a:cxnSpLocks/>
          </p:cNvCxnSpPr>
          <p:nvPr/>
        </p:nvCxnSpPr>
        <p:spPr>
          <a:xfrm>
            <a:off x="7315199" y="5692957"/>
            <a:ext cx="1006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D94B0EB-2614-BCE4-3AA9-5B6153C743BD}"/>
              </a:ext>
            </a:extLst>
          </p:cNvPr>
          <p:cNvSpPr/>
          <p:nvPr/>
        </p:nvSpPr>
        <p:spPr>
          <a:xfrm>
            <a:off x="3102796" y="1952094"/>
            <a:ext cx="976044" cy="236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90EE2CA-A82D-5037-89F7-4AB2EE9B9A1D}"/>
              </a:ext>
            </a:extLst>
          </p:cNvPr>
          <p:cNvSpPr/>
          <p:nvPr/>
        </p:nvSpPr>
        <p:spPr>
          <a:xfrm>
            <a:off x="2998342" y="4960711"/>
            <a:ext cx="976044" cy="236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4DF439-2B1C-B9AE-58BB-4ED068AA2402}"/>
              </a:ext>
            </a:extLst>
          </p:cNvPr>
          <p:cNvSpPr/>
          <p:nvPr/>
        </p:nvSpPr>
        <p:spPr>
          <a:xfrm>
            <a:off x="9191947" y="1715789"/>
            <a:ext cx="976044" cy="236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F69E633-DB89-EC97-95AE-C3D2F49A54DA}"/>
              </a:ext>
            </a:extLst>
          </p:cNvPr>
          <p:cNvSpPr/>
          <p:nvPr/>
        </p:nvSpPr>
        <p:spPr>
          <a:xfrm>
            <a:off x="9282702" y="4796324"/>
            <a:ext cx="976044" cy="236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91FDF0-1BD6-3FEB-64B5-757C573CAF1E}"/>
              </a:ext>
            </a:extLst>
          </p:cNvPr>
          <p:cNvSpPr txBox="1"/>
          <p:nvPr/>
        </p:nvSpPr>
        <p:spPr>
          <a:xfrm>
            <a:off x="185822" y="2968234"/>
            <a:ext cx="5338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El uso de corticoides reduce el riesgo de muerte en NAC grave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975CB4-8166-53B4-3870-66565FAC4EE9}"/>
              </a:ext>
            </a:extLst>
          </p:cNvPr>
          <p:cNvSpPr txBox="1"/>
          <p:nvPr/>
        </p:nvSpPr>
        <p:spPr>
          <a:xfrm>
            <a:off x="6269804" y="2919027"/>
            <a:ext cx="5061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El uso de corticoides reduce el tiempo en UCI en NAC grave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07FCE3-2D81-6950-2BF0-FBC1A35BDBD8}"/>
              </a:ext>
            </a:extLst>
          </p:cNvPr>
          <p:cNvSpPr txBox="1"/>
          <p:nvPr/>
        </p:nvSpPr>
        <p:spPr>
          <a:xfrm>
            <a:off x="235482" y="5781640"/>
            <a:ext cx="539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El uso de corticoides pueden ayudar a evitar la progresión a insuficiencia respiratoria grave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C256CBA-71CE-277A-01BD-81AD47E04A0B}"/>
              </a:ext>
            </a:extLst>
          </p:cNvPr>
          <p:cNvSpPr txBox="1"/>
          <p:nvPr/>
        </p:nvSpPr>
        <p:spPr>
          <a:xfrm>
            <a:off x="6062610" y="5845447"/>
            <a:ext cx="597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El uso de corticoides puede acelerar la recuperación y reducir la hospitalización en NAC grave</a:t>
            </a:r>
          </a:p>
        </p:txBody>
      </p:sp>
    </p:spTree>
    <p:extLst>
      <p:ext uri="{BB962C8B-B14F-4D97-AF65-F5344CB8AC3E}">
        <p14:creationId xmlns:p14="http://schemas.microsoft.com/office/powerpoint/2010/main" val="34969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FC4BC1E-D2F5-4BBC-28C7-0E480C989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02" y="443898"/>
            <a:ext cx="7799627" cy="1894825"/>
          </a:xfr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9A9169F-250F-DDCC-1188-C42C485230D1}"/>
              </a:ext>
            </a:extLst>
          </p:cNvPr>
          <p:cNvSpPr txBox="1"/>
          <p:nvPr/>
        </p:nvSpPr>
        <p:spPr>
          <a:xfrm>
            <a:off x="120721" y="631189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J Gen Intern Med 2023; 38(11):2593–606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89D50D7-D18C-31D5-68D4-D8DFCD25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523" y="729465"/>
            <a:ext cx="6257477" cy="604495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66E4C22-6394-2942-7F0B-369538D83622}"/>
              </a:ext>
            </a:extLst>
          </p:cNvPr>
          <p:cNvSpPr/>
          <p:nvPr/>
        </p:nvSpPr>
        <p:spPr>
          <a:xfrm>
            <a:off x="7921375" y="5835721"/>
            <a:ext cx="2034283" cy="719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06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D17CE7-F147-4B79-BC5C-30CDB0DB3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550" r="14753" b="6425"/>
          <a:stretch/>
        </p:blipFill>
        <p:spPr>
          <a:xfrm>
            <a:off x="6195317" y="109888"/>
            <a:ext cx="5899078" cy="6638223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DB34571-DBDF-0BF4-34BB-36F1506E5DB5}"/>
              </a:ext>
            </a:extLst>
          </p:cNvPr>
          <p:cNvSpPr txBox="1"/>
          <p:nvPr/>
        </p:nvSpPr>
        <p:spPr>
          <a:xfrm>
            <a:off x="97605" y="1028490"/>
            <a:ext cx="3570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Forest plot for mortality based on severity subgroup.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D332D1-F0B4-1F8F-F679-1ABF1AF25432}"/>
              </a:ext>
            </a:extLst>
          </p:cNvPr>
          <p:cNvSpPr txBox="1"/>
          <p:nvPr/>
        </p:nvSpPr>
        <p:spPr>
          <a:xfrm>
            <a:off x="120721" y="631189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J Gen Intern Med 2023; 38(11):2593–606</a:t>
            </a:r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EC6C098-5F3C-9BCF-B7C6-9AA1445334EF}"/>
              </a:ext>
            </a:extLst>
          </p:cNvPr>
          <p:cNvSpPr/>
          <p:nvPr/>
        </p:nvSpPr>
        <p:spPr>
          <a:xfrm>
            <a:off x="6218433" y="513708"/>
            <a:ext cx="809091" cy="184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D9D430-D3CC-8280-BC16-8527202A3B0B}"/>
              </a:ext>
            </a:extLst>
          </p:cNvPr>
          <p:cNvSpPr/>
          <p:nvPr/>
        </p:nvSpPr>
        <p:spPr>
          <a:xfrm>
            <a:off x="6218433" y="2577101"/>
            <a:ext cx="809091" cy="184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E3162BE-C2B6-81D7-0532-4FEE6972AB2C}"/>
              </a:ext>
            </a:extLst>
          </p:cNvPr>
          <p:cNvCxnSpPr/>
          <p:nvPr/>
        </p:nvCxnSpPr>
        <p:spPr>
          <a:xfrm>
            <a:off x="10140593" y="2065106"/>
            <a:ext cx="15205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C110DD6-31D4-4989-A8FC-32504EC6F80D}"/>
              </a:ext>
            </a:extLst>
          </p:cNvPr>
          <p:cNvCxnSpPr>
            <a:cxnSpLocks/>
          </p:cNvCxnSpPr>
          <p:nvPr/>
        </p:nvCxnSpPr>
        <p:spPr>
          <a:xfrm>
            <a:off x="10015590" y="5032625"/>
            <a:ext cx="1809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BC74959-BE6B-CD70-D19F-BF41ABD38C0D}"/>
              </a:ext>
            </a:extLst>
          </p:cNvPr>
          <p:cNvCxnSpPr>
            <a:cxnSpLocks/>
          </p:cNvCxnSpPr>
          <p:nvPr/>
        </p:nvCxnSpPr>
        <p:spPr>
          <a:xfrm>
            <a:off x="10015590" y="5688460"/>
            <a:ext cx="1809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4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0BFEBDF4-C0E9-EEED-EDDA-AD5059D79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00" y="459161"/>
            <a:ext cx="10836211" cy="56237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161E3D-81B9-B4B3-E88F-214B06D96C1A}"/>
              </a:ext>
            </a:extLst>
          </p:cNvPr>
          <p:cNvSpPr txBox="1"/>
          <p:nvPr/>
        </p:nvSpPr>
        <p:spPr>
          <a:xfrm>
            <a:off x="120721" y="631189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J Gen Intern Med 2023; 38(11):2593–606</a:t>
            </a:r>
            <a:endParaRPr lang="es-PE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C6550C1-EDAE-6FFF-5030-ECFA68A3D991}"/>
              </a:ext>
            </a:extLst>
          </p:cNvPr>
          <p:cNvCxnSpPr/>
          <p:nvPr/>
        </p:nvCxnSpPr>
        <p:spPr>
          <a:xfrm>
            <a:off x="708917" y="2085654"/>
            <a:ext cx="1736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0804F7D-4B72-E010-12DD-F89431F12A19}"/>
              </a:ext>
            </a:extLst>
          </p:cNvPr>
          <p:cNvCxnSpPr/>
          <p:nvPr/>
        </p:nvCxnSpPr>
        <p:spPr>
          <a:xfrm>
            <a:off x="5536064" y="2063393"/>
            <a:ext cx="1736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422008E-38DE-0B69-90F5-04C7DFFCC5AF}"/>
              </a:ext>
            </a:extLst>
          </p:cNvPr>
          <p:cNvCxnSpPr/>
          <p:nvPr/>
        </p:nvCxnSpPr>
        <p:spPr>
          <a:xfrm>
            <a:off x="696932" y="2875050"/>
            <a:ext cx="1736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435F737-6255-E8E3-04B9-E0C1C9C67339}"/>
              </a:ext>
            </a:extLst>
          </p:cNvPr>
          <p:cNvCxnSpPr/>
          <p:nvPr/>
        </p:nvCxnSpPr>
        <p:spPr>
          <a:xfrm>
            <a:off x="5524079" y="2852789"/>
            <a:ext cx="1736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09E72AA-0CE5-DCED-CE3B-D194DACA6D74}"/>
              </a:ext>
            </a:extLst>
          </p:cNvPr>
          <p:cNvCxnSpPr/>
          <p:nvPr/>
        </p:nvCxnSpPr>
        <p:spPr>
          <a:xfrm>
            <a:off x="705496" y="3284300"/>
            <a:ext cx="1736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E36AAFB-C2A1-6178-4416-DB4574A3CD7B}"/>
              </a:ext>
            </a:extLst>
          </p:cNvPr>
          <p:cNvCxnSpPr/>
          <p:nvPr/>
        </p:nvCxnSpPr>
        <p:spPr>
          <a:xfrm>
            <a:off x="5532643" y="3262039"/>
            <a:ext cx="1736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A2926-765F-214D-57CC-F2F0217C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9" y="2054830"/>
            <a:ext cx="5018070" cy="174660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Forest plot for mortality based on corticosteroid type subgroup. </a:t>
            </a:r>
            <a:endParaRPr lang="es-PE" sz="36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247E5F-E6F3-71F5-215A-DF908FCA3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6297" y="-1"/>
            <a:ext cx="4835703" cy="687545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6B99E6-87CB-8CC4-7EE3-59827C700E14}"/>
              </a:ext>
            </a:extLst>
          </p:cNvPr>
          <p:cNvSpPr txBox="1"/>
          <p:nvPr/>
        </p:nvSpPr>
        <p:spPr>
          <a:xfrm>
            <a:off x="120721" y="631189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J Gen Intern Med 2023; 38(11):2593–606</a:t>
            </a:r>
            <a:endParaRPr lang="es-PE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1149F3D-D3FB-4A7B-B7AF-C69C8610AE00}"/>
              </a:ext>
            </a:extLst>
          </p:cNvPr>
          <p:cNvSpPr/>
          <p:nvPr/>
        </p:nvSpPr>
        <p:spPr>
          <a:xfrm>
            <a:off x="7356297" y="287676"/>
            <a:ext cx="801384" cy="154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911E4B-A438-EBC1-EE72-51C911D03D59}"/>
              </a:ext>
            </a:extLst>
          </p:cNvPr>
          <p:cNvSpPr/>
          <p:nvPr/>
        </p:nvSpPr>
        <p:spPr>
          <a:xfrm>
            <a:off x="7356297" y="1436669"/>
            <a:ext cx="801384" cy="154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F34DDC-18A3-0DB5-EB5B-FE6C98D38F9D}"/>
              </a:ext>
            </a:extLst>
          </p:cNvPr>
          <p:cNvSpPr/>
          <p:nvPr/>
        </p:nvSpPr>
        <p:spPr>
          <a:xfrm>
            <a:off x="7313488" y="3173000"/>
            <a:ext cx="1039401" cy="154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F7AA8C-6AD3-BCCB-3892-FD115528F1B1}"/>
              </a:ext>
            </a:extLst>
          </p:cNvPr>
          <p:cNvSpPr/>
          <p:nvPr/>
        </p:nvSpPr>
        <p:spPr>
          <a:xfrm>
            <a:off x="7313489" y="4465829"/>
            <a:ext cx="801384" cy="154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758C0AE-E5BA-27D2-FE21-5B7CFFD1B9A6}"/>
              </a:ext>
            </a:extLst>
          </p:cNvPr>
          <p:cNvCxnSpPr/>
          <p:nvPr/>
        </p:nvCxnSpPr>
        <p:spPr>
          <a:xfrm>
            <a:off x="10407721" y="2774022"/>
            <a:ext cx="1304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40F9DD-6318-EEAB-ECEC-75F51D365E52}"/>
              </a:ext>
            </a:extLst>
          </p:cNvPr>
          <p:cNvSpPr/>
          <p:nvPr/>
        </p:nvSpPr>
        <p:spPr>
          <a:xfrm>
            <a:off x="10407721" y="5887092"/>
            <a:ext cx="1438382" cy="215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67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B2355-DBFC-E25D-13C4-E41AF26B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48"/>
          </a:xfrm>
        </p:spPr>
        <p:txBody>
          <a:bodyPr>
            <a:normAutofit/>
          </a:bodyPr>
          <a:lstStyle/>
          <a:p>
            <a:pPr algn="r"/>
            <a:r>
              <a:rPr lang="es-MX" sz="2400" dirty="0"/>
              <a:t>Johan Azañero Haro. </a:t>
            </a:r>
            <a:br>
              <a:rPr lang="es-MX" sz="2400" dirty="0"/>
            </a:br>
            <a:r>
              <a:rPr lang="es-PE" sz="2400" dirty="0"/>
              <a:t>johan1675@gmail.com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5453B-B838-B624-4EE1-840B15C7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173"/>
            <a:ext cx="10515600" cy="48596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PE" sz="2400" b="1" i="0" u="none" strike="noStrike" baseline="0" dirty="0">
                <a:cs typeface="Times New Roman" panose="02020603050405020304" pitchFamily="18" charset="0"/>
              </a:rPr>
              <a:t>Médico Internista</a:t>
            </a:r>
            <a:endParaRPr lang="es-PE" sz="2400" b="0" i="0" u="none" strike="noStrike" baseline="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PE" sz="2400" b="1" i="0" u="none" strike="noStrike" baseline="0" dirty="0">
                <a:cs typeface="Times New Roman" panose="02020603050405020304" pitchFamily="18" charset="0"/>
              </a:rPr>
              <a:t>Afiliaciones actuales:</a:t>
            </a:r>
            <a:endParaRPr lang="es-PE" sz="2400" b="0" i="0" u="none" strike="noStrike" baseline="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s-ES" b="0" i="0" u="none" strike="noStrike" baseline="0" dirty="0">
                <a:cs typeface="Times New Roman" panose="02020603050405020304" pitchFamily="18" charset="0"/>
              </a:rPr>
              <a:t>Asistente del departamento de medicina Interna HNHU. Lima, Perú.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cs typeface="Times New Roman" panose="02020603050405020304" pitchFamily="18" charset="0"/>
              </a:rPr>
              <a:t>Docente auxiliar – UNFV, escuela de medicina</a:t>
            </a:r>
            <a:r>
              <a:rPr lang="es-ES" b="0" i="0" u="none" strike="noStrike" baseline="0" dirty="0">
                <a:cs typeface="Times New Roman" panose="02020603050405020304" pitchFamily="18" charset="0"/>
              </a:rPr>
              <a:t>, Lima, Perú.</a:t>
            </a:r>
          </a:p>
          <a:p>
            <a:pPr lvl="1">
              <a:lnSpc>
                <a:spcPct val="150000"/>
              </a:lnSpc>
            </a:pPr>
            <a:r>
              <a:rPr lang="es-ES" b="0" i="0" u="none" strike="noStrike" baseline="0" dirty="0">
                <a:cs typeface="Times New Roman" panose="02020603050405020304" pitchFamily="18" charset="0"/>
              </a:rPr>
              <a:t>Docente invitado – UNMSM, Unidad de postgrado, Lima, Perú.</a:t>
            </a:r>
          </a:p>
          <a:p>
            <a:pPr>
              <a:lnSpc>
                <a:spcPct val="150000"/>
              </a:lnSpc>
            </a:pPr>
            <a:r>
              <a:rPr lang="es-PE" sz="2400" b="1" i="0" u="none" strike="noStrike" baseline="0" dirty="0">
                <a:cs typeface="Times New Roman" panose="02020603050405020304" pitchFamily="18" charset="0"/>
              </a:rPr>
              <a:t>Potenciales conflictos de interés:</a:t>
            </a:r>
            <a:endParaRPr lang="es-PE" sz="2400" b="0" i="0" u="none" strike="noStrike" baseline="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s-ES" b="0" i="0" u="none" strike="noStrike" baseline="0" dirty="0">
                <a:cs typeface="Times New Roman" panose="02020603050405020304" pitchFamily="18" charset="0"/>
              </a:rPr>
              <a:t>Cursó estudios en: UNT, UNFV, UCSUR</a:t>
            </a:r>
          </a:p>
          <a:p>
            <a:pPr lvl="1">
              <a:lnSpc>
                <a:spcPct val="150000"/>
              </a:lnSpc>
            </a:pPr>
            <a:r>
              <a:rPr lang="es-ES" b="0" i="0" u="none" strike="noStrike" baseline="0" dirty="0">
                <a:cs typeface="Times New Roman" panose="02020603050405020304" pitchFamily="18" charset="0"/>
              </a:rPr>
              <a:t>Ha recibido pagos/financiamientos de: UCSUR.</a:t>
            </a:r>
          </a:p>
          <a:p>
            <a:pPr>
              <a:lnSpc>
                <a:spcPct val="150000"/>
              </a:lnSpc>
            </a:pPr>
            <a:r>
              <a:rPr lang="es-ES" sz="2400" b="0" i="0" u="none" strike="noStrike" baseline="0" dirty="0">
                <a:cs typeface="Times New Roman" panose="02020603050405020304" pitchFamily="18" charset="0"/>
              </a:rPr>
              <a:t>Financiamiento de la industria farmacéutica: Ninguno</a:t>
            </a:r>
          </a:p>
        </p:txBody>
      </p:sp>
    </p:spTree>
    <p:extLst>
      <p:ext uri="{BB962C8B-B14F-4D97-AF65-F5344CB8AC3E}">
        <p14:creationId xmlns:p14="http://schemas.microsoft.com/office/powerpoint/2010/main" val="123152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420D77-5442-C004-4BA9-FBE2F0EE1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98"/>
          <a:stretch/>
        </p:blipFill>
        <p:spPr>
          <a:xfrm>
            <a:off x="168750" y="0"/>
            <a:ext cx="6819082" cy="3429000"/>
          </a:xfrm>
          <a:prstGeom prst="rect">
            <a:avLst/>
          </a:prstGeom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DD358EE0-A145-BB78-CA82-CA8C23262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8107" y="3429000"/>
            <a:ext cx="5253893" cy="3260006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ABA98D-B44F-D4FD-2B3E-2F5D43DF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390"/>
          <a:stretch/>
        </p:blipFill>
        <p:spPr>
          <a:xfrm>
            <a:off x="168750" y="6403042"/>
            <a:ext cx="6819082" cy="2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B87D6-6DD7-458E-F952-37B4AD76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42" y="1959044"/>
            <a:ext cx="9025847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Corticoides en Inmunocomprometidos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DD3F9-BA4D-C5C3-9889-8F324251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20" y="3204061"/>
            <a:ext cx="10515600" cy="256027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MX" sz="2400" b="1" dirty="0"/>
              <a:t>Evidencia Clínica</a:t>
            </a:r>
            <a:endParaRPr lang="es-MX" sz="2400" dirty="0"/>
          </a:p>
          <a:p>
            <a:pPr lvl="1">
              <a:lnSpc>
                <a:spcPct val="170000"/>
              </a:lnSpc>
            </a:pPr>
            <a:r>
              <a:rPr lang="es-MX" dirty="0"/>
              <a:t>Beneficio en neumonía grave por </a:t>
            </a:r>
            <a:r>
              <a:rPr lang="es-MX" dirty="0" err="1"/>
              <a:t>Pneumocystis</a:t>
            </a:r>
            <a:r>
              <a:rPr lang="es-MX" dirty="0"/>
              <a:t> </a:t>
            </a:r>
            <a:r>
              <a:rPr lang="es-MX" dirty="0" err="1"/>
              <a:t>jirovecii</a:t>
            </a:r>
            <a:r>
              <a:rPr lang="es-MX" dirty="0"/>
              <a:t> - HIV.</a:t>
            </a:r>
          </a:p>
          <a:p>
            <a:pPr lvl="1">
              <a:lnSpc>
                <a:spcPct val="170000"/>
              </a:lnSpc>
            </a:pPr>
            <a:r>
              <a:rPr lang="es-MX" dirty="0"/>
              <a:t>Posible reducción de la necesidad de ventilación mecánica en casos severos.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447706-C4B9-939D-4A59-46C7CDAB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34" y="87600"/>
            <a:ext cx="7779340" cy="177913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F56318-3E4A-D114-1A7A-6A6C6129A1BB}"/>
              </a:ext>
            </a:extLst>
          </p:cNvPr>
          <p:cNvSpPr txBox="1"/>
          <p:nvPr/>
        </p:nvSpPr>
        <p:spPr>
          <a:xfrm>
            <a:off x="274834" y="64010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CHEST 2020; 158(5):1896-1911</a:t>
            </a:r>
          </a:p>
        </p:txBody>
      </p:sp>
    </p:spTree>
    <p:extLst>
      <p:ext uri="{BB962C8B-B14F-4D97-AF65-F5344CB8AC3E}">
        <p14:creationId xmlns:p14="http://schemas.microsoft.com/office/powerpoint/2010/main" val="40749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8F33-B0D1-BC2A-DA79-C42041EC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 Actuales: </a:t>
            </a:r>
            <a:r>
              <a:rPr lang="es-PE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Corticoides en NAC</a:t>
            </a:r>
            <a:endParaRPr lang="es-PE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E4CA2-047C-86FB-8D77-E8A02A90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88" y="1485208"/>
            <a:ext cx="10669712" cy="516731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Pacientes con NAC grave (criterios de severidad como PSI IV-V o CURB-65 ≥3):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en pacientes con alta respuesta inflamatoria (ej. PCR &gt;150 mg/L).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 sugerido: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Hidrocortisona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mg IV/día en infusión continua por 7 días.</a:t>
            </a:r>
          </a:p>
          <a:p>
            <a:pPr marL="1143000" lvl="2" indent="-228600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Metilprednisolona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0.5 mg/kg cada 12 horas por 5-7 días.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reducción progresiva si hay mejoría clínica.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Contraindicaciones y precauciones: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en NAC por influenza o Aspergillus.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con precaución en pacientes con diabetes o inmunosupresión.</a:t>
            </a:r>
          </a:p>
        </p:txBody>
      </p:sp>
    </p:spTree>
    <p:extLst>
      <p:ext uri="{BB962C8B-B14F-4D97-AF65-F5344CB8AC3E}">
        <p14:creationId xmlns:p14="http://schemas.microsoft.com/office/powerpoint/2010/main" val="19513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D2295-A971-7782-859C-8362678E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B5D939-A7E8-6B41-8392-60845B182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corticoides han mostrado beneficios en pacientes con NAC grave, especialmente con respuesta inflamatoria elevada.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recomiendan de rutina en todos los casos de NAC.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necesita más investigación para optimizar la selección de pacientes y esquemas de tratamiento.</a:t>
            </a:r>
          </a:p>
        </p:txBody>
      </p:sp>
    </p:spTree>
    <p:extLst>
      <p:ext uri="{BB962C8B-B14F-4D97-AF65-F5344CB8AC3E}">
        <p14:creationId xmlns:p14="http://schemas.microsoft.com/office/powerpoint/2010/main" val="18363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3E9BE-CDDF-3479-3484-88CBBD8D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Direcciones futuras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14C82D-2F4E-992B-2380-7CC9921C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148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MX" sz="2400" dirty="0"/>
              <a:t>Las GPC presentan discrepancias en sus recomendaciones sobre el uso de corticoides en la NAC grave.</a:t>
            </a:r>
          </a:p>
          <a:p>
            <a:pPr lvl="1">
              <a:lnSpc>
                <a:spcPct val="170000"/>
              </a:lnSpc>
            </a:pPr>
            <a:r>
              <a:rPr lang="es-MX" dirty="0"/>
              <a:t>La </a:t>
            </a:r>
            <a:r>
              <a:rPr lang="es-MX" b="1" dirty="0"/>
              <a:t>Society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Critical</a:t>
            </a:r>
            <a:r>
              <a:rPr lang="es-MX" b="1" dirty="0"/>
              <a:t> Care Medicine</a:t>
            </a:r>
            <a:r>
              <a:rPr lang="es-MX" dirty="0"/>
              <a:t> y la </a:t>
            </a:r>
            <a:r>
              <a:rPr lang="es-MX" b="1" dirty="0" err="1"/>
              <a:t>European</a:t>
            </a:r>
            <a:r>
              <a:rPr lang="es-MX" b="1" dirty="0"/>
              <a:t> Society </a:t>
            </a:r>
            <a:r>
              <a:rPr lang="es-MX" b="1" dirty="0" err="1"/>
              <a:t>of</a:t>
            </a:r>
            <a:r>
              <a:rPr lang="es-MX" b="1" dirty="0"/>
              <a:t> Intensive Care Medicine</a:t>
            </a:r>
            <a:r>
              <a:rPr lang="es-MX" dirty="0"/>
              <a:t>: Recomiendan </a:t>
            </a:r>
            <a:r>
              <a:rPr lang="es-MX" b="1" i="1" u="sng" dirty="0"/>
              <a:t>condicionalmente el uso de corticoides</a:t>
            </a:r>
            <a:r>
              <a:rPr lang="es-MX" dirty="0"/>
              <a:t> en pacientes hospitalizados con NAC.</a:t>
            </a:r>
          </a:p>
          <a:p>
            <a:pPr lvl="1">
              <a:lnSpc>
                <a:spcPct val="170000"/>
              </a:lnSpc>
            </a:pPr>
            <a:r>
              <a:rPr lang="es-MX" dirty="0"/>
              <a:t>La American </a:t>
            </a:r>
            <a:r>
              <a:rPr lang="es-MX" dirty="0" err="1"/>
              <a:t>Thoracic</a:t>
            </a:r>
            <a:r>
              <a:rPr lang="es-MX" dirty="0"/>
              <a:t> Society (</a:t>
            </a:r>
            <a:r>
              <a:rPr lang="es-MX" b="1" dirty="0"/>
              <a:t>ATS</a:t>
            </a:r>
            <a:r>
              <a:rPr lang="es-MX" dirty="0"/>
              <a:t>), la </a:t>
            </a:r>
            <a:r>
              <a:rPr lang="es-MX" dirty="0" err="1"/>
              <a:t>Infectious</a:t>
            </a:r>
            <a:r>
              <a:rPr lang="es-MX" dirty="0"/>
              <a:t> </a:t>
            </a:r>
            <a:r>
              <a:rPr lang="es-MX" dirty="0" err="1"/>
              <a:t>Disease</a:t>
            </a:r>
            <a:r>
              <a:rPr lang="es-MX" dirty="0"/>
              <a:t> Society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America</a:t>
            </a:r>
            <a:r>
              <a:rPr lang="es-MX" dirty="0"/>
              <a:t> (</a:t>
            </a:r>
            <a:r>
              <a:rPr lang="es-MX" b="1" dirty="0"/>
              <a:t>IDSA</a:t>
            </a:r>
            <a:r>
              <a:rPr lang="es-MX" dirty="0"/>
              <a:t>) y la British </a:t>
            </a:r>
            <a:r>
              <a:rPr lang="es-MX" dirty="0" err="1"/>
              <a:t>Thoracic</a:t>
            </a:r>
            <a:r>
              <a:rPr lang="es-MX" dirty="0"/>
              <a:t> Society (</a:t>
            </a:r>
            <a:r>
              <a:rPr lang="es-MX" b="1" dirty="0"/>
              <a:t>BTS</a:t>
            </a:r>
            <a:r>
              <a:rPr lang="es-MX" dirty="0"/>
              <a:t>): </a:t>
            </a:r>
            <a:r>
              <a:rPr lang="es-MX" b="1" i="1" u="sng" dirty="0"/>
              <a:t>Desaconsejan el uso rutinario.</a:t>
            </a:r>
          </a:p>
        </p:txBody>
      </p:sp>
    </p:spTree>
    <p:extLst>
      <p:ext uri="{BB962C8B-B14F-4D97-AF65-F5344CB8AC3E}">
        <p14:creationId xmlns:p14="http://schemas.microsoft.com/office/powerpoint/2010/main" val="33556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2FF0A5-5520-8DCF-098E-3805B982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688368"/>
            <a:ext cx="10870915" cy="583572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s-MX" sz="2400" b="1" dirty="0"/>
              <a:t>Principales preocupaciones:</a:t>
            </a:r>
            <a:endParaRPr lang="es-MX" sz="2400" dirty="0"/>
          </a:p>
          <a:p>
            <a:pPr lvl="1">
              <a:lnSpc>
                <a:spcPct val="160000"/>
              </a:lnSpc>
            </a:pPr>
            <a:r>
              <a:rPr lang="es-MX" dirty="0"/>
              <a:t>Falta de claridad sobre qué poblaciones se beneficiarían de los corticoides.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Calidad de los ensayos clínicos aleatorizados (ECA).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Seguridad y consistencia de los metaanálisis existentes.</a:t>
            </a:r>
          </a:p>
          <a:p>
            <a:pPr>
              <a:lnSpc>
                <a:spcPct val="160000"/>
              </a:lnSpc>
            </a:pPr>
            <a:r>
              <a:rPr lang="es-MX" sz="2400" b="1" dirty="0"/>
              <a:t>Futuras investigaciones:</a:t>
            </a:r>
            <a:endParaRPr lang="es-MX" sz="2400" dirty="0"/>
          </a:p>
          <a:p>
            <a:pPr lvl="1">
              <a:lnSpc>
                <a:spcPct val="160000"/>
              </a:lnSpc>
            </a:pPr>
            <a:r>
              <a:rPr lang="es-MX" dirty="0"/>
              <a:t>Se necesita más investigación para determinar qué subgrupos de pacientes con NAC se beneficiarían más de los corticoides.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Evaluación basada en criterios específicos de gravedad, biomarcadores u otros factores.</a:t>
            </a:r>
          </a:p>
        </p:txBody>
      </p:sp>
    </p:spTree>
    <p:extLst>
      <p:ext uri="{BB962C8B-B14F-4D97-AF65-F5344CB8AC3E}">
        <p14:creationId xmlns:p14="http://schemas.microsoft.com/office/powerpoint/2010/main" val="10899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34176-0DEE-A09D-6787-C75234A6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6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362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F4804-85BA-22C1-098B-09094CFA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F1497E-0558-6B42-0973-5E0CC461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04"/>
            <a:ext cx="10515600" cy="5191624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Introducción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Desafíos en el manejo de la NAC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Efectos de los corticoides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Respuesta adrenal en neumonía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Uso de corticoides en neumonía</a:t>
            </a:r>
          </a:p>
          <a:p>
            <a:pPr lvl="1">
              <a:lnSpc>
                <a:spcPct val="150000"/>
              </a:lnSpc>
            </a:pPr>
            <a:r>
              <a:rPr lang="es-MX" sz="1600" dirty="0"/>
              <a:t>¿Es la insuficiencia suprarrenal relativa una justificación para el uso de corticoides en neumonía?</a:t>
            </a:r>
          </a:p>
          <a:p>
            <a:pPr lvl="1">
              <a:lnSpc>
                <a:spcPct val="150000"/>
              </a:lnSpc>
            </a:pPr>
            <a:r>
              <a:rPr lang="es-MX" sz="1600" dirty="0"/>
              <a:t>¿Acortan los corticoides los síntomas en la neumonía leve?</a:t>
            </a:r>
          </a:p>
          <a:p>
            <a:pPr lvl="1">
              <a:lnSpc>
                <a:spcPct val="150000"/>
              </a:lnSpc>
            </a:pPr>
            <a:r>
              <a:rPr lang="es-MX" sz="1600" dirty="0"/>
              <a:t>¿Reducen los corticoides la mortalidad y las complicaciones de la neumonía grave?</a:t>
            </a:r>
          </a:p>
          <a:p>
            <a:pPr lvl="1">
              <a:lnSpc>
                <a:spcPct val="150000"/>
              </a:lnSpc>
            </a:pPr>
            <a:r>
              <a:rPr lang="es-MX" sz="1600" dirty="0"/>
              <a:t>¿Existe una relación dosis-efecto en el uso de corticoides en neumonía?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Corticoides en Inmunocomprometidos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Futuras investigaciones</a:t>
            </a:r>
          </a:p>
        </p:txBody>
      </p:sp>
    </p:spTree>
    <p:extLst>
      <p:ext uri="{BB962C8B-B14F-4D97-AF65-F5344CB8AC3E}">
        <p14:creationId xmlns:p14="http://schemas.microsoft.com/office/powerpoint/2010/main" val="141042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BDACA-7030-8786-DE72-111B0568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4400" dirty="0"/>
              <a:t>Introducción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45B1D4-242C-5D92-633A-187DDAD7F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049047"/>
            <a:ext cx="10011310" cy="361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sz="2400" b="1" dirty="0"/>
              <a:t>Epidemiología:</a:t>
            </a:r>
          </a:p>
          <a:p>
            <a:pPr lvl="1">
              <a:lnSpc>
                <a:spcPct val="150000"/>
              </a:lnSpc>
            </a:pPr>
            <a:r>
              <a:rPr lang="es-PE" b="1" dirty="0"/>
              <a:t>Alta carga en salud pública: </a:t>
            </a:r>
            <a:r>
              <a:rPr lang="es-MX" b="0" i="0" dirty="0">
                <a:solidFill>
                  <a:srgbClr val="000000"/>
                </a:solidFill>
                <a:effectLst/>
              </a:rPr>
              <a:t>8° causa de mortalidad en los EEUU. 7° causa en Canadá</a:t>
            </a:r>
            <a:r>
              <a:rPr lang="es-MX" dirty="0">
                <a:solidFill>
                  <a:srgbClr val="000000"/>
                </a:solidFill>
              </a:rPr>
              <a:t>.</a:t>
            </a:r>
            <a:endParaRPr lang="es-MX" b="0" i="0" dirty="0">
              <a:solidFill>
                <a:srgbClr val="000000"/>
              </a:solidFill>
              <a:effectLst/>
            </a:endParaRPr>
          </a:p>
          <a:p>
            <a:pPr lvl="1">
              <a:lnSpc>
                <a:spcPct val="150000"/>
              </a:lnSpc>
            </a:pPr>
            <a:r>
              <a:rPr lang="es-PE" b="1" dirty="0"/>
              <a:t>Incidencia en EE.UU: </a:t>
            </a:r>
            <a:r>
              <a:rPr lang="es-MX" dirty="0"/>
              <a:t>649 hospitalizaciones por 100,000 adultos 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1,591,825 </a:t>
            </a:r>
            <a:r>
              <a:rPr lang="es-MX" dirty="0"/>
              <a:t>hospitalizaciones anuales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Tasas de mortalidad en hospitalización: </a:t>
            </a:r>
            <a:r>
              <a:rPr lang="es-MX" dirty="0"/>
              <a:t>6.5% durante la hospitalización.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171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0926-B152-DF4D-9068-139D93C7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Desafíos en el Manejo de la NAC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85862-8C27-8A5A-A87F-929F559D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80"/>
            <a:ext cx="10515600" cy="47101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s-MX" sz="2400" b="1" dirty="0"/>
              <a:t>Decisión sobre el lugar de tratamiento: </a:t>
            </a:r>
            <a:r>
              <a:rPr lang="es-MX" sz="2400" dirty="0"/>
              <a:t>Ambulatorio vs. hospitalario</a:t>
            </a:r>
          </a:p>
          <a:p>
            <a:pPr>
              <a:lnSpc>
                <a:spcPct val="170000"/>
              </a:lnSpc>
            </a:pPr>
            <a:r>
              <a:rPr lang="es-MX" sz="2400" b="1" dirty="0"/>
              <a:t>Terapia antibiótica empírica: </a:t>
            </a:r>
            <a:r>
              <a:rPr lang="es-MX" sz="2400" dirty="0"/>
              <a:t>Basada en gravedad, factores de riesgo y epidemiología local</a:t>
            </a:r>
          </a:p>
          <a:p>
            <a:pPr>
              <a:lnSpc>
                <a:spcPct val="170000"/>
              </a:lnSpc>
            </a:pPr>
            <a:r>
              <a:rPr lang="es-MX" sz="2400" b="1" dirty="0"/>
              <a:t>Terapia complementaria: </a:t>
            </a:r>
            <a:r>
              <a:rPr lang="es-MX" sz="2400" dirty="0"/>
              <a:t>¿Corticoides?</a:t>
            </a:r>
          </a:p>
          <a:p>
            <a:pPr>
              <a:lnSpc>
                <a:spcPct val="170000"/>
              </a:lnSpc>
            </a:pPr>
            <a:r>
              <a:rPr lang="es-MX" sz="2400" b="1" dirty="0"/>
              <a:t>Complicaciones:</a:t>
            </a:r>
            <a:endParaRPr lang="es-MX" sz="24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MX" dirty="0"/>
              <a:t>Sepsis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MX" dirty="0"/>
              <a:t>Síndrome de dificultad respiratoria aguda (SDRA)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MX" dirty="0"/>
              <a:t>Fallo multiorgánico</a:t>
            </a:r>
          </a:p>
        </p:txBody>
      </p:sp>
    </p:spTree>
    <p:extLst>
      <p:ext uri="{BB962C8B-B14F-4D97-AF65-F5344CB8AC3E}">
        <p14:creationId xmlns:p14="http://schemas.microsoft.com/office/powerpoint/2010/main" val="41910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083-9B25-E1C2-FA22-82FDC6AD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b="1" dirty="0"/>
              <a:t>Tratamiento de la NAC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B786C-D834-8C85-BAC3-244C715F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7" y="1756488"/>
            <a:ext cx="11069548" cy="413060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dirty="0"/>
              <a:t>Terapias Complementarias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Pacientes con NAC por SARS-CoV-2:</a:t>
            </a:r>
            <a:r>
              <a:rPr lang="es-MX" dirty="0"/>
              <a:t> Uso establecido de:</a:t>
            </a:r>
          </a:p>
          <a:p>
            <a:pPr marL="1200150" lvl="2" indent="-285750">
              <a:lnSpc>
                <a:spcPct val="150000"/>
              </a:lnSpc>
            </a:pPr>
            <a:r>
              <a:rPr lang="es-MX" sz="2400" dirty="0"/>
              <a:t>Dexametasona				</a:t>
            </a:r>
          </a:p>
          <a:p>
            <a:pPr marL="1200150" lvl="2" indent="-285750">
              <a:lnSpc>
                <a:spcPct val="150000"/>
              </a:lnSpc>
            </a:pPr>
            <a:r>
              <a:rPr lang="es-MX" sz="2400" dirty="0"/>
              <a:t>Inhibidores de IL-6 y de quinasas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Glucocorticoides en otras NAC graves:</a:t>
            </a:r>
            <a:endParaRPr lang="es-MX" dirty="0"/>
          </a:p>
          <a:p>
            <a:pPr marL="1200150" lvl="2" indent="-285750">
              <a:lnSpc>
                <a:spcPct val="150000"/>
              </a:lnSpc>
            </a:pPr>
            <a:r>
              <a:rPr lang="es-MX" sz="2400" dirty="0"/>
              <a:t>Beneficio en pacientes con ventilación mecánica o alto riesgo de insuficiencia respiratoria.</a:t>
            </a:r>
          </a:p>
        </p:txBody>
      </p:sp>
    </p:spTree>
    <p:extLst>
      <p:ext uri="{BB962C8B-B14F-4D97-AF65-F5344CB8AC3E}">
        <p14:creationId xmlns:p14="http://schemas.microsoft.com/office/powerpoint/2010/main" val="24575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D1879-470C-E9F4-34D0-A4F0B5E7F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PE" sz="3200" b="1" i="0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Corticosteroids</a:t>
            </a:r>
            <a:r>
              <a:rPr lang="es-PE" sz="320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in </a:t>
            </a:r>
            <a:r>
              <a:rPr lang="es-PE" sz="3200" b="1" i="0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Community-Acquired</a:t>
            </a:r>
            <a:r>
              <a:rPr lang="es-PE" sz="3200" b="1" dirty="0">
                <a:solidFill>
                  <a:srgbClr val="212121"/>
                </a:solidFill>
                <a:latin typeface="Merriweather" panose="00000500000000000000" pitchFamily="2" charset="0"/>
              </a:rPr>
              <a:t> </a:t>
            </a:r>
            <a:r>
              <a:rPr lang="es-PE" sz="3200" b="1" i="0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Pneumonia</a:t>
            </a:r>
            <a:endParaRPr lang="es-PE" sz="32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E75FB3-7442-27EF-79E1-C5BF4B7E75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546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C2CE8-F1DF-F8F5-7FF5-E8B8E54D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Corticoides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E5B47-E85B-CC49-2286-B200F3A4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6" y="1568770"/>
            <a:ext cx="10946258" cy="503751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s-MX" sz="2400" b="1" dirty="0"/>
              <a:t>Los corticoides influyen en: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Regulación inmune			. Metabolismo de carbohidratos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Catabolismo proteico			. Equilibrio electrolítico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Respuesta al estrés</a:t>
            </a:r>
          </a:p>
          <a:p>
            <a:pPr>
              <a:lnSpc>
                <a:spcPct val="160000"/>
              </a:lnSpc>
            </a:pPr>
            <a:r>
              <a:rPr lang="es-MX" sz="2400" b="1" dirty="0"/>
              <a:t>Corticoides e Inflamación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Inhiben la activación de genes proinflamatorios mediante la regulación del NF-kB</a:t>
            </a:r>
          </a:p>
          <a:p>
            <a:pPr lvl="1">
              <a:lnSpc>
                <a:spcPct val="160000"/>
              </a:lnSpc>
            </a:pPr>
            <a:r>
              <a:rPr lang="es-MX" dirty="0"/>
              <a:t>Tienen efectos antiinflamatorios al activar la histona deacetilasa.</a:t>
            </a:r>
          </a:p>
        </p:txBody>
      </p:sp>
    </p:spTree>
    <p:extLst>
      <p:ext uri="{BB962C8B-B14F-4D97-AF65-F5344CB8AC3E}">
        <p14:creationId xmlns:p14="http://schemas.microsoft.com/office/powerpoint/2010/main" val="30253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DD981-8D24-0287-14A2-1A7B52DC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Aplicaciones Terapéuticas: Corticoides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D275BA-D844-2B1A-E209-CE4C1113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Se utilizan para tratar enfermedades inflamatorias del:</a:t>
            </a:r>
          </a:p>
          <a:p>
            <a:pPr lvl="1">
              <a:lnSpc>
                <a:spcPct val="150000"/>
              </a:lnSpc>
            </a:pPr>
            <a:r>
              <a:rPr lang="es-MX" sz="2800" dirty="0"/>
              <a:t>Intestino (colitis)</a:t>
            </a:r>
          </a:p>
          <a:p>
            <a:pPr lvl="1">
              <a:lnSpc>
                <a:spcPct val="150000"/>
              </a:lnSpc>
            </a:pPr>
            <a:r>
              <a:rPr lang="es-MX" sz="2800" dirty="0"/>
              <a:t>Articulaciones (artritis)</a:t>
            </a:r>
          </a:p>
          <a:p>
            <a:pPr lvl="1">
              <a:lnSpc>
                <a:spcPct val="150000"/>
              </a:lnSpc>
            </a:pPr>
            <a:r>
              <a:rPr lang="es-MX" sz="2800" dirty="0"/>
              <a:t>Piel (dermatitis)</a:t>
            </a:r>
          </a:p>
          <a:p>
            <a:pPr lvl="1">
              <a:lnSpc>
                <a:spcPct val="150000"/>
              </a:lnSpc>
            </a:pPr>
            <a:r>
              <a:rPr lang="es-MX" sz="2800" dirty="0"/>
              <a:t>Pulmón (asma, </a:t>
            </a:r>
            <a:r>
              <a:rPr lang="es-MX" sz="2800" b="1" i="1" dirty="0"/>
              <a:t>neumonía grave</a:t>
            </a:r>
            <a:r>
              <a:rPr lang="es-MX" sz="2800" dirty="0"/>
              <a:t>)</a:t>
            </a:r>
          </a:p>
          <a:p>
            <a:pPr>
              <a:lnSpc>
                <a:spcPct val="150000"/>
              </a:lnSpc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34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24357</TotalTime>
  <Words>1040</Words>
  <Application>Microsoft Office PowerPoint</Application>
  <PresentationFormat>Panorámica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Merriweather</vt:lpstr>
      <vt:lpstr>OTNEJMQuadraat</vt:lpstr>
      <vt:lpstr>OTNEJMScalaSansLF</vt:lpstr>
      <vt:lpstr>Symbol</vt:lpstr>
      <vt:lpstr>Times New Roman</vt:lpstr>
      <vt:lpstr>Wingdings</vt:lpstr>
      <vt:lpstr>Tema de Office</vt:lpstr>
      <vt:lpstr>Corticoides en neumonía adquirida en la comunidad</vt:lpstr>
      <vt:lpstr>Johan Azañero Haro.  johan1675@gmail.com</vt:lpstr>
      <vt:lpstr>Contenido</vt:lpstr>
      <vt:lpstr>Introducción</vt:lpstr>
      <vt:lpstr>Desafíos en el Manejo de la NAC</vt:lpstr>
      <vt:lpstr>Tratamiento de la NAC</vt:lpstr>
      <vt:lpstr>Corticosteroids in Community-Acquired Pneumonia</vt:lpstr>
      <vt:lpstr>Corticoides</vt:lpstr>
      <vt:lpstr>Aplicaciones Terapéuticas: Corticoides</vt:lpstr>
      <vt:lpstr>Corticoides sistémicos - Neumonía</vt:lpstr>
      <vt:lpstr>Respuesta Adrenal en la Neumonía Grave</vt:lpstr>
      <vt:lpstr>Presentación de PowerPoint</vt:lpstr>
      <vt:lpstr>Uso de Hidrocortisona en la Neumonía Grave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Forest plot for mortality based on corticosteroid type subgroup. </vt:lpstr>
      <vt:lpstr>Presentación de PowerPoint</vt:lpstr>
      <vt:lpstr>Corticoides en Inmunocomprometidos</vt:lpstr>
      <vt:lpstr>Recomendaciones Actuales: Corticoides en NAC</vt:lpstr>
      <vt:lpstr>Conclusiones</vt:lpstr>
      <vt:lpstr>Direcciones futuras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 Azañero Haro</dc:creator>
  <cp:lastModifiedBy>Johan Azañero Haro</cp:lastModifiedBy>
  <cp:revision>331</cp:revision>
  <dcterms:created xsi:type="dcterms:W3CDTF">2024-03-03T04:12:30Z</dcterms:created>
  <dcterms:modified xsi:type="dcterms:W3CDTF">2025-03-19T17:14:23Z</dcterms:modified>
</cp:coreProperties>
</file>