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1" r:id="rId3"/>
    <p:sldId id="262" r:id="rId4"/>
    <p:sldId id="263" r:id="rId5"/>
    <p:sldId id="264" r:id="rId6"/>
    <p:sldId id="265" r:id="rId7"/>
    <p:sldId id="266" r:id="rId8"/>
    <p:sldId id="267" r:id="rId9"/>
    <p:sldId id="268" r:id="rId10"/>
    <p:sldId id="269" r:id="rId11"/>
    <p:sldId id="270" r:id="rId12"/>
    <p:sldId id="277" r:id="rId13"/>
    <p:sldId id="278" r:id="rId14"/>
    <p:sldId id="271" r:id="rId15"/>
    <p:sldId id="272" r:id="rId16"/>
    <p:sldId id="273" r:id="rId17"/>
    <p:sldId id="276" r:id="rId18"/>
    <p:sldId id="257" r:id="rId19"/>
    <p:sldId id="258" r:id="rId20"/>
    <p:sldId id="259" r:id="rId21"/>
    <p:sldId id="260" r:id="rId22"/>
    <p:sldId id="28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2150" autoAdjust="0"/>
  </p:normalViewPr>
  <p:slideViewPr>
    <p:cSldViewPr snapToGrid="0" snapToObjects="1">
      <p:cViewPr varScale="1">
        <p:scale>
          <a:sx n="88" d="100"/>
          <a:sy n="88" d="100"/>
        </p:scale>
        <p:origin x="1724" y="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12C1B-AD16-42C7-8E1D-858947D0F086}"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PE"/>
        </a:p>
      </dgm:t>
    </dgm:pt>
    <dgm:pt modelId="{AE429F1A-B149-4076-BB52-BCCDCA05D5A9}">
      <dgm:prSet/>
      <dgm:spPr/>
      <dgm:t>
        <a:bodyPr/>
        <a:lstStyle/>
        <a:p>
          <a:pPr algn="just"/>
          <a:r>
            <a:rPr lang="es-PE" dirty="0"/>
            <a:t>Cuando los niveles de TSH superan los 10 mIU/L, el tratamiento con levotiroxina suele ser la opción recomendada. Esto se debe a que niveles tan elevados de TSH indican una mayor probabilidad de progresión a hipotiroidismo clínico y pueden estar asociados con síntomas más severos y riesgos para la salud, como problemas cardiovasculares.</a:t>
          </a:r>
        </a:p>
      </dgm:t>
    </dgm:pt>
    <dgm:pt modelId="{7B7013B0-1428-4FB5-8510-6778C391261B}" type="parTrans" cxnId="{C062146D-17E8-4C6C-BD08-23713AF50304}">
      <dgm:prSet/>
      <dgm:spPr/>
      <dgm:t>
        <a:bodyPr/>
        <a:lstStyle/>
        <a:p>
          <a:endParaRPr lang="es-PE"/>
        </a:p>
      </dgm:t>
    </dgm:pt>
    <dgm:pt modelId="{EBDBC9E8-2649-4EA9-BD01-3D2A1BAC5EBF}" type="sibTrans" cxnId="{C062146D-17E8-4C6C-BD08-23713AF50304}">
      <dgm:prSet/>
      <dgm:spPr/>
      <dgm:t>
        <a:bodyPr/>
        <a:lstStyle/>
        <a:p>
          <a:endParaRPr lang="es-PE"/>
        </a:p>
      </dgm:t>
    </dgm:pt>
    <dgm:pt modelId="{5097124A-27C3-4296-B12D-A88413D2F825}" type="pres">
      <dgm:prSet presAssocID="{7DF12C1B-AD16-42C7-8E1D-858947D0F086}" presName="Name0" presStyleCnt="0">
        <dgm:presLayoutVars>
          <dgm:chMax val="7"/>
          <dgm:dir/>
          <dgm:animLvl val="lvl"/>
          <dgm:resizeHandles val="exact"/>
        </dgm:presLayoutVars>
      </dgm:prSet>
      <dgm:spPr/>
    </dgm:pt>
    <dgm:pt modelId="{EDB26965-9CAA-4F99-AC51-8E78E2A341B2}" type="pres">
      <dgm:prSet presAssocID="{AE429F1A-B149-4076-BB52-BCCDCA05D5A9}" presName="circle1" presStyleLbl="node1" presStyleIdx="0" presStyleCnt="1" custScaleX="21609" custLinFactNeighborX="13703" custLinFactNeighborY="19598"/>
      <dgm:spPr/>
    </dgm:pt>
    <dgm:pt modelId="{8F15C68B-BE72-4A7C-A667-3E55A2DAE916}" type="pres">
      <dgm:prSet presAssocID="{AE429F1A-B149-4076-BB52-BCCDCA05D5A9}" presName="space" presStyleCnt="0"/>
      <dgm:spPr/>
    </dgm:pt>
    <dgm:pt modelId="{7026DF3C-DAC9-474D-BC1C-B1AC375D74BE}" type="pres">
      <dgm:prSet presAssocID="{AE429F1A-B149-4076-BB52-BCCDCA05D5A9}" presName="rect1" presStyleLbl="alignAcc1" presStyleIdx="0" presStyleCnt="1" custScaleX="136147" custLinFactNeighborX="-21729" custLinFactNeighborY="-29304"/>
      <dgm:spPr/>
    </dgm:pt>
    <dgm:pt modelId="{4163FE03-18FF-4D12-91C8-7561F78E842D}" type="pres">
      <dgm:prSet presAssocID="{AE429F1A-B149-4076-BB52-BCCDCA05D5A9}" presName="rect1ParTxNoCh" presStyleLbl="alignAcc1" presStyleIdx="0" presStyleCnt="1">
        <dgm:presLayoutVars>
          <dgm:chMax val="1"/>
          <dgm:bulletEnabled val="1"/>
        </dgm:presLayoutVars>
      </dgm:prSet>
      <dgm:spPr/>
    </dgm:pt>
  </dgm:ptLst>
  <dgm:cxnLst>
    <dgm:cxn modelId="{C784F011-BCB6-4EBE-87E3-C936BBCD9608}" type="presOf" srcId="{AE429F1A-B149-4076-BB52-BCCDCA05D5A9}" destId="{4163FE03-18FF-4D12-91C8-7561F78E842D}" srcOrd="1" destOrd="0" presId="urn:microsoft.com/office/officeart/2005/8/layout/target3"/>
    <dgm:cxn modelId="{AF904466-5EF4-4637-B1C3-CFACEA90A546}" type="presOf" srcId="{AE429F1A-B149-4076-BB52-BCCDCA05D5A9}" destId="{7026DF3C-DAC9-474D-BC1C-B1AC375D74BE}" srcOrd="0" destOrd="0" presId="urn:microsoft.com/office/officeart/2005/8/layout/target3"/>
    <dgm:cxn modelId="{C062146D-17E8-4C6C-BD08-23713AF50304}" srcId="{7DF12C1B-AD16-42C7-8E1D-858947D0F086}" destId="{AE429F1A-B149-4076-BB52-BCCDCA05D5A9}" srcOrd="0" destOrd="0" parTransId="{7B7013B0-1428-4FB5-8510-6778C391261B}" sibTransId="{EBDBC9E8-2649-4EA9-BD01-3D2A1BAC5EBF}"/>
    <dgm:cxn modelId="{093D2B85-9434-42C5-85DE-64E47C96A7C1}" type="presOf" srcId="{7DF12C1B-AD16-42C7-8E1D-858947D0F086}" destId="{5097124A-27C3-4296-B12D-A88413D2F825}" srcOrd="0" destOrd="0" presId="urn:microsoft.com/office/officeart/2005/8/layout/target3"/>
    <dgm:cxn modelId="{CE2456B7-E775-4C2C-B30C-B31AA8BA3A2E}" type="presParOf" srcId="{5097124A-27C3-4296-B12D-A88413D2F825}" destId="{EDB26965-9CAA-4F99-AC51-8E78E2A341B2}" srcOrd="0" destOrd="0" presId="urn:microsoft.com/office/officeart/2005/8/layout/target3"/>
    <dgm:cxn modelId="{4626C371-C896-418B-BDF4-43349C5E7F8F}" type="presParOf" srcId="{5097124A-27C3-4296-B12D-A88413D2F825}" destId="{8F15C68B-BE72-4A7C-A667-3E55A2DAE916}" srcOrd="1" destOrd="0" presId="urn:microsoft.com/office/officeart/2005/8/layout/target3"/>
    <dgm:cxn modelId="{DB8DF63B-DA05-407C-9345-CF06F5FCB8AD}" type="presParOf" srcId="{5097124A-27C3-4296-B12D-A88413D2F825}" destId="{7026DF3C-DAC9-474D-BC1C-B1AC375D74BE}" srcOrd="2" destOrd="0" presId="urn:microsoft.com/office/officeart/2005/8/layout/target3"/>
    <dgm:cxn modelId="{749D9DE3-2C19-48FB-A8DF-F26299E48C32}" type="presParOf" srcId="{5097124A-27C3-4296-B12D-A88413D2F825}" destId="{4163FE03-18FF-4D12-91C8-7561F78E84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643024-B17D-499A-BF94-9911BE54112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PE"/>
        </a:p>
      </dgm:t>
    </dgm:pt>
    <dgm:pt modelId="{83B9C7CA-F259-44B8-B2EB-239D458DC3B3}">
      <dgm:prSet/>
      <dgm:spPr/>
      <dgm:t>
        <a:bodyPr/>
        <a:lstStyle/>
        <a:p>
          <a:pPr algn="just"/>
          <a:r>
            <a:rPr lang="es-ES" dirty="0">
              <a:latin typeface="Abadi" panose="020B0604020104020204" pitchFamily="34" charset="0"/>
            </a:rPr>
            <a:t>La presencia de síntomas como fatiga, constipación, o depresión puede indicar que el hipotiroidismo subclínico está afectando la calidad de vida del paciente. En estos casos, el tratamiento con levotiroxina puede ser beneficioso para aliviar estos síntomas y mejorar el bienestar general del paciente.</a:t>
          </a:r>
          <a:endParaRPr lang="es-PE" dirty="0">
            <a:latin typeface="Abadi" panose="020B0604020104020204" pitchFamily="34" charset="0"/>
          </a:endParaRPr>
        </a:p>
      </dgm:t>
    </dgm:pt>
    <dgm:pt modelId="{F59BAFF3-B904-4C6E-8824-8B83DECC58BD}" type="parTrans" cxnId="{A71EF8CC-417F-46E4-A81D-35FBF2D695AC}">
      <dgm:prSet/>
      <dgm:spPr/>
      <dgm:t>
        <a:bodyPr/>
        <a:lstStyle/>
        <a:p>
          <a:endParaRPr lang="es-PE"/>
        </a:p>
      </dgm:t>
    </dgm:pt>
    <dgm:pt modelId="{AED98905-FA4B-4C93-885A-1DB071F210DB}" type="sibTrans" cxnId="{A71EF8CC-417F-46E4-A81D-35FBF2D695AC}">
      <dgm:prSet/>
      <dgm:spPr/>
      <dgm:t>
        <a:bodyPr/>
        <a:lstStyle/>
        <a:p>
          <a:endParaRPr lang="es-PE"/>
        </a:p>
      </dgm:t>
    </dgm:pt>
    <dgm:pt modelId="{14411E11-7399-46A1-BA8F-0CE15AD233BC}" type="pres">
      <dgm:prSet presAssocID="{E0643024-B17D-499A-BF94-9911BE54112D}" presName="Name0" presStyleCnt="0">
        <dgm:presLayoutVars>
          <dgm:chMax val="7"/>
          <dgm:dir/>
          <dgm:animLvl val="lvl"/>
          <dgm:resizeHandles val="exact"/>
        </dgm:presLayoutVars>
      </dgm:prSet>
      <dgm:spPr/>
    </dgm:pt>
    <dgm:pt modelId="{0D473DD4-EE6A-4BFB-8CA4-CBBBC8707AD6}" type="pres">
      <dgm:prSet presAssocID="{83B9C7CA-F259-44B8-B2EB-239D458DC3B3}" presName="circle1" presStyleLbl="node1" presStyleIdx="0" presStyleCnt="1" custScaleX="30886" custLinFactNeighborX="-8333" custLinFactNeighborY="25820"/>
      <dgm:spPr/>
    </dgm:pt>
    <dgm:pt modelId="{D4D34FF3-D2A9-48A5-ADE4-E35A5D43CBFD}" type="pres">
      <dgm:prSet presAssocID="{83B9C7CA-F259-44B8-B2EB-239D458DC3B3}" presName="space" presStyleCnt="0"/>
      <dgm:spPr/>
    </dgm:pt>
    <dgm:pt modelId="{B54D8B2A-D649-43F2-9F7B-FBDA13C5810A}" type="pres">
      <dgm:prSet presAssocID="{83B9C7CA-F259-44B8-B2EB-239D458DC3B3}" presName="rect1" presStyleLbl="alignAcc1" presStyleIdx="0" presStyleCnt="1" custScaleX="140160" custLinFactNeighborX="-15006" custLinFactNeighborY="-10324"/>
      <dgm:spPr/>
    </dgm:pt>
    <dgm:pt modelId="{F161CD3B-8ECD-45E7-B3C5-A2DEE6EAE28A}" type="pres">
      <dgm:prSet presAssocID="{83B9C7CA-F259-44B8-B2EB-239D458DC3B3}" presName="rect1ParTxNoCh" presStyleLbl="alignAcc1" presStyleIdx="0" presStyleCnt="1">
        <dgm:presLayoutVars>
          <dgm:chMax val="1"/>
          <dgm:bulletEnabled val="1"/>
        </dgm:presLayoutVars>
      </dgm:prSet>
      <dgm:spPr/>
    </dgm:pt>
  </dgm:ptLst>
  <dgm:cxnLst>
    <dgm:cxn modelId="{B2D55224-51F8-42EF-856B-5E785EFCA3CF}" type="presOf" srcId="{E0643024-B17D-499A-BF94-9911BE54112D}" destId="{14411E11-7399-46A1-BA8F-0CE15AD233BC}" srcOrd="0" destOrd="0" presId="urn:microsoft.com/office/officeart/2005/8/layout/target3"/>
    <dgm:cxn modelId="{FF709D40-17B0-46B6-A88F-D75F297A1AF1}" type="presOf" srcId="{83B9C7CA-F259-44B8-B2EB-239D458DC3B3}" destId="{B54D8B2A-D649-43F2-9F7B-FBDA13C5810A}" srcOrd="0" destOrd="0" presId="urn:microsoft.com/office/officeart/2005/8/layout/target3"/>
    <dgm:cxn modelId="{D1B38C96-8845-4403-A4DA-35861BC06F5C}" type="presOf" srcId="{83B9C7CA-F259-44B8-B2EB-239D458DC3B3}" destId="{F161CD3B-8ECD-45E7-B3C5-A2DEE6EAE28A}" srcOrd="1" destOrd="0" presId="urn:microsoft.com/office/officeart/2005/8/layout/target3"/>
    <dgm:cxn modelId="{A71EF8CC-417F-46E4-A81D-35FBF2D695AC}" srcId="{E0643024-B17D-499A-BF94-9911BE54112D}" destId="{83B9C7CA-F259-44B8-B2EB-239D458DC3B3}" srcOrd="0" destOrd="0" parTransId="{F59BAFF3-B904-4C6E-8824-8B83DECC58BD}" sibTransId="{AED98905-FA4B-4C93-885A-1DB071F210DB}"/>
    <dgm:cxn modelId="{8A84A110-4320-464E-8CC6-3D8B48FF1890}" type="presParOf" srcId="{14411E11-7399-46A1-BA8F-0CE15AD233BC}" destId="{0D473DD4-EE6A-4BFB-8CA4-CBBBC8707AD6}" srcOrd="0" destOrd="0" presId="urn:microsoft.com/office/officeart/2005/8/layout/target3"/>
    <dgm:cxn modelId="{694DAC92-B334-4A2F-B196-CC2914ABB354}" type="presParOf" srcId="{14411E11-7399-46A1-BA8F-0CE15AD233BC}" destId="{D4D34FF3-D2A9-48A5-ADE4-E35A5D43CBFD}" srcOrd="1" destOrd="0" presId="urn:microsoft.com/office/officeart/2005/8/layout/target3"/>
    <dgm:cxn modelId="{99335E43-FE18-4D28-AE43-7AE84699FB74}" type="presParOf" srcId="{14411E11-7399-46A1-BA8F-0CE15AD233BC}" destId="{B54D8B2A-D649-43F2-9F7B-FBDA13C5810A}" srcOrd="2" destOrd="0" presId="urn:microsoft.com/office/officeart/2005/8/layout/target3"/>
    <dgm:cxn modelId="{EBE0D633-4E82-4906-849E-8498C6291DC1}" type="presParOf" srcId="{14411E11-7399-46A1-BA8F-0CE15AD233BC}" destId="{F161CD3B-8ECD-45E7-B3C5-A2DEE6EAE28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AE3C7-66C3-4C94-BBE2-8A6B76D98BE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PE"/>
        </a:p>
      </dgm:t>
    </dgm:pt>
    <dgm:pt modelId="{81DF71FB-01B9-4C78-9078-0127401D1878}">
      <dgm:prSet/>
      <dgm:spPr/>
      <dgm:t>
        <a:bodyPr/>
        <a:lstStyle/>
        <a:p>
          <a:pPr algn="just"/>
          <a:r>
            <a:rPr lang="es-PE" dirty="0">
              <a:latin typeface="Abadi" panose="020B0604020104020204" pitchFamily="34" charset="0"/>
            </a:rPr>
            <a:t>En pacientes con un riesgo elevado de enfermedades cardiovasculares, el tratamiento del hipotiroidismo subclínico puede ser especialmente importante. Esto se debe a que el hipotiroidismo puede contribuir a factores de riesgo cardiovascular, como niveles elevados de colesterol y presión arterial alta. Tratar el hipotiroidismo subclínico en estos pacientes puede ayudar a reducir estos riesgos y mejorar la salud cardiovascular en general.</a:t>
          </a:r>
        </a:p>
      </dgm:t>
    </dgm:pt>
    <dgm:pt modelId="{11DCF7A8-0781-407B-B36D-643E2E3B1EC5}" type="parTrans" cxnId="{04887D0E-B2F3-4417-BCDD-843DE67636FD}">
      <dgm:prSet/>
      <dgm:spPr/>
      <dgm:t>
        <a:bodyPr/>
        <a:lstStyle/>
        <a:p>
          <a:pPr algn="just"/>
          <a:endParaRPr lang="es-PE"/>
        </a:p>
      </dgm:t>
    </dgm:pt>
    <dgm:pt modelId="{C23D46E4-7D92-4D32-967F-684547DB4389}" type="sibTrans" cxnId="{04887D0E-B2F3-4417-BCDD-843DE67636FD}">
      <dgm:prSet/>
      <dgm:spPr/>
      <dgm:t>
        <a:bodyPr/>
        <a:lstStyle/>
        <a:p>
          <a:pPr algn="just"/>
          <a:endParaRPr lang="es-PE"/>
        </a:p>
      </dgm:t>
    </dgm:pt>
    <dgm:pt modelId="{952681A7-19E3-43EE-91B0-757401E4E830}" type="pres">
      <dgm:prSet presAssocID="{424AE3C7-66C3-4C94-BBE2-8A6B76D98BE3}" presName="Name0" presStyleCnt="0">
        <dgm:presLayoutVars>
          <dgm:chMax val="7"/>
          <dgm:dir/>
          <dgm:animLvl val="lvl"/>
          <dgm:resizeHandles val="exact"/>
        </dgm:presLayoutVars>
      </dgm:prSet>
      <dgm:spPr/>
    </dgm:pt>
    <dgm:pt modelId="{7EC38B29-420C-482E-9EEE-FC8794979EAD}" type="pres">
      <dgm:prSet presAssocID="{81DF71FB-01B9-4C78-9078-0127401D1878}" presName="circle1" presStyleLbl="node1" presStyleIdx="0" presStyleCnt="1" custScaleX="28505" custLinFactNeighborX="-1679" custLinFactNeighborY="17874"/>
      <dgm:spPr/>
    </dgm:pt>
    <dgm:pt modelId="{C5503B31-A99C-4A1A-A046-9715F8AF6EF6}" type="pres">
      <dgm:prSet presAssocID="{81DF71FB-01B9-4C78-9078-0127401D1878}" presName="space" presStyleCnt="0"/>
      <dgm:spPr/>
    </dgm:pt>
    <dgm:pt modelId="{55DDBB86-C9DE-4226-8376-CE0E63C38CE0}" type="pres">
      <dgm:prSet presAssocID="{81DF71FB-01B9-4C78-9078-0127401D1878}" presName="rect1" presStyleLbl="alignAcc1" presStyleIdx="0" presStyleCnt="1" custScaleX="140160" custLinFactNeighborX="-9981" custLinFactNeighborY="-33582"/>
      <dgm:spPr/>
    </dgm:pt>
    <dgm:pt modelId="{9EB0DBF7-AC87-4226-B71E-173E1B4FA16A}" type="pres">
      <dgm:prSet presAssocID="{81DF71FB-01B9-4C78-9078-0127401D1878}" presName="rect1ParTxNoCh" presStyleLbl="alignAcc1" presStyleIdx="0" presStyleCnt="1">
        <dgm:presLayoutVars>
          <dgm:chMax val="1"/>
          <dgm:bulletEnabled val="1"/>
        </dgm:presLayoutVars>
      </dgm:prSet>
      <dgm:spPr/>
    </dgm:pt>
  </dgm:ptLst>
  <dgm:cxnLst>
    <dgm:cxn modelId="{04887D0E-B2F3-4417-BCDD-843DE67636FD}" srcId="{424AE3C7-66C3-4C94-BBE2-8A6B76D98BE3}" destId="{81DF71FB-01B9-4C78-9078-0127401D1878}" srcOrd="0" destOrd="0" parTransId="{11DCF7A8-0781-407B-B36D-643E2E3B1EC5}" sibTransId="{C23D46E4-7D92-4D32-967F-684547DB4389}"/>
    <dgm:cxn modelId="{DDC33939-54E0-43D3-97CE-303C3C7B6871}" type="presOf" srcId="{81DF71FB-01B9-4C78-9078-0127401D1878}" destId="{9EB0DBF7-AC87-4226-B71E-173E1B4FA16A}" srcOrd="1" destOrd="0" presId="urn:microsoft.com/office/officeart/2005/8/layout/target3"/>
    <dgm:cxn modelId="{20840FB4-7CAC-4485-9F31-AD5452969803}" type="presOf" srcId="{81DF71FB-01B9-4C78-9078-0127401D1878}" destId="{55DDBB86-C9DE-4226-8376-CE0E63C38CE0}" srcOrd="0" destOrd="0" presId="urn:microsoft.com/office/officeart/2005/8/layout/target3"/>
    <dgm:cxn modelId="{7EFB04DB-CDFA-48EE-8B22-79598C2F37EC}" type="presOf" srcId="{424AE3C7-66C3-4C94-BBE2-8A6B76D98BE3}" destId="{952681A7-19E3-43EE-91B0-757401E4E830}" srcOrd="0" destOrd="0" presId="urn:microsoft.com/office/officeart/2005/8/layout/target3"/>
    <dgm:cxn modelId="{7B3913D6-BD05-44BC-8A8A-90BB7CA609AD}" type="presParOf" srcId="{952681A7-19E3-43EE-91B0-757401E4E830}" destId="{7EC38B29-420C-482E-9EEE-FC8794979EAD}" srcOrd="0" destOrd="0" presId="urn:microsoft.com/office/officeart/2005/8/layout/target3"/>
    <dgm:cxn modelId="{DD276C8D-1C50-451F-BDB1-B31B658A4BEA}" type="presParOf" srcId="{952681A7-19E3-43EE-91B0-757401E4E830}" destId="{C5503B31-A99C-4A1A-A046-9715F8AF6EF6}" srcOrd="1" destOrd="0" presId="urn:microsoft.com/office/officeart/2005/8/layout/target3"/>
    <dgm:cxn modelId="{DF0BD6FA-E4E8-4D6C-81FD-8F494F39DE88}" type="presParOf" srcId="{952681A7-19E3-43EE-91B0-757401E4E830}" destId="{55DDBB86-C9DE-4226-8376-CE0E63C38CE0}" srcOrd="2" destOrd="0" presId="urn:microsoft.com/office/officeart/2005/8/layout/target3"/>
    <dgm:cxn modelId="{692AA2E3-5B31-44A3-AF95-091D4D062898}" type="presParOf" srcId="{952681A7-19E3-43EE-91B0-757401E4E830}" destId="{9EB0DBF7-AC87-4226-B71E-173E1B4FA16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268B22-2827-4AF4-9736-0ADBE11B4B6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PE"/>
        </a:p>
      </dgm:t>
    </dgm:pt>
    <dgm:pt modelId="{0E03FABF-BDCE-488C-8AE4-6607DB0381CD}">
      <dgm:prSet/>
      <dgm:spPr/>
      <dgm:t>
        <a:bodyPr/>
        <a:lstStyle/>
        <a:p>
          <a:pPr algn="just"/>
          <a:r>
            <a:rPr lang="es-PE" dirty="0"/>
            <a:t>La presencia de anticuerpos antitiroideos, como los anticuerpos antiperoxidasa tiroidea (anti-TPO), puede indicar una mayor probabilidad de que el hipotiroidismo subclínico progrese a hipotiroidismo clínico. Estos anticuerpos son un signo de una enfermedad autoinmune de la tiroides, como la tiroiditis de Hashimoto. En estos casos, el tratamiento con levotiroxina puede ser justificado para prevenir la progresión y manejar los síntomas.</a:t>
          </a:r>
        </a:p>
      </dgm:t>
    </dgm:pt>
    <dgm:pt modelId="{C7B1A39E-14DB-432A-ACF4-EEBD7172C823}" type="parTrans" cxnId="{222AA2D1-BB5E-47B7-9649-2F6F4336260B}">
      <dgm:prSet/>
      <dgm:spPr/>
      <dgm:t>
        <a:bodyPr/>
        <a:lstStyle/>
        <a:p>
          <a:endParaRPr lang="es-PE"/>
        </a:p>
      </dgm:t>
    </dgm:pt>
    <dgm:pt modelId="{E8AED237-D2E9-4AE7-A11C-1951E91D2158}" type="sibTrans" cxnId="{222AA2D1-BB5E-47B7-9649-2F6F4336260B}">
      <dgm:prSet/>
      <dgm:spPr/>
      <dgm:t>
        <a:bodyPr/>
        <a:lstStyle/>
        <a:p>
          <a:endParaRPr lang="es-PE"/>
        </a:p>
      </dgm:t>
    </dgm:pt>
    <dgm:pt modelId="{5FAC3A08-F7E7-4E0F-9260-64CAE267747D}" type="pres">
      <dgm:prSet presAssocID="{5E268B22-2827-4AF4-9736-0ADBE11B4B6B}" presName="Name0" presStyleCnt="0">
        <dgm:presLayoutVars>
          <dgm:chMax val="7"/>
          <dgm:dir/>
          <dgm:animLvl val="lvl"/>
          <dgm:resizeHandles val="exact"/>
        </dgm:presLayoutVars>
      </dgm:prSet>
      <dgm:spPr/>
    </dgm:pt>
    <dgm:pt modelId="{5A51545D-2AA6-492F-8405-F38F64B787B8}" type="pres">
      <dgm:prSet presAssocID="{0E03FABF-BDCE-488C-8AE4-6607DB0381CD}" presName="circle1" presStyleLbl="node1" presStyleIdx="0" presStyleCnt="1" custScaleX="30093" custLinFactNeighborX="-17593" custLinFactNeighborY="26018"/>
      <dgm:spPr/>
    </dgm:pt>
    <dgm:pt modelId="{C6E539B6-95DD-4678-8E03-3B731F2CE0B2}" type="pres">
      <dgm:prSet presAssocID="{0E03FABF-BDCE-488C-8AE4-6607DB0381CD}" presName="space" presStyleCnt="0"/>
      <dgm:spPr/>
    </dgm:pt>
    <dgm:pt modelId="{8A2A908C-DD1C-408C-B107-016A8EA87230}" type="pres">
      <dgm:prSet presAssocID="{0E03FABF-BDCE-488C-8AE4-6607DB0381CD}" presName="rect1" presStyleLbl="alignAcc1" presStyleIdx="0" presStyleCnt="1" custScaleX="140160" custLinFactNeighborX="-10040" custLinFactNeighborY="-23528"/>
      <dgm:spPr/>
    </dgm:pt>
    <dgm:pt modelId="{AA594E9B-8318-4FDC-BCD9-CA11AD6F3F08}" type="pres">
      <dgm:prSet presAssocID="{0E03FABF-BDCE-488C-8AE4-6607DB0381CD}" presName="rect1ParTxNoCh" presStyleLbl="alignAcc1" presStyleIdx="0" presStyleCnt="1">
        <dgm:presLayoutVars>
          <dgm:chMax val="1"/>
          <dgm:bulletEnabled val="1"/>
        </dgm:presLayoutVars>
      </dgm:prSet>
      <dgm:spPr/>
    </dgm:pt>
  </dgm:ptLst>
  <dgm:cxnLst>
    <dgm:cxn modelId="{CE85319B-4F19-4041-8B9B-B407E5A89FD2}" type="presOf" srcId="{5E268B22-2827-4AF4-9736-0ADBE11B4B6B}" destId="{5FAC3A08-F7E7-4E0F-9260-64CAE267747D}" srcOrd="0" destOrd="0" presId="urn:microsoft.com/office/officeart/2005/8/layout/target3"/>
    <dgm:cxn modelId="{BDA8AAAE-01A5-42FC-B35A-5114A497944D}" type="presOf" srcId="{0E03FABF-BDCE-488C-8AE4-6607DB0381CD}" destId="{AA594E9B-8318-4FDC-BCD9-CA11AD6F3F08}" srcOrd="1" destOrd="0" presId="urn:microsoft.com/office/officeart/2005/8/layout/target3"/>
    <dgm:cxn modelId="{4A88C1CD-4F32-4EE1-95A9-4D4B8838FF9D}" type="presOf" srcId="{0E03FABF-BDCE-488C-8AE4-6607DB0381CD}" destId="{8A2A908C-DD1C-408C-B107-016A8EA87230}" srcOrd="0" destOrd="0" presId="urn:microsoft.com/office/officeart/2005/8/layout/target3"/>
    <dgm:cxn modelId="{222AA2D1-BB5E-47B7-9649-2F6F4336260B}" srcId="{5E268B22-2827-4AF4-9736-0ADBE11B4B6B}" destId="{0E03FABF-BDCE-488C-8AE4-6607DB0381CD}" srcOrd="0" destOrd="0" parTransId="{C7B1A39E-14DB-432A-ACF4-EEBD7172C823}" sibTransId="{E8AED237-D2E9-4AE7-A11C-1951E91D2158}"/>
    <dgm:cxn modelId="{3FCF98F5-A60A-4931-89F8-3BFA24B5F5B5}" type="presParOf" srcId="{5FAC3A08-F7E7-4E0F-9260-64CAE267747D}" destId="{5A51545D-2AA6-492F-8405-F38F64B787B8}" srcOrd="0" destOrd="0" presId="urn:microsoft.com/office/officeart/2005/8/layout/target3"/>
    <dgm:cxn modelId="{0D528FA7-BB74-4CEA-BE0B-9D647E8014E7}" type="presParOf" srcId="{5FAC3A08-F7E7-4E0F-9260-64CAE267747D}" destId="{C6E539B6-95DD-4678-8E03-3B731F2CE0B2}" srcOrd="1" destOrd="0" presId="urn:microsoft.com/office/officeart/2005/8/layout/target3"/>
    <dgm:cxn modelId="{7C8B3507-A38F-4ABA-A466-0CECDBA1D297}" type="presParOf" srcId="{5FAC3A08-F7E7-4E0F-9260-64CAE267747D}" destId="{8A2A908C-DD1C-408C-B107-016A8EA87230}" srcOrd="2" destOrd="0" presId="urn:microsoft.com/office/officeart/2005/8/layout/target3"/>
    <dgm:cxn modelId="{2C83EC1A-A9E3-4251-B1D8-FF7E03533B20}" type="presParOf" srcId="{5FAC3A08-F7E7-4E0F-9260-64CAE267747D}" destId="{AA594E9B-8318-4FDC-BCD9-CA11AD6F3F0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26965-9CAA-4F99-AC51-8E78E2A341B2}">
      <dsp:nvSpPr>
        <dsp:cNvPr id="0" name=""/>
        <dsp:cNvSpPr/>
      </dsp:nvSpPr>
      <dsp:spPr>
        <a:xfrm>
          <a:off x="127060" y="10"/>
          <a:ext cx="898366" cy="4157373"/>
        </a:xfrm>
        <a:prstGeom prst="pie">
          <a:avLst>
            <a:gd name="adj1" fmla="val 5400000"/>
            <a:gd name="adj2" fmla="val 1620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6DF3C-DAC9-474D-BC1C-B1AC375D74BE}">
      <dsp:nvSpPr>
        <dsp:cNvPr id="0" name=""/>
        <dsp:cNvSpPr/>
      </dsp:nvSpPr>
      <dsp:spPr>
        <a:xfrm>
          <a:off x="0" y="0"/>
          <a:ext cx="6668543" cy="4157373"/>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PE" sz="2500" kern="1200" dirty="0"/>
            <a:t>Cuando los niveles de TSH superan los 10 mIU/L, el tratamiento con levotiroxina suele ser la opción recomendada. Esto se debe a que niveles tan elevados de TSH indican una mayor probabilidad de progresión a hipotiroidismo clínico y pueden estar asociados con síntomas más severos y riesgos para la salud, como problemas cardiovasculares.</a:t>
          </a:r>
        </a:p>
      </dsp:txBody>
      <dsp:txXfrm>
        <a:off x="0" y="0"/>
        <a:ext cx="6668543" cy="4157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73DD4-EE6A-4BFB-8CA4-CBBBC8707AD6}">
      <dsp:nvSpPr>
        <dsp:cNvPr id="0" name=""/>
        <dsp:cNvSpPr/>
      </dsp:nvSpPr>
      <dsp:spPr>
        <a:xfrm>
          <a:off x="-583378" y="322665"/>
          <a:ext cx="1166756" cy="3777622"/>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4D8B2A-D649-43F2-9F7B-FBDA13C5810A}">
      <dsp:nvSpPr>
        <dsp:cNvPr id="0" name=""/>
        <dsp:cNvSpPr/>
      </dsp:nvSpPr>
      <dsp:spPr>
        <a:xfrm>
          <a:off x="0" y="262714"/>
          <a:ext cx="7161578" cy="3777622"/>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just" defTabSz="1377950">
            <a:lnSpc>
              <a:spcPct val="90000"/>
            </a:lnSpc>
            <a:spcBef>
              <a:spcPct val="0"/>
            </a:spcBef>
            <a:spcAft>
              <a:spcPct val="35000"/>
            </a:spcAft>
            <a:buNone/>
          </a:pPr>
          <a:r>
            <a:rPr lang="es-ES" sz="3100" kern="1200" dirty="0">
              <a:latin typeface="Abadi" panose="020B0604020104020204" pitchFamily="34" charset="0"/>
            </a:rPr>
            <a:t>La presencia de síntomas como fatiga, constipación, o depresión puede indicar que el hipotiroidismo subclínico está afectando la calidad de vida del paciente. En estos casos, el tratamiento con levotiroxina puede ser beneficioso para aliviar estos síntomas y mejorar el bienestar general del paciente.</a:t>
          </a:r>
          <a:endParaRPr lang="es-PE" sz="3100" kern="1200" dirty="0">
            <a:latin typeface="Abadi" panose="020B0604020104020204" pitchFamily="34" charset="0"/>
          </a:endParaRPr>
        </a:p>
      </dsp:txBody>
      <dsp:txXfrm>
        <a:off x="0" y="262714"/>
        <a:ext cx="7161578" cy="3777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38B29-420C-482E-9EEE-FC8794979EAD}">
      <dsp:nvSpPr>
        <dsp:cNvPr id="0" name=""/>
        <dsp:cNvSpPr/>
      </dsp:nvSpPr>
      <dsp:spPr>
        <a:xfrm>
          <a:off x="-540688" y="9"/>
          <a:ext cx="1076811" cy="3777622"/>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DBB86-C9DE-4226-8376-CE0E63C38CE0}">
      <dsp:nvSpPr>
        <dsp:cNvPr id="0" name=""/>
        <dsp:cNvSpPr/>
      </dsp:nvSpPr>
      <dsp:spPr>
        <a:xfrm>
          <a:off x="0" y="0"/>
          <a:ext cx="7548100" cy="3777622"/>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s-PE" sz="2700" kern="1200" dirty="0">
              <a:latin typeface="Abadi" panose="020B0604020104020204" pitchFamily="34" charset="0"/>
            </a:rPr>
            <a:t>En pacientes con un riesgo elevado de enfermedades cardiovasculares, el tratamiento del hipotiroidismo subclínico puede ser especialmente importante. Esto se debe a que el hipotiroidismo puede contribuir a factores de riesgo cardiovascular, como niveles elevados de colesterol y presión arterial alta. Tratar el hipotiroidismo subclínico en estos pacientes puede ayudar a reducir estos riesgos y mejorar la salud cardiovascular en general.</a:t>
          </a:r>
        </a:p>
      </dsp:txBody>
      <dsp:txXfrm>
        <a:off x="0" y="0"/>
        <a:ext cx="7548100" cy="377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1545D-2AA6-492F-8405-F38F64B787B8}">
      <dsp:nvSpPr>
        <dsp:cNvPr id="0" name=""/>
        <dsp:cNvSpPr/>
      </dsp:nvSpPr>
      <dsp:spPr>
        <a:xfrm>
          <a:off x="-616950" y="350216"/>
          <a:ext cx="1233900" cy="4100289"/>
        </a:xfrm>
        <a:prstGeom prst="pie">
          <a:avLst>
            <a:gd name="adj1" fmla="val 54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A908C-DD1C-408C-B107-016A8EA87230}">
      <dsp:nvSpPr>
        <dsp:cNvPr id="0" name=""/>
        <dsp:cNvSpPr/>
      </dsp:nvSpPr>
      <dsp:spPr>
        <a:xfrm>
          <a:off x="0" y="0"/>
          <a:ext cx="7155725" cy="4100289"/>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PE" sz="2300" kern="1200" dirty="0"/>
            <a:t>La presencia de anticuerpos antitiroideos, como los anticuerpos antiperoxidasa tiroidea (anti-TPO), puede indicar una mayor probabilidad de que el hipotiroidismo subclínico progrese a hipotiroidismo clínico. Estos anticuerpos son un signo de una enfermedad autoinmune de la tiroides, como la tiroiditis de Hashimoto. En estos casos, el tratamiento con levotiroxina puede ser justificado para prevenir la progresión y manejar los síntomas.</a:t>
          </a:r>
        </a:p>
      </dsp:txBody>
      <dsp:txXfrm>
        <a:off x="0" y="0"/>
        <a:ext cx="7155725" cy="410028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6D75E-0876-422F-A138-2271CA2C0736}" type="datetimeFigureOut">
              <a:rPr lang="es-PE" smtClean="0"/>
              <a:t>26/03/2025</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F2F7C-9BC1-473B-AA66-0EE36CA52EBB}" type="slidenum">
              <a:rPr lang="es-PE" smtClean="0"/>
              <a:t>‹Nº›</a:t>
            </a:fld>
            <a:endParaRPr lang="es-PE"/>
          </a:p>
        </p:txBody>
      </p:sp>
    </p:spTree>
    <p:extLst>
      <p:ext uri="{BB962C8B-B14F-4D97-AF65-F5344CB8AC3E}">
        <p14:creationId xmlns:p14="http://schemas.microsoft.com/office/powerpoint/2010/main" val="253977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BAF2F7C-9BC1-473B-AA66-0EE36CA52EBB}" type="slidenum">
              <a:rPr lang="es-PE" smtClean="0"/>
              <a:t>11</a:t>
            </a:fld>
            <a:endParaRPr lang="es-PE"/>
          </a:p>
        </p:txBody>
      </p:sp>
    </p:spTree>
    <p:extLst>
      <p:ext uri="{BB962C8B-B14F-4D97-AF65-F5344CB8AC3E}">
        <p14:creationId xmlns:p14="http://schemas.microsoft.com/office/powerpoint/2010/main" val="131123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3BAF2F7C-9BC1-473B-AA66-0EE36CA52EBB}" type="slidenum">
              <a:rPr lang="es-PE" smtClean="0"/>
              <a:t>16</a:t>
            </a:fld>
            <a:endParaRPr lang="es-PE"/>
          </a:p>
        </p:txBody>
      </p:sp>
    </p:spTree>
    <p:extLst>
      <p:ext uri="{BB962C8B-B14F-4D97-AF65-F5344CB8AC3E}">
        <p14:creationId xmlns:p14="http://schemas.microsoft.com/office/powerpoint/2010/main" val="282264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55757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9396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‹Nº›</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970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2981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‹Nº›</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270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5587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91591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429379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39347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BCAD085-E8A6-8845-BD4E-CB4CCA059FC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86276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9456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1554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99715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6875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58297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BCAD085-E8A6-8845-BD4E-CB4CCA059FC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35369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3/26/2025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643822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E9304C-7D47-49AD-9260-6DBF0A5B9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393"/>
            <a:ext cx="9141714" cy="6858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er plano de células moradas">
            <a:extLst>
              <a:ext uri="{FF2B5EF4-FFF2-40B4-BE49-F238E27FC236}">
                <a16:creationId xmlns:a16="http://schemas.microsoft.com/office/drawing/2014/main" id="{8CAB2A9E-84FB-A449-D63B-B29240BAB208}"/>
              </a:ext>
            </a:extLst>
          </p:cNvPr>
          <p:cNvPicPr>
            <a:picLocks noChangeAspect="1"/>
          </p:cNvPicPr>
          <p:nvPr/>
        </p:nvPicPr>
        <p:blipFill>
          <a:blip r:embed="rId2">
            <a:duotone>
              <a:schemeClr val="bg2">
                <a:shade val="45000"/>
                <a:satMod val="135000"/>
              </a:schemeClr>
              <a:prstClr val="white"/>
            </a:duotone>
            <a:alphaModFix amt="40000"/>
          </a:blip>
          <a:srcRect/>
          <a:stretch/>
        </p:blipFill>
        <p:spPr>
          <a:xfrm>
            <a:off x="-1143" y="10"/>
            <a:ext cx="9144000" cy="6857990"/>
          </a:xfrm>
          <a:prstGeom prst="rect">
            <a:avLst/>
          </a:prstGeom>
        </p:spPr>
      </p:pic>
      <p:sp>
        <p:nvSpPr>
          <p:cNvPr id="2" name="Title 1"/>
          <p:cNvSpPr>
            <a:spLocks noGrp="1"/>
          </p:cNvSpPr>
          <p:nvPr>
            <p:ph type="ctrTitle"/>
          </p:nvPr>
        </p:nvSpPr>
        <p:spPr>
          <a:xfrm>
            <a:off x="580571" y="1023257"/>
            <a:ext cx="8047888" cy="2633773"/>
          </a:xfrm>
        </p:spPr>
        <p:txBody>
          <a:bodyPr>
            <a:normAutofit/>
          </a:bodyPr>
          <a:lstStyle/>
          <a:p>
            <a:pPr>
              <a:lnSpc>
                <a:spcPct val="90000"/>
              </a:lnSpc>
            </a:pPr>
            <a:r>
              <a:rPr lang="es-ES" b="1" dirty="0">
                <a:solidFill>
                  <a:srgbClr val="66354B"/>
                </a:solidFill>
              </a:rPr>
              <a:t>HIPOTIROIDISMO SUB CLINICO EN EL ADULTO MAYOR</a:t>
            </a:r>
          </a:p>
        </p:txBody>
      </p:sp>
      <p:sp>
        <p:nvSpPr>
          <p:cNvPr id="3" name="Subtitle 2"/>
          <p:cNvSpPr>
            <a:spLocks noGrp="1"/>
          </p:cNvSpPr>
          <p:nvPr>
            <p:ph type="subTitle" idx="1"/>
          </p:nvPr>
        </p:nvSpPr>
        <p:spPr>
          <a:xfrm>
            <a:off x="1941909" y="4214237"/>
            <a:ext cx="6686550" cy="1541986"/>
          </a:xfrm>
        </p:spPr>
        <p:txBody>
          <a:bodyPr>
            <a:normAutofit/>
          </a:bodyPr>
          <a:lstStyle/>
          <a:p>
            <a:pPr>
              <a:lnSpc>
                <a:spcPct val="90000"/>
              </a:lnSpc>
            </a:pPr>
            <a:r>
              <a:rPr lang="es-ES" sz="3600" dirty="0">
                <a:latin typeface="72 Black" panose="020B0A04030603020204" pitchFamily="34" charset="0"/>
                <a:cs typeface="72 Black" panose="020B0A04030603020204" pitchFamily="34" charset="0"/>
              </a:rPr>
              <a:t>¿Cuándo tratar?</a:t>
            </a:r>
          </a:p>
          <a:p>
            <a:pPr>
              <a:lnSpc>
                <a:spcPct val="90000"/>
              </a:lnSpc>
            </a:pPr>
            <a:endParaRPr lang="es-ES" sz="1100" dirty="0"/>
          </a:p>
          <a:p>
            <a:pPr>
              <a:lnSpc>
                <a:spcPct val="90000"/>
              </a:lnSpc>
            </a:pPr>
            <a:r>
              <a:rPr lang="es-ES" sz="1500" b="1" dirty="0">
                <a:latin typeface="72 Black" panose="020B0A04030603020204" pitchFamily="34" charset="0"/>
                <a:cs typeface="72 Black" panose="020B0A04030603020204" pitchFamily="34" charset="0"/>
              </a:rPr>
              <a:t>CARLOS A. ZELADA ASENJO</a:t>
            </a:r>
          </a:p>
          <a:p>
            <a:pPr>
              <a:lnSpc>
                <a:spcPct val="90000"/>
              </a:lnSpc>
            </a:pPr>
            <a:r>
              <a:rPr lang="es-ES" sz="1500" dirty="0">
                <a:latin typeface="72 Black" panose="020B0A04030603020204" pitchFamily="34" charset="0"/>
                <a:cs typeface="72 Black" panose="020B0A04030603020204" pitchFamily="34" charset="0"/>
              </a:rPr>
              <a:t>MEDICO INTERNISTA</a:t>
            </a:r>
          </a:p>
        </p:txBody>
      </p:sp>
      <p:sp>
        <p:nvSpPr>
          <p:cNvPr id="11" name="Rectangle 10">
            <a:extLst>
              <a:ext uri="{FF2B5EF4-FFF2-40B4-BE49-F238E27FC236}">
                <a16:creationId xmlns:a16="http://schemas.microsoft.com/office/drawing/2014/main" id="{9DEDD006-D91C-4989-B39C-EEEA43F86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13" name="Freeform 33">
            <a:extLst>
              <a:ext uri="{FF2B5EF4-FFF2-40B4-BE49-F238E27FC236}">
                <a16:creationId xmlns:a16="http://schemas.microsoft.com/office/drawing/2014/main" id="{35EF7FFE-55CC-444E-A630-F40A5C9C5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1759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s-PE"/>
          </a:p>
        </p:txBody>
      </p:sp>
      <p:pic>
        <p:nvPicPr>
          <p:cNvPr id="4" name="Imagen 3">
            <a:extLst>
              <a:ext uri="{FF2B5EF4-FFF2-40B4-BE49-F238E27FC236}">
                <a16:creationId xmlns:a16="http://schemas.microsoft.com/office/drawing/2014/main" id="{864675A8-06F0-4133-BA71-09C89962C49F}"/>
              </a:ext>
            </a:extLst>
          </p:cNvPr>
          <p:cNvPicPr>
            <a:picLocks noChangeAspect="1"/>
          </p:cNvPicPr>
          <p:nvPr/>
        </p:nvPicPr>
        <p:blipFill>
          <a:blip r:embed="rId3"/>
          <a:stretch>
            <a:fillRect/>
          </a:stretch>
        </p:blipFill>
        <p:spPr>
          <a:xfrm>
            <a:off x="6953688" y="4550228"/>
            <a:ext cx="2061029" cy="21408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6395A-A649-CE04-B100-BB9B7C2D6A0F}"/>
              </a:ext>
            </a:extLst>
          </p:cNvPr>
          <p:cNvSpPr>
            <a:spLocks noGrp="1"/>
          </p:cNvSpPr>
          <p:nvPr>
            <p:ph type="title"/>
          </p:nvPr>
        </p:nvSpPr>
        <p:spPr>
          <a:xfrm>
            <a:off x="161373" y="9513"/>
            <a:ext cx="2494742" cy="939864"/>
          </a:xfrm>
        </p:spPr>
        <p:txBody>
          <a:bodyPr>
            <a:normAutofit/>
          </a:bodyPr>
          <a:lstStyle/>
          <a:p>
            <a:r>
              <a:rPr lang="es-PE" sz="4000" b="1" dirty="0">
                <a:latin typeface="72" panose="020B0503030000000003" pitchFamily="34" charset="0"/>
                <a:cs typeface="72" panose="020B0503030000000003" pitchFamily="34" charset="0"/>
              </a:rPr>
              <a:t>ESTUDIOS</a:t>
            </a:r>
          </a:p>
        </p:txBody>
      </p:sp>
      <p:sp>
        <p:nvSpPr>
          <p:cNvPr id="3" name="Marcador de contenido 2">
            <a:extLst>
              <a:ext uri="{FF2B5EF4-FFF2-40B4-BE49-F238E27FC236}">
                <a16:creationId xmlns:a16="http://schemas.microsoft.com/office/drawing/2014/main" id="{CCA0CF5E-4C64-B94A-0435-CE8EF87B3CB9}"/>
              </a:ext>
            </a:extLst>
          </p:cNvPr>
          <p:cNvSpPr>
            <a:spLocks noGrp="1"/>
          </p:cNvSpPr>
          <p:nvPr>
            <p:ph idx="1"/>
          </p:nvPr>
        </p:nvSpPr>
        <p:spPr>
          <a:xfrm>
            <a:off x="1407887" y="949377"/>
            <a:ext cx="7574740" cy="3777622"/>
          </a:xfrm>
        </p:spPr>
        <p:txBody>
          <a:bodyPr>
            <a:noAutofit/>
          </a:bodyPr>
          <a:lstStyle/>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El HSC puede ser permanente, regresionan al eutiroidismo o progresar al hipotiroidismo franco Aproximadamente, seguimiento desde 2 hasta 11 años: 50-55% persiste </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30-35% regresionan al eutiroidismo </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10-20% progresan a la forma clínica </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Tasa anual de progresión al Hipotiroidismo Clínico: 2 a 4 %/año</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 HIPOTIROIDISMO SUBCLÍNICO (HSC) y RIESGO CV</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El impacto negativo del HSC sobre el riesgo CV es ampliamente reconocido en adultos, entre 55-60 años. </a:t>
            </a:r>
          </a:p>
          <a:p>
            <a:pPr algn="just">
              <a:lnSpc>
                <a:spcPct val="107000"/>
              </a:lnSpc>
              <a:spcAft>
                <a:spcPts val="800"/>
              </a:spcAft>
              <a:buNone/>
            </a:pPr>
            <a:r>
              <a:rPr lang="es-PE" kern="100" dirty="0">
                <a:effectLst/>
                <a:latin typeface="Calibri" panose="020F0502020204030204" pitchFamily="34" charset="0"/>
                <a:ea typeface="Calibri" panose="020F0502020204030204" pitchFamily="34" charset="0"/>
                <a:cs typeface="Times New Roman" panose="02020603050405020304" pitchFamily="18" charset="0"/>
              </a:rPr>
              <a:t>Sin embargo, aún es debatido en pacientes de más edad, especialmente mayores de 80 años. La decisión de tratar pacientes ancianos aún es un problema clínico sin resolver</a:t>
            </a:r>
          </a:p>
          <a:p>
            <a:pPr algn="just">
              <a:buNone/>
            </a:pPr>
            <a:r>
              <a:rPr lang="es-PE" dirty="0">
                <a:effectLst/>
                <a:latin typeface="Calibri" panose="020F0502020204030204" pitchFamily="34" charset="0"/>
                <a:ea typeface="Calibri" panose="020F0502020204030204" pitchFamily="34" charset="0"/>
                <a:cs typeface="Times New Roman" panose="02020603050405020304" pitchFamily="18" charset="0"/>
              </a:rPr>
              <a:t> Pasqualetti, G. y col, JCEM 98: 2256–2266, 2013</a:t>
            </a:r>
            <a:endParaRPr lang="es-PE" dirty="0"/>
          </a:p>
        </p:txBody>
      </p:sp>
    </p:spTree>
    <p:extLst>
      <p:ext uri="{BB962C8B-B14F-4D97-AF65-F5344CB8AC3E}">
        <p14:creationId xmlns:p14="http://schemas.microsoft.com/office/powerpoint/2010/main" val="121211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8CE46-01E5-D7E7-EDBE-3CD69F3D3A59}"/>
              </a:ext>
            </a:extLst>
          </p:cNvPr>
          <p:cNvSpPr>
            <a:spLocks noGrp="1"/>
          </p:cNvSpPr>
          <p:nvPr>
            <p:ph type="title"/>
          </p:nvPr>
        </p:nvSpPr>
        <p:spPr>
          <a:xfrm>
            <a:off x="116402" y="111366"/>
            <a:ext cx="2496170" cy="874906"/>
          </a:xfrm>
        </p:spPr>
        <p:txBody>
          <a:bodyPr>
            <a:normAutofit/>
          </a:bodyPr>
          <a:lstStyle/>
          <a:p>
            <a:r>
              <a:rPr lang="es-PE" sz="3500" b="1" dirty="0"/>
              <a:t>ESTUDIOS</a:t>
            </a:r>
          </a:p>
        </p:txBody>
      </p:sp>
      <p:sp>
        <p:nvSpPr>
          <p:cNvPr id="3" name="Marcador de contenido 2">
            <a:extLst>
              <a:ext uri="{FF2B5EF4-FFF2-40B4-BE49-F238E27FC236}">
                <a16:creationId xmlns:a16="http://schemas.microsoft.com/office/drawing/2014/main" id="{5BA3DBFF-8C55-728A-144E-EDD09B5893BF}"/>
              </a:ext>
            </a:extLst>
          </p:cNvPr>
          <p:cNvSpPr>
            <a:spLocks noGrp="1"/>
          </p:cNvSpPr>
          <p:nvPr>
            <p:ph idx="1"/>
          </p:nvPr>
        </p:nvSpPr>
        <p:spPr>
          <a:xfrm>
            <a:off x="1291771" y="844446"/>
            <a:ext cx="7474857" cy="3777622"/>
          </a:xfrm>
        </p:spPr>
        <p:txBody>
          <a:bodyPr>
            <a:noAutofit/>
          </a:bodyPr>
          <a:lstStyle/>
          <a:p>
            <a:pPr algn="just">
              <a:lnSpc>
                <a:spcPct val="107000"/>
              </a:lnSpc>
              <a:spcAft>
                <a:spcPts val="800"/>
              </a:spcAft>
              <a:buNone/>
            </a:pP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A mayores niveles de </a:t>
            </a:r>
            <a:r>
              <a:rPr lang="es-PE" sz="2000" b="1" kern="100" dirty="0">
                <a:effectLst/>
                <a:latin typeface="Calibri" panose="020F0502020204030204" pitchFamily="34" charset="0"/>
                <a:ea typeface="Calibri" panose="020F0502020204030204" pitchFamily="34" charset="0"/>
                <a:cs typeface="Times New Roman" panose="02020603050405020304" pitchFamily="18" charset="0"/>
              </a:rPr>
              <a:t>TSH</a:t>
            </a: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 en el rango normal mayores posibilidades de niveles anormales de </a:t>
            </a:r>
            <a:r>
              <a:rPr lang="es-PE" sz="2000" b="1" kern="100" dirty="0">
                <a:effectLst/>
                <a:latin typeface="Calibri" panose="020F0502020204030204" pitchFamily="34" charset="0"/>
                <a:ea typeface="Calibri" panose="020F0502020204030204" pitchFamily="34" charset="0"/>
                <a:cs typeface="Times New Roman" panose="02020603050405020304" pitchFamily="18" charset="0"/>
              </a:rPr>
              <a:t>PA</a:t>
            </a: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 y lípidos durante la evolución a largo plazo (Seguimiento 11 años) </a:t>
            </a:r>
          </a:p>
          <a:p>
            <a:pPr algn="just">
              <a:lnSpc>
                <a:spcPct val="107000"/>
              </a:lnSpc>
              <a:spcAft>
                <a:spcPts val="800"/>
              </a:spcAft>
              <a:buNone/>
            </a:pP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Asvold BO y col. Eur J Endocrinol 169(7): 73-82, 2013</a:t>
            </a:r>
          </a:p>
          <a:p>
            <a:pPr algn="just">
              <a:lnSpc>
                <a:spcPct val="107000"/>
              </a:lnSpc>
              <a:spcAft>
                <a:spcPts val="800"/>
              </a:spcAft>
              <a:buNone/>
            </a:pPr>
            <a:r>
              <a:rPr lang="es-PE" sz="2000" b="1" kern="100" dirty="0">
                <a:effectLst/>
                <a:latin typeface="Calibri" panose="020F0502020204030204" pitchFamily="34" charset="0"/>
                <a:ea typeface="Calibri" panose="020F0502020204030204" pitchFamily="34" charset="0"/>
                <a:cs typeface="Times New Roman" panose="02020603050405020304" pitchFamily="18" charset="0"/>
              </a:rPr>
              <a:t>Guías de la ATA y AACE </a:t>
            </a:r>
          </a:p>
          <a:p>
            <a:pPr algn="just">
              <a:lnSpc>
                <a:spcPct val="107000"/>
              </a:lnSpc>
              <a:spcAft>
                <a:spcPts val="800"/>
              </a:spcAft>
              <a:buNone/>
            </a:pPr>
            <a:r>
              <a:rPr lang="es-PE" sz="2000" b="1" kern="100" dirty="0">
                <a:effectLst/>
                <a:latin typeface="Calibri" panose="020F0502020204030204" pitchFamily="34" charset="0"/>
                <a:ea typeface="Calibri" panose="020F0502020204030204" pitchFamily="34" charset="0"/>
                <a:cs typeface="Times New Roman" panose="02020603050405020304" pitchFamily="18" charset="0"/>
              </a:rPr>
              <a:t>TSH</a:t>
            </a: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 10 mUI/L </a:t>
            </a:r>
          </a:p>
          <a:p>
            <a:pPr algn="just">
              <a:lnSpc>
                <a:spcPct val="107000"/>
              </a:lnSpc>
              <a:spcAft>
                <a:spcPts val="800"/>
              </a:spcAft>
              <a:buNone/>
            </a:pPr>
            <a:r>
              <a:rPr lang="es-PE" sz="2000" b="1" kern="100" dirty="0">
                <a:effectLst/>
                <a:latin typeface="Calibri" panose="020F0502020204030204" pitchFamily="34" charset="0"/>
                <a:ea typeface="Calibri" panose="020F0502020204030204" pitchFamily="34" charset="0"/>
                <a:cs typeface="Times New Roman" panose="02020603050405020304" pitchFamily="18" charset="0"/>
              </a:rPr>
              <a:t>TSH</a:t>
            </a: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 menos de 10 mUI/L cuando exista: Claros síntomas de hipotiroidismo </a:t>
            </a:r>
          </a:p>
          <a:p>
            <a:pPr algn="just">
              <a:lnSpc>
                <a:spcPct val="107000"/>
              </a:lnSpc>
              <a:spcAft>
                <a:spcPts val="800"/>
              </a:spcAft>
              <a:buNone/>
            </a:pP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Anticuerpos antitiroideos positivos </a:t>
            </a:r>
          </a:p>
          <a:p>
            <a:pPr algn="just">
              <a:lnSpc>
                <a:spcPct val="107000"/>
              </a:lnSpc>
              <a:spcAft>
                <a:spcPts val="800"/>
              </a:spcAft>
              <a:buNone/>
            </a:pP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Evidencia de ECV aterosclerótica o ICC </a:t>
            </a:r>
          </a:p>
          <a:p>
            <a:pPr algn="just">
              <a:lnSpc>
                <a:spcPct val="107000"/>
              </a:lnSpc>
              <a:spcAft>
                <a:spcPts val="800"/>
              </a:spcAft>
              <a:buNone/>
            </a:pPr>
            <a:r>
              <a:rPr lang="es-PE" sz="2000" kern="100" dirty="0">
                <a:effectLst/>
                <a:latin typeface="Calibri" panose="020F0502020204030204" pitchFamily="34" charset="0"/>
                <a:ea typeface="Calibri" panose="020F0502020204030204" pitchFamily="34" charset="0"/>
                <a:cs typeface="Times New Roman" panose="02020603050405020304" pitchFamily="18" charset="0"/>
              </a:rPr>
              <a:t>Garber JR y col. Endocr Pract. 18(6):988-1028, 2012</a:t>
            </a:r>
          </a:p>
          <a:p>
            <a:pPr>
              <a:lnSpc>
                <a:spcPct val="107000"/>
              </a:lnSpc>
              <a:spcAft>
                <a:spcPts val="800"/>
              </a:spcAft>
            </a:pPr>
            <a:endParaRPr lang="es-P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PE" sz="2000" dirty="0"/>
          </a:p>
        </p:txBody>
      </p:sp>
    </p:spTree>
    <p:extLst>
      <p:ext uri="{BB962C8B-B14F-4D97-AF65-F5344CB8AC3E}">
        <p14:creationId xmlns:p14="http://schemas.microsoft.com/office/powerpoint/2010/main" val="83353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37DE6-DDE0-A11C-ACA2-FABEA97EE41F}"/>
              </a:ext>
            </a:extLst>
          </p:cNvPr>
          <p:cNvSpPr>
            <a:spLocks noGrp="1"/>
          </p:cNvSpPr>
          <p:nvPr>
            <p:ph type="title"/>
          </p:nvPr>
        </p:nvSpPr>
        <p:spPr>
          <a:xfrm>
            <a:off x="161371" y="144425"/>
            <a:ext cx="3249485" cy="842546"/>
          </a:xfrm>
        </p:spPr>
        <p:txBody>
          <a:bodyPr>
            <a:normAutofit/>
          </a:bodyPr>
          <a:lstStyle/>
          <a:p>
            <a:r>
              <a:rPr lang="es-PE" sz="4000" b="1" dirty="0"/>
              <a:t>ESTUDIOS</a:t>
            </a:r>
          </a:p>
        </p:txBody>
      </p:sp>
      <p:sp>
        <p:nvSpPr>
          <p:cNvPr id="3" name="Marcador de contenido 2">
            <a:extLst>
              <a:ext uri="{FF2B5EF4-FFF2-40B4-BE49-F238E27FC236}">
                <a16:creationId xmlns:a16="http://schemas.microsoft.com/office/drawing/2014/main" id="{59CE7C1F-BD78-12B1-3A16-118CDDD727A7}"/>
              </a:ext>
            </a:extLst>
          </p:cNvPr>
          <p:cNvSpPr>
            <a:spLocks noGrp="1"/>
          </p:cNvSpPr>
          <p:nvPr>
            <p:ph idx="1"/>
          </p:nvPr>
        </p:nvSpPr>
        <p:spPr>
          <a:xfrm>
            <a:off x="1204686" y="1365441"/>
            <a:ext cx="7618286" cy="5093416"/>
          </a:xfrm>
        </p:spPr>
        <p:txBody>
          <a:bodyPr>
            <a:noAutofit/>
          </a:bodyPr>
          <a:lstStyle/>
          <a:p>
            <a:pPr algn="just">
              <a:buNone/>
            </a:pPr>
            <a:r>
              <a:rPr lang="es-PE" sz="2500" dirty="0">
                <a:effectLst/>
                <a:latin typeface="Calibri" panose="020F0502020204030204" pitchFamily="34" charset="0"/>
                <a:ea typeface="Calibri" panose="020F0502020204030204" pitchFamily="34" charset="0"/>
                <a:cs typeface="Calibri" panose="020F0502020204030204" pitchFamily="34" charset="0"/>
              </a:rPr>
              <a:t>El artículo </a:t>
            </a:r>
            <a:r>
              <a:rPr lang="es-PE" sz="2500" i="1" dirty="0">
                <a:effectLst/>
                <a:latin typeface="Calibri" panose="020F0502020204030204" pitchFamily="34" charset="0"/>
                <a:ea typeface="Calibri" panose="020F0502020204030204" pitchFamily="34" charset="0"/>
                <a:cs typeface="Calibri" panose="020F0502020204030204" pitchFamily="34" charset="0"/>
              </a:rPr>
              <a:t>"Thyrotropin reference interval in older adults"</a:t>
            </a:r>
            <a:r>
              <a:rPr lang="es-PE" sz="2500" dirty="0">
                <a:effectLst/>
                <a:latin typeface="Calibri" panose="020F0502020204030204" pitchFamily="34" charset="0"/>
                <a:ea typeface="Calibri" panose="020F0502020204030204" pitchFamily="34" charset="0"/>
                <a:cs typeface="Calibri" panose="020F0502020204030204" pitchFamily="34" charset="0"/>
              </a:rPr>
              <a:t> analiza cómo los niveles de tirotropina (TSH) cambian con la edad y cómo esto afecta los intervalos de referencia en adultos mayores. Destaca que:</a:t>
            </a:r>
          </a:p>
          <a:p>
            <a:pPr marL="342900" lvl="0" indent="-342900" algn="just">
              <a:buSzPts val="1000"/>
              <a:buFont typeface="Symbol" panose="05050102010706020507" pitchFamily="18" charset="2"/>
              <a:buChar char=""/>
              <a:tabLst>
                <a:tab pos="457200" algn="l"/>
              </a:tabLst>
            </a:pPr>
            <a:r>
              <a:rPr lang="es-PE" sz="2500" dirty="0">
                <a:effectLst/>
                <a:latin typeface="Calibri" panose="020F0502020204030204" pitchFamily="34" charset="0"/>
                <a:ea typeface="Calibri" panose="020F0502020204030204" pitchFamily="34" charset="0"/>
                <a:cs typeface="Calibri" panose="020F0502020204030204" pitchFamily="34" charset="0"/>
              </a:rPr>
              <a:t>Los niveles de TSH tienden a aumentar ligeramente con la edad, especialmente en mujeres.</a:t>
            </a:r>
          </a:p>
          <a:p>
            <a:pPr marL="342900" lvl="0" indent="-342900" algn="just">
              <a:buSzPts val="1000"/>
              <a:buFont typeface="Symbol" panose="05050102010706020507" pitchFamily="18" charset="2"/>
              <a:buChar char=""/>
              <a:tabLst>
                <a:tab pos="457200" algn="l"/>
              </a:tabLst>
            </a:pPr>
            <a:r>
              <a:rPr lang="es-PE" sz="2500" dirty="0">
                <a:effectLst/>
                <a:latin typeface="Calibri" panose="020F0502020204030204" pitchFamily="34" charset="0"/>
                <a:ea typeface="Calibri" panose="020F0502020204030204" pitchFamily="34" charset="0"/>
                <a:cs typeface="Calibri" panose="020F0502020204030204" pitchFamily="34" charset="0"/>
              </a:rPr>
              <a:t>Se propone un umbral más alto de TSH para diagnosticar y tratar el hipotiroidismo subclínico en personas mayores, ya que estos niveles elevados pueden ser adaptativos y no necesariamente patológicos.</a:t>
            </a:r>
          </a:p>
          <a:p>
            <a:pPr marL="0" indent="0">
              <a:buNone/>
            </a:pPr>
            <a:endParaRPr lang="es-PE" sz="2500" dirty="0"/>
          </a:p>
        </p:txBody>
      </p:sp>
    </p:spTree>
    <p:extLst>
      <p:ext uri="{BB962C8B-B14F-4D97-AF65-F5344CB8AC3E}">
        <p14:creationId xmlns:p14="http://schemas.microsoft.com/office/powerpoint/2010/main" val="372291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7886E-A7E4-CBDD-A18B-34AF1B123F2F}"/>
              </a:ext>
            </a:extLst>
          </p:cNvPr>
          <p:cNvSpPr>
            <a:spLocks noGrp="1"/>
          </p:cNvSpPr>
          <p:nvPr>
            <p:ph type="title"/>
          </p:nvPr>
        </p:nvSpPr>
        <p:spPr>
          <a:xfrm>
            <a:off x="146383" y="39494"/>
            <a:ext cx="2770988" cy="715249"/>
          </a:xfrm>
        </p:spPr>
        <p:txBody>
          <a:bodyPr>
            <a:normAutofit/>
          </a:bodyPr>
          <a:lstStyle/>
          <a:p>
            <a:r>
              <a:rPr lang="es-PE" sz="4000" b="1" dirty="0"/>
              <a:t>ESTUDIOS</a:t>
            </a:r>
          </a:p>
        </p:txBody>
      </p:sp>
      <p:sp>
        <p:nvSpPr>
          <p:cNvPr id="3" name="Marcador de contenido 2">
            <a:extLst>
              <a:ext uri="{FF2B5EF4-FFF2-40B4-BE49-F238E27FC236}">
                <a16:creationId xmlns:a16="http://schemas.microsoft.com/office/drawing/2014/main" id="{1D7F4AAD-AC65-93E3-8AB7-F86BE883643A}"/>
              </a:ext>
            </a:extLst>
          </p:cNvPr>
          <p:cNvSpPr>
            <a:spLocks noGrp="1"/>
          </p:cNvSpPr>
          <p:nvPr>
            <p:ph idx="1"/>
          </p:nvPr>
        </p:nvSpPr>
        <p:spPr>
          <a:xfrm>
            <a:off x="798286" y="867048"/>
            <a:ext cx="8186057" cy="5736952"/>
          </a:xfrm>
        </p:spPr>
        <p:txBody>
          <a:bodyPr>
            <a:noAutofit/>
          </a:bodyPr>
          <a:lstStyle/>
          <a:p>
            <a:pPr algn="just">
              <a:buNone/>
            </a:pPr>
            <a:r>
              <a:rPr lang="es-PE" sz="2500" dirty="0">
                <a:effectLst/>
                <a:latin typeface="Calibri" panose="020F0502020204030204" pitchFamily="34" charset="0"/>
                <a:ea typeface="Calibri" panose="020F0502020204030204" pitchFamily="34" charset="0"/>
                <a:cs typeface="Calibri" panose="020F0502020204030204" pitchFamily="34" charset="0"/>
              </a:rPr>
              <a:t>El artículo </a:t>
            </a:r>
            <a:r>
              <a:rPr lang="es-PE" sz="2500" i="1" dirty="0">
                <a:effectLst/>
                <a:latin typeface="Calibri" panose="020F0502020204030204" pitchFamily="34" charset="0"/>
                <a:ea typeface="Calibri" panose="020F0502020204030204" pitchFamily="34" charset="0"/>
                <a:cs typeface="Calibri" panose="020F0502020204030204" pitchFamily="34" charset="0"/>
              </a:rPr>
              <a:t>"Subclinical hypothyroidism: When to treat"</a:t>
            </a:r>
            <a:r>
              <a:rPr lang="es-PE" sz="2500" dirty="0">
                <a:effectLst/>
                <a:latin typeface="Calibri" panose="020F0502020204030204" pitchFamily="34" charset="0"/>
                <a:ea typeface="Calibri" panose="020F0502020204030204" pitchFamily="34" charset="0"/>
                <a:cs typeface="Calibri" panose="020F0502020204030204" pitchFamily="34" charset="0"/>
              </a:rPr>
              <a:t>, publicado en la </a:t>
            </a:r>
            <a:r>
              <a:rPr lang="es-PE" sz="2500" i="1" dirty="0">
                <a:effectLst/>
                <a:latin typeface="Calibri" panose="020F0502020204030204" pitchFamily="34" charset="0"/>
                <a:ea typeface="Calibri" panose="020F0502020204030204" pitchFamily="34" charset="0"/>
                <a:cs typeface="Calibri" panose="020F0502020204030204" pitchFamily="34" charset="0"/>
              </a:rPr>
              <a:t>Cleveland Clinic Journal of Medicine</a:t>
            </a:r>
            <a:r>
              <a:rPr lang="es-PE" sz="2500" dirty="0">
                <a:effectLst/>
                <a:latin typeface="Calibri" panose="020F0502020204030204" pitchFamily="34" charset="0"/>
                <a:ea typeface="Calibri" panose="020F0502020204030204" pitchFamily="34" charset="0"/>
                <a:cs typeface="Calibri" panose="020F0502020204030204" pitchFamily="34" charset="0"/>
              </a:rPr>
              <a:t>, analiza los factores clave para decidir cuándo tratar el hipotiroidismo subclínico. Entre los puntos destacados se encuentran:</a:t>
            </a:r>
          </a:p>
          <a:p>
            <a:pPr marL="342900" lvl="0" indent="-342900" algn="just">
              <a:buSzPts val="1000"/>
              <a:buFont typeface="Symbol" panose="05050102010706020507" pitchFamily="18" charset="2"/>
              <a:buChar char=""/>
              <a:tabLst>
                <a:tab pos="457200" algn="l"/>
              </a:tabLst>
            </a:pPr>
            <a:r>
              <a:rPr lang="es-PE" sz="2500" b="1" dirty="0">
                <a:effectLst/>
                <a:latin typeface="Calibri" panose="020F0502020204030204" pitchFamily="34" charset="0"/>
                <a:ea typeface="Calibri" panose="020F0502020204030204" pitchFamily="34" charset="0"/>
                <a:cs typeface="Calibri" panose="020F0502020204030204" pitchFamily="34" charset="0"/>
              </a:rPr>
              <a:t>Elevación de TSH</a:t>
            </a:r>
            <a:r>
              <a:rPr lang="es-PE" sz="2500" dirty="0">
                <a:effectLst/>
                <a:latin typeface="Calibri" panose="020F0502020204030204" pitchFamily="34" charset="0"/>
                <a:ea typeface="Calibri" panose="020F0502020204030204" pitchFamily="34" charset="0"/>
                <a:cs typeface="Calibri" panose="020F0502020204030204" pitchFamily="34" charset="0"/>
              </a:rPr>
              <a:t>: El nivel de </a:t>
            </a:r>
            <a:r>
              <a:rPr lang="es-PE" sz="2500" b="1" dirty="0">
                <a:effectLst/>
                <a:latin typeface="Calibri" panose="020F0502020204030204" pitchFamily="34" charset="0"/>
                <a:ea typeface="Calibri" panose="020F0502020204030204" pitchFamily="34" charset="0"/>
                <a:cs typeface="Calibri" panose="020F0502020204030204" pitchFamily="34" charset="0"/>
              </a:rPr>
              <a:t>TSH</a:t>
            </a:r>
            <a:r>
              <a:rPr lang="es-PE" sz="2500" dirty="0">
                <a:effectLst/>
                <a:latin typeface="Calibri" panose="020F0502020204030204" pitchFamily="34" charset="0"/>
                <a:ea typeface="Calibri" panose="020F0502020204030204" pitchFamily="34" charset="0"/>
                <a:cs typeface="Calibri" panose="020F0502020204030204" pitchFamily="34" charset="0"/>
              </a:rPr>
              <a:t> es un criterio importante para determinar la necesidad de tratamiento.</a:t>
            </a:r>
          </a:p>
          <a:p>
            <a:pPr marL="342900" lvl="0" indent="-342900" algn="just">
              <a:buSzPts val="1000"/>
              <a:buFont typeface="Symbol" panose="05050102010706020507" pitchFamily="18" charset="2"/>
              <a:buChar char=""/>
              <a:tabLst>
                <a:tab pos="457200" algn="l"/>
              </a:tabLst>
            </a:pPr>
            <a:r>
              <a:rPr lang="es-PE" sz="2500" b="1" dirty="0">
                <a:effectLst/>
                <a:latin typeface="Calibri" panose="020F0502020204030204" pitchFamily="34" charset="0"/>
                <a:ea typeface="Calibri" panose="020F0502020204030204" pitchFamily="34" charset="0"/>
                <a:cs typeface="Calibri" panose="020F0502020204030204" pitchFamily="34" charset="0"/>
              </a:rPr>
              <a:t>Autoinmunidad tiroidea</a:t>
            </a:r>
            <a:r>
              <a:rPr lang="es-PE" sz="2500" dirty="0">
                <a:effectLst/>
                <a:latin typeface="Calibri" panose="020F0502020204030204" pitchFamily="34" charset="0"/>
                <a:ea typeface="Calibri" panose="020F0502020204030204" pitchFamily="34" charset="0"/>
                <a:cs typeface="Calibri" panose="020F0502020204030204" pitchFamily="34" charset="0"/>
              </a:rPr>
              <a:t>: La presencia de anticuerpos antitiroideos puede indicar un mayor riesgo de progresión a hipotiroidismo clínico.</a:t>
            </a:r>
          </a:p>
          <a:p>
            <a:pPr marL="342900" lvl="0" indent="-342900" algn="just">
              <a:buSzPts val="1000"/>
              <a:buFont typeface="Symbol" panose="05050102010706020507" pitchFamily="18" charset="2"/>
              <a:buChar char=""/>
              <a:tabLst>
                <a:tab pos="457200" algn="l"/>
              </a:tabLst>
            </a:pPr>
            <a:r>
              <a:rPr lang="es-PE" sz="2500" b="1" dirty="0">
                <a:effectLst/>
                <a:latin typeface="Calibri" panose="020F0502020204030204" pitchFamily="34" charset="0"/>
                <a:ea typeface="Calibri" panose="020F0502020204030204" pitchFamily="34" charset="0"/>
                <a:cs typeface="Calibri" panose="020F0502020204030204" pitchFamily="34" charset="0"/>
              </a:rPr>
              <a:t>Comorbilidades asociadas</a:t>
            </a:r>
            <a:r>
              <a:rPr lang="es-PE" sz="2500" dirty="0">
                <a:effectLst/>
                <a:latin typeface="Calibri" panose="020F0502020204030204" pitchFamily="34" charset="0"/>
                <a:ea typeface="Calibri" panose="020F0502020204030204" pitchFamily="34" charset="0"/>
                <a:cs typeface="Calibri" panose="020F0502020204030204" pitchFamily="34" charset="0"/>
              </a:rPr>
              <a:t>: Condiciones como enfermedades cardiovasculares o metabólicas pueden influir en la decisión de iniciar tratamiento.</a:t>
            </a:r>
          </a:p>
          <a:p>
            <a:pPr marL="0" indent="0">
              <a:buNone/>
            </a:pPr>
            <a:endParaRPr lang="es-PE" sz="2500" dirty="0"/>
          </a:p>
        </p:txBody>
      </p:sp>
    </p:spTree>
    <p:extLst>
      <p:ext uri="{BB962C8B-B14F-4D97-AF65-F5344CB8AC3E}">
        <p14:creationId xmlns:p14="http://schemas.microsoft.com/office/powerpoint/2010/main" val="298225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15801-6726-31E4-0390-815E284286A1}"/>
              </a:ext>
            </a:extLst>
          </p:cNvPr>
          <p:cNvSpPr>
            <a:spLocks noGrp="1"/>
          </p:cNvSpPr>
          <p:nvPr>
            <p:ph type="title"/>
          </p:nvPr>
        </p:nvSpPr>
        <p:spPr>
          <a:xfrm>
            <a:off x="1420605" y="-145144"/>
            <a:ext cx="6779069" cy="885373"/>
          </a:xfrm>
        </p:spPr>
        <p:txBody>
          <a:bodyPr>
            <a:noAutofit/>
          </a:bodyPr>
          <a:lstStyle/>
          <a:p>
            <a:br>
              <a:rPr lang="es-PE" sz="2500" kern="0" dirty="0">
                <a:effectLst/>
                <a:latin typeface="72" panose="020B0503030000000003" pitchFamily="34" charset="0"/>
                <a:ea typeface="Calibri" panose="020F0502020204030204" pitchFamily="34" charset="0"/>
                <a:cs typeface="72" panose="020B0503030000000003" pitchFamily="34" charset="0"/>
              </a:rPr>
            </a:br>
            <a:r>
              <a:rPr lang="es-PE" sz="2800" b="1" kern="0" dirty="0">
                <a:effectLst/>
                <a:latin typeface="72" panose="020B0503030000000003" pitchFamily="34" charset="0"/>
                <a:ea typeface="Calibri" panose="020F0502020204030204" pitchFamily="34" charset="0"/>
                <a:cs typeface="72" panose="020B0503030000000003" pitchFamily="34" charset="0"/>
              </a:rPr>
              <a:t>CAUSAS DE AUMENTO DE TSH QUE NO SON HIPOTIROIDISMO SUBCLÍNICO</a:t>
            </a:r>
            <a:br>
              <a:rPr lang="es-PE" sz="2800" kern="100" dirty="0">
                <a:effectLst/>
                <a:latin typeface="72" panose="020B0503030000000003" pitchFamily="34" charset="0"/>
                <a:ea typeface="Calibri" panose="020F0502020204030204" pitchFamily="34" charset="0"/>
                <a:cs typeface="72" panose="020B0503030000000003" pitchFamily="34" charset="0"/>
              </a:rPr>
            </a:br>
            <a:endParaRPr lang="es-PE" sz="2800" dirty="0">
              <a:latin typeface="72" panose="020B0503030000000003" pitchFamily="34" charset="0"/>
              <a:cs typeface="72" panose="020B0503030000000003" pitchFamily="34" charset="0"/>
            </a:endParaRPr>
          </a:p>
        </p:txBody>
      </p:sp>
      <p:sp>
        <p:nvSpPr>
          <p:cNvPr id="3" name="Marcador de contenido 2">
            <a:extLst>
              <a:ext uri="{FF2B5EF4-FFF2-40B4-BE49-F238E27FC236}">
                <a16:creationId xmlns:a16="http://schemas.microsoft.com/office/drawing/2014/main" id="{56E7529F-2CF6-1B24-F627-6B7CC7075B63}"/>
              </a:ext>
            </a:extLst>
          </p:cNvPr>
          <p:cNvSpPr>
            <a:spLocks noGrp="1"/>
          </p:cNvSpPr>
          <p:nvPr>
            <p:ph idx="1"/>
          </p:nvPr>
        </p:nvSpPr>
        <p:spPr>
          <a:xfrm>
            <a:off x="500383" y="1345783"/>
            <a:ext cx="8542017" cy="5214674"/>
          </a:xfrm>
        </p:spPr>
        <p:txBody>
          <a:bodyPr>
            <a:noAutofit/>
          </a:bodyPr>
          <a:lstStyle/>
          <a:p>
            <a:pPr marL="342900" lvl="0" indent="-342900">
              <a:lnSpc>
                <a:spcPct val="107000"/>
              </a:lnSpc>
              <a:spcAft>
                <a:spcPts val="800"/>
              </a:spcAft>
              <a:buFont typeface="+mj-lt"/>
              <a:buAutoNum type="arabicPeriod"/>
            </a:pPr>
            <a:r>
              <a:rPr lang="es-PE" sz="1900" kern="0" dirty="0">
                <a:effectLst/>
                <a:latin typeface="Abadi" panose="020B0604020104020204" pitchFamily="34" charset="0"/>
                <a:ea typeface="Calibri" panose="020F0502020204030204" pitchFamily="34" charset="0"/>
                <a:cs typeface="Calibri" panose="020F0502020204030204" pitchFamily="34" charset="0"/>
              </a:rPr>
              <a:t>Hipotiroidismo primario: Cuando la glándula tiroides no produce suficientes hormonas tiroideas, lo que lleva a un aumento compensatorio de TSH.</a:t>
            </a:r>
            <a:endParaRPr lang="es-PE" sz="1900" kern="100" dirty="0">
              <a:effectLst/>
              <a:latin typeface="Abadi" panose="020B0604020104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s-PE" sz="1900" kern="0" dirty="0">
                <a:effectLst/>
                <a:latin typeface="Abadi" panose="020B0604020104020204" pitchFamily="34" charset="0"/>
                <a:ea typeface="Calibri" panose="020F0502020204030204" pitchFamily="34" charset="0"/>
                <a:cs typeface="Calibri" panose="020F0502020204030204" pitchFamily="34" charset="0"/>
              </a:rPr>
              <a:t>Resistencia a la hormona tiroidea: Una condición rara en la que los tejidos del cuerpo no responden adecuadamente a las hormonas tiroideas.</a:t>
            </a:r>
            <a:endParaRPr lang="es-PE" sz="1900" kern="100" dirty="0">
              <a:effectLst/>
              <a:latin typeface="Abadi" panose="020B0604020104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s-PE" sz="1900" kern="0" dirty="0">
                <a:effectLst/>
                <a:latin typeface="Abadi" panose="020B0604020104020204" pitchFamily="34" charset="0"/>
                <a:ea typeface="Calibri" panose="020F0502020204030204" pitchFamily="34" charset="0"/>
                <a:cs typeface="Calibri" panose="020F0502020204030204" pitchFamily="34" charset="0"/>
              </a:rPr>
              <a:t>Tumores hipofisarios: Como los adenomas productores de TSH, que pueden causar un aumento en los niveles de esta hormona.</a:t>
            </a:r>
            <a:endParaRPr lang="es-PE" sz="1900" kern="100" dirty="0">
              <a:effectLst/>
              <a:latin typeface="Abadi" panose="020B0604020104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s-PE" sz="1900" kern="0" dirty="0">
                <a:effectLst/>
                <a:latin typeface="Abadi" panose="020B0604020104020204" pitchFamily="34" charset="0"/>
                <a:ea typeface="Calibri" panose="020F0502020204030204" pitchFamily="34" charset="0"/>
                <a:cs typeface="Calibri" panose="020F0502020204030204" pitchFamily="34" charset="0"/>
              </a:rPr>
              <a:t>Uso de ciertos medicamentos: Algunos fármacos, como el litio o la amiodarona, pueden alterar la función tiroidea y elevar la TSH.</a:t>
            </a:r>
            <a:endParaRPr lang="es-PE" sz="1900" kern="100" dirty="0">
              <a:effectLst/>
              <a:latin typeface="Abadi" panose="020B0604020104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s-PE" sz="1900" kern="0" dirty="0">
                <a:effectLst/>
                <a:latin typeface="Abadi" panose="020B0604020104020204" pitchFamily="34" charset="0"/>
                <a:ea typeface="Calibri" panose="020F0502020204030204" pitchFamily="34" charset="0"/>
                <a:cs typeface="Calibri" panose="020F0502020204030204" pitchFamily="34" charset="0"/>
              </a:rPr>
              <a:t>Recuperación de una enfermedad grave: Después de una enfermedad crítica, los niveles de TSH pueden aumentar temporalmente.</a:t>
            </a:r>
            <a:endParaRPr lang="es-PE" sz="1900" kern="100" dirty="0">
              <a:effectLst/>
              <a:latin typeface="Abadi" panose="020B060402010402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r>
              <a:rPr lang="es-PE" sz="1900" b="0" kern="100" dirty="0">
                <a:effectLst/>
                <a:latin typeface="Abadi" panose="020B0604020104020204" pitchFamily="34" charset="0"/>
                <a:ea typeface="Calibri" panose="020F0502020204030204" pitchFamily="34" charset="0"/>
                <a:cs typeface="Calibri" panose="020F0502020204030204" pitchFamily="34" charset="0"/>
              </a:rPr>
              <a:t>Deficiencia de yodo</a:t>
            </a:r>
            <a:r>
              <a:rPr lang="es-PE" sz="1900" kern="100" dirty="0">
                <a:effectLst/>
                <a:latin typeface="Abadi" panose="020B0604020104020204" pitchFamily="34" charset="0"/>
                <a:ea typeface="Calibri" panose="020F0502020204030204" pitchFamily="34" charset="0"/>
                <a:cs typeface="Calibri" panose="020F0502020204030204" pitchFamily="34" charset="0"/>
              </a:rPr>
              <a:t>: La falta de yodo en la dieta puede llevar a un aumento de TSH debido a la necesidad de estimular la producción de hormonas tiroideas.</a:t>
            </a:r>
          </a:p>
          <a:p>
            <a:pPr marL="0" indent="0">
              <a:buNone/>
            </a:pPr>
            <a:endParaRPr lang="es-PE" sz="1900" dirty="0">
              <a:latin typeface="Abadi" panose="020B0604020104020204" pitchFamily="34" charset="0"/>
            </a:endParaRPr>
          </a:p>
        </p:txBody>
      </p:sp>
    </p:spTree>
    <p:extLst>
      <p:ext uri="{BB962C8B-B14F-4D97-AF65-F5344CB8AC3E}">
        <p14:creationId xmlns:p14="http://schemas.microsoft.com/office/powerpoint/2010/main" val="204206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756E8-8942-A3ED-4525-406A69FE4E71}"/>
              </a:ext>
            </a:extLst>
          </p:cNvPr>
          <p:cNvSpPr>
            <a:spLocks noGrp="1"/>
          </p:cNvSpPr>
          <p:nvPr>
            <p:ph type="title"/>
          </p:nvPr>
        </p:nvSpPr>
        <p:spPr>
          <a:xfrm>
            <a:off x="1465515" y="159415"/>
            <a:ext cx="7214028" cy="1103328"/>
          </a:xfrm>
        </p:spPr>
        <p:txBody>
          <a:bodyPr>
            <a:noAutofit/>
          </a:bodyPr>
          <a:lstStyle/>
          <a:p>
            <a:r>
              <a:rPr lang="es-PE" sz="2600" b="1" kern="0" dirty="0">
                <a:effectLst/>
                <a:latin typeface="72" panose="020B0503030000000003" pitchFamily="34" charset="0"/>
                <a:ea typeface="Calibri" panose="020F0502020204030204" pitchFamily="34" charset="0"/>
                <a:cs typeface="72" panose="020B0503030000000003" pitchFamily="34" charset="0"/>
              </a:rPr>
              <a:t>CAUSAS DE AUMENTO DE TSH QUE NO SON HIPOTIROIDISMO SUBCLÍNICO</a:t>
            </a:r>
            <a:endParaRPr lang="es-PE" sz="2600" b="1" dirty="0">
              <a:latin typeface="72" panose="020B0503030000000003" pitchFamily="34" charset="0"/>
              <a:cs typeface="72" panose="020B0503030000000003" pitchFamily="34" charset="0"/>
            </a:endParaRPr>
          </a:p>
        </p:txBody>
      </p:sp>
      <p:sp>
        <p:nvSpPr>
          <p:cNvPr id="3" name="Marcador de contenido 2">
            <a:extLst>
              <a:ext uri="{FF2B5EF4-FFF2-40B4-BE49-F238E27FC236}">
                <a16:creationId xmlns:a16="http://schemas.microsoft.com/office/drawing/2014/main" id="{8380E003-40A0-6C0E-CC03-695BB7CE3225}"/>
              </a:ext>
            </a:extLst>
          </p:cNvPr>
          <p:cNvSpPr>
            <a:spLocks noGrp="1"/>
          </p:cNvSpPr>
          <p:nvPr>
            <p:ph idx="1"/>
          </p:nvPr>
        </p:nvSpPr>
        <p:spPr>
          <a:xfrm>
            <a:off x="1088572" y="1465943"/>
            <a:ext cx="7344228" cy="5007428"/>
          </a:xfrm>
        </p:spPr>
        <p:txBody>
          <a:bodyPr>
            <a:noAutofit/>
          </a:bodyPr>
          <a:lstStyle/>
          <a:p>
            <a:pPr marL="0" lvl="0" indent="0">
              <a:lnSpc>
                <a:spcPct val="107000"/>
              </a:lnSpc>
              <a:buNone/>
            </a:pPr>
            <a:r>
              <a:rPr lang="es-PE" sz="2200" kern="100" dirty="0">
                <a:effectLst/>
                <a:latin typeface="Abadi" panose="020B0604020104020204" pitchFamily="34" charset="0"/>
                <a:ea typeface="Calibri" panose="020F0502020204030204" pitchFamily="34" charset="0"/>
                <a:cs typeface="Times New Roman" panose="02020603050405020304" pitchFamily="18" charset="0"/>
              </a:rPr>
              <a:t>7.    Problemas de la analítica en el laboratorio </a:t>
            </a:r>
          </a:p>
          <a:p>
            <a:pPr marL="0" lvl="0" indent="0">
              <a:lnSpc>
                <a:spcPct val="107000"/>
              </a:lnSpc>
              <a:buNone/>
            </a:pPr>
            <a:r>
              <a:rPr lang="es-PE" sz="2200" kern="100" dirty="0">
                <a:effectLst/>
                <a:latin typeface="Abadi" panose="020B0604020104020204" pitchFamily="34" charset="0"/>
                <a:ea typeface="Calibri" panose="020F0502020204030204" pitchFamily="34" charset="0"/>
                <a:cs typeface="Times New Roman" panose="02020603050405020304" pitchFamily="18" charset="0"/>
              </a:rPr>
              <a:t>8.    Aumentos leves de TSH en ancianos </a:t>
            </a:r>
          </a:p>
          <a:p>
            <a:pPr marL="0" lvl="0" indent="0">
              <a:lnSpc>
                <a:spcPct val="107000"/>
              </a:lnSpc>
              <a:buNone/>
            </a:pPr>
            <a:r>
              <a:rPr lang="es-PE" sz="2200" kern="100" dirty="0">
                <a:effectLst/>
                <a:latin typeface="Abadi" panose="020B0604020104020204" pitchFamily="34" charset="0"/>
                <a:ea typeface="Calibri" panose="020F0502020204030204" pitchFamily="34" charset="0"/>
                <a:cs typeface="Times New Roman" panose="02020603050405020304" pitchFamily="18" charset="0"/>
              </a:rPr>
              <a:t>9.    Obesidad </a:t>
            </a:r>
          </a:p>
          <a:p>
            <a:pPr lvl="0">
              <a:lnSpc>
                <a:spcPct val="107000"/>
              </a:lnSpc>
              <a:buAutoNum type="arabicPeriod" startAt="10"/>
            </a:pPr>
            <a:r>
              <a:rPr lang="es-PE" sz="2200" kern="100" dirty="0">
                <a:effectLst/>
                <a:latin typeface="Abadi" panose="020B0604020104020204" pitchFamily="34" charset="0"/>
                <a:ea typeface="Calibri" panose="020F0502020204030204" pitchFamily="34" charset="0"/>
                <a:cs typeface="Times New Roman" panose="02020603050405020304" pitchFamily="18" charset="0"/>
              </a:rPr>
              <a:t> Resistencia pituitaria aislada a las hormonas tiroideas TSH con reducida actividad biológica </a:t>
            </a:r>
          </a:p>
          <a:p>
            <a:pPr lvl="0">
              <a:lnSpc>
                <a:spcPct val="107000"/>
              </a:lnSpc>
              <a:buAutoNum type="arabicPeriod" startAt="10"/>
            </a:pPr>
            <a:r>
              <a:rPr lang="es-PE" sz="2200" kern="100" dirty="0">
                <a:effectLst/>
                <a:latin typeface="Abadi" panose="020B0604020104020204" pitchFamily="34" charset="0"/>
                <a:ea typeface="Calibri" panose="020F0502020204030204" pitchFamily="34" charset="0"/>
                <a:cs typeface="Times New Roman" panose="02020603050405020304" pitchFamily="18" charset="0"/>
              </a:rPr>
              <a:t> I</a:t>
            </a:r>
            <a:r>
              <a:rPr lang="es-PE" sz="2200" kern="100" dirty="0">
                <a:effectLst/>
                <a:latin typeface="Abadi" panose="020B0604020104020204" pitchFamily="34" charset="0"/>
                <a:ea typeface="Calibri" panose="020F0502020204030204" pitchFamily="34" charset="0"/>
                <a:cs typeface="Calibri" panose="020F0502020204030204" pitchFamily="34" charset="0"/>
              </a:rPr>
              <a:t>RC </a:t>
            </a:r>
            <a:endParaRPr lang="es-PE" sz="2200" kern="100" dirty="0">
              <a:effectLst/>
              <a:latin typeface="Abadi" panose="020B0604020104020204" pitchFamily="34" charset="0"/>
              <a:ea typeface="Calibri" panose="020F0502020204030204" pitchFamily="34" charset="0"/>
              <a:cs typeface="Times New Roman" panose="02020603050405020304" pitchFamily="18" charset="0"/>
            </a:endParaRPr>
          </a:p>
          <a:p>
            <a:pPr marL="0" lvl="0" indent="0">
              <a:lnSpc>
                <a:spcPct val="107000"/>
              </a:lnSpc>
              <a:buNone/>
            </a:pPr>
            <a:r>
              <a:rPr lang="es-PE" sz="2200" kern="100" dirty="0">
                <a:effectLst/>
                <a:latin typeface="Abadi" panose="020B0604020104020204" pitchFamily="34" charset="0"/>
                <a:ea typeface="Calibri" panose="020F0502020204030204" pitchFamily="34" charset="0"/>
                <a:cs typeface="Calibri" panose="020F0502020204030204" pitchFamily="34" charset="0"/>
              </a:rPr>
              <a:t>12. Insuficiencia adrenal no tratada </a:t>
            </a:r>
            <a:endParaRPr lang="es-PE" sz="2200" kern="100" dirty="0">
              <a:effectLst/>
              <a:latin typeface="Abadi" panose="020B0604020104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PE" sz="2200" kern="100" dirty="0">
                <a:effectLst/>
                <a:latin typeface="Abadi" panose="020B0604020104020204" pitchFamily="34" charset="0"/>
                <a:ea typeface="Calibri" panose="020F0502020204030204" pitchFamily="34" charset="0"/>
                <a:cs typeface="Calibri" panose="020F0502020204030204" pitchFamily="34" charset="0"/>
              </a:rPr>
              <a:t>13. TSH fuera del rango normal, pero para el paciente es normal, debido a que el rango de referencia solo abarca 95-97% de los sujetos normales</a:t>
            </a:r>
            <a:endParaRPr lang="es-PE" sz="2200" kern="100"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s-PE" sz="2200" dirty="0">
              <a:latin typeface="Abadi" panose="020B0604020104020204" pitchFamily="34" charset="0"/>
            </a:endParaRPr>
          </a:p>
        </p:txBody>
      </p:sp>
    </p:spTree>
    <p:extLst>
      <p:ext uri="{BB962C8B-B14F-4D97-AF65-F5344CB8AC3E}">
        <p14:creationId xmlns:p14="http://schemas.microsoft.com/office/powerpoint/2010/main" val="285269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6AF12-AB75-B6EB-836B-478616F81F14}"/>
              </a:ext>
            </a:extLst>
          </p:cNvPr>
          <p:cNvSpPr>
            <a:spLocks noGrp="1"/>
          </p:cNvSpPr>
          <p:nvPr>
            <p:ph type="title"/>
          </p:nvPr>
        </p:nvSpPr>
        <p:spPr>
          <a:xfrm>
            <a:off x="1390565" y="-640445"/>
            <a:ext cx="6589199" cy="1280890"/>
          </a:xfrm>
        </p:spPr>
        <p:txBody>
          <a:bodyPr>
            <a:noAutofit/>
          </a:bodyPr>
          <a:lstStyle/>
          <a:p>
            <a:br>
              <a:rPr lang="es-PE" sz="4500" kern="100" dirty="0">
                <a:effectLst/>
                <a:latin typeface="72" panose="020B0503030000000003" pitchFamily="34" charset="0"/>
                <a:ea typeface="Calibri" panose="020F0502020204030204" pitchFamily="34" charset="0"/>
                <a:cs typeface="72" panose="020B0503030000000003" pitchFamily="34" charset="0"/>
              </a:rPr>
            </a:br>
            <a:r>
              <a:rPr lang="es-PE" sz="4500" b="1" kern="100" dirty="0">
                <a:effectLst/>
                <a:latin typeface="72" panose="020B0503030000000003" pitchFamily="34" charset="0"/>
                <a:ea typeface="Calibri" panose="020F0502020204030204" pitchFamily="34" charset="0"/>
                <a:cs typeface="72" panose="020B0503030000000003" pitchFamily="34" charset="0"/>
              </a:rPr>
              <a:t>ETIOLOGIA </a:t>
            </a:r>
            <a:br>
              <a:rPr lang="es-PE" sz="4500" b="1" kern="100" dirty="0">
                <a:effectLst/>
                <a:latin typeface="72" panose="020B0503030000000003" pitchFamily="34" charset="0"/>
                <a:ea typeface="Calibri" panose="020F0502020204030204" pitchFamily="34" charset="0"/>
                <a:cs typeface="72" panose="020B0503030000000003" pitchFamily="34" charset="0"/>
              </a:rPr>
            </a:br>
            <a:endParaRPr lang="es-PE" sz="4500" b="1" dirty="0">
              <a:latin typeface="72" panose="020B0503030000000003" pitchFamily="34" charset="0"/>
              <a:cs typeface="72" panose="020B0503030000000003" pitchFamily="34" charset="0"/>
            </a:endParaRPr>
          </a:p>
        </p:txBody>
      </p:sp>
      <p:sp>
        <p:nvSpPr>
          <p:cNvPr id="3" name="Marcador de contenido 2">
            <a:extLst>
              <a:ext uri="{FF2B5EF4-FFF2-40B4-BE49-F238E27FC236}">
                <a16:creationId xmlns:a16="http://schemas.microsoft.com/office/drawing/2014/main" id="{FCFA38AA-B470-14E9-54AF-4CE47FE17086}"/>
              </a:ext>
            </a:extLst>
          </p:cNvPr>
          <p:cNvSpPr>
            <a:spLocks noGrp="1"/>
          </p:cNvSpPr>
          <p:nvPr>
            <p:ph idx="1"/>
          </p:nvPr>
        </p:nvSpPr>
        <p:spPr>
          <a:xfrm>
            <a:off x="629588" y="1294150"/>
            <a:ext cx="8482290" cy="5563850"/>
          </a:xfrm>
        </p:spPr>
        <p:txBody>
          <a:bodyPr>
            <a:noAutofit/>
          </a:bodyPr>
          <a:lstStyle/>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Tiroiditis</a:t>
            </a:r>
            <a:r>
              <a:rPr lang="es-PE" sz="2200" b="1" dirty="0">
                <a:effectLst/>
                <a:latin typeface="Abadi" panose="020B0604020104020204" pitchFamily="34" charset="0"/>
                <a:ea typeface="Calibri" panose="020F0502020204030204" pitchFamily="34" charset="0"/>
                <a:cs typeface="Calibri" panose="020F0502020204030204" pitchFamily="34" charset="0"/>
              </a:rPr>
              <a:t> Autoinmune</a:t>
            </a:r>
            <a:r>
              <a:rPr lang="es-PE" sz="2200" dirty="0">
                <a:effectLst/>
                <a:latin typeface="Abadi" panose="020B0604020104020204" pitchFamily="34" charset="0"/>
                <a:ea typeface="Calibri" panose="020F0502020204030204" pitchFamily="34" charset="0"/>
                <a:cs typeface="Calibri" panose="020F0502020204030204" pitchFamily="34" charset="0"/>
              </a:rPr>
              <a:t>: Principal causa del hipotiroidismo subclínico y clínico, generalmente asociado a la enfermedad de Hashimoto.</a:t>
            </a:r>
          </a:p>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Tiroidectomías: La eliminación parcial o total de la tiroides puede reducir su funcionalidad.</a:t>
            </a:r>
          </a:p>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 Tratamiento</a:t>
            </a:r>
            <a:r>
              <a:rPr lang="es-PE" sz="2200" b="1" dirty="0">
                <a:effectLst/>
                <a:latin typeface="Abadi" panose="020B0604020104020204" pitchFamily="34" charset="0"/>
                <a:ea typeface="Calibri" panose="020F0502020204030204" pitchFamily="34" charset="0"/>
                <a:cs typeface="Calibri" panose="020F0502020204030204" pitchFamily="34" charset="0"/>
              </a:rPr>
              <a:t> con I-131</a:t>
            </a:r>
            <a:r>
              <a:rPr lang="es-PE" sz="2200" dirty="0">
                <a:effectLst/>
                <a:latin typeface="Abadi" panose="020B0604020104020204" pitchFamily="34" charset="0"/>
                <a:ea typeface="Calibri" panose="020F0502020204030204" pitchFamily="34" charset="0"/>
                <a:cs typeface="Calibri" panose="020F0502020204030204" pitchFamily="34" charset="0"/>
              </a:rPr>
              <a:t>: Utilizado comúnmente para hipertiroidismo, puede causar hipotiroidismo como efecto secundario.</a:t>
            </a:r>
          </a:p>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Sobredosis</a:t>
            </a:r>
            <a:r>
              <a:rPr lang="es-PE" sz="2200" b="1" dirty="0">
                <a:effectLst/>
                <a:latin typeface="Abadi" panose="020B0604020104020204" pitchFamily="34" charset="0"/>
                <a:ea typeface="Calibri" panose="020F0502020204030204" pitchFamily="34" charset="0"/>
                <a:cs typeface="Calibri" panose="020F0502020204030204" pitchFamily="34" charset="0"/>
              </a:rPr>
              <a:t> de T4</a:t>
            </a:r>
            <a:r>
              <a:rPr lang="es-PE" sz="2200" dirty="0">
                <a:effectLst/>
                <a:latin typeface="Abadi" panose="020B0604020104020204" pitchFamily="34" charset="0"/>
                <a:ea typeface="Calibri" panose="020F0502020204030204" pitchFamily="34" charset="0"/>
                <a:cs typeface="Calibri" panose="020F0502020204030204" pitchFamily="34" charset="0"/>
              </a:rPr>
              <a:t>: Exceso de hormona tiroidea suplementaria que puede desregular el eje hipotálamo-hipófisis-tiroides.</a:t>
            </a:r>
          </a:p>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Infiltración</a:t>
            </a:r>
            <a:r>
              <a:rPr lang="es-PE" sz="2200" b="1" dirty="0">
                <a:effectLst/>
                <a:latin typeface="Abadi" panose="020B0604020104020204" pitchFamily="34" charset="0"/>
                <a:ea typeface="Calibri" panose="020F0502020204030204" pitchFamily="34" charset="0"/>
                <a:cs typeface="Calibri" panose="020F0502020204030204" pitchFamily="34" charset="0"/>
              </a:rPr>
              <a:t> Tiroidea</a:t>
            </a:r>
            <a:r>
              <a:rPr lang="es-PE" sz="2200" dirty="0">
                <a:effectLst/>
                <a:latin typeface="Abadi" panose="020B0604020104020204" pitchFamily="34" charset="0"/>
                <a:ea typeface="Calibri" panose="020F0502020204030204" pitchFamily="34" charset="0"/>
                <a:cs typeface="Calibri" panose="020F0502020204030204" pitchFamily="34" charset="0"/>
              </a:rPr>
              <a:t>: Causada por enfermedades infiltrativas como sarcoidosis o amiloidosis.</a:t>
            </a:r>
          </a:p>
          <a:p>
            <a:pPr>
              <a:buFont typeface="Courier New" panose="02070309020205020404" pitchFamily="49" charset="0"/>
              <a:buChar char="o"/>
            </a:pPr>
            <a:r>
              <a:rPr lang="es-PE" sz="2200" dirty="0">
                <a:effectLst/>
                <a:latin typeface="Abadi" panose="020B0604020104020204" pitchFamily="34" charset="0"/>
                <a:ea typeface="Calibri" panose="020F0502020204030204" pitchFamily="34" charset="0"/>
                <a:cs typeface="Calibri" panose="020F0502020204030204" pitchFamily="34" charset="0"/>
              </a:rPr>
              <a:t>Mutaciones</a:t>
            </a:r>
            <a:r>
              <a:rPr lang="es-PE" sz="2200" b="1" dirty="0">
                <a:effectLst/>
                <a:latin typeface="Abadi" panose="020B0604020104020204" pitchFamily="34" charset="0"/>
                <a:ea typeface="Calibri" panose="020F0502020204030204" pitchFamily="34" charset="0"/>
                <a:cs typeface="Calibri" panose="020F0502020204030204" pitchFamily="34" charset="0"/>
              </a:rPr>
              <a:t> del receptor de TSH</a:t>
            </a:r>
            <a:r>
              <a:rPr lang="es-PE" sz="2200" dirty="0">
                <a:effectLst/>
                <a:latin typeface="Abadi" panose="020B0604020104020204" pitchFamily="34" charset="0"/>
                <a:ea typeface="Calibri" panose="020F0502020204030204" pitchFamily="34" charset="0"/>
                <a:cs typeface="Calibri" panose="020F0502020204030204" pitchFamily="34" charset="0"/>
              </a:rPr>
              <a:t>: Alteraciones genéticas que pueden afectar la respuesta de la tiroides a la TSH.</a:t>
            </a:r>
          </a:p>
          <a:p>
            <a:pPr>
              <a:lnSpc>
                <a:spcPct val="107000"/>
              </a:lnSpc>
              <a:spcAft>
                <a:spcPts val="800"/>
              </a:spcAft>
              <a:buFont typeface="Courier New" panose="02070309020205020404" pitchFamily="49" charset="0"/>
              <a:buChar char="o"/>
            </a:pPr>
            <a:endParaRPr lang="es-PE" sz="2200" kern="100" dirty="0">
              <a:effectLst/>
              <a:latin typeface="Abadi" panose="020B0604020104020204" pitchFamily="34" charset="0"/>
              <a:ea typeface="Calibri" panose="020F0502020204030204" pitchFamily="34" charset="0"/>
              <a:cs typeface="Times New Roman" panose="02020603050405020304" pitchFamily="18" charset="0"/>
            </a:endParaRPr>
          </a:p>
          <a:p>
            <a:pPr>
              <a:buFont typeface="Courier New" panose="02070309020205020404" pitchFamily="49" charset="0"/>
              <a:buChar char="o"/>
            </a:pPr>
            <a:endParaRPr lang="es-PE" sz="2200" dirty="0">
              <a:latin typeface="Abadi" panose="020B0604020104020204" pitchFamily="34" charset="0"/>
            </a:endParaRPr>
          </a:p>
        </p:txBody>
      </p:sp>
      <p:pic>
        <p:nvPicPr>
          <p:cNvPr id="4" name="Imagen 3">
            <a:extLst>
              <a:ext uri="{FF2B5EF4-FFF2-40B4-BE49-F238E27FC236}">
                <a16:creationId xmlns:a16="http://schemas.microsoft.com/office/drawing/2014/main" id="{E199A33A-F89A-40E7-8EE0-D22A232788B1}"/>
              </a:ext>
            </a:extLst>
          </p:cNvPr>
          <p:cNvPicPr>
            <a:picLocks noChangeAspect="1"/>
          </p:cNvPicPr>
          <p:nvPr/>
        </p:nvPicPr>
        <p:blipFill>
          <a:blip r:embed="rId3"/>
          <a:stretch>
            <a:fillRect/>
          </a:stretch>
        </p:blipFill>
        <p:spPr>
          <a:xfrm>
            <a:off x="6344054" y="74388"/>
            <a:ext cx="2767824" cy="1235236"/>
          </a:xfrm>
          <a:prstGeom prst="rect">
            <a:avLst/>
          </a:prstGeom>
        </p:spPr>
      </p:pic>
    </p:spTree>
    <p:extLst>
      <p:ext uri="{BB962C8B-B14F-4D97-AF65-F5344CB8AC3E}">
        <p14:creationId xmlns:p14="http://schemas.microsoft.com/office/powerpoint/2010/main" val="306255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1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24" name="Group 23">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6"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7"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8"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29"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0"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1"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2"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3"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4"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5"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6"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38" name="Rectangle 37">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s-PE"/>
          </a:p>
        </p:txBody>
      </p:sp>
      <p:sp useBgFill="1">
        <p:nvSpPr>
          <p:cNvPr id="42" name="Rectangle 41">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s-PE"/>
            </a:p>
          </p:txBody>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s-PE"/>
            </a:p>
          </p:txBody>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s-PE"/>
            </a:p>
          </p:txBody>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s-PE"/>
            </a:p>
          </p:txBody>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s-PE"/>
            </a:p>
          </p:txBody>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s-PE"/>
            </a:p>
          </p:txBody>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s-PE"/>
            </a:p>
          </p:txBody>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s-PE"/>
            </a:p>
          </p:txBody>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s-PE"/>
            </a:p>
          </p:txBody>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s-PE"/>
            </a:p>
          </p:txBody>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s-PE"/>
            </a:p>
          </p:txBody>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s-PE"/>
            </a:p>
          </p:txBody>
        </p:sp>
      </p:grpSp>
      <p:sp>
        <p:nvSpPr>
          <p:cNvPr id="58"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5670183"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s-PE"/>
          </a:p>
        </p:txBody>
      </p:sp>
      <p:sp>
        <p:nvSpPr>
          <p:cNvPr id="5" name="CuadroTexto 4">
            <a:extLst>
              <a:ext uri="{FF2B5EF4-FFF2-40B4-BE49-F238E27FC236}">
                <a16:creationId xmlns:a16="http://schemas.microsoft.com/office/drawing/2014/main" id="{D86CD718-234A-CCFC-7470-41514ABF22C9}"/>
              </a:ext>
            </a:extLst>
          </p:cNvPr>
          <p:cNvSpPr txBox="1"/>
          <p:nvPr/>
        </p:nvSpPr>
        <p:spPr>
          <a:xfrm>
            <a:off x="185378" y="1199054"/>
            <a:ext cx="5732173" cy="4220820"/>
          </a:xfrm>
          <a:prstGeom prst="rect">
            <a:avLst/>
          </a:prstGeom>
        </p:spPr>
        <p:txBody>
          <a:bodyPr vert="horz" lIns="91440" tIns="45720" rIns="91440" bIns="45720" rtlCol="0" anchor="ctr">
            <a:normAutofit/>
          </a:bodyPr>
          <a:lstStyle/>
          <a:p>
            <a:pPr>
              <a:spcBef>
                <a:spcPct val="0"/>
              </a:spcBef>
              <a:spcAft>
                <a:spcPts val="600"/>
              </a:spcAft>
            </a:pPr>
            <a:r>
              <a:rPr lang="en-US" sz="5000" b="1" dirty="0">
                <a:solidFill>
                  <a:srgbClr val="FFFFFF"/>
                </a:solidFill>
                <a:latin typeface="+mj-lt"/>
                <a:ea typeface="+mj-ea"/>
                <a:cs typeface="+mj-cs"/>
              </a:rPr>
              <a:t>CONCLUSIONES</a:t>
            </a:r>
          </a:p>
        </p:txBody>
      </p:sp>
      <p:pic>
        <p:nvPicPr>
          <p:cNvPr id="2" name="Imagen 1">
            <a:extLst>
              <a:ext uri="{FF2B5EF4-FFF2-40B4-BE49-F238E27FC236}">
                <a16:creationId xmlns:a16="http://schemas.microsoft.com/office/drawing/2014/main" id="{279DBA26-FDE4-48CE-A8B7-265F3CECD1A0}"/>
              </a:ext>
            </a:extLst>
          </p:cNvPr>
          <p:cNvPicPr>
            <a:picLocks noChangeAspect="1"/>
          </p:cNvPicPr>
          <p:nvPr/>
        </p:nvPicPr>
        <p:blipFill rotWithShape="1">
          <a:blip r:embed="rId2"/>
          <a:srcRect l="4381" r="3020" b="7340"/>
          <a:stretch/>
        </p:blipFill>
        <p:spPr>
          <a:xfrm>
            <a:off x="6226433" y="274659"/>
            <a:ext cx="2655665" cy="2554181"/>
          </a:xfrm>
          <a:prstGeom prst="rect">
            <a:avLst/>
          </a:prstGeom>
        </p:spPr>
      </p:pic>
    </p:spTree>
    <p:extLst>
      <p:ext uri="{BB962C8B-B14F-4D97-AF65-F5344CB8AC3E}">
        <p14:creationId xmlns:p14="http://schemas.microsoft.com/office/powerpoint/2010/main" val="168260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latin typeface="72" panose="020B0503030000000003" pitchFamily="34" charset="0"/>
                <a:cs typeface="72" panose="020B0503030000000003" pitchFamily="34" charset="0"/>
              </a:rPr>
              <a:t>Niv</a:t>
            </a:r>
            <a:r>
              <a:rPr lang="es-PE" b="1" dirty="0">
                <a:latin typeface="72" panose="020B0503030000000003" pitchFamily="34" charset="0"/>
                <a:cs typeface="72" panose="020B0503030000000003" pitchFamily="34" charset="0"/>
              </a:rPr>
              <a:t>e</a:t>
            </a:r>
            <a:r>
              <a:rPr b="1" dirty="0">
                <a:latin typeface="72" panose="020B0503030000000003" pitchFamily="34" charset="0"/>
                <a:cs typeface="72" panose="020B0503030000000003" pitchFamily="34" charset="0"/>
              </a:rPr>
              <a:t>les de TSH</a:t>
            </a:r>
          </a:p>
        </p:txBody>
      </p:sp>
      <p:graphicFrame>
        <p:nvGraphicFramePr>
          <p:cNvPr id="4" name="Marcador de contenido 3">
            <a:extLst>
              <a:ext uri="{FF2B5EF4-FFF2-40B4-BE49-F238E27FC236}">
                <a16:creationId xmlns:a16="http://schemas.microsoft.com/office/drawing/2014/main" id="{6D190176-1716-FE0A-3881-BE1D18964BEC}"/>
              </a:ext>
            </a:extLst>
          </p:cNvPr>
          <p:cNvGraphicFramePr>
            <a:graphicFrameLocks noGrp="1"/>
          </p:cNvGraphicFramePr>
          <p:nvPr>
            <p:ph idx="1"/>
            <p:extLst>
              <p:ext uri="{D42A27DB-BD31-4B8C-83A1-F6EECF244321}">
                <p14:modId xmlns:p14="http://schemas.microsoft.com/office/powerpoint/2010/main" val="1043335047"/>
              </p:ext>
            </p:extLst>
          </p:nvPr>
        </p:nvGraphicFramePr>
        <p:xfrm>
          <a:off x="1557667" y="1350313"/>
          <a:ext cx="6976733" cy="4157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B324DEB5-8E74-4B87-A246-1B9512374EBB}"/>
              </a:ext>
            </a:extLst>
          </p:cNvPr>
          <p:cNvPicPr>
            <a:picLocks noChangeAspect="1"/>
          </p:cNvPicPr>
          <p:nvPr/>
        </p:nvPicPr>
        <p:blipFill rotWithShape="1">
          <a:blip r:embed="rId7"/>
          <a:srcRect l="9161" r="25619" b="14780"/>
          <a:stretch/>
        </p:blipFill>
        <p:spPr>
          <a:xfrm>
            <a:off x="5921829" y="5758248"/>
            <a:ext cx="3106057" cy="9512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80" y="684070"/>
            <a:ext cx="3307778" cy="825416"/>
          </a:xfrm>
        </p:spPr>
        <p:txBody>
          <a:bodyPr/>
          <a:lstStyle/>
          <a:p>
            <a:r>
              <a:rPr b="1" dirty="0">
                <a:latin typeface="72" panose="020B0503030000000003" pitchFamily="34" charset="0"/>
                <a:cs typeface="72" panose="020B0503030000000003" pitchFamily="34" charset="0"/>
              </a:rPr>
              <a:t>S</a:t>
            </a:r>
            <a:r>
              <a:rPr lang="es-PE" b="1" dirty="0" err="1">
                <a:latin typeface="72" panose="020B0503030000000003" pitchFamily="34" charset="0"/>
                <a:cs typeface="72" panose="020B0503030000000003" pitchFamily="34" charset="0"/>
              </a:rPr>
              <a:t>íntomas</a:t>
            </a:r>
            <a:endParaRPr b="1" dirty="0">
              <a:latin typeface="72" panose="020B0503030000000003" pitchFamily="34" charset="0"/>
              <a:cs typeface="72" panose="020B0503030000000003" pitchFamily="34" charset="0"/>
            </a:endParaRPr>
          </a:p>
        </p:txBody>
      </p:sp>
      <p:graphicFrame>
        <p:nvGraphicFramePr>
          <p:cNvPr id="8" name="Marcador de contenido 7">
            <a:extLst>
              <a:ext uri="{FF2B5EF4-FFF2-40B4-BE49-F238E27FC236}">
                <a16:creationId xmlns:a16="http://schemas.microsoft.com/office/drawing/2014/main" id="{2B4D9C92-F0BC-3924-CB0E-B32C07AD5AB4}"/>
              </a:ext>
            </a:extLst>
          </p:cNvPr>
          <p:cNvGraphicFramePr>
            <a:graphicFrameLocks noGrp="1"/>
          </p:cNvGraphicFramePr>
          <p:nvPr>
            <p:ph idx="1"/>
            <p:extLst>
              <p:ext uri="{D42A27DB-BD31-4B8C-83A1-F6EECF244321}">
                <p14:modId xmlns:p14="http://schemas.microsoft.com/office/powerpoint/2010/main" val="3875813503"/>
              </p:ext>
            </p:extLst>
          </p:nvPr>
        </p:nvGraphicFramePr>
        <p:xfrm>
          <a:off x="1334065" y="2133600"/>
          <a:ext cx="6998385"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D62D645F-919C-4D24-B79D-F9D8893B2E45}"/>
              </a:ext>
            </a:extLst>
          </p:cNvPr>
          <p:cNvPicPr>
            <a:picLocks noChangeAspect="1"/>
          </p:cNvPicPr>
          <p:nvPr/>
        </p:nvPicPr>
        <p:blipFill rotWithShape="1">
          <a:blip r:embed="rId7"/>
          <a:srcRect t="11228" r="18170" b="6826"/>
          <a:stretch/>
        </p:blipFill>
        <p:spPr>
          <a:xfrm>
            <a:off x="7041924" y="208731"/>
            <a:ext cx="1753734" cy="17562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21"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22"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23"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24"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25"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26"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27"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28"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9"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30"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31"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32"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34" name="Group 33">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35"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36"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37"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38"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9"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40"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41"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42"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43"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44"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45"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46"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2" name="Título 1">
            <a:extLst>
              <a:ext uri="{FF2B5EF4-FFF2-40B4-BE49-F238E27FC236}">
                <a16:creationId xmlns:a16="http://schemas.microsoft.com/office/drawing/2014/main" id="{FAA99711-94EA-F845-ACE8-28AD254C376F}"/>
              </a:ext>
            </a:extLst>
          </p:cNvPr>
          <p:cNvSpPr>
            <a:spLocks noGrp="1"/>
          </p:cNvSpPr>
          <p:nvPr>
            <p:ph type="title"/>
          </p:nvPr>
        </p:nvSpPr>
        <p:spPr>
          <a:xfrm>
            <a:off x="3220614" y="160795"/>
            <a:ext cx="5133819" cy="1280890"/>
          </a:xfrm>
        </p:spPr>
        <p:txBody>
          <a:bodyPr>
            <a:normAutofit fontScale="90000"/>
          </a:bodyPr>
          <a:lstStyle/>
          <a:p>
            <a:pPr>
              <a:lnSpc>
                <a:spcPct val="90000"/>
              </a:lnSpc>
            </a:pPr>
            <a:br>
              <a:rPr lang="es-PE" sz="2000" b="1" kern="0" dirty="0">
                <a:effectLst/>
                <a:latin typeface="72" panose="020B0503030000000003" pitchFamily="34" charset="0"/>
                <a:ea typeface="Times New Roman" panose="02020603050405020304" pitchFamily="18" charset="0"/>
                <a:cs typeface="72" panose="020B0503030000000003" pitchFamily="34" charset="0"/>
              </a:rPr>
            </a:br>
            <a:r>
              <a:rPr lang="es-PE" b="1" kern="0" dirty="0">
                <a:effectLst/>
                <a:latin typeface="72" panose="020B0503030000000003" pitchFamily="34" charset="0"/>
                <a:ea typeface="Times New Roman" panose="02020603050405020304" pitchFamily="18" charset="0"/>
                <a:cs typeface="72" panose="020B0503030000000003" pitchFamily="34" charset="0"/>
              </a:rPr>
              <a:t>Definición de hipotiroidismo según la OMS</a:t>
            </a:r>
            <a:br>
              <a:rPr lang="es-PE" sz="2000" b="1" kern="100" dirty="0">
                <a:effectLst/>
                <a:latin typeface="72" panose="020B0503030000000003" pitchFamily="34" charset="0"/>
                <a:ea typeface="Calibri" panose="020F0502020204030204" pitchFamily="34" charset="0"/>
                <a:cs typeface="72" panose="020B0503030000000003" pitchFamily="34" charset="0"/>
              </a:rPr>
            </a:br>
            <a:endParaRPr lang="es-PE" sz="2000" b="1" dirty="0">
              <a:latin typeface="72" panose="020B0503030000000003" pitchFamily="34" charset="0"/>
              <a:cs typeface="72" panose="020B0503030000000003" pitchFamily="34" charset="0"/>
            </a:endParaRPr>
          </a:p>
        </p:txBody>
      </p:sp>
      <p:sp>
        <p:nvSpPr>
          <p:cNvPr id="48" name="Rectangle 47">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50"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pic>
        <p:nvPicPr>
          <p:cNvPr id="14" name="Picture 13" descr="Una persona sosteniendo un globo terráqueo">
            <a:extLst>
              <a:ext uri="{FF2B5EF4-FFF2-40B4-BE49-F238E27FC236}">
                <a16:creationId xmlns:a16="http://schemas.microsoft.com/office/drawing/2014/main" id="{971838B4-8551-2191-2B28-587FFC5EEFF6}"/>
              </a:ext>
            </a:extLst>
          </p:cNvPr>
          <p:cNvPicPr>
            <a:picLocks noChangeAspect="1"/>
          </p:cNvPicPr>
          <p:nvPr/>
        </p:nvPicPr>
        <p:blipFill>
          <a:blip r:embed="rId2"/>
          <a:srcRect l="41315" r="40983"/>
          <a:stretch/>
        </p:blipFill>
        <p:spPr>
          <a:xfrm>
            <a:off x="20" y="1730"/>
            <a:ext cx="2040388" cy="6858000"/>
          </a:xfrm>
          <a:prstGeom prst="rect">
            <a:avLst/>
          </a:prstGeom>
        </p:spPr>
      </p:pic>
      <p:sp>
        <p:nvSpPr>
          <p:cNvPr id="3" name="Marcador de contenido 2">
            <a:extLst>
              <a:ext uri="{FF2B5EF4-FFF2-40B4-BE49-F238E27FC236}">
                <a16:creationId xmlns:a16="http://schemas.microsoft.com/office/drawing/2014/main" id="{0C582A2D-5248-46D5-3550-83375A46DFAA}"/>
              </a:ext>
            </a:extLst>
          </p:cNvPr>
          <p:cNvSpPr>
            <a:spLocks noGrp="1"/>
          </p:cNvSpPr>
          <p:nvPr>
            <p:ph idx="1"/>
          </p:nvPr>
        </p:nvSpPr>
        <p:spPr>
          <a:xfrm>
            <a:off x="3146353" y="1971805"/>
            <a:ext cx="5590548" cy="3777622"/>
          </a:xfrm>
        </p:spPr>
        <p:txBody>
          <a:bodyPr>
            <a:normAutofit/>
          </a:bodyPr>
          <a:lstStyle/>
          <a:p>
            <a:pPr marL="0" indent="0" algn="just">
              <a:spcAft>
                <a:spcPts val="800"/>
              </a:spcAft>
              <a:buNone/>
            </a:pPr>
            <a:r>
              <a:rPr lang="es-PE" sz="2000" kern="0" dirty="0">
                <a:effectLst/>
                <a:latin typeface="Calibri" panose="020F0502020204030204" pitchFamily="34" charset="0"/>
                <a:ea typeface="Calibri" panose="020F0502020204030204" pitchFamily="34" charset="0"/>
                <a:cs typeface="Calibri" panose="020F0502020204030204" pitchFamily="34" charset="0"/>
              </a:rPr>
              <a:t>La Organización Mundial de la Salud (OMS) define el hipotiroidismo como una condición en la que la glándula tiroides no produce suficientes hormonas tiroideas para satisfacer las necesidades del cuerpo. Esto puede llevar a una desaceleración de las funciones metabólicas y afectar múltiples sistemas del cuerpo, incluyendo el cardiovascular, el neurológico y el digestivo.</a:t>
            </a:r>
            <a:endParaRPr lang="es-PE" sz="2000" kern="100" dirty="0">
              <a:effectLst/>
              <a:latin typeface="Calibri" panose="020F0502020204030204" pitchFamily="34" charset="0"/>
              <a:ea typeface="Calibri" panose="020F0502020204030204" pitchFamily="34" charset="0"/>
              <a:cs typeface="Calibri" panose="020F0502020204030204" pitchFamily="34" charset="0"/>
            </a:endParaRPr>
          </a:p>
          <a:p>
            <a:endParaRPr lang="es-PE" sz="2000" dirty="0"/>
          </a:p>
        </p:txBody>
      </p:sp>
      <p:pic>
        <p:nvPicPr>
          <p:cNvPr id="4" name="Imagen 3">
            <a:extLst>
              <a:ext uri="{FF2B5EF4-FFF2-40B4-BE49-F238E27FC236}">
                <a16:creationId xmlns:a16="http://schemas.microsoft.com/office/drawing/2014/main" id="{7ED62F04-1B9F-4779-86A4-CFE1647E476F}"/>
              </a:ext>
            </a:extLst>
          </p:cNvPr>
          <p:cNvPicPr>
            <a:picLocks noChangeAspect="1"/>
          </p:cNvPicPr>
          <p:nvPr/>
        </p:nvPicPr>
        <p:blipFill rotWithShape="1">
          <a:blip r:embed="rId3"/>
          <a:srcRect l="69985" t="5379" r="5812" b="25737"/>
          <a:stretch/>
        </p:blipFill>
        <p:spPr>
          <a:xfrm>
            <a:off x="6867480" y="5165261"/>
            <a:ext cx="2213145" cy="1561536"/>
          </a:xfrm>
          <a:prstGeom prst="rect">
            <a:avLst/>
          </a:prstGeom>
        </p:spPr>
      </p:pic>
    </p:spTree>
    <p:extLst>
      <p:ext uri="{BB962C8B-B14F-4D97-AF65-F5344CB8AC3E}">
        <p14:creationId xmlns:p14="http://schemas.microsoft.com/office/powerpoint/2010/main" val="351439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t>Riesgo cardiovascular</a:t>
            </a:r>
          </a:p>
        </p:txBody>
      </p:sp>
      <p:graphicFrame>
        <p:nvGraphicFramePr>
          <p:cNvPr id="4" name="Marcador de contenido 3">
            <a:extLst>
              <a:ext uri="{FF2B5EF4-FFF2-40B4-BE49-F238E27FC236}">
                <a16:creationId xmlns:a16="http://schemas.microsoft.com/office/drawing/2014/main" id="{EB7058C6-94D1-C61A-4269-03E788723DB9}"/>
              </a:ext>
            </a:extLst>
          </p:cNvPr>
          <p:cNvGraphicFramePr>
            <a:graphicFrameLocks noGrp="1"/>
          </p:cNvGraphicFramePr>
          <p:nvPr>
            <p:ph idx="1"/>
            <p:extLst>
              <p:ext uri="{D42A27DB-BD31-4B8C-83A1-F6EECF244321}">
                <p14:modId xmlns:p14="http://schemas.microsoft.com/office/powerpoint/2010/main" val="1760349805"/>
              </p:ext>
            </p:extLst>
          </p:nvPr>
        </p:nvGraphicFramePr>
        <p:xfrm>
          <a:off x="1144128" y="1540189"/>
          <a:ext cx="7274157"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93813440-6858-447F-ABA8-CF4D6AB9AB04}"/>
              </a:ext>
            </a:extLst>
          </p:cNvPr>
          <p:cNvPicPr>
            <a:picLocks noChangeAspect="1"/>
          </p:cNvPicPr>
          <p:nvPr/>
        </p:nvPicPr>
        <p:blipFill rotWithShape="1">
          <a:blip r:embed="rId7"/>
          <a:srcRect l="20767" t="23594" r="17909" b="14006"/>
          <a:stretch/>
        </p:blipFill>
        <p:spPr>
          <a:xfrm>
            <a:off x="5745158" y="5738732"/>
            <a:ext cx="3282728" cy="9903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916" y="462636"/>
            <a:ext cx="6589199" cy="1280890"/>
          </a:xfrm>
        </p:spPr>
        <p:txBody>
          <a:bodyPr>
            <a:normAutofit/>
          </a:bodyPr>
          <a:lstStyle/>
          <a:p>
            <a:r>
              <a:rPr sz="3000" b="1" dirty="0">
                <a:latin typeface="72" panose="020B0503030000000003" pitchFamily="34" charset="0"/>
                <a:cs typeface="72" panose="020B0503030000000003" pitchFamily="34" charset="0"/>
              </a:rPr>
              <a:t>Presencia de </a:t>
            </a:r>
            <a:r>
              <a:rPr sz="3000" b="1" dirty="0" err="1">
                <a:latin typeface="72" panose="020B0503030000000003" pitchFamily="34" charset="0"/>
                <a:cs typeface="72" panose="020B0503030000000003" pitchFamily="34" charset="0"/>
              </a:rPr>
              <a:t>anticuerpos</a:t>
            </a:r>
            <a:r>
              <a:rPr sz="3000" b="1" dirty="0">
                <a:latin typeface="72" panose="020B0503030000000003" pitchFamily="34" charset="0"/>
                <a:cs typeface="72" panose="020B0503030000000003" pitchFamily="34" charset="0"/>
              </a:rPr>
              <a:t> </a:t>
            </a:r>
            <a:r>
              <a:rPr sz="3000" b="1" dirty="0" err="1">
                <a:latin typeface="72" panose="020B0503030000000003" pitchFamily="34" charset="0"/>
                <a:cs typeface="72" panose="020B0503030000000003" pitchFamily="34" charset="0"/>
              </a:rPr>
              <a:t>antitiroideos</a:t>
            </a:r>
            <a:endParaRPr sz="3000" b="1" dirty="0">
              <a:latin typeface="72" panose="020B0503030000000003" pitchFamily="34" charset="0"/>
              <a:cs typeface="72" panose="020B0503030000000003" pitchFamily="34" charset="0"/>
            </a:endParaRPr>
          </a:p>
        </p:txBody>
      </p:sp>
      <p:graphicFrame>
        <p:nvGraphicFramePr>
          <p:cNvPr id="5" name="Marcador de contenido 4">
            <a:extLst>
              <a:ext uri="{FF2B5EF4-FFF2-40B4-BE49-F238E27FC236}">
                <a16:creationId xmlns:a16="http://schemas.microsoft.com/office/drawing/2014/main" id="{F732F92B-01ED-B512-D5DE-F0CA549A31B2}"/>
              </a:ext>
            </a:extLst>
          </p:cNvPr>
          <p:cNvGraphicFramePr>
            <a:graphicFrameLocks noGrp="1"/>
          </p:cNvGraphicFramePr>
          <p:nvPr>
            <p:ph idx="1"/>
            <p:extLst>
              <p:ext uri="{D42A27DB-BD31-4B8C-83A1-F6EECF244321}">
                <p14:modId xmlns:p14="http://schemas.microsoft.com/office/powerpoint/2010/main" val="1155392130"/>
              </p:ext>
            </p:extLst>
          </p:nvPr>
        </p:nvGraphicFramePr>
        <p:xfrm>
          <a:off x="1662028" y="1654629"/>
          <a:ext cx="7155543" cy="4100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0"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61"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62"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63"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64"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65"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66"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67"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68"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69"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70"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71"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72"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73"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74"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75"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76"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77"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78"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79"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8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81"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82"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83"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84"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85"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8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8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s-PE"/>
          </a:p>
        </p:txBody>
      </p:sp>
      <p:sp useBgFill="1">
        <p:nvSpPr>
          <p:cNvPr id="88"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4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2">
              <a:lumMod val="90000"/>
            </a:schemeClr>
          </a:solidFill>
        </p:grpSpPr>
        <p:sp>
          <p:nvSpPr>
            <p:cNvPr id="4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s-PE"/>
            </a:p>
          </p:txBody>
        </p:sp>
        <p:sp>
          <p:nvSpPr>
            <p:cNvPr id="90"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s-PE"/>
            </a:p>
          </p:txBody>
        </p:sp>
        <p:sp>
          <p:nvSpPr>
            <p:cNvPr id="4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s-PE"/>
            </a:p>
          </p:txBody>
        </p:sp>
        <p:sp>
          <p:nvSpPr>
            <p:cNvPr id="91"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s-PE"/>
            </a:p>
          </p:txBody>
        </p:sp>
        <p:sp>
          <p:nvSpPr>
            <p:cNvPr id="92"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s-PE"/>
            </a:p>
          </p:txBody>
        </p:sp>
        <p:sp>
          <p:nvSpPr>
            <p:cNvPr id="93"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s-PE"/>
            </a:p>
          </p:txBody>
        </p:sp>
        <p:sp>
          <p:nvSpPr>
            <p:cNvPr id="94"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s-PE"/>
            </a:p>
          </p:txBody>
        </p:sp>
        <p:sp>
          <p:nvSpPr>
            <p:cNvPr id="95"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s-PE"/>
            </a:p>
          </p:txBody>
        </p:sp>
        <p:sp>
          <p:nvSpPr>
            <p:cNvPr id="96"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s-PE"/>
            </a:p>
          </p:txBody>
        </p:sp>
        <p:sp>
          <p:nvSpPr>
            <p:cNvPr id="97"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s-PE"/>
            </a:p>
          </p:txBody>
        </p:sp>
        <p:sp>
          <p:nvSpPr>
            <p:cNvPr id="98"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s-PE"/>
            </a:p>
          </p:txBody>
        </p:sp>
        <p:sp>
          <p:nvSpPr>
            <p:cNvPr id="99"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s-PE"/>
            </a:p>
          </p:txBody>
        </p:sp>
      </p:grpSp>
      <p:sp>
        <p:nvSpPr>
          <p:cNvPr id="100"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5670183"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txBody>
          <a:bodyPr/>
          <a:lstStyle/>
          <a:p>
            <a:endParaRPr lang="es-PE"/>
          </a:p>
        </p:txBody>
      </p:sp>
      <p:pic>
        <p:nvPicPr>
          <p:cNvPr id="2" name="Imagen 1">
            <a:extLst>
              <a:ext uri="{FF2B5EF4-FFF2-40B4-BE49-F238E27FC236}">
                <a16:creationId xmlns:a16="http://schemas.microsoft.com/office/drawing/2014/main" id="{C99F7BD4-5279-48C4-B6B0-6141D7DE17E9}"/>
              </a:ext>
            </a:extLst>
          </p:cNvPr>
          <p:cNvPicPr>
            <a:picLocks noChangeAspect="1"/>
          </p:cNvPicPr>
          <p:nvPr/>
        </p:nvPicPr>
        <p:blipFill rotWithShape="1">
          <a:blip r:embed="rId2"/>
          <a:srcRect r="3029" b="8470"/>
          <a:stretch/>
        </p:blipFill>
        <p:spPr>
          <a:xfrm>
            <a:off x="304618" y="1827604"/>
            <a:ext cx="4267381" cy="3190875"/>
          </a:xfrm>
          <a:prstGeom prst="rect">
            <a:avLst/>
          </a:prstGeom>
        </p:spPr>
      </p:pic>
    </p:spTree>
    <p:extLst>
      <p:ext uri="{BB962C8B-B14F-4D97-AF65-F5344CB8AC3E}">
        <p14:creationId xmlns:p14="http://schemas.microsoft.com/office/powerpoint/2010/main" val="2824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2" name="Título 1">
            <a:extLst>
              <a:ext uri="{FF2B5EF4-FFF2-40B4-BE49-F238E27FC236}">
                <a16:creationId xmlns:a16="http://schemas.microsoft.com/office/drawing/2014/main" id="{3DE3BDD8-8BF9-BD79-D4B3-6ED65C0F410E}"/>
              </a:ext>
            </a:extLst>
          </p:cNvPr>
          <p:cNvSpPr>
            <a:spLocks noGrp="1"/>
          </p:cNvSpPr>
          <p:nvPr>
            <p:ph type="title"/>
          </p:nvPr>
        </p:nvSpPr>
        <p:spPr>
          <a:xfrm>
            <a:off x="3066192" y="852314"/>
            <a:ext cx="5385594" cy="1280890"/>
          </a:xfrm>
        </p:spPr>
        <p:txBody>
          <a:bodyPr>
            <a:normAutofit fontScale="90000"/>
          </a:bodyPr>
          <a:lstStyle/>
          <a:p>
            <a:pPr algn="ctr">
              <a:lnSpc>
                <a:spcPct val="90000"/>
              </a:lnSpc>
            </a:pPr>
            <a:br>
              <a:rPr lang="es-PE" sz="2000" b="1" kern="0" dirty="0">
                <a:effectLst/>
                <a:latin typeface="72" panose="020B0503030000000003" pitchFamily="34" charset="0"/>
                <a:ea typeface="Calibri" panose="020F0502020204030204" pitchFamily="34" charset="0"/>
                <a:cs typeface="72" panose="020B0503030000000003" pitchFamily="34" charset="0"/>
              </a:rPr>
            </a:br>
            <a:r>
              <a:rPr lang="es-PE" sz="2800" b="1" kern="0" dirty="0">
                <a:effectLst/>
                <a:latin typeface="72" panose="020B0503030000000003" pitchFamily="34" charset="0"/>
                <a:ea typeface="Calibri" panose="020F0502020204030204" pitchFamily="34" charset="0"/>
                <a:cs typeface="72" panose="020B0503030000000003" pitchFamily="34" charset="0"/>
              </a:rPr>
              <a:t>Definición de hipotiroidismo de la tercera edad</a:t>
            </a:r>
            <a:br>
              <a:rPr lang="es-PE" sz="2000" b="1" kern="100" dirty="0">
                <a:effectLst/>
                <a:latin typeface="72" panose="020B0503030000000003" pitchFamily="34" charset="0"/>
                <a:ea typeface="Calibri" panose="020F0502020204030204" pitchFamily="34" charset="0"/>
                <a:cs typeface="72" panose="020B0503030000000003" pitchFamily="34" charset="0"/>
              </a:rPr>
            </a:br>
            <a:endParaRPr lang="es-PE" sz="2000" b="1" dirty="0">
              <a:latin typeface="72" panose="020B0503030000000003" pitchFamily="34" charset="0"/>
              <a:cs typeface="72" panose="020B0503030000000003" pitchFamily="34" charset="0"/>
            </a:endParaRP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pic>
        <p:nvPicPr>
          <p:cNvPr id="5" name="Picture 4" descr="Fórmulas químicas escritas en papel">
            <a:extLst>
              <a:ext uri="{FF2B5EF4-FFF2-40B4-BE49-F238E27FC236}">
                <a16:creationId xmlns:a16="http://schemas.microsoft.com/office/drawing/2014/main" id="{AE72EC00-A6C8-196C-154D-2D3C04771BB5}"/>
              </a:ext>
            </a:extLst>
          </p:cNvPr>
          <p:cNvPicPr>
            <a:picLocks noChangeAspect="1"/>
          </p:cNvPicPr>
          <p:nvPr/>
        </p:nvPicPr>
        <p:blipFill>
          <a:blip r:embed="rId2"/>
          <a:srcRect l="41404" r="41860"/>
          <a:stretch/>
        </p:blipFill>
        <p:spPr>
          <a:xfrm>
            <a:off x="20" y="1730"/>
            <a:ext cx="2040388" cy="6858000"/>
          </a:xfrm>
          <a:prstGeom prst="rect">
            <a:avLst/>
          </a:prstGeom>
        </p:spPr>
      </p:pic>
      <p:pic>
        <p:nvPicPr>
          <p:cNvPr id="4" name="Imagen 3">
            <a:extLst>
              <a:ext uri="{FF2B5EF4-FFF2-40B4-BE49-F238E27FC236}">
                <a16:creationId xmlns:a16="http://schemas.microsoft.com/office/drawing/2014/main" id="{145A3B04-BF12-4E79-B1D1-9E60D8F250CD}"/>
              </a:ext>
            </a:extLst>
          </p:cNvPr>
          <p:cNvPicPr>
            <a:picLocks noChangeAspect="1"/>
          </p:cNvPicPr>
          <p:nvPr/>
        </p:nvPicPr>
        <p:blipFill rotWithShape="1">
          <a:blip r:embed="rId3"/>
          <a:srcRect t="20245" r="12111" b="21404"/>
          <a:stretch/>
        </p:blipFill>
        <p:spPr>
          <a:xfrm>
            <a:off x="7106760" y="103467"/>
            <a:ext cx="1898513" cy="796141"/>
          </a:xfrm>
          <a:prstGeom prst="rect">
            <a:avLst/>
          </a:prstGeom>
        </p:spPr>
      </p:pic>
      <p:sp>
        <p:nvSpPr>
          <p:cNvPr id="3" name="Marcador de contenido 2">
            <a:extLst>
              <a:ext uri="{FF2B5EF4-FFF2-40B4-BE49-F238E27FC236}">
                <a16:creationId xmlns:a16="http://schemas.microsoft.com/office/drawing/2014/main" id="{3CEA5292-2A35-5ED8-0106-FBC69481BA8B}"/>
              </a:ext>
            </a:extLst>
          </p:cNvPr>
          <p:cNvSpPr>
            <a:spLocks noGrp="1"/>
          </p:cNvSpPr>
          <p:nvPr>
            <p:ph idx="1"/>
          </p:nvPr>
        </p:nvSpPr>
        <p:spPr>
          <a:xfrm>
            <a:off x="3018695" y="2025192"/>
            <a:ext cx="5675362" cy="3777622"/>
          </a:xfrm>
        </p:spPr>
        <p:txBody>
          <a:bodyPr>
            <a:noAutofit/>
          </a:bodyPr>
          <a:lstStyle/>
          <a:p>
            <a:pPr marL="0" indent="0" algn="just">
              <a:buNone/>
            </a:pPr>
            <a:r>
              <a:rPr lang="es-PE" sz="2000" kern="0" dirty="0">
                <a:effectLst/>
                <a:latin typeface="Calibri" panose="020F0502020204030204" pitchFamily="34" charset="0"/>
                <a:ea typeface="Calibri" panose="020F0502020204030204" pitchFamily="34" charset="0"/>
                <a:cs typeface="Calibri" panose="020F0502020204030204" pitchFamily="34" charset="0"/>
              </a:rPr>
              <a:t>El hipotiroidismo en la tercera edad se refiere a una condición en la que la glándula tiroides produce una cantidad insuficiente de hormonas tiroideas, afectando principalmente a personas mayores de 60 años. Esta deficiencia hormonal puede ser causada por factores como enfermedades autoinmunes, deficiencias nutricionales, o tratamientos previos como cirugía tiroidea o radioterapia. En esta población, los síntomas pueden ser más sutiles y confundirse con el envejecimiento normal, incluyendo fatiga, aumento de peso, piel seca, depresión y deterioro cognitivo</a:t>
            </a:r>
            <a:endParaRPr lang="es-PE" sz="2000" kern="100" dirty="0">
              <a:effectLst/>
              <a:latin typeface="Calibri" panose="020F0502020204030204" pitchFamily="34" charset="0"/>
              <a:ea typeface="Calibri" panose="020F0502020204030204" pitchFamily="34" charset="0"/>
              <a:cs typeface="Calibri" panose="020F0502020204030204" pitchFamily="34" charset="0"/>
            </a:endParaRPr>
          </a:p>
          <a:p>
            <a:endParaRPr lang="es-PE" sz="2000" dirty="0"/>
          </a:p>
        </p:txBody>
      </p:sp>
    </p:spTree>
    <p:extLst>
      <p:ext uri="{BB962C8B-B14F-4D97-AF65-F5344CB8AC3E}">
        <p14:creationId xmlns:p14="http://schemas.microsoft.com/office/powerpoint/2010/main" val="300782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2" name="Título 1">
            <a:extLst>
              <a:ext uri="{FF2B5EF4-FFF2-40B4-BE49-F238E27FC236}">
                <a16:creationId xmlns:a16="http://schemas.microsoft.com/office/drawing/2014/main" id="{CCE9AC12-92D4-2DBF-B479-EBFC737E3408}"/>
              </a:ext>
            </a:extLst>
          </p:cNvPr>
          <p:cNvSpPr>
            <a:spLocks noGrp="1"/>
          </p:cNvSpPr>
          <p:nvPr>
            <p:ph type="title"/>
          </p:nvPr>
        </p:nvSpPr>
        <p:spPr>
          <a:xfrm>
            <a:off x="3293898" y="770497"/>
            <a:ext cx="5133819" cy="1280890"/>
          </a:xfrm>
        </p:spPr>
        <p:txBody>
          <a:bodyPr>
            <a:normAutofit fontScale="90000"/>
          </a:bodyPr>
          <a:lstStyle/>
          <a:p>
            <a:pPr algn="ctr">
              <a:lnSpc>
                <a:spcPct val="90000"/>
              </a:lnSpc>
            </a:pPr>
            <a:br>
              <a:rPr lang="es-PE" sz="2800" b="1" kern="100" dirty="0">
                <a:effectLst/>
                <a:latin typeface="72" panose="020B0503030000000003" pitchFamily="34" charset="0"/>
                <a:ea typeface="Calibri" panose="020F0502020204030204" pitchFamily="34" charset="0"/>
                <a:cs typeface="72" panose="020B0503030000000003" pitchFamily="34" charset="0"/>
              </a:rPr>
            </a:br>
            <a:r>
              <a:rPr lang="es-PE" sz="3200" b="1" kern="0" dirty="0">
                <a:latin typeface="72" panose="020B0503030000000003" pitchFamily="34" charset="0"/>
                <a:ea typeface="Calibri" panose="020F0502020204030204" pitchFamily="34" charset="0"/>
                <a:cs typeface="72" panose="020B0503030000000003" pitchFamily="34" charset="0"/>
              </a:rPr>
              <a:t>Definición de hipotiroidismo sub clínico</a:t>
            </a:r>
            <a:endParaRPr lang="es-PE" sz="3200" b="1" dirty="0">
              <a:latin typeface="72" panose="020B0503030000000003" pitchFamily="34" charset="0"/>
              <a:cs typeface="72" panose="020B0503030000000003" pitchFamily="34" charset="0"/>
            </a:endParaRP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pic>
        <p:nvPicPr>
          <p:cNvPr id="5" name="Picture 4" descr="Fórmulas químicas escritas en papel">
            <a:extLst>
              <a:ext uri="{FF2B5EF4-FFF2-40B4-BE49-F238E27FC236}">
                <a16:creationId xmlns:a16="http://schemas.microsoft.com/office/drawing/2014/main" id="{CBB88F26-77BB-02FF-B104-A01A0A5BE271}"/>
              </a:ext>
            </a:extLst>
          </p:cNvPr>
          <p:cNvPicPr>
            <a:picLocks noChangeAspect="1"/>
          </p:cNvPicPr>
          <p:nvPr/>
        </p:nvPicPr>
        <p:blipFill>
          <a:blip r:embed="rId2"/>
          <a:srcRect l="41404" r="41860"/>
          <a:stretch/>
        </p:blipFill>
        <p:spPr>
          <a:xfrm>
            <a:off x="20" y="1730"/>
            <a:ext cx="2040388" cy="6858000"/>
          </a:xfrm>
          <a:prstGeom prst="rect">
            <a:avLst/>
          </a:prstGeom>
        </p:spPr>
      </p:pic>
      <p:sp>
        <p:nvSpPr>
          <p:cNvPr id="3" name="Marcador de contenido 2">
            <a:extLst>
              <a:ext uri="{FF2B5EF4-FFF2-40B4-BE49-F238E27FC236}">
                <a16:creationId xmlns:a16="http://schemas.microsoft.com/office/drawing/2014/main" id="{954360CC-D274-ABD3-7981-AA1444B905D1}"/>
              </a:ext>
            </a:extLst>
          </p:cNvPr>
          <p:cNvSpPr>
            <a:spLocks noGrp="1"/>
          </p:cNvSpPr>
          <p:nvPr>
            <p:ph idx="1"/>
          </p:nvPr>
        </p:nvSpPr>
        <p:spPr>
          <a:xfrm>
            <a:off x="2986764" y="2133599"/>
            <a:ext cx="5866950" cy="4048031"/>
          </a:xfrm>
        </p:spPr>
        <p:txBody>
          <a:bodyPr>
            <a:noAutofit/>
          </a:bodyPr>
          <a:lstStyle/>
          <a:p>
            <a:pPr marL="0" indent="0" algn="just">
              <a:buNone/>
            </a:pPr>
            <a:r>
              <a:rPr lang="es-PE" sz="2200" kern="0" dirty="0">
                <a:effectLst/>
                <a:latin typeface="Calibri" panose="020F0502020204030204" pitchFamily="34" charset="0"/>
                <a:ea typeface="Calibri" panose="020F0502020204030204" pitchFamily="34" charset="0"/>
                <a:cs typeface="Calibri" panose="020F0502020204030204" pitchFamily="34" charset="0"/>
              </a:rPr>
              <a:t>El hipotiroidismo subclínico se define como una condición en la que los niveles de la hormona estimulante de la tiroides (TSH) están elevados, mientras que las hormonas tiroideas libres (T3 y T4) permanecen dentro de los rangos normales. Es considerado una forma leve de hipotiroidismo y, en la mayoría de los casos, no presenta síntomas evidentes. Sin embargo, en algunos pacientes, puede asociarse con síntomas leves como fatiga, intolerancia al frío o cambios en los niveles de colesterol</a:t>
            </a:r>
            <a:r>
              <a:rPr lang="es-PE" sz="22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PE"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sz="2200" dirty="0"/>
          </a:p>
        </p:txBody>
      </p:sp>
      <p:pic>
        <p:nvPicPr>
          <p:cNvPr id="7" name="Imagen 6">
            <a:extLst>
              <a:ext uri="{FF2B5EF4-FFF2-40B4-BE49-F238E27FC236}">
                <a16:creationId xmlns:a16="http://schemas.microsoft.com/office/drawing/2014/main" id="{F603CBE2-CD3E-4E44-8F2D-E34273EF30C2}"/>
              </a:ext>
            </a:extLst>
          </p:cNvPr>
          <p:cNvPicPr>
            <a:picLocks noChangeAspect="1"/>
          </p:cNvPicPr>
          <p:nvPr/>
        </p:nvPicPr>
        <p:blipFill rotWithShape="1">
          <a:blip r:embed="rId3"/>
          <a:srcRect b="63214"/>
          <a:stretch/>
        </p:blipFill>
        <p:spPr>
          <a:xfrm>
            <a:off x="6941965" y="115629"/>
            <a:ext cx="2143125" cy="788363"/>
          </a:xfrm>
          <a:prstGeom prst="rect">
            <a:avLst/>
          </a:prstGeom>
        </p:spPr>
      </p:pic>
    </p:spTree>
    <p:extLst>
      <p:ext uri="{BB962C8B-B14F-4D97-AF65-F5344CB8AC3E}">
        <p14:creationId xmlns:p14="http://schemas.microsoft.com/office/powerpoint/2010/main" val="372456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2" name="Título 1">
            <a:extLst>
              <a:ext uri="{FF2B5EF4-FFF2-40B4-BE49-F238E27FC236}">
                <a16:creationId xmlns:a16="http://schemas.microsoft.com/office/drawing/2014/main" id="{70D24F63-BEAF-9543-4310-1C60A14E6906}"/>
              </a:ext>
            </a:extLst>
          </p:cNvPr>
          <p:cNvSpPr>
            <a:spLocks noGrp="1"/>
          </p:cNvSpPr>
          <p:nvPr>
            <p:ph type="title"/>
          </p:nvPr>
        </p:nvSpPr>
        <p:spPr>
          <a:xfrm>
            <a:off x="3476823" y="12296"/>
            <a:ext cx="5441682" cy="1280890"/>
          </a:xfrm>
        </p:spPr>
        <p:txBody>
          <a:bodyPr>
            <a:normAutofit fontScale="90000"/>
          </a:bodyPr>
          <a:lstStyle/>
          <a:p>
            <a:pPr>
              <a:lnSpc>
                <a:spcPct val="90000"/>
              </a:lnSpc>
            </a:pPr>
            <a:br>
              <a:rPr lang="es-PE" sz="2000" b="1" kern="0" dirty="0">
                <a:effectLst/>
                <a:latin typeface="72" panose="020B0503030000000003" pitchFamily="34" charset="0"/>
                <a:ea typeface="Calibri" panose="020F0502020204030204" pitchFamily="34" charset="0"/>
                <a:cs typeface="72" panose="020B0503030000000003" pitchFamily="34" charset="0"/>
              </a:rPr>
            </a:br>
            <a:r>
              <a:rPr lang="es-PE" sz="2800" b="1" kern="0" dirty="0">
                <a:effectLst/>
                <a:latin typeface="72" panose="020B0503030000000003" pitchFamily="34" charset="0"/>
                <a:ea typeface="Calibri" panose="020F0502020204030204" pitchFamily="34" charset="0"/>
                <a:cs typeface="72" panose="020B0503030000000003" pitchFamily="34" charset="0"/>
              </a:rPr>
              <a:t>Definición de hipotiroidismo sub clínico en la tercera edad</a:t>
            </a:r>
            <a:br>
              <a:rPr lang="es-PE" sz="2800" b="1" kern="100" dirty="0">
                <a:effectLst/>
                <a:latin typeface="72" panose="020B0503030000000003" pitchFamily="34" charset="0"/>
                <a:ea typeface="Calibri" panose="020F0502020204030204" pitchFamily="34" charset="0"/>
                <a:cs typeface="72" panose="020B0503030000000003" pitchFamily="34" charset="0"/>
              </a:rPr>
            </a:br>
            <a:endParaRPr lang="es-PE" sz="2800" b="1" dirty="0">
              <a:latin typeface="72" panose="020B0503030000000003" pitchFamily="34" charset="0"/>
              <a:cs typeface="72" panose="020B0503030000000003" pitchFamily="34" charset="0"/>
            </a:endParaRP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pic>
        <p:nvPicPr>
          <p:cNvPr id="5" name="Picture 4" descr="Fórmulas químicas escritas en papel">
            <a:extLst>
              <a:ext uri="{FF2B5EF4-FFF2-40B4-BE49-F238E27FC236}">
                <a16:creationId xmlns:a16="http://schemas.microsoft.com/office/drawing/2014/main" id="{61B508D7-3279-EE4E-D028-3C5EF22BA96A}"/>
              </a:ext>
            </a:extLst>
          </p:cNvPr>
          <p:cNvPicPr>
            <a:picLocks noChangeAspect="1"/>
          </p:cNvPicPr>
          <p:nvPr/>
        </p:nvPicPr>
        <p:blipFill>
          <a:blip r:embed="rId2"/>
          <a:srcRect l="41404" r="41860"/>
          <a:stretch/>
        </p:blipFill>
        <p:spPr>
          <a:xfrm>
            <a:off x="20" y="1730"/>
            <a:ext cx="1977144" cy="6858000"/>
          </a:xfrm>
          <a:prstGeom prst="rect">
            <a:avLst/>
          </a:prstGeom>
        </p:spPr>
      </p:pic>
      <p:sp>
        <p:nvSpPr>
          <p:cNvPr id="3" name="Marcador de contenido 2">
            <a:extLst>
              <a:ext uri="{FF2B5EF4-FFF2-40B4-BE49-F238E27FC236}">
                <a16:creationId xmlns:a16="http://schemas.microsoft.com/office/drawing/2014/main" id="{0953331E-91A7-76B1-3B48-62FF862BBE52}"/>
              </a:ext>
            </a:extLst>
          </p:cNvPr>
          <p:cNvSpPr>
            <a:spLocks noGrp="1"/>
          </p:cNvSpPr>
          <p:nvPr>
            <p:ph idx="1"/>
          </p:nvPr>
        </p:nvSpPr>
        <p:spPr>
          <a:xfrm>
            <a:off x="2736099" y="1433353"/>
            <a:ext cx="6182406" cy="3777622"/>
          </a:xfrm>
        </p:spPr>
        <p:txBody>
          <a:bodyPr>
            <a:noAutofit/>
          </a:bodyPr>
          <a:lstStyle/>
          <a:p>
            <a:pPr algn="just">
              <a:lnSpc>
                <a:spcPct val="90000"/>
              </a:lnSpc>
              <a:spcAft>
                <a:spcPts val="800"/>
              </a:spcAft>
              <a:buNone/>
            </a:pPr>
            <a:r>
              <a:rPr lang="es-PE" sz="2100" kern="0" dirty="0">
                <a:effectLst/>
                <a:latin typeface="Abadi" panose="020B0604020104020204" pitchFamily="34" charset="0"/>
                <a:ea typeface="Calibri" panose="020F0502020204030204" pitchFamily="34" charset="0"/>
                <a:cs typeface="Calibri" panose="020F0502020204030204" pitchFamily="34" charset="0"/>
              </a:rPr>
              <a:t>     El hipotiroidismo subclínico en la tercera edad se define como una condición en la que los niveles de la hormona estimulante de la tiroides (TSH) están elevados, mientras que las hormonas tiroideas libres (T3 y T4) permanecen dentro de los rangos normales. En adultos mayores, esta condición puede ser más prevalente debido a cambios fisiológicos relacionados con la edad y a la mayor incidencia de enfermedades autoinmunes como la tiroiditis de Hashimoto.</a:t>
            </a:r>
            <a:endParaRPr lang="es-PE" sz="2100" kern="100" dirty="0">
              <a:effectLst/>
              <a:latin typeface="Abadi" panose="020B0604020104020204" pitchFamily="34" charset="0"/>
              <a:ea typeface="Calibri" panose="020F0502020204030204" pitchFamily="34" charset="0"/>
              <a:cs typeface="Calibri" panose="020F0502020204030204" pitchFamily="34" charset="0"/>
            </a:endParaRPr>
          </a:p>
          <a:p>
            <a:pPr marL="0" indent="0" algn="just">
              <a:lnSpc>
                <a:spcPct val="90000"/>
              </a:lnSpc>
              <a:spcAft>
                <a:spcPts val="800"/>
              </a:spcAft>
              <a:buNone/>
            </a:pPr>
            <a:r>
              <a:rPr lang="es-PE" sz="2100" kern="0" dirty="0">
                <a:effectLst/>
                <a:latin typeface="Abadi" panose="020B0604020104020204" pitchFamily="34" charset="0"/>
                <a:ea typeface="Calibri" panose="020F0502020204030204" pitchFamily="34" charset="0"/>
                <a:cs typeface="Calibri" panose="020F0502020204030204" pitchFamily="34" charset="0"/>
              </a:rPr>
              <a:t>    Aunque generalmente es asintomático, en esta    población puede asociarse con síntomas leves como fatiga, deterioro cognitivo o alteraciones cardiovasculares. Además, el diagnóstico y manejo deben ser cuidadosos, ya que los valores de TSH pueden elevarse de manera natural con la edad sin necesariamente indicar una patología.</a:t>
            </a:r>
            <a:endParaRPr lang="es-PE" sz="2100" kern="100" dirty="0">
              <a:effectLst/>
              <a:latin typeface="Abadi" panose="020B0604020104020204" pitchFamily="34" charset="0"/>
              <a:ea typeface="Calibri" panose="020F0502020204030204" pitchFamily="34" charset="0"/>
              <a:cs typeface="Calibri" panose="020F0502020204030204" pitchFamily="34" charset="0"/>
            </a:endParaRPr>
          </a:p>
          <a:p>
            <a:pPr algn="just">
              <a:lnSpc>
                <a:spcPct val="90000"/>
              </a:lnSpc>
              <a:spcAft>
                <a:spcPts val="800"/>
              </a:spcAft>
              <a:buNone/>
            </a:pPr>
            <a:endParaRPr lang="es-PE" sz="2100" kern="0" dirty="0">
              <a:effectLst/>
              <a:latin typeface="Abadi" panose="020B0604020104020204" pitchFamily="34" charset="0"/>
              <a:ea typeface="Times New Roman" panose="02020603050405020304" pitchFamily="18" charset="0"/>
              <a:cs typeface="Times New Roman" panose="02020603050405020304" pitchFamily="18" charset="0"/>
            </a:endParaRPr>
          </a:p>
          <a:p>
            <a:pPr marL="0" indent="0" algn="just">
              <a:lnSpc>
                <a:spcPct val="90000"/>
              </a:lnSpc>
              <a:buNone/>
            </a:pPr>
            <a:endParaRPr lang="es-PE" sz="2100" dirty="0">
              <a:latin typeface="Abadi" panose="020B0604020104020204" pitchFamily="34" charset="0"/>
            </a:endParaRPr>
          </a:p>
        </p:txBody>
      </p:sp>
    </p:spTree>
    <p:extLst>
      <p:ext uri="{BB962C8B-B14F-4D97-AF65-F5344CB8AC3E}">
        <p14:creationId xmlns:p14="http://schemas.microsoft.com/office/powerpoint/2010/main" val="247651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228600"/>
            <a:ext cx="2138628"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786"/>
            <a:ext cx="176750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2" name="Título 1">
            <a:extLst>
              <a:ext uri="{FF2B5EF4-FFF2-40B4-BE49-F238E27FC236}">
                <a16:creationId xmlns:a16="http://schemas.microsoft.com/office/drawing/2014/main" id="{15E88631-0AFB-FC0E-1F8C-9EEFF5E37AA3}"/>
              </a:ext>
            </a:extLst>
          </p:cNvPr>
          <p:cNvSpPr>
            <a:spLocks noGrp="1"/>
          </p:cNvSpPr>
          <p:nvPr>
            <p:ph type="title"/>
          </p:nvPr>
        </p:nvSpPr>
        <p:spPr>
          <a:xfrm>
            <a:off x="3326837" y="245218"/>
            <a:ext cx="5497848" cy="1280890"/>
          </a:xfrm>
        </p:spPr>
        <p:txBody>
          <a:bodyPr>
            <a:normAutofit fontScale="90000"/>
          </a:bodyPr>
          <a:lstStyle/>
          <a:p>
            <a:pPr>
              <a:lnSpc>
                <a:spcPct val="90000"/>
              </a:lnSpc>
            </a:pPr>
            <a:br>
              <a:rPr lang="es-PE" sz="2000" b="1" kern="0" dirty="0">
                <a:effectLst/>
                <a:latin typeface="72" panose="020B0503030000000003" pitchFamily="34" charset="0"/>
                <a:ea typeface="Calibri" panose="020F0502020204030204" pitchFamily="34" charset="0"/>
                <a:cs typeface="72" panose="020B0503030000000003" pitchFamily="34" charset="0"/>
              </a:rPr>
            </a:br>
            <a:r>
              <a:rPr lang="es-PE" sz="3100" b="1" kern="0" dirty="0">
                <a:effectLst/>
                <a:latin typeface="72" panose="020B0503030000000003" pitchFamily="34" charset="0"/>
                <a:ea typeface="Calibri" panose="020F0502020204030204" pitchFamily="34" charset="0"/>
                <a:cs typeface="72" panose="020B0503030000000003" pitchFamily="34" charset="0"/>
              </a:rPr>
              <a:t>Definición del adulto mayor según la OMS</a:t>
            </a:r>
            <a:br>
              <a:rPr lang="es-PE" sz="2800" b="1" kern="100" dirty="0">
                <a:effectLst/>
                <a:latin typeface="72" panose="020B0503030000000003" pitchFamily="34" charset="0"/>
                <a:ea typeface="Calibri" panose="020F0502020204030204" pitchFamily="34" charset="0"/>
                <a:cs typeface="72" panose="020B0503030000000003" pitchFamily="34" charset="0"/>
              </a:rPr>
            </a:br>
            <a:endParaRPr lang="es-PE" sz="2800" b="1" dirty="0">
              <a:latin typeface="72" panose="020B0503030000000003" pitchFamily="34" charset="0"/>
              <a:ea typeface="Calibri" panose="020F0502020204030204" pitchFamily="34" charset="0"/>
              <a:cs typeface="72" panose="020B0503030000000003" pitchFamily="34" charset="0"/>
            </a:endParaRP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pic>
        <p:nvPicPr>
          <p:cNvPr id="5" name="Picture 4" descr="Una persona sosteniendo un globo terráqueo">
            <a:extLst>
              <a:ext uri="{FF2B5EF4-FFF2-40B4-BE49-F238E27FC236}">
                <a16:creationId xmlns:a16="http://schemas.microsoft.com/office/drawing/2014/main" id="{79BF77E3-9661-D2CD-98F3-DCAAFC9B19B5}"/>
              </a:ext>
            </a:extLst>
          </p:cNvPr>
          <p:cNvPicPr>
            <a:picLocks noChangeAspect="1"/>
          </p:cNvPicPr>
          <p:nvPr/>
        </p:nvPicPr>
        <p:blipFill>
          <a:blip r:embed="rId2"/>
          <a:srcRect l="41315" r="40983"/>
          <a:stretch/>
        </p:blipFill>
        <p:spPr>
          <a:xfrm>
            <a:off x="20" y="1730"/>
            <a:ext cx="2040388" cy="6858000"/>
          </a:xfrm>
          <a:prstGeom prst="rect">
            <a:avLst/>
          </a:prstGeom>
        </p:spPr>
      </p:pic>
      <p:sp>
        <p:nvSpPr>
          <p:cNvPr id="3" name="Marcador de contenido 2">
            <a:extLst>
              <a:ext uri="{FF2B5EF4-FFF2-40B4-BE49-F238E27FC236}">
                <a16:creationId xmlns:a16="http://schemas.microsoft.com/office/drawing/2014/main" id="{EF2FD738-2608-85B0-804F-4912F69D4DCE}"/>
              </a:ext>
            </a:extLst>
          </p:cNvPr>
          <p:cNvSpPr>
            <a:spLocks noGrp="1"/>
          </p:cNvSpPr>
          <p:nvPr>
            <p:ph idx="1"/>
          </p:nvPr>
        </p:nvSpPr>
        <p:spPr>
          <a:xfrm>
            <a:off x="2955420" y="1562162"/>
            <a:ext cx="5869265" cy="4300521"/>
          </a:xfrm>
        </p:spPr>
        <p:txBody>
          <a:bodyPr>
            <a:noAutofit/>
          </a:bodyPr>
          <a:lstStyle/>
          <a:p>
            <a:pPr marL="0" indent="0" algn="just">
              <a:buNone/>
            </a:pPr>
            <a:r>
              <a:rPr lang="es-PE" sz="2200" kern="0" dirty="0">
                <a:effectLst/>
                <a:latin typeface="Abadi" panose="020B0604020104020204" pitchFamily="34" charset="0"/>
                <a:ea typeface="Calibri" panose="020F0502020204030204" pitchFamily="34" charset="0"/>
                <a:cs typeface="Calibri" panose="020F0502020204030204" pitchFamily="34" charset="0"/>
              </a:rPr>
              <a:t>Según la Organización Mundial de la Salud (OMS), un adulto mayor es una persona que tiene </a:t>
            </a:r>
            <a:r>
              <a:rPr lang="es-PE" sz="2200" b="1" kern="0" dirty="0">
                <a:effectLst/>
                <a:latin typeface="Abadi" panose="020B0604020104020204" pitchFamily="34" charset="0"/>
                <a:ea typeface="Calibri" panose="020F0502020204030204" pitchFamily="34" charset="0"/>
                <a:cs typeface="Calibri" panose="020F0502020204030204" pitchFamily="34" charset="0"/>
              </a:rPr>
              <a:t>60 años o más</a:t>
            </a:r>
            <a:r>
              <a:rPr lang="es-PE" sz="2200" kern="0" dirty="0">
                <a:effectLst/>
                <a:latin typeface="Abadi" panose="020B0604020104020204" pitchFamily="34" charset="0"/>
                <a:ea typeface="Calibri" panose="020F0502020204030204" pitchFamily="34" charset="0"/>
                <a:cs typeface="Calibri" panose="020F0502020204030204" pitchFamily="34" charset="0"/>
              </a:rPr>
              <a:t>. Esta definición puede variar dependiendo del contexto cultural, social y económico de cada país, pero en términos generales, la OMS considera esta edad como el inicio de la etapa de la vejez. Además, la OMS subraya la importancia de promover un envejecimiento activo y saludable para mejorar la calidad de vida de las personas mayores</a:t>
            </a:r>
            <a:endParaRPr lang="es-PE" sz="2200" kern="100" dirty="0">
              <a:effectLst/>
              <a:latin typeface="Abadi" panose="020B0604020104020204" pitchFamily="34" charset="0"/>
              <a:ea typeface="Calibri" panose="020F0502020204030204" pitchFamily="34" charset="0"/>
              <a:cs typeface="Calibri" panose="020F0502020204030204" pitchFamily="34" charset="0"/>
            </a:endParaRPr>
          </a:p>
          <a:p>
            <a:pPr marL="0" indent="0" algn="just">
              <a:buNone/>
            </a:pPr>
            <a:endParaRPr lang="es-PE" sz="2200" dirty="0">
              <a:latin typeface="Abadi" panose="020B0604020104020204" pitchFamily="34" charset="0"/>
            </a:endParaRPr>
          </a:p>
        </p:txBody>
      </p:sp>
      <p:pic>
        <p:nvPicPr>
          <p:cNvPr id="4" name="Imagen 3">
            <a:extLst>
              <a:ext uri="{FF2B5EF4-FFF2-40B4-BE49-F238E27FC236}">
                <a16:creationId xmlns:a16="http://schemas.microsoft.com/office/drawing/2014/main" id="{342134C7-8E43-41A5-8D66-7070016D6C3B}"/>
              </a:ext>
            </a:extLst>
          </p:cNvPr>
          <p:cNvPicPr>
            <a:picLocks noChangeAspect="1"/>
          </p:cNvPicPr>
          <p:nvPr/>
        </p:nvPicPr>
        <p:blipFill rotWithShape="1">
          <a:blip r:embed="rId3"/>
          <a:srcRect l="3841" t="10574" r="9365" b="9380"/>
          <a:stretch/>
        </p:blipFill>
        <p:spPr>
          <a:xfrm>
            <a:off x="6578522" y="5783052"/>
            <a:ext cx="2480128" cy="976512"/>
          </a:xfrm>
          <a:prstGeom prst="rect">
            <a:avLst/>
          </a:prstGeom>
        </p:spPr>
      </p:pic>
    </p:spTree>
    <p:extLst>
      <p:ext uri="{BB962C8B-B14F-4D97-AF65-F5344CB8AC3E}">
        <p14:creationId xmlns:p14="http://schemas.microsoft.com/office/powerpoint/2010/main" val="420775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94343D-7BCB-D50E-33D3-D3948E100EE6}"/>
              </a:ext>
            </a:extLst>
          </p:cNvPr>
          <p:cNvSpPr>
            <a:spLocks noGrp="1"/>
          </p:cNvSpPr>
          <p:nvPr>
            <p:ph type="title"/>
          </p:nvPr>
        </p:nvSpPr>
        <p:spPr>
          <a:xfrm>
            <a:off x="2529796" y="624110"/>
            <a:ext cx="6098663" cy="1280890"/>
          </a:xfrm>
        </p:spPr>
        <p:txBody>
          <a:bodyPr>
            <a:normAutofit/>
          </a:bodyPr>
          <a:lstStyle/>
          <a:p>
            <a:pPr>
              <a:lnSpc>
                <a:spcPct val="90000"/>
              </a:lnSpc>
            </a:pPr>
            <a:br>
              <a:rPr lang="es-PE" sz="2800" kern="100" dirty="0">
                <a:effectLst/>
                <a:latin typeface="Calibri" panose="020F0502020204030204" pitchFamily="34" charset="0"/>
                <a:ea typeface="Calibri" panose="020F0502020204030204" pitchFamily="34" charset="0"/>
                <a:cs typeface="Times New Roman" panose="02020603050405020304" pitchFamily="18" charset="0"/>
              </a:rPr>
            </a:br>
            <a:r>
              <a:rPr lang="es-PE" sz="2800" b="1" kern="100" dirty="0">
                <a:effectLst/>
                <a:latin typeface="72" panose="020B0503030000000003" pitchFamily="34" charset="0"/>
                <a:ea typeface="Calibri" panose="020F0502020204030204" pitchFamily="34" charset="0"/>
                <a:cs typeface="72" panose="020B0503030000000003" pitchFamily="34" charset="0"/>
              </a:rPr>
              <a:t>Prevalencia</a:t>
            </a:r>
            <a:br>
              <a:rPr lang="es-PE"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s-PE" sz="2800" dirty="0"/>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s-PE"/>
            </a:p>
          </p:txBody>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s-PE"/>
            </a:p>
          </p:txBody>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s-PE"/>
            </a:p>
          </p:txBody>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s-PE"/>
            </a:p>
          </p:txBody>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s-PE"/>
            </a:p>
          </p:txBody>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s-PE"/>
            </a:p>
          </p:txBody>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s-PE"/>
            </a:p>
          </p:txBody>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s-PE"/>
            </a:p>
          </p:txBody>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s-PE"/>
            </a:p>
          </p:txBody>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s-PE"/>
            </a:p>
          </p:txBody>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s-PE"/>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s-PE"/>
            </a:p>
          </p:txBody>
        </p:sp>
      </p:grpSp>
      <p:grpSp>
        <p:nvGrpSpPr>
          <p:cNvPr id="55"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56"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s-PE"/>
            </a:p>
          </p:txBody>
        </p:sp>
        <p:sp>
          <p:nvSpPr>
            <p:cNvPr id="57"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s-PE"/>
            </a:p>
          </p:txBody>
        </p:sp>
        <p:sp>
          <p:nvSpPr>
            <p:cNvPr id="58"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s-PE"/>
            </a:p>
          </p:txBody>
        </p:sp>
        <p:sp>
          <p:nvSpPr>
            <p:cNvPr id="59"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s-PE"/>
            </a:p>
          </p:txBody>
        </p:sp>
        <p:sp>
          <p:nvSpPr>
            <p:cNvPr id="60"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s-PE"/>
            </a:p>
          </p:txBody>
        </p:sp>
        <p:sp>
          <p:nvSpPr>
            <p:cNvPr id="61"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s-PE"/>
            </a:p>
          </p:txBody>
        </p:sp>
        <p:sp>
          <p:nvSpPr>
            <p:cNvPr id="62"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s-PE"/>
            </a:p>
          </p:txBody>
        </p:sp>
        <p:sp>
          <p:nvSpPr>
            <p:cNvPr id="63"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s-PE"/>
            </a:p>
          </p:txBody>
        </p:sp>
        <p:sp>
          <p:nvSpPr>
            <p:cNvPr id="64"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s-PE"/>
            </a:p>
          </p:txBody>
        </p:sp>
        <p:sp>
          <p:nvSpPr>
            <p:cNvPr id="65"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s-PE"/>
            </a:p>
          </p:txBody>
        </p:sp>
        <p:sp>
          <p:nvSpPr>
            <p:cNvPr id="66"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s-PE"/>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s-PE"/>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s-PE"/>
          </a:p>
        </p:txBody>
      </p:sp>
      <p:sp>
        <p:nvSpPr>
          <p:cNvPr id="3" name="Marcador de contenido 2">
            <a:extLst>
              <a:ext uri="{FF2B5EF4-FFF2-40B4-BE49-F238E27FC236}">
                <a16:creationId xmlns:a16="http://schemas.microsoft.com/office/drawing/2014/main" id="{354FFAE7-FCF4-776E-2F7F-B47C3F1E1867}"/>
              </a:ext>
            </a:extLst>
          </p:cNvPr>
          <p:cNvSpPr>
            <a:spLocks noGrp="1"/>
          </p:cNvSpPr>
          <p:nvPr>
            <p:ph idx="1"/>
          </p:nvPr>
        </p:nvSpPr>
        <p:spPr>
          <a:xfrm>
            <a:off x="2743853" y="1730149"/>
            <a:ext cx="6098663" cy="3777622"/>
          </a:xfrm>
        </p:spPr>
        <p:txBody>
          <a:bodyPr>
            <a:normAutofit/>
          </a:bodyPr>
          <a:lstStyle/>
          <a:p>
            <a:pPr marL="0" indent="0" algn="just">
              <a:buNone/>
            </a:pPr>
            <a:r>
              <a:rPr lang="es-PE" sz="2400" kern="100" dirty="0">
                <a:effectLst/>
                <a:latin typeface="Abadi" panose="020B0604020104020204" pitchFamily="34" charset="0"/>
                <a:ea typeface="Calibri" panose="020F0502020204030204" pitchFamily="34" charset="0"/>
                <a:cs typeface="Times New Roman" panose="02020603050405020304" pitchFamily="18" charset="0"/>
              </a:rPr>
              <a:t>La prevalencia del hipotiroidismo subclínico en la tercera edad varía según factores como la región, la dieta y las características de la población estudiada. Algunos estudios indican que puede oscilar entre el </a:t>
            </a:r>
            <a:r>
              <a:rPr lang="es-PE" sz="2400" b="1" kern="100" dirty="0">
                <a:effectLst/>
                <a:latin typeface="Abadi" panose="020B0604020104020204" pitchFamily="34" charset="0"/>
                <a:ea typeface="Calibri" panose="020F0502020204030204" pitchFamily="34" charset="0"/>
                <a:cs typeface="Times New Roman" panose="02020603050405020304" pitchFamily="18" charset="0"/>
              </a:rPr>
              <a:t>4% y el 15%</a:t>
            </a:r>
            <a:r>
              <a:rPr lang="es-PE" sz="2400" kern="100" dirty="0">
                <a:effectLst/>
                <a:latin typeface="Abadi" panose="020B0604020104020204" pitchFamily="34" charset="0"/>
                <a:ea typeface="Calibri" panose="020F0502020204030204" pitchFamily="34" charset="0"/>
                <a:cs typeface="Times New Roman" panose="02020603050405020304" pitchFamily="18" charset="0"/>
              </a:rPr>
              <a:t> en adultos mayores, dependiendo de la ingesta de yodo y otros factores</a:t>
            </a:r>
          </a:p>
          <a:p>
            <a:pPr marL="0" indent="0" algn="just">
              <a:buNone/>
            </a:pPr>
            <a:endParaRPr lang="es-PE" sz="2400" dirty="0">
              <a:latin typeface="Abadi" panose="020B0604020104020204" pitchFamily="34" charset="0"/>
            </a:endParaRPr>
          </a:p>
        </p:txBody>
      </p:sp>
      <p:pic>
        <p:nvPicPr>
          <p:cNvPr id="4" name="Imagen 3">
            <a:extLst>
              <a:ext uri="{FF2B5EF4-FFF2-40B4-BE49-F238E27FC236}">
                <a16:creationId xmlns:a16="http://schemas.microsoft.com/office/drawing/2014/main" id="{563E798C-2ED8-475E-AD35-5A30E72F771A}"/>
              </a:ext>
            </a:extLst>
          </p:cNvPr>
          <p:cNvPicPr>
            <a:picLocks noChangeAspect="1"/>
          </p:cNvPicPr>
          <p:nvPr/>
        </p:nvPicPr>
        <p:blipFill rotWithShape="1">
          <a:blip r:embed="rId2"/>
          <a:srcRect l="11714" t="23658" r="14354" b="47582"/>
          <a:stretch/>
        </p:blipFill>
        <p:spPr>
          <a:xfrm>
            <a:off x="5125621" y="5953156"/>
            <a:ext cx="3943575" cy="862909"/>
          </a:xfrm>
          <a:prstGeom prst="rect">
            <a:avLst/>
          </a:prstGeom>
        </p:spPr>
      </p:pic>
    </p:spTree>
    <p:extLst>
      <p:ext uri="{BB962C8B-B14F-4D97-AF65-F5344CB8AC3E}">
        <p14:creationId xmlns:p14="http://schemas.microsoft.com/office/powerpoint/2010/main" val="259272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os personas sujetando sus manos">
            <a:extLst>
              <a:ext uri="{FF2B5EF4-FFF2-40B4-BE49-F238E27FC236}">
                <a16:creationId xmlns:a16="http://schemas.microsoft.com/office/drawing/2014/main" id="{042585E9-27DF-EEFD-3364-F3149DDF38D5}"/>
              </a:ext>
            </a:extLst>
          </p:cNvPr>
          <p:cNvPicPr>
            <a:picLocks noChangeAspect="1"/>
          </p:cNvPicPr>
          <p:nvPr/>
        </p:nvPicPr>
        <p:blipFill>
          <a:blip r:embed="rId2">
            <a:duotone>
              <a:schemeClr val="bg2">
                <a:shade val="45000"/>
                <a:satMod val="135000"/>
              </a:schemeClr>
              <a:prstClr val="white"/>
            </a:duotone>
            <a:alphaModFix amt="40000"/>
          </a:blip>
          <a:srcRect l="4033" r="7300"/>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PE"/>
            </a:p>
          </p:txBody>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PE"/>
            </a:p>
          </p:txBody>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PE"/>
            </a:p>
          </p:txBody>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PE"/>
            </a:p>
          </p:txBody>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PE"/>
            </a:p>
          </p:txBody>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PE"/>
            </a:p>
          </p:txBody>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PE"/>
            </a:p>
          </p:txBody>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PE"/>
            </a:p>
          </p:txBody>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PE"/>
            </a:p>
          </p:txBody>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PE"/>
            </a:p>
          </p:txBody>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PE"/>
            </a:p>
          </p:txBody>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PE"/>
            </a:p>
          </p:txBody>
        </p:sp>
      </p:grpSp>
      <p:sp>
        <p:nvSpPr>
          <p:cNvPr id="2" name="Título 1">
            <a:extLst>
              <a:ext uri="{FF2B5EF4-FFF2-40B4-BE49-F238E27FC236}">
                <a16:creationId xmlns:a16="http://schemas.microsoft.com/office/drawing/2014/main" id="{0454B627-2965-0EEB-37DF-03DFE908D33C}"/>
              </a:ext>
            </a:extLst>
          </p:cNvPr>
          <p:cNvSpPr>
            <a:spLocks noGrp="1"/>
          </p:cNvSpPr>
          <p:nvPr>
            <p:ph type="title"/>
          </p:nvPr>
        </p:nvSpPr>
        <p:spPr>
          <a:xfrm>
            <a:off x="145885" y="99460"/>
            <a:ext cx="6683766" cy="1280890"/>
          </a:xfrm>
        </p:spPr>
        <p:txBody>
          <a:bodyPr>
            <a:normAutofit/>
          </a:bodyPr>
          <a:lstStyle/>
          <a:p>
            <a:r>
              <a:rPr lang="es-PE" sz="4000" b="1" kern="100" dirty="0">
                <a:effectLst/>
                <a:latin typeface="72" panose="020B0503030000000003" pitchFamily="34" charset="0"/>
                <a:ea typeface="Calibri" panose="020F0502020204030204" pitchFamily="34" charset="0"/>
                <a:cs typeface="72" panose="020B0503030000000003" pitchFamily="34" charset="0"/>
              </a:rPr>
              <a:t>Prevalencia</a:t>
            </a:r>
            <a:endParaRPr lang="es-PE" sz="4000" b="1" dirty="0">
              <a:latin typeface="72" panose="020B0503030000000003" pitchFamily="34" charset="0"/>
              <a:cs typeface="72" panose="020B0503030000000003" pitchFamily="34" charset="0"/>
            </a:endParaRPr>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PE"/>
            </a:p>
          </p:txBody>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PE"/>
            </a:p>
          </p:txBody>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PE"/>
            </a:p>
          </p:txBody>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PE"/>
            </a:p>
          </p:txBody>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PE"/>
            </a:p>
          </p:txBody>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PE"/>
            </a:p>
          </p:txBody>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PE"/>
            </a:p>
          </p:txBody>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PE"/>
            </a:p>
          </p:txBody>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PE"/>
            </a:p>
          </p:txBody>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PE"/>
            </a:p>
          </p:txBody>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PE"/>
            </a:p>
          </p:txBody>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PE"/>
            </a:p>
          </p:txBody>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E"/>
          </a:p>
        </p:txBody>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PE"/>
          </a:p>
        </p:txBody>
      </p:sp>
      <p:sp>
        <p:nvSpPr>
          <p:cNvPr id="3" name="Marcador de contenido 2">
            <a:extLst>
              <a:ext uri="{FF2B5EF4-FFF2-40B4-BE49-F238E27FC236}">
                <a16:creationId xmlns:a16="http://schemas.microsoft.com/office/drawing/2014/main" id="{A3F33F2A-848B-F9B4-A689-4E73C68FE3C9}"/>
              </a:ext>
            </a:extLst>
          </p:cNvPr>
          <p:cNvSpPr>
            <a:spLocks noGrp="1"/>
          </p:cNvSpPr>
          <p:nvPr>
            <p:ph idx="1"/>
          </p:nvPr>
        </p:nvSpPr>
        <p:spPr>
          <a:xfrm>
            <a:off x="1553029" y="831808"/>
            <a:ext cx="7430209" cy="3777622"/>
          </a:xfrm>
        </p:spPr>
        <p:txBody>
          <a:bodyPr>
            <a:noAutofit/>
          </a:bodyPr>
          <a:lstStyle/>
          <a:p>
            <a:pPr>
              <a:lnSpc>
                <a:spcPct val="90000"/>
              </a:lnSpc>
              <a:spcAft>
                <a:spcPts val="800"/>
              </a:spcAft>
              <a:buNone/>
            </a:pPr>
            <a:r>
              <a:rPr lang="es-PE" sz="1500" kern="100" dirty="0">
                <a:effectLst/>
                <a:latin typeface="Abadi" panose="020F0502020204030204" pitchFamily="34" charset="0"/>
                <a:ea typeface="Calibri" panose="020F0502020204030204" pitchFamily="34" charset="0"/>
                <a:cs typeface="Calibri" panose="020F0502020204030204" pitchFamily="34" charset="0"/>
              </a:rPr>
              <a:t>Hipotiroidismo oculto en adultos mayores de Lima – Perú CAMPOS LEON Michael, CASADO CORNEJO Tomás, SOLIS VILLANUEVA José Población geronte</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190 sujetos (165 mujeres y 25 hombres),</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 edad promedio 71.6 años (rango 65-90). </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66% raza blanca y el resto mestizos.</a:t>
            </a:r>
          </a:p>
          <a:p>
            <a:pPr marL="342900" lvl="0" indent="-342900">
              <a:lnSpc>
                <a:spcPct val="90000"/>
              </a:lnSpc>
              <a:spcAft>
                <a:spcPts val="800"/>
              </a:spcAft>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Principales hallazgos </a:t>
            </a:r>
          </a:p>
          <a:p>
            <a:pPr marL="342900" lvl="0" indent="-342900">
              <a:lnSpc>
                <a:spcPct val="90000"/>
              </a:lnSpc>
              <a:buSzPts val="1000"/>
              <a:buFont typeface="Symbol" panose="05050102010706020507" pitchFamily="18" charset="2"/>
              <a:buChar char=""/>
              <a:tabLst>
                <a:tab pos="457200" algn="l"/>
              </a:tabLst>
            </a:pPr>
            <a:r>
              <a:rPr lang="es-PE" sz="1500" dirty="0">
                <a:effectLst/>
                <a:latin typeface="Abadi" panose="020F0502020204030204" pitchFamily="34" charset="0"/>
                <a:ea typeface="Calibri" panose="020F0502020204030204" pitchFamily="34" charset="0"/>
                <a:cs typeface="Calibri" panose="020F0502020204030204" pitchFamily="34" charset="0"/>
              </a:rPr>
              <a:t>Una prevalencia del 10.47% de niveles elevados de TSH en los participantes.</a:t>
            </a:r>
          </a:p>
          <a:p>
            <a:pPr marL="342900" lvl="0" indent="-342900">
              <a:lnSpc>
                <a:spcPct val="90000"/>
              </a:lnSpc>
              <a:buSzPts val="1000"/>
              <a:buFont typeface="Symbol" panose="05050102010706020507" pitchFamily="18" charset="2"/>
              <a:buChar char=""/>
              <a:tabLst>
                <a:tab pos="457200" algn="l"/>
              </a:tabLst>
            </a:pPr>
            <a:r>
              <a:rPr lang="es-PE" sz="1500" dirty="0">
                <a:effectLst/>
                <a:latin typeface="Abadi" panose="020F0502020204030204" pitchFamily="34" charset="0"/>
                <a:ea typeface="Calibri" panose="020F0502020204030204" pitchFamily="34" charset="0"/>
                <a:cs typeface="Calibri" panose="020F0502020204030204" pitchFamily="34" charset="0"/>
              </a:rPr>
              <a:t>De estos, el 1.04% presentó hipotiroidismo clínico y el 9.42% hipotiroidismo subclínico.</a:t>
            </a:r>
          </a:p>
          <a:p>
            <a:pPr marL="342900" lvl="0" indent="-342900">
              <a:lnSpc>
                <a:spcPct val="90000"/>
              </a:lnSpc>
              <a:buSzPts val="1000"/>
              <a:buFont typeface="Symbol" panose="05050102010706020507" pitchFamily="18" charset="2"/>
              <a:buChar char=""/>
              <a:tabLst>
                <a:tab pos="457200" algn="l"/>
              </a:tabLst>
            </a:pPr>
            <a:r>
              <a:rPr lang="es-PE" sz="1500" dirty="0">
                <a:effectLst/>
                <a:latin typeface="Abadi" panose="020F0502020204030204" pitchFamily="34" charset="0"/>
                <a:ea typeface="Calibri" panose="020F0502020204030204" pitchFamily="34" charset="0"/>
                <a:cs typeface="Calibri" panose="020F0502020204030204" pitchFamily="34" charset="0"/>
              </a:rPr>
              <a:t>La etiología más común fue la tiroiditis autoinmune, observada en el 65% de los casos.</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 Los HSC tenían T4 libre en rango normal, pero como grupo mostraron valores promedio significativamente menores que los eutiroideos: 1.21 ng/dl vs 1.36 ng/dl </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70% tuvieron TSH menor de 10 mU/ml d) No se encontró diferencias en la evaluación cognoscitiva </a:t>
            </a:r>
          </a:p>
          <a:p>
            <a:pPr marL="342900" lvl="0" indent="-342900">
              <a:lnSpc>
                <a:spcPct val="90000"/>
              </a:lnSpc>
              <a:buSzPts val="1000"/>
              <a:buFont typeface="Symbol" panose="05050102010706020507" pitchFamily="18" charset="2"/>
              <a:buChar char=""/>
              <a:tabLst>
                <a:tab pos="457200" algn="l"/>
              </a:tabLst>
            </a:pPr>
            <a:r>
              <a:rPr lang="es-PE" sz="1500" kern="100" dirty="0">
                <a:effectLst/>
                <a:latin typeface="Abadi" panose="020F0502020204030204" pitchFamily="34" charset="0"/>
                <a:ea typeface="Calibri" panose="020F0502020204030204" pitchFamily="34" charset="0"/>
                <a:cs typeface="Calibri" panose="020F0502020204030204" pitchFamily="34" charset="0"/>
              </a:rPr>
              <a:t>La edad, raza, procedencia, no influyeron mayormente </a:t>
            </a:r>
          </a:p>
          <a:p>
            <a:pPr marL="457200">
              <a:lnSpc>
                <a:spcPct val="90000"/>
              </a:lnSpc>
              <a:spcAft>
                <a:spcPts val="800"/>
              </a:spcAft>
            </a:pPr>
            <a:r>
              <a:rPr lang="es-PE" sz="1500" kern="100" dirty="0">
                <a:effectLst/>
                <a:latin typeface="Abadi" panose="020F0502020204030204" pitchFamily="34" charset="0"/>
                <a:ea typeface="Calibri" panose="020F0502020204030204" pitchFamily="34" charset="0"/>
                <a:cs typeface="Calibri" panose="020F0502020204030204" pitchFamily="34" charset="0"/>
              </a:rPr>
              <a:t>Rev Med Hered 6: 5-10, 199</a:t>
            </a:r>
          </a:p>
          <a:p>
            <a:pPr marL="0" indent="0">
              <a:lnSpc>
                <a:spcPct val="90000"/>
              </a:lnSpc>
              <a:buNone/>
            </a:pPr>
            <a:endParaRPr lang="es-PE" sz="1500" dirty="0">
              <a:latin typeface="Abadi" panose="020F0502020204030204" pitchFamily="34" charset="0"/>
            </a:endParaRPr>
          </a:p>
        </p:txBody>
      </p:sp>
    </p:spTree>
    <p:extLst>
      <p:ext uri="{BB962C8B-B14F-4D97-AF65-F5344CB8AC3E}">
        <p14:creationId xmlns:p14="http://schemas.microsoft.com/office/powerpoint/2010/main" val="126661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49CB9-3F8C-FDB1-D495-73A2DF2E8A25}"/>
              </a:ext>
            </a:extLst>
          </p:cNvPr>
          <p:cNvSpPr>
            <a:spLocks noGrp="1"/>
          </p:cNvSpPr>
          <p:nvPr>
            <p:ph type="title"/>
          </p:nvPr>
        </p:nvSpPr>
        <p:spPr>
          <a:xfrm>
            <a:off x="221332" y="-5477"/>
            <a:ext cx="5939625" cy="1084769"/>
          </a:xfrm>
        </p:spPr>
        <p:txBody>
          <a:bodyPr>
            <a:normAutofit/>
          </a:bodyPr>
          <a:lstStyle/>
          <a:p>
            <a:r>
              <a:rPr lang="es-PE" sz="5000" dirty="0">
                <a:latin typeface="72" panose="020B0503030000000003" pitchFamily="34" charset="0"/>
                <a:cs typeface="72" panose="020B0503030000000003" pitchFamily="34" charset="0"/>
              </a:rPr>
              <a:t>ESTUDIOS</a:t>
            </a:r>
          </a:p>
        </p:txBody>
      </p:sp>
      <p:sp>
        <p:nvSpPr>
          <p:cNvPr id="3" name="Marcador de contenido 2">
            <a:extLst>
              <a:ext uri="{FF2B5EF4-FFF2-40B4-BE49-F238E27FC236}">
                <a16:creationId xmlns:a16="http://schemas.microsoft.com/office/drawing/2014/main" id="{4BC6EE80-4C02-6CA2-6F95-31DF3309FEDB}"/>
              </a:ext>
            </a:extLst>
          </p:cNvPr>
          <p:cNvSpPr>
            <a:spLocks noGrp="1"/>
          </p:cNvSpPr>
          <p:nvPr>
            <p:ph idx="1"/>
          </p:nvPr>
        </p:nvSpPr>
        <p:spPr>
          <a:xfrm>
            <a:off x="1378857" y="940101"/>
            <a:ext cx="7543811" cy="3777622"/>
          </a:xfrm>
        </p:spPr>
        <p:txBody>
          <a:bodyPr>
            <a:noAutofit/>
          </a:bodyPr>
          <a:lstStyle/>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El 100% de pacientes con HSC mayores de 60 años con TSH mayor de 20 mU/L y el 80% de aquellos con títulos de aa antimicrosomiales mayor de 1:1,600 (independientemente del nivel de TSH), progresan a HC en un lapso de 4 años </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Rosenthal MJ y col. JAMA 258:209-213, 1987</a:t>
            </a:r>
          </a:p>
          <a:p>
            <a:pPr>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Tasa de reversión al eutiroidismo en relación a TSH inicial en pacientes mayores de 65 años</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TSH (mUI/L) </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Reversión </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4.5-6.9     46%</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7.0-9.9     10% </a:t>
            </a:r>
          </a:p>
          <a:p>
            <a:pPr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10 o mayor 7%</a:t>
            </a:r>
          </a:p>
          <a:p>
            <a:pPr marL="0" indent="0" algn="just">
              <a:lnSpc>
                <a:spcPct val="107000"/>
              </a:lnSpc>
              <a:spcAft>
                <a:spcPts val="800"/>
              </a:spcAft>
              <a:buNone/>
            </a:pPr>
            <a:r>
              <a:rPr lang="es-PE" kern="100" dirty="0">
                <a:effectLst/>
                <a:latin typeface="Abadi" panose="020B0604020104020204" pitchFamily="34" charset="0"/>
                <a:ea typeface="Calibri" panose="020F0502020204030204" pitchFamily="34" charset="0"/>
                <a:cs typeface="Times New Roman" panose="02020603050405020304" pitchFamily="18" charset="0"/>
              </a:rPr>
              <a:t>Somwaru LL y col. JCEM 97:1962–1969, 2012</a:t>
            </a:r>
          </a:p>
          <a:p>
            <a:pPr marL="0" indent="0">
              <a:buNone/>
            </a:pPr>
            <a:endParaRPr lang="es-PE" dirty="0">
              <a:latin typeface="Abadi" panose="020B0604020104020204" pitchFamily="34" charset="0"/>
            </a:endParaRPr>
          </a:p>
        </p:txBody>
      </p:sp>
    </p:spTree>
    <p:extLst>
      <p:ext uri="{BB962C8B-B14F-4D97-AF65-F5344CB8AC3E}">
        <p14:creationId xmlns:p14="http://schemas.microsoft.com/office/powerpoint/2010/main" val="237331380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1566</TotalTime>
  <Words>1839</Words>
  <Application>Microsoft Office PowerPoint</Application>
  <PresentationFormat>Presentación en pantalla (4:3)</PresentationFormat>
  <Paragraphs>101</Paragraphs>
  <Slides>22</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72</vt:lpstr>
      <vt:lpstr>72 Black</vt:lpstr>
      <vt:lpstr>Abadi</vt:lpstr>
      <vt:lpstr>Arial</vt:lpstr>
      <vt:lpstr>Calibri</vt:lpstr>
      <vt:lpstr>Century Gothic</vt:lpstr>
      <vt:lpstr>Courier New</vt:lpstr>
      <vt:lpstr>Symbol</vt:lpstr>
      <vt:lpstr>Times New Roman</vt:lpstr>
      <vt:lpstr>Wingdings 3</vt:lpstr>
      <vt:lpstr>Espiral</vt:lpstr>
      <vt:lpstr>HIPOTIROIDISMO SUB CLINICO EN EL ADULTO MAYOR</vt:lpstr>
      <vt:lpstr> Definición de hipotiroidismo según la OMS </vt:lpstr>
      <vt:lpstr> Definición de hipotiroidismo de la tercera edad </vt:lpstr>
      <vt:lpstr> Definición de hipotiroidismo sub clínico</vt:lpstr>
      <vt:lpstr> Definición de hipotiroidismo sub clínico en la tercera edad </vt:lpstr>
      <vt:lpstr> Definición del adulto mayor según la OMS </vt:lpstr>
      <vt:lpstr> Prevalencia </vt:lpstr>
      <vt:lpstr>Prevalencia</vt:lpstr>
      <vt:lpstr>ESTUDIOS</vt:lpstr>
      <vt:lpstr>ESTUDIOS</vt:lpstr>
      <vt:lpstr>ESTUDIOS</vt:lpstr>
      <vt:lpstr>ESTUDIOS</vt:lpstr>
      <vt:lpstr>ESTUDIOS</vt:lpstr>
      <vt:lpstr> CAUSAS DE AUMENTO DE TSH QUE NO SON HIPOTIROIDISMO SUBCLÍNICO </vt:lpstr>
      <vt:lpstr>CAUSAS DE AUMENTO DE TSH QUE NO SON HIPOTIROIDISMO SUBCLÍNICO</vt:lpstr>
      <vt:lpstr> ETIOLOGIA  </vt:lpstr>
      <vt:lpstr>Presentación de PowerPoint</vt:lpstr>
      <vt:lpstr>Niveles de TSH</vt:lpstr>
      <vt:lpstr>Síntomas</vt:lpstr>
      <vt:lpstr>Riesgo cardiovascular</vt:lpstr>
      <vt:lpstr>Presencia de anticuerpos antitiroideos</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HIPOTIROIDISMO SUB CLINICO EN EL ADULTO MAYOR</dc:title>
  <dc:subject/>
  <dc:creator>Carlos</dc:creator>
  <cp:keywords/>
  <dc:description>generated using python-pptx</dc:description>
  <cp:lastModifiedBy>David Urquizo</cp:lastModifiedBy>
  <cp:revision>10</cp:revision>
  <dcterms:created xsi:type="dcterms:W3CDTF">2013-01-27T09:14:16Z</dcterms:created>
  <dcterms:modified xsi:type="dcterms:W3CDTF">2025-03-26T21:41:24Z</dcterms:modified>
  <cp:category/>
</cp:coreProperties>
</file>