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1632" r:id="rId2"/>
    <p:sldId id="1637" r:id="rId3"/>
    <p:sldId id="1639" r:id="rId4"/>
    <p:sldId id="1668" r:id="rId5"/>
    <p:sldId id="1594" r:id="rId6"/>
    <p:sldId id="1595" r:id="rId7"/>
    <p:sldId id="1601" r:id="rId8"/>
    <p:sldId id="1602" r:id="rId9"/>
    <p:sldId id="1603" r:id="rId10"/>
    <p:sldId id="1605" r:id="rId11"/>
    <p:sldId id="1653" r:id="rId12"/>
    <p:sldId id="1658" r:id="rId13"/>
    <p:sldId id="1657" r:id="rId14"/>
    <p:sldId id="1660" r:id="rId15"/>
    <p:sldId id="1661" r:id="rId16"/>
    <p:sldId id="1662" r:id="rId17"/>
    <p:sldId id="1663" r:id="rId18"/>
    <p:sldId id="1664" r:id="rId19"/>
    <p:sldId id="1667" r:id="rId20"/>
    <p:sldId id="1716" r:id="rId21"/>
    <p:sldId id="1718" r:id="rId22"/>
    <p:sldId id="1648" r:id="rId23"/>
    <p:sldId id="1745" r:id="rId24"/>
    <p:sldId id="1669" r:id="rId25"/>
    <p:sldId id="1735" r:id="rId26"/>
    <p:sldId id="1749" r:id="rId27"/>
    <p:sldId id="1671" r:id="rId28"/>
    <p:sldId id="1753" r:id="rId29"/>
    <p:sldId id="1698" r:id="rId30"/>
    <p:sldId id="1699" r:id="rId31"/>
    <p:sldId id="1756" r:id="rId32"/>
    <p:sldId id="1673" r:id="rId33"/>
    <p:sldId id="1674" r:id="rId34"/>
    <p:sldId id="1750" r:id="rId35"/>
    <p:sldId id="1754" r:id="rId36"/>
    <p:sldId id="1720" r:id="rId37"/>
    <p:sldId id="1757" r:id="rId38"/>
    <p:sldId id="1751" r:id="rId39"/>
    <p:sldId id="1710" r:id="rId40"/>
    <p:sldId id="1711" r:id="rId41"/>
    <p:sldId id="1712" r:id="rId42"/>
    <p:sldId id="1752" r:id="rId43"/>
    <p:sldId id="1748" r:id="rId44"/>
    <p:sldId id="1713" r:id="rId45"/>
    <p:sldId id="1755" r:id="rId46"/>
    <p:sldId id="1576" r:id="rId47"/>
  </p:sldIdLst>
  <p:sldSz cx="10287000" cy="6858000" type="35mm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FFFFF"/>
    <a:srgbClr val="00FF00"/>
    <a:srgbClr val="66FF33"/>
    <a:srgbClr val="F8F8F8"/>
    <a:srgbClr val="FF0000"/>
    <a:srgbClr val="FFFF00"/>
    <a:srgbClr val="CC0000"/>
    <a:srgbClr val="CC33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226" autoAdjust="0"/>
    <p:restoredTop sz="90347" autoAdjust="0"/>
  </p:normalViewPr>
  <p:slideViewPr>
    <p:cSldViewPr>
      <p:cViewPr varScale="1">
        <p:scale>
          <a:sx n="86" d="100"/>
          <a:sy n="86" d="100"/>
        </p:scale>
        <p:origin x="2028" y="40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08"/>
    </p:cViewPr>
  </p:sorterViewPr>
  <p:notesViewPr>
    <p:cSldViewPr>
      <p:cViewPr varScale="1">
        <p:scale>
          <a:sx n="52" d="100"/>
          <a:sy n="52" d="100"/>
        </p:scale>
        <p:origin x="-2716" y="-6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DCF250BA-28DA-4BEC-85BE-65F332198E5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71837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noProof="0"/>
              <a:t>Haga clic para modificar el estilo de texto del patrón</a:t>
            </a:r>
          </a:p>
          <a:p>
            <a:pPr lvl="1"/>
            <a:r>
              <a:rPr lang="es-ES_tradnl" noProof="0"/>
              <a:t>Segundo nivel</a:t>
            </a:r>
          </a:p>
          <a:p>
            <a:pPr lvl="2"/>
            <a:r>
              <a:rPr lang="es-ES_tradnl" noProof="0"/>
              <a:t>Tercer nivel</a:t>
            </a:r>
          </a:p>
          <a:p>
            <a:pPr lvl="3"/>
            <a:r>
              <a:rPr lang="es-ES_tradnl" noProof="0"/>
              <a:t>Cuarto nivel</a:t>
            </a:r>
          </a:p>
          <a:p>
            <a:pPr lvl="4"/>
            <a:r>
              <a:rPr lang="es-ES_tradnl" noProof="0"/>
              <a:t>Quinto nivel</a:t>
            </a:r>
          </a:p>
        </p:txBody>
      </p:sp>
      <p:sp>
        <p:nvSpPr>
          <p:cNvPr id="181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81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D33BAA65-8BBA-4F0B-863C-F1305B2F6F69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660883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6775" y="692150"/>
            <a:ext cx="5124450" cy="3416300"/>
          </a:xfrm>
          <a:ln cap="flat"/>
        </p:spPr>
      </p:sp>
      <p:sp>
        <p:nvSpPr>
          <p:cNvPr id="4813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0072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3BAA65-8BBA-4F0B-863C-F1305B2F6F69}" type="slidenum">
              <a:rPr lang="es-ES_tradnl" smtClean="0"/>
              <a:pPr>
                <a:defRPr/>
              </a:pPr>
              <a:t>15</a:t>
            </a:fld>
            <a:endParaRPr lang="es-ES_tradn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6775" y="692150"/>
            <a:ext cx="5124450" cy="3416300"/>
          </a:xfrm>
          <a:ln cap="flat"/>
        </p:spPr>
      </p:sp>
      <p:sp>
        <p:nvSpPr>
          <p:cNvPr id="4813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09483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6775" y="692150"/>
            <a:ext cx="5124450" cy="3416300"/>
          </a:xfrm>
          <a:ln cap="flat"/>
        </p:spPr>
      </p:sp>
      <p:sp>
        <p:nvSpPr>
          <p:cNvPr id="4813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8131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6775" y="692150"/>
            <a:ext cx="5124450" cy="3416300"/>
          </a:xfrm>
          <a:ln cap="flat"/>
        </p:spPr>
      </p:sp>
      <p:sp>
        <p:nvSpPr>
          <p:cNvPr id="4813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02802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6775" y="692150"/>
            <a:ext cx="5124450" cy="3416300"/>
          </a:xfrm>
          <a:ln cap="flat"/>
        </p:spPr>
      </p:sp>
      <p:sp>
        <p:nvSpPr>
          <p:cNvPr id="4813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0280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6775" y="692150"/>
            <a:ext cx="5124450" cy="3416300"/>
          </a:xfrm>
          <a:ln cap="flat"/>
        </p:spPr>
      </p:sp>
      <p:sp>
        <p:nvSpPr>
          <p:cNvPr id="4813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02802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6775" y="692150"/>
            <a:ext cx="5124450" cy="3416300"/>
          </a:xfrm>
          <a:ln cap="flat"/>
        </p:spPr>
      </p:sp>
      <p:sp>
        <p:nvSpPr>
          <p:cNvPr id="4813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02802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93738"/>
            <a:ext cx="5143500" cy="3429000"/>
          </a:xfrm>
          <a:prstGeom prst="rect">
            <a:avLst/>
          </a:prstGeom>
        </p:spPr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686436" y="4342582"/>
            <a:ext cx="5485129" cy="411381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800" spc="-1" dirty="0">
              <a:latin typeface="Arial"/>
            </a:endParaRPr>
          </a:p>
          <a:p>
            <a:endParaRPr lang="en-US" sz="800" spc="-1" dirty="0">
              <a:latin typeface="Arial"/>
            </a:endParaRPr>
          </a:p>
          <a:p>
            <a:endParaRPr lang="en-US" sz="800" spc="-1" dirty="0">
              <a:latin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6775" y="692150"/>
            <a:ext cx="5124450" cy="3416300"/>
          </a:xfrm>
          <a:ln cap="flat"/>
        </p:spPr>
      </p:sp>
      <p:sp>
        <p:nvSpPr>
          <p:cNvPr id="4813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02802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6775" y="692150"/>
            <a:ext cx="5124450" cy="3416300"/>
          </a:xfrm>
          <a:ln cap="flat"/>
        </p:spPr>
      </p:sp>
      <p:sp>
        <p:nvSpPr>
          <p:cNvPr id="4813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0280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6775" y="692150"/>
            <a:ext cx="5124450" cy="3416300"/>
          </a:xfrm>
          <a:ln cap="flat"/>
        </p:spPr>
      </p:sp>
      <p:sp>
        <p:nvSpPr>
          <p:cNvPr id="4813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74034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6775" y="692150"/>
            <a:ext cx="5124450" cy="3416300"/>
          </a:xfrm>
          <a:ln cap="flat"/>
        </p:spPr>
      </p:sp>
      <p:sp>
        <p:nvSpPr>
          <p:cNvPr id="4813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02802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6775" y="692150"/>
            <a:ext cx="5124450" cy="3416300"/>
          </a:xfrm>
          <a:ln cap="flat"/>
        </p:spPr>
      </p:sp>
      <p:sp>
        <p:nvSpPr>
          <p:cNvPr id="4813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02802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6775" y="692150"/>
            <a:ext cx="5124450" cy="3416300"/>
          </a:xfrm>
          <a:ln cap="flat"/>
        </p:spPr>
      </p:sp>
      <p:sp>
        <p:nvSpPr>
          <p:cNvPr id="4813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02802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6775" y="692150"/>
            <a:ext cx="5124450" cy="3416300"/>
          </a:xfrm>
          <a:ln cap="flat"/>
        </p:spPr>
      </p:sp>
      <p:sp>
        <p:nvSpPr>
          <p:cNvPr id="4813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02802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6775" y="692150"/>
            <a:ext cx="5124450" cy="3416300"/>
          </a:xfrm>
          <a:ln cap="flat"/>
        </p:spPr>
      </p:sp>
      <p:sp>
        <p:nvSpPr>
          <p:cNvPr id="4813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02802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6775" y="692150"/>
            <a:ext cx="5124450" cy="3416300"/>
          </a:xfrm>
          <a:ln cap="flat"/>
        </p:spPr>
      </p:sp>
      <p:sp>
        <p:nvSpPr>
          <p:cNvPr id="4813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02802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6775" y="692150"/>
            <a:ext cx="5124450" cy="3416300"/>
          </a:xfrm>
          <a:ln cap="flat"/>
        </p:spPr>
      </p:sp>
      <p:sp>
        <p:nvSpPr>
          <p:cNvPr id="4813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02802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6775" y="692150"/>
            <a:ext cx="5124450" cy="3416300"/>
          </a:xfrm>
          <a:ln cap="flat"/>
        </p:spPr>
      </p:sp>
      <p:sp>
        <p:nvSpPr>
          <p:cNvPr id="4813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02802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6775" y="692150"/>
            <a:ext cx="5124450" cy="3416300"/>
          </a:xfrm>
          <a:ln cap="flat"/>
        </p:spPr>
      </p:sp>
      <p:sp>
        <p:nvSpPr>
          <p:cNvPr id="4813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02802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6775" y="692150"/>
            <a:ext cx="5124450" cy="3416300"/>
          </a:xfrm>
          <a:ln cap="flat"/>
        </p:spPr>
      </p:sp>
      <p:sp>
        <p:nvSpPr>
          <p:cNvPr id="4813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0280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6775" y="692150"/>
            <a:ext cx="5124450" cy="3416300"/>
          </a:xfrm>
          <a:ln cap="flat"/>
        </p:spPr>
      </p:sp>
      <p:sp>
        <p:nvSpPr>
          <p:cNvPr id="4813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74034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6775" y="692150"/>
            <a:ext cx="5124450" cy="3416300"/>
          </a:xfrm>
          <a:ln cap="flat"/>
        </p:spPr>
      </p:sp>
      <p:sp>
        <p:nvSpPr>
          <p:cNvPr id="4813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0280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6775" y="692150"/>
            <a:ext cx="5124450" cy="3416300"/>
          </a:xfrm>
          <a:ln cap="flat"/>
        </p:spPr>
      </p:sp>
      <p:sp>
        <p:nvSpPr>
          <p:cNvPr id="4813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7403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A57835-EED5-49A2-9544-8BF0B10C99A6}" type="slidenum">
              <a:rPr lang="es-ES" smtClean="0"/>
              <a:pPr/>
              <a:t>8</a:t>
            </a:fld>
            <a:endParaRPr lang="es-E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8838" y="685800"/>
            <a:ext cx="5143500" cy="3430588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3212"/>
          </a:xfrm>
          <a:noFill/>
          <a:ln/>
        </p:spPr>
        <p:txBody>
          <a:bodyPr lIns="199851" tIns="99926" rIns="199851" bIns="99926"/>
          <a:lstStyle/>
          <a:p>
            <a:pPr eaLnBrk="1" hangingPunct="1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80308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35603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lIns="86383" tIns="43191" rIns="86383" bIns="43191"/>
          <a:lstStyle/>
          <a:p>
            <a:pPr defTabSz="914400" eaLnBrk="1" fontAlgn="t" hangingPunct="1">
              <a:spcBef>
                <a:spcPct val="0"/>
              </a:spcBef>
            </a:pPr>
            <a:endParaRPr lang="es-ES" dirty="0">
              <a:ea typeface="ＭＳ Ｐゴシック" charset="-128"/>
              <a:cs typeface="Times New Roman" charset="0"/>
            </a:endParaRPr>
          </a:p>
        </p:txBody>
      </p:sp>
      <p:sp>
        <p:nvSpPr>
          <p:cNvPr id="4506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 anchor="b"/>
          <a:lstStyle/>
          <a:p>
            <a:pPr algn="r" defTabSz="914400"/>
            <a:fld id="{6D5755EB-8B2B-40EA-BCE3-165C385FA825}" type="slidenum">
              <a:rPr lang="es-ES" sz="1200"/>
              <a:pPr algn="r" defTabSz="914400"/>
              <a:t>11</a:t>
            </a:fld>
            <a:endParaRPr lang="es-E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6775" y="692150"/>
            <a:ext cx="5124450" cy="3416300"/>
          </a:xfrm>
          <a:ln cap="flat"/>
        </p:spPr>
      </p:sp>
      <p:sp>
        <p:nvSpPr>
          <p:cNvPr id="4813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0280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3BAA65-8BBA-4F0B-863C-F1305B2F6F69}" type="slidenum">
              <a:rPr lang="es-ES_tradnl" smtClean="0"/>
              <a:pPr>
                <a:defRPr/>
              </a:pPr>
              <a:t>14</a:t>
            </a:fld>
            <a:endParaRPr lang="es-ES_trad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79766-8C3A-48BF-BF5F-3D34A4872A2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8BEFC-4AC5-4A65-B1FD-C747532D8F4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7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5C1E9-F14B-4D50-961E-3FA7D5FE7DF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4295775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BA20C-6F74-4D90-926F-4F8A8E1F10A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514350" y="274638"/>
            <a:ext cx="92583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514350" y="1600200"/>
            <a:ext cx="4543425" cy="21859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5229225" y="1600200"/>
            <a:ext cx="4543425" cy="21859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514350" y="3938589"/>
            <a:ext cx="4543425" cy="218757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229225" y="3938589"/>
            <a:ext cx="4543425" cy="218757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B908875-2D84-475D-B5C4-D9128193F097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14350" y="273600"/>
            <a:ext cx="9257895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14350" y="1604520"/>
            <a:ext cx="9257895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33CFF-42D1-4B85-B8B4-D164F70908A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3B20D-FFBC-44DA-9269-F8F380BD868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CD146-394D-409C-8B31-6298162C162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95644-483B-4E3F-A98E-C78D9469298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16479-EA83-4DA5-BF7B-B27104B0F48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D5450-97D5-4241-97CF-D7AA91831FE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21745-C0F7-4C70-9C6F-394B0585B29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84C3B-24CA-483E-B9BB-0944B6D330C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BA295774-6D7F-477D-94D0-2A729D55FDF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6" r:id="rId13"/>
    <p:sldLayoutId id="2147483677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.emf"/><Relationship Id="rId5" Type="http://schemas.openxmlformats.org/officeDocument/2006/relationships/image" Target="../media/image3.png"/><Relationship Id="rId4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.emf"/><Relationship Id="rId5" Type="http://schemas.openxmlformats.org/officeDocument/2006/relationships/image" Target="../media/image3.png"/><Relationship Id="rId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emf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1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12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428724" y="4572008"/>
            <a:ext cx="8467751" cy="1952617"/>
          </a:xfrm>
        </p:spPr>
        <p:txBody>
          <a:bodyPr>
            <a:normAutofit fontScale="77500" lnSpcReduction="20000"/>
          </a:bodyPr>
          <a:lstStyle/>
          <a:p>
            <a:pPr eaLnBrk="1" hangingPunct="1"/>
            <a:endParaRPr lang="es-ES_tradnl" sz="1400" b="1" dirty="0">
              <a:solidFill>
                <a:schemeClr val="bg1"/>
              </a:solidFill>
              <a:cs typeface="Times New Roman" pitchFamily="18" charset="0"/>
            </a:endParaRPr>
          </a:p>
          <a:p>
            <a:pPr eaLnBrk="1" hangingPunct="1"/>
            <a:endParaRPr lang="es-ES_tradnl" sz="1800" b="1" dirty="0">
              <a:solidFill>
                <a:schemeClr val="bg1"/>
              </a:solidFill>
            </a:endParaRPr>
          </a:p>
          <a:p>
            <a:pPr eaLnBrk="1" hangingPunct="1"/>
            <a:endParaRPr lang="es-ES_tradnl" sz="1800" b="1" dirty="0">
              <a:solidFill>
                <a:schemeClr val="bg1"/>
              </a:solidFill>
            </a:endParaRPr>
          </a:p>
          <a:p>
            <a:pPr eaLnBrk="1" hangingPunct="1"/>
            <a:endParaRPr lang="es-ES_tradnl" sz="1800" b="1" dirty="0">
              <a:solidFill>
                <a:schemeClr val="bg1"/>
              </a:solidFill>
            </a:endParaRPr>
          </a:p>
          <a:p>
            <a:pPr eaLnBrk="1" hangingPunct="1"/>
            <a:endParaRPr lang="es-ES_tradnl" sz="1800" b="1" dirty="0">
              <a:solidFill>
                <a:schemeClr val="bg1"/>
              </a:solidFill>
            </a:endParaRPr>
          </a:p>
          <a:p>
            <a:pPr eaLnBrk="1" hangingPunct="1"/>
            <a:endParaRPr lang="es-ES_tradnl" sz="1800" b="1" dirty="0">
              <a:solidFill>
                <a:schemeClr val="bg1"/>
              </a:solidFill>
            </a:endParaRPr>
          </a:p>
          <a:p>
            <a:pPr eaLnBrk="1" hangingPunct="1"/>
            <a:endParaRPr lang="es-ES_tradnl" sz="1800" b="1" dirty="0">
              <a:solidFill>
                <a:schemeClr val="bg1"/>
              </a:solidFill>
            </a:endParaRPr>
          </a:p>
          <a:p>
            <a:pPr eaLnBrk="1" hangingPunct="1"/>
            <a:endParaRPr lang="es-ES_tradnl" sz="1800" b="1" dirty="0">
              <a:solidFill>
                <a:schemeClr val="bg1"/>
              </a:solidFill>
            </a:endParaRPr>
          </a:p>
          <a:p>
            <a:pPr eaLnBrk="1" hangingPunct="1"/>
            <a:r>
              <a:rPr lang="es-ES_tradnl" sz="1800" b="1" dirty="0">
                <a:solidFill>
                  <a:schemeClr val="bg1"/>
                </a:solidFill>
              </a:rPr>
              <a:t>                                                                                       </a:t>
            </a:r>
          </a:p>
        </p:txBody>
      </p:sp>
      <p:pic>
        <p:nvPicPr>
          <p:cNvPr id="1029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78" y="142852"/>
            <a:ext cx="1029905" cy="964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8"/>
          <p:cNvGraphicFramePr>
            <a:graphicFrameLocks noChangeAspect="1"/>
          </p:cNvGraphicFramePr>
          <p:nvPr/>
        </p:nvGraphicFramePr>
        <p:xfrm>
          <a:off x="4643434" y="214290"/>
          <a:ext cx="1071571" cy="928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874" name="Diapositiva" r:id="rId3" imgW="4012038" imgH="3008591" progId="PowerPoint.Slide.8">
                  <p:embed/>
                </p:oleObj>
              </mc:Choice>
              <mc:Fallback>
                <p:oleObj name="Diapositiva" r:id="rId3" imgW="4012038" imgH="3008591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4" y="214290"/>
                        <a:ext cx="1071571" cy="928694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66CC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rgbClr val="FF0000"/>
                                </a:gs>
                                <a:gs pos="100000">
                                  <a:srgbClr val="990000"/>
                                </a:gs>
                              </a:gsLst>
                              <a:lin ang="2700000" scaled="1"/>
                            </a:gra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7 Rectángulo"/>
          <p:cNvSpPr/>
          <p:nvPr/>
        </p:nvSpPr>
        <p:spPr>
          <a:xfrm>
            <a:off x="-928730" y="1731953"/>
            <a:ext cx="8497888" cy="339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endParaRPr lang="pt-BR" sz="1800" b="1" i="1" dirty="0">
              <a:solidFill>
                <a:srgbClr val="99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31" name="Rectangle 10"/>
          <p:cNvSpPr>
            <a:spLocks noChangeArrowheads="1"/>
          </p:cNvSpPr>
          <p:nvPr/>
        </p:nvSpPr>
        <p:spPr bwMode="auto">
          <a:xfrm>
            <a:off x="301770" y="1399895"/>
            <a:ext cx="9429816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AR" sz="3600" b="1" dirty="0">
                <a:solidFill>
                  <a:srgbClr val="FFCC00"/>
                </a:solidFill>
              </a:rPr>
              <a:t> </a:t>
            </a:r>
            <a:r>
              <a:rPr lang="es-AR" sz="3600" b="1" dirty="0">
                <a:solidFill>
                  <a:srgbClr val="FFFF00"/>
                </a:solidFill>
              </a:rPr>
              <a:t>“</a:t>
            </a:r>
            <a:r>
              <a:rPr lang="es-ES" sz="3600" b="1" dirty="0">
                <a:solidFill>
                  <a:srgbClr val="FFFF00"/>
                </a:solidFill>
              </a:rPr>
              <a:t>Maximizando el control del colesterol:¿ Es la dosis alta de </a:t>
            </a:r>
            <a:r>
              <a:rPr lang="es-ES" sz="3600" b="1" dirty="0" err="1">
                <a:solidFill>
                  <a:srgbClr val="FFFF00"/>
                </a:solidFill>
              </a:rPr>
              <a:t>estatinas</a:t>
            </a:r>
            <a:r>
              <a:rPr lang="es-ES" sz="3600" b="1" dirty="0">
                <a:solidFill>
                  <a:srgbClr val="FFFF00"/>
                </a:solidFill>
              </a:rPr>
              <a:t> la mejor opción o la combinación de </a:t>
            </a:r>
            <a:r>
              <a:rPr lang="es-ES" sz="3600" b="1" dirty="0" err="1">
                <a:solidFill>
                  <a:srgbClr val="FFFF00"/>
                </a:solidFill>
              </a:rPr>
              <a:t>estatinas</a:t>
            </a:r>
            <a:r>
              <a:rPr lang="es-ES" sz="3600" b="1" dirty="0">
                <a:solidFill>
                  <a:srgbClr val="FFFF00"/>
                </a:solidFill>
              </a:rPr>
              <a:t> de </a:t>
            </a:r>
            <a:r>
              <a:rPr lang="es-ES" sz="3600" b="1" dirty="0" err="1">
                <a:solidFill>
                  <a:srgbClr val="FFFF00"/>
                </a:solidFill>
              </a:rPr>
              <a:t>intenisdad</a:t>
            </a:r>
            <a:r>
              <a:rPr lang="es-ES" sz="3600" b="1" dirty="0">
                <a:solidFill>
                  <a:srgbClr val="FFFF00"/>
                </a:solidFill>
              </a:rPr>
              <a:t> moderada con </a:t>
            </a:r>
            <a:r>
              <a:rPr lang="es-ES" sz="3600" b="1" dirty="0" err="1">
                <a:solidFill>
                  <a:srgbClr val="FFFF00"/>
                </a:solidFill>
              </a:rPr>
              <a:t>ezetimibe</a:t>
            </a:r>
            <a:r>
              <a:rPr lang="es-ES" sz="3600" b="1" dirty="0">
                <a:solidFill>
                  <a:srgbClr val="FFFF00"/>
                </a:solidFill>
              </a:rPr>
              <a:t>?</a:t>
            </a:r>
            <a:r>
              <a:rPr lang="es-AR" sz="3600" b="1" dirty="0">
                <a:solidFill>
                  <a:srgbClr val="FFFF00"/>
                </a:solidFill>
              </a:rPr>
              <a:t>”</a:t>
            </a:r>
            <a:br>
              <a:rPr lang="es-ES" sz="3600" b="1" dirty="0">
                <a:solidFill>
                  <a:srgbClr val="FFCC00"/>
                </a:solidFill>
              </a:rPr>
            </a:br>
            <a:r>
              <a:rPr lang="es-ES" sz="2800" b="1" dirty="0">
                <a:solidFill>
                  <a:srgbClr val="FFCC00"/>
                </a:solidFill>
              </a:rPr>
              <a:t> </a:t>
            </a:r>
            <a:endParaRPr lang="es-ES" sz="2400" b="1" dirty="0">
              <a:solidFill>
                <a:srgbClr val="FF9966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1206344" y="4005064"/>
            <a:ext cx="7190540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dirty="0">
                <a:solidFill>
                  <a:schemeClr val="bg1"/>
                </a:solidFill>
              </a:rPr>
              <a:t>Prof. Dr. Miguel </a:t>
            </a:r>
            <a:r>
              <a:rPr lang="es-ES_tradnl" sz="1600" dirty="0" err="1">
                <a:solidFill>
                  <a:schemeClr val="bg1"/>
                </a:solidFill>
              </a:rPr>
              <a:t>Angel</a:t>
            </a:r>
            <a:r>
              <a:rPr lang="es-ES_tradnl" sz="1600" dirty="0">
                <a:solidFill>
                  <a:schemeClr val="bg1"/>
                </a:solidFill>
              </a:rPr>
              <a:t>  </a:t>
            </a:r>
            <a:r>
              <a:rPr lang="es-ES_tradnl" sz="1600" dirty="0" err="1">
                <a:solidFill>
                  <a:schemeClr val="bg1"/>
                </a:solidFill>
              </a:rPr>
              <a:t>Falasco</a:t>
            </a:r>
            <a:endParaRPr lang="es-ES_tradnl" sz="1600" dirty="0">
              <a:solidFill>
                <a:schemeClr val="bg1"/>
              </a:solidFill>
            </a:endParaRPr>
          </a:p>
          <a:p>
            <a:pPr eaLnBrk="1" hangingPunct="1"/>
            <a:r>
              <a:rPr lang="es-ES_tradnl" sz="1600" dirty="0">
                <a:solidFill>
                  <a:schemeClr val="bg1"/>
                </a:solidFill>
                <a:cs typeface="Times New Roman" pitchFamily="18" charset="0"/>
              </a:rPr>
              <a:t>Jefe de Docencia e Investigación</a:t>
            </a:r>
          </a:p>
          <a:p>
            <a:pPr eaLnBrk="1" hangingPunct="1"/>
            <a:r>
              <a:rPr lang="es-ES" sz="1600" dirty="0">
                <a:solidFill>
                  <a:schemeClr val="bg1"/>
                </a:solidFill>
                <a:cs typeface="Times New Roman" pitchFamily="18" charset="0"/>
              </a:rPr>
              <a:t>Hospital </a:t>
            </a:r>
            <a:r>
              <a:rPr lang="es-ES" sz="1600" dirty="0" err="1">
                <a:solidFill>
                  <a:schemeClr val="bg1"/>
                </a:solidFill>
                <a:cs typeface="Times New Roman" pitchFamily="18" charset="0"/>
              </a:rPr>
              <a:t>Interzonal</a:t>
            </a:r>
            <a:r>
              <a:rPr lang="es-ES" sz="1600" dirty="0">
                <a:solidFill>
                  <a:schemeClr val="bg1"/>
                </a:solidFill>
                <a:cs typeface="Times New Roman" pitchFamily="18" charset="0"/>
              </a:rPr>
              <a:t> de Agudos Pedro Fiorito, Buenos Aires, Argentina</a:t>
            </a:r>
          </a:p>
          <a:p>
            <a:pPr eaLnBrk="1" hangingPunct="1"/>
            <a:r>
              <a:rPr lang="es-ES" sz="1600" dirty="0">
                <a:solidFill>
                  <a:schemeClr val="bg1"/>
                </a:solidFill>
                <a:cs typeface="Times New Roman" pitchFamily="18" charset="0"/>
              </a:rPr>
              <a:t>Docente Adscripto Facultad de Medicina, Universidad de Buenos Aires</a:t>
            </a:r>
          </a:p>
          <a:p>
            <a:pPr eaLnBrk="1" hangingPunct="1"/>
            <a:r>
              <a:rPr lang="es-ES" sz="1600" dirty="0">
                <a:solidFill>
                  <a:schemeClr val="bg1"/>
                </a:solidFill>
                <a:cs typeface="Times New Roman" pitchFamily="18" charset="0"/>
              </a:rPr>
              <a:t>Profesor Medicina Interna Facultad de Ciencias Médicas Universidad </a:t>
            </a:r>
            <a:r>
              <a:rPr lang="es-ES" sz="1600" dirty="0" err="1">
                <a:solidFill>
                  <a:schemeClr val="bg1"/>
                </a:solidFill>
                <a:cs typeface="Times New Roman" pitchFamily="18" charset="0"/>
              </a:rPr>
              <a:t>Favaloro</a:t>
            </a:r>
            <a:endParaRPr lang="es-ES" sz="1600" dirty="0">
              <a:solidFill>
                <a:schemeClr val="bg1"/>
              </a:solidFill>
              <a:cs typeface="Times New Roman" pitchFamily="18" charset="0"/>
            </a:endParaRPr>
          </a:p>
          <a:p>
            <a:pPr eaLnBrk="1" hangingPunct="1"/>
            <a:r>
              <a:rPr lang="es-MX" sz="1600" dirty="0">
                <a:solidFill>
                  <a:schemeClr val="bg1"/>
                </a:solidFill>
                <a:cs typeface="Times New Roman" pitchFamily="18" charset="0"/>
              </a:rPr>
              <a:t>Codirector del Curso Universitario Trienal de Medicina Interna, SMIBA- Universidad Barceló</a:t>
            </a:r>
            <a:endParaRPr lang="es-ES" sz="1600" dirty="0">
              <a:solidFill>
                <a:schemeClr val="bg1"/>
              </a:solidFill>
              <a:cs typeface="Times New Roman" pitchFamily="18" charset="0"/>
            </a:endParaRPr>
          </a:p>
          <a:p>
            <a:pPr eaLnBrk="1" hangingPunct="1"/>
            <a:r>
              <a:rPr lang="es-ES" sz="1600" dirty="0" err="1">
                <a:solidFill>
                  <a:schemeClr val="bg1"/>
                </a:solidFill>
                <a:cs typeface="Times New Roman" pitchFamily="18" charset="0"/>
              </a:rPr>
              <a:t>Fellow</a:t>
            </a:r>
            <a:r>
              <a:rPr lang="es-ES" sz="1600" dirty="0">
                <a:solidFill>
                  <a:schemeClr val="bg1"/>
                </a:solidFill>
                <a:cs typeface="Times New Roman" pitchFamily="18" charset="0"/>
              </a:rPr>
              <a:t> Honorario American </a:t>
            </a:r>
            <a:r>
              <a:rPr lang="es-ES" sz="1600" dirty="0" err="1">
                <a:solidFill>
                  <a:schemeClr val="bg1"/>
                </a:solidFill>
                <a:cs typeface="Times New Roman" pitchFamily="18" charset="0"/>
              </a:rPr>
              <a:t>College</a:t>
            </a:r>
            <a:r>
              <a:rPr lang="es-ES" sz="1600" dirty="0">
                <a:solidFill>
                  <a:schemeClr val="bg1"/>
                </a:solidFill>
                <a:cs typeface="Times New Roman" pitchFamily="18" charset="0"/>
              </a:rPr>
              <a:t> of </a:t>
            </a:r>
            <a:r>
              <a:rPr lang="es-ES" sz="1600" dirty="0" err="1">
                <a:solidFill>
                  <a:schemeClr val="bg1"/>
                </a:solidFill>
                <a:cs typeface="Times New Roman" pitchFamily="18" charset="0"/>
              </a:rPr>
              <a:t>Phisician</a:t>
            </a:r>
            <a:r>
              <a:rPr lang="es-ES" sz="1600" dirty="0">
                <a:solidFill>
                  <a:schemeClr val="bg1"/>
                </a:solidFill>
                <a:cs typeface="Times New Roman" pitchFamily="18" charset="0"/>
              </a:rPr>
              <a:t>   (2011)</a:t>
            </a:r>
          </a:p>
          <a:p>
            <a:r>
              <a:rPr lang="es-ES" sz="1600" dirty="0">
                <a:solidFill>
                  <a:schemeClr val="bg1"/>
                </a:solidFill>
                <a:cs typeface="Times New Roman" pitchFamily="18" charset="0"/>
              </a:rPr>
              <a:t>Protesorero de la Asociación Médica Argentina</a:t>
            </a:r>
          </a:p>
          <a:p>
            <a:pPr eaLnBrk="1" hangingPunct="1"/>
            <a:r>
              <a:rPr lang="es-ES" sz="1600" dirty="0" err="1">
                <a:solidFill>
                  <a:schemeClr val="bg1"/>
                </a:solidFill>
                <a:cs typeface="Times New Roman" pitchFamily="18" charset="0"/>
              </a:rPr>
              <a:t>Past</a:t>
            </a:r>
            <a:r>
              <a:rPr lang="es-ES" sz="16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s-ES" sz="1600" dirty="0" err="1">
                <a:solidFill>
                  <a:schemeClr val="bg1"/>
                </a:solidFill>
                <a:cs typeface="Times New Roman" pitchFamily="18" charset="0"/>
              </a:rPr>
              <a:t>President</a:t>
            </a:r>
            <a:r>
              <a:rPr lang="es-ES" sz="1600" dirty="0">
                <a:solidFill>
                  <a:schemeClr val="bg1"/>
                </a:solidFill>
                <a:cs typeface="Times New Roman" pitchFamily="18" charset="0"/>
              </a:rPr>
              <a:t> de la Sociedad Latinoamericana de Ateroesclerosis (SOLAT)</a:t>
            </a:r>
          </a:p>
          <a:p>
            <a:r>
              <a:rPr lang="es-ES" sz="1600" dirty="0" err="1">
                <a:solidFill>
                  <a:schemeClr val="bg1"/>
                </a:solidFill>
                <a:cs typeface="Times New Roman" pitchFamily="18" charset="0"/>
              </a:rPr>
              <a:t>Past</a:t>
            </a:r>
            <a:r>
              <a:rPr lang="es-ES" sz="16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s-ES" sz="1600" dirty="0" err="1">
                <a:solidFill>
                  <a:schemeClr val="bg1"/>
                </a:solidFill>
                <a:cs typeface="Times New Roman" pitchFamily="18" charset="0"/>
              </a:rPr>
              <a:t>President</a:t>
            </a:r>
            <a:r>
              <a:rPr lang="es-ES" sz="1600" dirty="0">
                <a:solidFill>
                  <a:schemeClr val="bg1"/>
                </a:solidFill>
                <a:cs typeface="Times New Roman" pitchFamily="18" charset="0"/>
              </a:rPr>
              <a:t> de la Sociedad de Medicina Interna de Buenos Aires </a:t>
            </a:r>
          </a:p>
          <a:p>
            <a:pPr eaLnBrk="1" hangingPunct="1"/>
            <a:endParaRPr lang="es-ES" sz="1200" b="1" dirty="0">
              <a:solidFill>
                <a:schemeClr val="bg1"/>
              </a:solidFill>
              <a:cs typeface="Times New Roman" pitchFamily="18" charset="0"/>
            </a:endParaRPr>
          </a:p>
          <a:p>
            <a:pPr eaLnBrk="1" hangingPunct="1"/>
            <a:endParaRPr lang="es-ES" sz="1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0" name="9 Imagen"/>
          <p:cNvPicPr/>
          <p:nvPr/>
        </p:nvPicPr>
        <p:blipFill>
          <a:blip r:embed="rId5" cstate="print"/>
          <a:srcRect l="68666" t="17086" r="19039" b="55276"/>
          <a:stretch>
            <a:fillRect/>
          </a:stretch>
        </p:blipFill>
        <p:spPr bwMode="auto">
          <a:xfrm>
            <a:off x="8786838" y="142852"/>
            <a:ext cx="1259664" cy="953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174948" y="285728"/>
            <a:ext cx="96834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800" b="1" dirty="0">
              <a:solidFill>
                <a:srgbClr val="66FF33"/>
              </a:solidFill>
            </a:endParaRPr>
          </a:p>
          <a:p>
            <a:endParaRPr lang="es-ES" sz="2800" b="1" dirty="0">
              <a:solidFill>
                <a:srgbClr val="66FF33"/>
              </a:solidFill>
            </a:endParaRPr>
          </a:p>
          <a:p>
            <a:r>
              <a:rPr lang="en-US" sz="2800" b="1" dirty="0">
                <a:solidFill>
                  <a:srgbClr val="00FF00"/>
                </a:solidFill>
              </a:rPr>
              <a:t>       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12" name="11 Imagen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39844" y="4357694"/>
            <a:ext cx="183287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052036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72" y="1962150"/>
            <a:ext cx="9847659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46" y="357166"/>
            <a:ext cx="4526291" cy="1458270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6 Imagen"/>
          <p:cNvPicPr/>
          <p:nvPr/>
        </p:nvPicPr>
        <p:blipFill>
          <a:blip r:embed="rId4" cstate="print"/>
          <a:srcRect l="68666" t="17086" r="19039" b="55276"/>
          <a:stretch>
            <a:fillRect/>
          </a:stretch>
        </p:blipFill>
        <p:spPr bwMode="auto">
          <a:xfrm>
            <a:off x="8455868" y="332656"/>
            <a:ext cx="151216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7394" y="357166"/>
            <a:ext cx="1296600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13"/>
          <p:cNvSpPr>
            <a:spLocks noChangeArrowheads="1"/>
          </p:cNvSpPr>
          <p:nvPr/>
        </p:nvSpPr>
        <p:spPr bwMode="auto">
          <a:xfrm>
            <a:off x="0" y="1714488"/>
            <a:ext cx="3786178" cy="2357454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>
              <a:solidFill>
                <a:schemeClr val="bg1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14278" y="5000636"/>
            <a:ext cx="98584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>
              <a:buClr>
                <a:schemeClr val="accent3"/>
              </a:buClr>
              <a:buSzPct val="110000"/>
            </a:pPr>
            <a:r>
              <a:rPr lang="es-ES" sz="2400" dirty="0">
                <a:solidFill>
                  <a:srgbClr val="FFFFFF"/>
                </a:solidFill>
              </a:rPr>
              <a:t>El grado de reducción de c-LDL depende de la dosis y tipo de </a:t>
            </a:r>
            <a:r>
              <a:rPr lang="es-ES" sz="2400" dirty="0" err="1">
                <a:solidFill>
                  <a:srgbClr val="FFFFFF"/>
                </a:solidFill>
              </a:rPr>
              <a:t>estatina</a:t>
            </a:r>
            <a:r>
              <a:rPr lang="es-ES" sz="2400" dirty="0">
                <a:solidFill>
                  <a:srgbClr val="FFFFFF"/>
                </a:solidFill>
              </a:rPr>
              <a:t> que se </a:t>
            </a:r>
          </a:p>
          <a:p>
            <a:pPr marL="609600" indent="-609600">
              <a:buClr>
                <a:schemeClr val="accent3"/>
              </a:buClr>
              <a:buSzPct val="110000"/>
            </a:pPr>
            <a:r>
              <a:rPr lang="es-ES" sz="2400" dirty="0">
                <a:solidFill>
                  <a:srgbClr val="FFFFFF"/>
                </a:solidFill>
              </a:rPr>
              <a:t>utilice</a:t>
            </a:r>
          </a:p>
          <a:p>
            <a:pPr marL="609600" indent="-609600">
              <a:buClr>
                <a:schemeClr val="accent3"/>
              </a:buClr>
              <a:buSzPct val="110000"/>
              <a:buNone/>
            </a:pPr>
            <a:r>
              <a:rPr lang="es-ES" sz="2400" dirty="0">
                <a:solidFill>
                  <a:srgbClr val="FFFFFF"/>
                </a:solidFill>
              </a:rPr>
              <a:t>Existe una considerable variación interindividual en la reducción de  c-LDL </a:t>
            </a:r>
          </a:p>
          <a:p>
            <a:pPr marL="609600" indent="-609600">
              <a:buClr>
                <a:schemeClr val="accent3"/>
              </a:buClr>
              <a:buSzPct val="110000"/>
              <a:buNone/>
            </a:pPr>
            <a:r>
              <a:rPr lang="es-ES" sz="2400" dirty="0">
                <a:solidFill>
                  <a:srgbClr val="FFFFFF"/>
                </a:solidFill>
              </a:rPr>
              <a:t>con la misma dosis de la </a:t>
            </a:r>
            <a:r>
              <a:rPr lang="es-ES" sz="2400" dirty="0" err="1">
                <a:solidFill>
                  <a:srgbClr val="FFFFFF"/>
                </a:solidFill>
              </a:rPr>
              <a:t>estatina</a:t>
            </a:r>
            <a:r>
              <a:rPr lang="es-ES" sz="2400" dirty="0">
                <a:solidFill>
                  <a:srgbClr val="FFFFFF"/>
                </a:solidFill>
              </a:rPr>
              <a:t> prescrita, que pueden ser debidas a </a:t>
            </a:r>
          </a:p>
          <a:p>
            <a:pPr marL="609600" indent="-609600">
              <a:buClr>
                <a:schemeClr val="accent3"/>
              </a:buClr>
              <a:buSzPct val="110000"/>
              <a:buNone/>
            </a:pPr>
            <a:r>
              <a:rPr lang="es-ES" sz="2400" dirty="0">
                <a:solidFill>
                  <a:srgbClr val="FFFFFF"/>
                </a:solidFill>
              </a:rPr>
              <a:t>condicionantes genéticos y ambientales</a:t>
            </a:r>
          </a:p>
        </p:txBody>
      </p:sp>
    </p:spTree>
    <p:extLst>
      <p:ext uri="{BB962C8B-B14F-4D97-AF65-F5344CB8AC3E}">
        <p14:creationId xmlns:p14="http://schemas.microsoft.com/office/powerpoint/2010/main" val="21441580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Marcador de número de diapositiva"/>
          <p:cNvSpPr txBox="1">
            <a:spLocks noGrp="1"/>
          </p:cNvSpPr>
          <p:nvPr/>
        </p:nvSpPr>
        <p:spPr bwMode="auto">
          <a:xfrm>
            <a:off x="7588449" y="6538913"/>
            <a:ext cx="256282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/>
          <a:lstStyle/>
          <a:p>
            <a:pPr algn="r" defTabSz="914400"/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17411" name="Freeform 17"/>
          <p:cNvSpPr>
            <a:spLocks/>
          </p:cNvSpPr>
          <p:nvPr/>
        </p:nvSpPr>
        <p:spPr bwMode="auto">
          <a:xfrm>
            <a:off x="3991372" y="3501008"/>
            <a:ext cx="1360884" cy="1346200"/>
          </a:xfrm>
          <a:custGeom>
            <a:avLst/>
            <a:gdLst>
              <a:gd name="T0" fmla="*/ 0 w 288"/>
              <a:gd name="T1" fmla="*/ 0 h 240"/>
              <a:gd name="T2" fmla="*/ 2147483647 w 288"/>
              <a:gd name="T3" fmla="*/ 0 h 240"/>
              <a:gd name="T4" fmla="*/ 2147483647 w 288"/>
              <a:gd name="T5" fmla="*/ 2147483647 h 240"/>
              <a:gd name="T6" fmla="*/ 0 60000 65536"/>
              <a:gd name="T7" fmla="*/ 0 60000 65536"/>
              <a:gd name="T8" fmla="*/ 0 60000 65536"/>
              <a:gd name="T9" fmla="*/ 0 w 288"/>
              <a:gd name="T10" fmla="*/ 0 h 240"/>
              <a:gd name="T11" fmla="*/ 288 w 288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240">
                <a:moveTo>
                  <a:pt x="0" y="0"/>
                </a:moveTo>
                <a:lnTo>
                  <a:pt x="288" y="0"/>
                </a:lnTo>
                <a:lnTo>
                  <a:pt x="288" y="240"/>
                </a:lnTo>
              </a:path>
            </a:pathLst>
          </a:cu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lIns="45711" tIns="22855" rIns="45711" bIns="22855"/>
          <a:lstStyle/>
          <a:p>
            <a:endParaRPr lang="es-AR">
              <a:solidFill>
                <a:schemeClr val="bg1"/>
              </a:solidFill>
            </a:endParaRPr>
          </a:p>
        </p:txBody>
      </p:sp>
      <p:sp>
        <p:nvSpPr>
          <p:cNvPr id="17413" name="Text Box 105"/>
          <p:cNvSpPr txBox="1">
            <a:spLocks noChangeArrowheads="1"/>
          </p:cNvSpPr>
          <p:nvPr/>
        </p:nvSpPr>
        <p:spPr bwMode="auto">
          <a:xfrm>
            <a:off x="6727676" y="6580369"/>
            <a:ext cx="3318719" cy="277631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square" lIns="92066" tIns="46033" rIns="92066" bIns="46033">
            <a:spAutoFit/>
          </a:bodyPr>
          <a:lstStyle/>
          <a:p>
            <a:pPr algn="ctr" defTabSz="762000" eaLnBrk="0" hangingPunct="0"/>
            <a:r>
              <a:rPr lang="en-GB" sz="1200" dirty="0">
                <a:solidFill>
                  <a:schemeClr val="bg1"/>
                </a:solidFill>
              </a:rPr>
              <a:t> CTT Collaborators. Lancet. 2005; 366:1.267-78.</a:t>
            </a:r>
          </a:p>
        </p:txBody>
      </p:sp>
      <p:grpSp>
        <p:nvGrpSpPr>
          <p:cNvPr id="2" name="Group 108"/>
          <p:cNvGrpSpPr>
            <a:grpSpLocks/>
          </p:cNvGrpSpPr>
          <p:nvPr/>
        </p:nvGrpSpPr>
        <p:grpSpPr bwMode="auto">
          <a:xfrm>
            <a:off x="1071534" y="2184401"/>
            <a:ext cx="4048721" cy="4673599"/>
            <a:chOff x="356" y="845"/>
            <a:chExt cx="2267" cy="2944"/>
          </a:xfrm>
        </p:grpSpPr>
        <p:sp>
          <p:nvSpPr>
            <p:cNvPr id="17467" name="Text Box 3"/>
            <p:cNvSpPr txBox="1">
              <a:spLocks noChangeArrowheads="1"/>
            </p:cNvSpPr>
            <p:nvPr/>
          </p:nvSpPr>
          <p:spPr bwMode="auto">
            <a:xfrm>
              <a:off x="852" y="845"/>
              <a:ext cx="1450" cy="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53604" tIns="76802" rIns="153604" bIns="76802">
              <a:spAutoFit/>
            </a:bodyPr>
            <a:lstStyle/>
            <a:p>
              <a:pPr defTabSz="1536700" eaLnBrk="0" hangingPunct="0"/>
              <a:r>
                <a:rPr lang="es-ES_tradnl" sz="2000" b="1">
                  <a:solidFill>
                    <a:schemeClr val="bg1"/>
                  </a:solidFill>
                </a:rPr>
                <a:t>Episodios coronarios</a:t>
              </a:r>
            </a:p>
          </p:txBody>
        </p:sp>
        <p:sp>
          <p:nvSpPr>
            <p:cNvPr id="17468" name="Line 4"/>
            <p:cNvSpPr>
              <a:spLocks noChangeShapeType="1"/>
            </p:cNvSpPr>
            <p:nvPr/>
          </p:nvSpPr>
          <p:spPr bwMode="auto">
            <a:xfrm flipH="1">
              <a:off x="944" y="1393"/>
              <a:ext cx="1573" cy="1628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>
                <a:solidFill>
                  <a:schemeClr val="bg1"/>
                </a:solidFill>
              </a:endParaRPr>
            </a:p>
          </p:txBody>
        </p:sp>
        <p:sp>
          <p:nvSpPr>
            <p:cNvPr id="17469" name="Line 5"/>
            <p:cNvSpPr>
              <a:spLocks noChangeShapeType="1"/>
            </p:cNvSpPr>
            <p:nvPr/>
          </p:nvSpPr>
          <p:spPr bwMode="auto">
            <a:xfrm>
              <a:off x="944" y="1291"/>
              <a:ext cx="0" cy="20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>
                <a:solidFill>
                  <a:schemeClr val="bg1"/>
                </a:solidFill>
              </a:endParaRPr>
            </a:p>
          </p:txBody>
        </p:sp>
        <p:sp>
          <p:nvSpPr>
            <p:cNvPr id="17470" name="Line 6"/>
            <p:cNvSpPr>
              <a:spLocks noChangeShapeType="1"/>
            </p:cNvSpPr>
            <p:nvPr/>
          </p:nvSpPr>
          <p:spPr bwMode="auto">
            <a:xfrm flipH="1">
              <a:off x="893" y="3359"/>
              <a:ext cx="5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>
                <a:solidFill>
                  <a:schemeClr val="bg1"/>
                </a:solidFill>
              </a:endParaRPr>
            </a:p>
          </p:txBody>
        </p:sp>
        <p:sp>
          <p:nvSpPr>
            <p:cNvPr id="17471" name="Line 7"/>
            <p:cNvSpPr>
              <a:spLocks noChangeShapeType="1"/>
            </p:cNvSpPr>
            <p:nvPr/>
          </p:nvSpPr>
          <p:spPr bwMode="auto">
            <a:xfrm flipH="1">
              <a:off x="893" y="2669"/>
              <a:ext cx="5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>
                <a:solidFill>
                  <a:schemeClr val="bg1"/>
                </a:solidFill>
              </a:endParaRPr>
            </a:p>
          </p:txBody>
        </p:sp>
        <p:sp>
          <p:nvSpPr>
            <p:cNvPr id="17472" name="Line 8"/>
            <p:cNvSpPr>
              <a:spLocks noChangeShapeType="1"/>
            </p:cNvSpPr>
            <p:nvPr/>
          </p:nvSpPr>
          <p:spPr bwMode="auto">
            <a:xfrm flipH="1">
              <a:off x="893" y="2321"/>
              <a:ext cx="5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>
                <a:solidFill>
                  <a:schemeClr val="bg1"/>
                </a:solidFill>
              </a:endParaRPr>
            </a:p>
          </p:txBody>
        </p:sp>
        <p:sp>
          <p:nvSpPr>
            <p:cNvPr id="17473" name="Line 9"/>
            <p:cNvSpPr>
              <a:spLocks noChangeShapeType="1"/>
            </p:cNvSpPr>
            <p:nvPr/>
          </p:nvSpPr>
          <p:spPr bwMode="auto">
            <a:xfrm flipH="1">
              <a:off x="893" y="1983"/>
              <a:ext cx="5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>
                <a:solidFill>
                  <a:schemeClr val="bg1"/>
                </a:solidFill>
              </a:endParaRPr>
            </a:p>
          </p:txBody>
        </p:sp>
        <p:sp>
          <p:nvSpPr>
            <p:cNvPr id="17474" name="Line 10"/>
            <p:cNvSpPr>
              <a:spLocks noChangeShapeType="1"/>
            </p:cNvSpPr>
            <p:nvPr/>
          </p:nvSpPr>
          <p:spPr bwMode="auto">
            <a:xfrm flipH="1">
              <a:off x="893" y="1637"/>
              <a:ext cx="5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>
                <a:solidFill>
                  <a:schemeClr val="bg1"/>
                </a:solidFill>
              </a:endParaRPr>
            </a:p>
          </p:txBody>
        </p:sp>
        <p:sp>
          <p:nvSpPr>
            <p:cNvPr id="17475" name="Line 11"/>
            <p:cNvSpPr>
              <a:spLocks noChangeShapeType="1"/>
            </p:cNvSpPr>
            <p:nvPr/>
          </p:nvSpPr>
          <p:spPr bwMode="auto">
            <a:xfrm flipH="1">
              <a:off x="893" y="1281"/>
              <a:ext cx="5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>
                <a:solidFill>
                  <a:schemeClr val="bg1"/>
                </a:solidFill>
              </a:endParaRPr>
            </a:p>
          </p:txBody>
        </p:sp>
        <p:sp>
          <p:nvSpPr>
            <p:cNvPr id="17476" name="Line 12"/>
            <p:cNvSpPr>
              <a:spLocks noChangeShapeType="1"/>
            </p:cNvSpPr>
            <p:nvPr/>
          </p:nvSpPr>
          <p:spPr bwMode="auto">
            <a:xfrm>
              <a:off x="902" y="3013"/>
              <a:ext cx="161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>
                <a:solidFill>
                  <a:schemeClr val="bg1"/>
                </a:solidFill>
              </a:endParaRPr>
            </a:p>
          </p:txBody>
        </p:sp>
        <p:sp>
          <p:nvSpPr>
            <p:cNvPr id="17477" name="Line 13"/>
            <p:cNvSpPr>
              <a:spLocks noChangeShapeType="1"/>
            </p:cNvSpPr>
            <p:nvPr/>
          </p:nvSpPr>
          <p:spPr bwMode="auto">
            <a:xfrm>
              <a:off x="1340" y="3013"/>
              <a:ext cx="0" cy="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>
                <a:solidFill>
                  <a:schemeClr val="bg1"/>
                </a:solidFill>
              </a:endParaRPr>
            </a:p>
          </p:txBody>
        </p:sp>
        <p:sp>
          <p:nvSpPr>
            <p:cNvPr id="17478" name="Line 14"/>
            <p:cNvSpPr>
              <a:spLocks noChangeShapeType="1"/>
            </p:cNvSpPr>
            <p:nvPr/>
          </p:nvSpPr>
          <p:spPr bwMode="auto">
            <a:xfrm>
              <a:off x="1728" y="3013"/>
              <a:ext cx="0" cy="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>
                <a:solidFill>
                  <a:schemeClr val="bg1"/>
                </a:solidFill>
              </a:endParaRPr>
            </a:p>
          </p:txBody>
        </p:sp>
        <p:sp>
          <p:nvSpPr>
            <p:cNvPr id="17479" name="Line 15"/>
            <p:cNvSpPr>
              <a:spLocks noChangeShapeType="1"/>
            </p:cNvSpPr>
            <p:nvPr/>
          </p:nvSpPr>
          <p:spPr bwMode="auto">
            <a:xfrm>
              <a:off x="2109" y="3013"/>
              <a:ext cx="0" cy="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>
                <a:solidFill>
                  <a:schemeClr val="bg1"/>
                </a:solidFill>
              </a:endParaRPr>
            </a:p>
          </p:txBody>
        </p:sp>
        <p:sp>
          <p:nvSpPr>
            <p:cNvPr id="17480" name="Line 16"/>
            <p:cNvSpPr>
              <a:spLocks noChangeShapeType="1"/>
            </p:cNvSpPr>
            <p:nvPr/>
          </p:nvSpPr>
          <p:spPr bwMode="auto">
            <a:xfrm>
              <a:off x="2496" y="3013"/>
              <a:ext cx="0" cy="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>
                <a:solidFill>
                  <a:schemeClr val="bg1"/>
                </a:solidFill>
              </a:endParaRPr>
            </a:p>
          </p:txBody>
        </p:sp>
        <p:sp>
          <p:nvSpPr>
            <p:cNvPr id="17481" name="Line 18"/>
            <p:cNvSpPr>
              <a:spLocks noChangeShapeType="1"/>
            </p:cNvSpPr>
            <p:nvPr/>
          </p:nvSpPr>
          <p:spPr bwMode="auto">
            <a:xfrm>
              <a:off x="1218" y="1981"/>
              <a:ext cx="0" cy="9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>
                <a:solidFill>
                  <a:schemeClr val="bg1"/>
                </a:solidFill>
              </a:endParaRPr>
            </a:p>
          </p:txBody>
        </p:sp>
        <p:sp>
          <p:nvSpPr>
            <p:cNvPr id="17482" name="Line 19"/>
            <p:cNvSpPr>
              <a:spLocks noChangeShapeType="1"/>
            </p:cNvSpPr>
            <p:nvPr/>
          </p:nvSpPr>
          <p:spPr bwMode="auto">
            <a:xfrm>
              <a:off x="1370" y="2465"/>
              <a:ext cx="0" cy="4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>
                <a:solidFill>
                  <a:schemeClr val="bg1"/>
                </a:solidFill>
              </a:endParaRPr>
            </a:p>
          </p:txBody>
        </p:sp>
        <p:sp>
          <p:nvSpPr>
            <p:cNvPr id="17483" name="Line 20"/>
            <p:cNvSpPr>
              <a:spLocks noChangeShapeType="1"/>
            </p:cNvSpPr>
            <p:nvPr/>
          </p:nvSpPr>
          <p:spPr bwMode="auto">
            <a:xfrm>
              <a:off x="1608" y="1777"/>
              <a:ext cx="0" cy="7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>
                <a:solidFill>
                  <a:schemeClr val="bg1"/>
                </a:solidFill>
              </a:endParaRPr>
            </a:p>
          </p:txBody>
        </p:sp>
        <p:sp>
          <p:nvSpPr>
            <p:cNvPr id="17484" name="Line 21"/>
            <p:cNvSpPr>
              <a:spLocks noChangeShapeType="1"/>
            </p:cNvSpPr>
            <p:nvPr/>
          </p:nvSpPr>
          <p:spPr bwMode="auto">
            <a:xfrm>
              <a:off x="1671" y="1737"/>
              <a:ext cx="0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>
                <a:solidFill>
                  <a:schemeClr val="bg1"/>
                </a:solidFill>
              </a:endParaRPr>
            </a:p>
          </p:txBody>
        </p:sp>
        <p:sp>
          <p:nvSpPr>
            <p:cNvPr id="17485" name="Line 22"/>
            <p:cNvSpPr>
              <a:spLocks noChangeShapeType="1"/>
            </p:cNvSpPr>
            <p:nvPr/>
          </p:nvSpPr>
          <p:spPr bwMode="auto">
            <a:xfrm>
              <a:off x="1682" y="1397"/>
              <a:ext cx="0" cy="6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>
                <a:solidFill>
                  <a:schemeClr val="bg1"/>
                </a:solidFill>
              </a:endParaRPr>
            </a:p>
          </p:txBody>
        </p:sp>
        <p:sp>
          <p:nvSpPr>
            <p:cNvPr id="17486" name="Line 23"/>
            <p:cNvSpPr>
              <a:spLocks noChangeShapeType="1"/>
            </p:cNvSpPr>
            <p:nvPr/>
          </p:nvSpPr>
          <p:spPr bwMode="auto">
            <a:xfrm>
              <a:off x="1755" y="1947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>
                <a:solidFill>
                  <a:schemeClr val="bg1"/>
                </a:solidFill>
              </a:endParaRPr>
            </a:p>
          </p:txBody>
        </p:sp>
        <p:sp>
          <p:nvSpPr>
            <p:cNvPr id="17487" name="Line 24"/>
            <p:cNvSpPr>
              <a:spLocks noChangeShapeType="1"/>
            </p:cNvSpPr>
            <p:nvPr/>
          </p:nvSpPr>
          <p:spPr bwMode="auto">
            <a:xfrm>
              <a:off x="1761" y="2209"/>
              <a:ext cx="0" cy="40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>
                <a:solidFill>
                  <a:schemeClr val="bg1"/>
                </a:solidFill>
              </a:endParaRPr>
            </a:p>
          </p:txBody>
        </p:sp>
        <p:sp>
          <p:nvSpPr>
            <p:cNvPr id="17488" name="Line 25"/>
            <p:cNvSpPr>
              <a:spLocks noChangeShapeType="1"/>
            </p:cNvSpPr>
            <p:nvPr/>
          </p:nvSpPr>
          <p:spPr bwMode="auto">
            <a:xfrm>
              <a:off x="1787" y="1517"/>
              <a:ext cx="0" cy="16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>
                <a:solidFill>
                  <a:schemeClr val="bg1"/>
                </a:solidFill>
              </a:endParaRPr>
            </a:p>
          </p:txBody>
        </p:sp>
        <p:sp>
          <p:nvSpPr>
            <p:cNvPr id="17489" name="Line 26"/>
            <p:cNvSpPr>
              <a:spLocks noChangeShapeType="1"/>
            </p:cNvSpPr>
            <p:nvPr/>
          </p:nvSpPr>
          <p:spPr bwMode="auto">
            <a:xfrm>
              <a:off x="1835" y="1459"/>
              <a:ext cx="0" cy="8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>
                <a:solidFill>
                  <a:schemeClr val="bg1"/>
                </a:solidFill>
              </a:endParaRPr>
            </a:p>
          </p:txBody>
        </p:sp>
        <p:sp>
          <p:nvSpPr>
            <p:cNvPr id="17490" name="Line 27"/>
            <p:cNvSpPr>
              <a:spLocks noChangeShapeType="1"/>
            </p:cNvSpPr>
            <p:nvPr/>
          </p:nvSpPr>
          <p:spPr bwMode="auto">
            <a:xfrm>
              <a:off x="1958" y="1941"/>
              <a:ext cx="0" cy="2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>
                <a:solidFill>
                  <a:schemeClr val="bg1"/>
                </a:solidFill>
              </a:endParaRPr>
            </a:p>
          </p:txBody>
        </p:sp>
        <p:sp>
          <p:nvSpPr>
            <p:cNvPr id="17491" name="Line 28"/>
            <p:cNvSpPr>
              <a:spLocks noChangeShapeType="1"/>
            </p:cNvSpPr>
            <p:nvPr/>
          </p:nvSpPr>
          <p:spPr bwMode="auto">
            <a:xfrm>
              <a:off x="2322" y="1643"/>
              <a:ext cx="0" cy="2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>
                <a:solidFill>
                  <a:schemeClr val="bg1"/>
                </a:solidFill>
              </a:endParaRPr>
            </a:p>
          </p:txBody>
        </p:sp>
        <p:sp>
          <p:nvSpPr>
            <p:cNvPr id="17492" name="Text Box 29"/>
            <p:cNvSpPr txBox="1">
              <a:spLocks noChangeArrowheads="1"/>
            </p:cNvSpPr>
            <p:nvPr/>
          </p:nvSpPr>
          <p:spPr bwMode="auto">
            <a:xfrm>
              <a:off x="692" y="1119"/>
              <a:ext cx="267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53604" tIns="76802" rIns="153604" bIns="76802">
              <a:spAutoFit/>
            </a:bodyPr>
            <a:lstStyle/>
            <a:p>
              <a:pPr algn="r" defTabSz="1536700" eaLnBrk="0" hangingPunct="0"/>
              <a:r>
                <a:rPr lang="en-US" sz="1300" b="1">
                  <a:solidFill>
                    <a:schemeClr val="bg1"/>
                  </a:solidFill>
                </a:rPr>
                <a:t>50</a:t>
              </a:r>
            </a:p>
          </p:txBody>
        </p:sp>
        <p:sp>
          <p:nvSpPr>
            <p:cNvPr id="17493" name="Text Box 30"/>
            <p:cNvSpPr txBox="1">
              <a:spLocks noChangeArrowheads="1"/>
            </p:cNvSpPr>
            <p:nvPr/>
          </p:nvSpPr>
          <p:spPr bwMode="auto">
            <a:xfrm>
              <a:off x="692" y="1477"/>
              <a:ext cx="267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53604" tIns="76802" rIns="153604" bIns="76802">
              <a:spAutoFit/>
            </a:bodyPr>
            <a:lstStyle/>
            <a:p>
              <a:pPr algn="r" defTabSz="1536700" eaLnBrk="0" hangingPunct="0"/>
              <a:r>
                <a:rPr lang="en-US" sz="1300" b="1" dirty="0">
                  <a:solidFill>
                    <a:schemeClr val="bg1"/>
                  </a:solidFill>
                </a:rPr>
                <a:t>40</a:t>
              </a:r>
            </a:p>
          </p:txBody>
        </p:sp>
        <p:sp>
          <p:nvSpPr>
            <p:cNvPr id="17494" name="Text Box 31"/>
            <p:cNvSpPr txBox="1">
              <a:spLocks noChangeArrowheads="1"/>
            </p:cNvSpPr>
            <p:nvPr/>
          </p:nvSpPr>
          <p:spPr bwMode="auto">
            <a:xfrm>
              <a:off x="692" y="1817"/>
              <a:ext cx="267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53604" tIns="76802" rIns="153604" bIns="76802">
              <a:spAutoFit/>
            </a:bodyPr>
            <a:lstStyle/>
            <a:p>
              <a:pPr algn="r" defTabSz="1536700" eaLnBrk="0" hangingPunct="0"/>
              <a:r>
                <a:rPr lang="en-US" sz="1300" b="1">
                  <a:solidFill>
                    <a:schemeClr val="bg1"/>
                  </a:solidFill>
                </a:rPr>
                <a:t>30</a:t>
              </a:r>
            </a:p>
          </p:txBody>
        </p:sp>
        <p:sp>
          <p:nvSpPr>
            <p:cNvPr id="17495" name="Text Box 32"/>
            <p:cNvSpPr txBox="1">
              <a:spLocks noChangeArrowheads="1"/>
            </p:cNvSpPr>
            <p:nvPr/>
          </p:nvSpPr>
          <p:spPr bwMode="auto">
            <a:xfrm>
              <a:off x="692" y="2155"/>
              <a:ext cx="267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53604" tIns="76802" rIns="153604" bIns="76802">
              <a:spAutoFit/>
            </a:bodyPr>
            <a:lstStyle/>
            <a:p>
              <a:pPr algn="r" defTabSz="1536700" eaLnBrk="0" hangingPunct="0"/>
              <a:r>
                <a:rPr lang="en-US" sz="1300" b="1">
                  <a:solidFill>
                    <a:schemeClr val="bg1"/>
                  </a:solidFill>
                </a:rPr>
                <a:t>20</a:t>
              </a:r>
            </a:p>
          </p:txBody>
        </p:sp>
        <p:sp>
          <p:nvSpPr>
            <p:cNvPr id="17496" name="Text Box 33"/>
            <p:cNvSpPr txBox="1">
              <a:spLocks noChangeArrowheads="1"/>
            </p:cNvSpPr>
            <p:nvPr/>
          </p:nvSpPr>
          <p:spPr bwMode="auto">
            <a:xfrm>
              <a:off x="692" y="2493"/>
              <a:ext cx="267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53604" tIns="76802" rIns="153604" bIns="76802">
              <a:spAutoFit/>
            </a:bodyPr>
            <a:lstStyle/>
            <a:p>
              <a:pPr algn="r" defTabSz="1536700" eaLnBrk="0" hangingPunct="0"/>
              <a:r>
                <a:rPr lang="en-US" sz="1300" b="1">
                  <a:solidFill>
                    <a:schemeClr val="bg1"/>
                  </a:solidFill>
                </a:rPr>
                <a:t>10</a:t>
              </a:r>
            </a:p>
          </p:txBody>
        </p:sp>
        <p:sp>
          <p:nvSpPr>
            <p:cNvPr id="17497" name="Text Box 34"/>
            <p:cNvSpPr txBox="1">
              <a:spLocks noChangeArrowheads="1"/>
            </p:cNvSpPr>
            <p:nvPr/>
          </p:nvSpPr>
          <p:spPr bwMode="auto">
            <a:xfrm>
              <a:off x="739" y="2833"/>
              <a:ext cx="220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53604" tIns="76802" rIns="153604" bIns="76802">
              <a:spAutoFit/>
            </a:bodyPr>
            <a:lstStyle/>
            <a:p>
              <a:pPr algn="r" defTabSz="1536700" eaLnBrk="0" hangingPunct="0"/>
              <a:r>
                <a:rPr lang="en-US" sz="1300" b="1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17498" name="Text Box 35"/>
            <p:cNvSpPr txBox="1">
              <a:spLocks noChangeArrowheads="1"/>
            </p:cNvSpPr>
            <p:nvPr/>
          </p:nvSpPr>
          <p:spPr bwMode="auto">
            <a:xfrm>
              <a:off x="1131" y="3007"/>
              <a:ext cx="330" cy="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53604" tIns="76802" rIns="153604" bIns="76802">
              <a:spAutoFit/>
            </a:bodyPr>
            <a:lstStyle/>
            <a:p>
              <a:pPr algn="ctr" defTabSz="1536700" eaLnBrk="0" hangingPunct="0"/>
              <a:r>
                <a:rPr lang="en-US" sz="1300" b="1">
                  <a:solidFill>
                    <a:schemeClr val="bg1"/>
                  </a:solidFill>
                </a:rPr>
                <a:t>0,5</a:t>
              </a:r>
              <a:br>
                <a:rPr lang="en-US" sz="1300" b="1">
                  <a:solidFill>
                    <a:schemeClr val="bg1"/>
                  </a:solidFill>
                </a:rPr>
              </a:br>
              <a:r>
                <a:rPr lang="en-US" sz="1300" b="1">
                  <a:solidFill>
                    <a:schemeClr val="bg1"/>
                  </a:solidFill>
                </a:rPr>
                <a:t>(19)</a:t>
              </a:r>
              <a:endParaRPr lang="en-GB" sz="1300" b="1">
                <a:solidFill>
                  <a:schemeClr val="bg1"/>
                </a:solidFill>
              </a:endParaRPr>
            </a:p>
          </p:txBody>
        </p:sp>
        <p:sp>
          <p:nvSpPr>
            <p:cNvPr id="17499" name="Text Box 36"/>
            <p:cNvSpPr txBox="1">
              <a:spLocks noChangeArrowheads="1"/>
            </p:cNvSpPr>
            <p:nvPr/>
          </p:nvSpPr>
          <p:spPr bwMode="auto">
            <a:xfrm>
              <a:off x="1494" y="3007"/>
              <a:ext cx="330" cy="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53604" tIns="76802" rIns="153604" bIns="76802">
              <a:spAutoFit/>
            </a:bodyPr>
            <a:lstStyle/>
            <a:p>
              <a:pPr algn="ctr" defTabSz="1536700" eaLnBrk="0" hangingPunct="0"/>
              <a:r>
                <a:rPr lang="en-US" sz="1300" b="1">
                  <a:solidFill>
                    <a:schemeClr val="bg1"/>
                  </a:solidFill>
                </a:rPr>
                <a:t>1,0</a:t>
              </a:r>
              <a:br>
                <a:rPr lang="en-US" sz="1300" b="1">
                  <a:solidFill>
                    <a:schemeClr val="bg1"/>
                  </a:solidFill>
                </a:rPr>
              </a:br>
              <a:r>
                <a:rPr lang="en-US" sz="1300" b="1">
                  <a:solidFill>
                    <a:schemeClr val="bg1"/>
                  </a:solidFill>
                </a:rPr>
                <a:t>(38)</a:t>
              </a:r>
              <a:endParaRPr lang="en-GB" sz="1300" b="1">
                <a:solidFill>
                  <a:schemeClr val="bg1"/>
                </a:solidFill>
              </a:endParaRPr>
            </a:p>
          </p:txBody>
        </p:sp>
        <p:sp>
          <p:nvSpPr>
            <p:cNvPr id="17500" name="Text Box 37"/>
            <p:cNvSpPr txBox="1">
              <a:spLocks noChangeArrowheads="1"/>
            </p:cNvSpPr>
            <p:nvPr/>
          </p:nvSpPr>
          <p:spPr bwMode="auto">
            <a:xfrm>
              <a:off x="1912" y="3007"/>
              <a:ext cx="330" cy="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53604" tIns="76802" rIns="153604" bIns="76802">
              <a:spAutoFit/>
            </a:bodyPr>
            <a:lstStyle/>
            <a:p>
              <a:pPr algn="ctr" defTabSz="1536700" eaLnBrk="0" hangingPunct="0"/>
              <a:r>
                <a:rPr lang="en-US" sz="1300" b="1">
                  <a:solidFill>
                    <a:schemeClr val="bg1"/>
                  </a:solidFill>
                </a:rPr>
                <a:t>1,5</a:t>
              </a:r>
              <a:br>
                <a:rPr lang="en-US" sz="1300" b="1">
                  <a:solidFill>
                    <a:schemeClr val="bg1"/>
                  </a:solidFill>
                </a:rPr>
              </a:br>
              <a:r>
                <a:rPr lang="en-US" sz="1300" b="1">
                  <a:solidFill>
                    <a:schemeClr val="bg1"/>
                  </a:solidFill>
                </a:rPr>
                <a:t>(58)</a:t>
              </a:r>
              <a:endParaRPr lang="en-GB" sz="1300" b="1">
                <a:solidFill>
                  <a:schemeClr val="bg1"/>
                </a:solidFill>
              </a:endParaRPr>
            </a:p>
          </p:txBody>
        </p:sp>
        <p:sp>
          <p:nvSpPr>
            <p:cNvPr id="17501" name="Text Box 38"/>
            <p:cNvSpPr txBox="1">
              <a:spLocks noChangeArrowheads="1"/>
            </p:cNvSpPr>
            <p:nvPr/>
          </p:nvSpPr>
          <p:spPr bwMode="auto">
            <a:xfrm>
              <a:off x="2293" y="3007"/>
              <a:ext cx="330" cy="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53604" tIns="76802" rIns="153604" bIns="76802">
              <a:spAutoFit/>
            </a:bodyPr>
            <a:lstStyle/>
            <a:p>
              <a:pPr algn="ctr" defTabSz="1536700" eaLnBrk="0" hangingPunct="0"/>
              <a:r>
                <a:rPr lang="en-US" sz="1300" b="1">
                  <a:solidFill>
                    <a:schemeClr val="bg1"/>
                  </a:solidFill>
                </a:rPr>
                <a:t>2,0</a:t>
              </a:r>
              <a:br>
                <a:rPr lang="en-US" sz="1300" b="1">
                  <a:solidFill>
                    <a:schemeClr val="bg1"/>
                  </a:solidFill>
                </a:rPr>
              </a:br>
              <a:r>
                <a:rPr lang="en-US" sz="1300" b="1">
                  <a:solidFill>
                    <a:schemeClr val="bg1"/>
                  </a:solidFill>
                </a:rPr>
                <a:t>(77)</a:t>
              </a:r>
              <a:endParaRPr lang="en-GB" sz="1300" b="1">
                <a:solidFill>
                  <a:schemeClr val="bg1"/>
                </a:solidFill>
              </a:endParaRPr>
            </a:p>
          </p:txBody>
        </p:sp>
        <p:sp>
          <p:nvSpPr>
            <p:cNvPr id="17502" name="Rectangle 39"/>
            <p:cNvSpPr>
              <a:spLocks noChangeArrowheads="1"/>
            </p:cNvSpPr>
            <p:nvPr/>
          </p:nvSpPr>
          <p:spPr bwMode="auto">
            <a:xfrm>
              <a:off x="2297" y="1697"/>
              <a:ext cx="61" cy="8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1431" tIns="45715" rIns="91431" bIns="45715" anchor="ctr"/>
            <a:lstStyle/>
            <a:p>
              <a:pPr algn="ctr" defTabSz="914400" eaLnBrk="0" hangingPunct="0"/>
              <a:endParaRPr lang="es-ES" sz="1600" b="1">
                <a:solidFill>
                  <a:schemeClr val="bg1"/>
                </a:solidFill>
              </a:endParaRPr>
            </a:p>
          </p:txBody>
        </p:sp>
        <p:sp>
          <p:nvSpPr>
            <p:cNvPr id="17503" name="Rectangle 40"/>
            <p:cNvSpPr>
              <a:spLocks noChangeArrowheads="1"/>
            </p:cNvSpPr>
            <p:nvPr/>
          </p:nvSpPr>
          <p:spPr bwMode="auto">
            <a:xfrm>
              <a:off x="1908" y="2025"/>
              <a:ext cx="92" cy="12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1431" tIns="45715" rIns="91431" bIns="45715" anchor="ctr"/>
            <a:lstStyle/>
            <a:p>
              <a:pPr algn="ctr" defTabSz="914400" eaLnBrk="0" hangingPunct="0"/>
              <a:endParaRPr lang="es-ES" sz="1600" b="1">
                <a:solidFill>
                  <a:schemeClr val="bg1"/>
                </a:solidFill>
              </a:endParaRPr>
            </a:p>
          </p:txBody>
        </p:sp>
        <p:sp>
          <p:nvSpPr>
            <p:cNvPr id="17504" name="Rectangle 41"/>
            <p:cNvSpPr>
              <a:spLocks noChangeArrowheads="1"/>
            </p:cNvSpPr>
            <p:nvPr/>
          </p:nvSpPr>
          <p:spPr bwMode="auto">
            <a:xfrm>
              <a:off x="1650" y="1699"/>
              <a:ext cx="62" cy="8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1431" tIns="45715" rIns="91431" bIns="45715" anchor="ctr"/>
            <a:lstStyle/>
            <a:p>
              <a:pPr algn="ctr" defTabSz="914400" eaLnBrk="0" hangingPunct="0"/>
              <a:endParaRPr lang="es-ES" sz="1600" b="1">
                <a:solidFill>
                  <a:schemeClr val="bg1"/>
                </a:solidFill>
              </a:endParaRPr>
            </a:p>
          </p:txBody>
        </p:sp>
        <p:sp>
          <p:nvSpPr>
            <p:cNvPr id="17505" name="Rectangle 42"/>
            <p:cNvSpPr>
              <a:spLocks noChangeArrowheads="1"/>
            </p:cNvSpPr>
            <p:nvPr/>
          </p:nvSpPr>
          <p:spPr bwMode="auto">
            <a:xfrm>
              <a:off x="1755" y="1765"/>
              <a:ext cx="62" cy="8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1431" tIns="45715" rIns="91431" bIns="45715" anchor="ctr"/>
            <a:lstStyle/>
            <a:p>
              <a:pPr algn="ctr" defTabSz="914400" eaLnBrk="0" hangingPunct="0"/>
              <a:endParaRPr lang="es-ES" sz="1600" b="1">
                <a:solidFill>
                  <a:schemeClr val="bg1"/>
                </a:solidFill>
              </a:endParaRPr>
            </a:p>
          </p:txBody>
        </p:sp>
        <p:sp>
          <p:nvSpPr>
            <p:cNvPr id="17506" name="Rectangle 43"/>
            <p:cNvSpPr>
              <a:spLocks noChangeArrowheads="1"/>
            </p:cNvSpPr>
            <p:nvPr/>
          </p:nvSpPr>
          <p:spPr bwMode="auto">
            <a:xfrm>
              <a:off x="1755" y="1869"/>
              <a:ext cx="48" cy="64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1431" tIns="45715" rIns="91431" bIns="45715" anchor="ctr"/>
            <a:lstStyle/>
            <a:p>
              <a:pPr algn="ctr" defTabSz="914400" eaLnBrk="0" hangingPunct="0"/>
              <a:endParaRPr lang="es-ES" sz="1600" b="1">
                <a:solidFill>
                  <a:schemeClr val="bg1"/>
                </a:solidFill>
              </a:endParaRPr>
            </a:p>
          </p:txBody>
        </p:sp>
        <p:sp>
          <p:nvSpPr>
            <p:cNvPr id="17507" name="Rectangle 44"/>
            <p:cNvSpPr>
              <a:spLocks noChangeArrowheads="1"/>
            </p:cNvSpPr>
            <p:nvPr/>
          </p:nvSpPr>
          <p:spPr bwMode="auto">
            <a:xfrm>
              <a:off x="1824" y="1863"/>
              <a:ext cx="47" cy="64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1431" tIns="45715" rIns="91431" bIns="45715" anchor="ctr"/>
            <a:lstStyle/>
            <a:p>
              <a:pPr algn="ctr" defTabSz="914400" eaLnBrk="0" hangingPunct="0"/>
              <a:endParaRPr lang="es-ES" sz="1600" b="1">
                <a:solidFill>
                  <a:schemeClr val="bg1"/>
                </a:solidFill>
              </a:endParaRPr>
            </a:p>
          </p:txBody>
        </p:sp>
        <p:sp>
          <p:nvSpPr>
            <p:cNvPr id="17508" name="Rectangle 45"/>
            <p:cNvSpPr>
              <a:spLocks noChangeArrowheads="1"/>
            </p:cNvSpPr>
            <p:nvPr/>
          </p:nvSpPr>
          <p:spPr bwMode="auto">
            <a:xfrm>
              <a:off x="1719" y="2153"/>
              <a:ext cx="60" cy="8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1431" tIns="45715" rIns="91431" bIns="45715" anchor="ctr"/>
            <a:lstStyle/>
            <a:p>
              <a:pPr algn="ctr" defTabSz="914400" eaLnBrk="0" hangingPunct="0"/>
              <a:endParaRPr lang="es-ES" sz="1600" b="1">
                <a:solidFill>
                  <a:schemeClr val="bg1"/>
                </a:solidFill>
              </a:endParaRPr>
            </a:p>
          </p:txBody>
        </p:sp>
        <p:sp>
          <p:nvSpPr>
            <p:cNvPr id="17509" name="Rectangle 46"/>
            <p:cNvSpPr>
              <a:spLocks noChangeArrowheads="1"/>
            </p:cNvSpPr>
            <p:nvPr/>
          </p:nvSpPr>
          <p:spPr bwMode="auto">
            <a:xfrm>
              <a:off x="1740" y="2365"/>
              <a:ext cx="47" cy="6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1431" tIns="45715" rIns="91431" bIns="45715" anchor="ctr"/>
            <a:lstStyle/>
            <a:p>
              <a:pPr algn="ctr" defTabSz="914400" eaLnBrk="0" hangingPunct="0"/>
              <a:endParaRPr lang="es-ES" sz="1600" b="1">
                <a:solidFill>
                  <a:schemeClr val="bg1"/>
                </a:solidFill>
              </a:endParaRPr>
            </a:p>
          </p:txBody>
        </p:sp>
        <p:sp>
          <p:nvSpPr>
            <p:cNvPr id="17510" name="Rectangle 47"/>
            <p:cNvSpPr>
              <a:spLocks noChangeArrowheads="1"/>
            </p:cNvSpPr>
            <p:nvPr/>
          </p:nvSpPr>
          <p:spPr bwMode="auto">
            <a:xfrm>
              <a:off x="1349" y="2659"/>
              <a:ext cx="46" cy="6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1431" tIns="45715" rIns="91431" bIns="45715" anchor="ctr"/>
            <a:lstStyle/>
            <a:p>
              <a:pPr algn="ctr" defTabSz="914400" eaLnBrk="0" hangingPunct="0"/>
              <a:endParaRPr lang="es-ES" sz="1600" b="1">
                <a:solidFill>
                  <a:schemeClr val="bg1"/>
                </a:solidFill>
              </a:endParaRPr>
            </a:p>
          </p:txBody>
        </p:sp>
        <p:sp>
          <p:nvSpPr>
            <p:cNvPr id="17511" name="Rectangle 48"/>
            <p:cNvSpPr>
              <a:spLocks noChangeArrowheads="1"/>
            </p:cNvSpPr>
            <p:nvPr/>
          </p:nvSpPr>
          <p:spPr bwMode="auto">
            <a:xfrm>
              <a:off x="1206" y="2421"/>
              <a:ext cx="36" cy="48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1431" tIns="45715" rIns="91431" bIns="45715" anchor="ctr"/>
            <a:lstStyle/>
            <a:p>
              <a:pPr algn="ctr" defTabSz="914400" eaLnBrk="0" hangingPunct="0"/>
              <a:endParaRPr lang="es-ES" sz="1600" b="1">
                <a:solidFill>
                  <a:schemeClr val="bg1"/>
                </a:solidFill>
              </a:endParaRPr>
            </a:p>
          </p:txBody>
        </p:sp>
        <p:sp>
          <p:nvSpPr>
            <p:cNvPr id="17512" name="Rectangle 49"/>
            <p:cNvSpPr>
              <a:spLocks noChangeArrowheads="1"/>
            </p:cNvSpPr>
            <p:nvPr/>
          </p:nvSpPr>
          <p:spPr bwMode="auto">
            <a:xfrm>
              <a:off x="1586" y="2137"/>
              <a:ext cx="37" cy="5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1431" tIns="45715" rIns="91431" bIns="45715" anchor="ctr"/>
            <a:lstStyle/>
            <a:p>
              <a:pPr algn="ctr" defTabSz="914400" eaLnBrk="0" hangingPunct="0"/>
              <a:endParaRPr lang="es-ES" sz="1600" b="1">
                <a:solidFill>
                  <a:schemeClr val="bg1"/>
                </a:solidFill>
              </a:endParaRPr>
            </a:p>
          </p:txBody>
        </p:sp>
        <p:sp>
          <p:nvSpPr>
            <p:cNvPr id="17513" name="Text Box 50"/>
            <p:cNvSpPr txBox="1">
              <a:spLocks noChangeArrowheads="1"/>
            </p:cNvSpPr>
            <p:nvPr/>
          </p:nvSpPr>
          <p:spPr bwMode="auto">
            <a:xfrm>
              <a:off x="661" y="3199"/>
              <a:ext cx="298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53604" tIns="76802" rIns="153604" bIns="76802">
              <a:spAutoFit/>
            </a:bodyPr>
            <a:lstStyle/>
            <a:p>
              <a:pPr algn="r" defTabSz="1536700" eaLnBrk="0" hangingPunct="0"/>
              <a:r>
                <a:rPr lang="en-US" sz="1300" b="1">
                  <a:solidFill>
                    <a:schemeClr val="bg1"/>
                  </a:solidFill>
                </a:rPr>
                <a:t>-10</a:t>
              </a:r>
            </a:p>
          </p:txBody>
        </p:sp>
        <p:sp>
          <p:nvSpPr>
            <p:cNvPr id="17514" name="Text Box 52"/>
            <p:cNvSpPr txBox="1">
              <a:spLocks noChangeArrowheads="1"/>
            </p:cNvSpPr>
            <p:nvPr/>
          </p:nvSpPr>
          <p:spPr bwMode="auto">
            <a:xfrm>
              <a:off x="1102" y="3420"/>
              <a:ext cx="1083" cy="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53604" tIns="76802" rIns="153604" bIns="76802">
              <a:spAutoFit/>
            </a:bodyPr>
            <a:lstStyle/>
            <a:p>
              <a:pPr algn="ctr" defTabSz="1536700" eaLnBrk="0" hangingPunct="0"/>
              <a:r>
                <a:rPr lang="es-ES" sz="1400" b="1">
                  <a:solidFill>
                    <a:schemeClr val="bg1"/>
                  </a:solidFill>
                </a:rPr>
                <a:t>Reducción en </a:t>
              </a:r>
              <a:br>
                <a:rPr lang="es-ES" sz="1400" b="1">
                  <a:solidFill>
                    <a:schemeClr val="bg1"/>
                  </a:solidFill>
                </a:rPr>
              </a:br>
              <a:r>
                <a:rPr lang="es-ES" sz="1400" b="1">
                  <a:solidFill>
                    <a:schemeClr val="bg1"/>
                  </a:solidFill>
                </a:rPr>
                <a:t>cLDL mmol/l (mg/dl)</a:t>
              </a:r>
            </a:p>
          </p:txBody>
        </p:sp>
        <p:sp>
          <p:nvSpPr>
            <p:cNvPr id="17515" name="Text Box 103"/>
            <p:cNvSpPr txBox="1">
              <a:spLocks noChangeArrowheads="1"/>
            </p:cNvSpPr>
            <p:nvPr/>
          </p:nvSpPr>
          <p:spPr bwMode="auto">
            <a:xfrm rot="16200000">
              <a:off x="-540" y="2105"/>
              <a:ext cx="2086" cy="29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1431" tIns="45715" rIns="91431" bIns="45715">
              <a:spAutoFit/>
            </a:bodyPr>
            <a:lstStyle/>
            <a:p>
              <a:pPr algn="ctr" defTabSz="914400" eaLnBrk="0" hangingPunct="0"/>
              <a:r>
                <a:rPr lang="es-ES_tradnl" sz="1400" b="1">
                  <a:solidFill>
                    <a:schemeClr val="bg1"/>
                  </a:solidFill>
                </a:rPr>
                <a:t>Reducción proporcional en tasa episodios (% </a:t>
              </a:r>
              <a:r>
                <a:rPr lang="es-ES_tradnl" sz="1400" b="1">
                  <a:solidFill>
                    <a:schemeClr val="bg1"/>
                  </a:solidFill>
                  <a:sym typeface="Symbol" charset="2"/>
                </a:rPr>
                <a:t> ES)</a:t>
              </a:r>
            </a:p>
          </p:txBody>
        </p:sp>
      </p:grpSp>
      <p:sp>
        <p:nvSpPr>
          <p:cNvPr id="17416" name="Text Box 44"/>
          <p:cNvSpPr txBox="1">
            <a:spLocks noChangeArrowheads="1"/>
          </p:cNvSpPr>
          <p:nvPr/>
        </p:nvSpPr>
        <p:spPr bwMode="auto">
          <a:xfrm>
            <a:off x="1357286" y="214314"/>
            <a:ext cx="7818662" cy="83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5" rIns="91431" bIns="45715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s-ES" sz="2400" b="1" dirty="0">
                <a:solidFill>
                  <a:srgbClr val="66FF33"/>
                </a:solidFill>
                <a:latin typeface="Arial Rounded MT Bold" charset="0"/>
              </a:rPr>
              <a:t>El descenso del </a:t>
            </a:r>
            <a:r>
              <a:rPr lang="es-ES" sz="2400" b="1" dirty="0" err="1">
                <a:solidFill>
                  <a:srgbClr val="66FF33"/>
                </a:solidFill>
                <a:latin typeface="Arial Rounded MT Bold" charset="0"/>
              </a:rPr>
              <a:t>cLDL</a:t>
            </a:r>
            <a:r>
              <a:rPr lang="es-ES" sz="2400" b="1" dirty="0">
                <a:solidFill>
                  <a:srgbClr val="66FF33"/>
                </a:solidFill>
                <a:latin typeface="Arial Rounded MT Bold" charset="0"/>
              </a:rPr>
              <a:t> en 1 </a:t>
            </a:r>
            <a:r>
              <a:rPr lang="es-ES" sz="2400" b="1" dirty="0" err="1">
                <a:solidFill>
                  <a:srgbClr val="66FF33"/>
                </a:solidFill>
                <a:latin typeface="Arial Rounded MT Bold" charset="0"/>
              </a:rPr>
              <a:t>mmol</a:t>
            </a:r>
            <a:r>
              <a:rPr lang="es-ES" sz="2400" b="1" dirty="0">
                <a:solidFill>
                  <a:srgbClr val="66FF33"/>
                </a:solidFill>
                <a:latin typeface="Arial Rounded MT Bold" charset="0"/>
              </a:rPr>
              <a:t>/l (40 mg/dl)  con </a:t>
            </a:r>
            <a:r>
              <a:rPr lang="es-ES" sz="2400" b="1" dirty="0" err="1">
                <a:solidFill>
                  <a:srgbClr val="66FF33"/>
                </a:solidFill>
                <a:latin typeface="Arial Rounded MT Bold" charset="0"/>
              </a:rPr>
              <a:t>estatinas</a:t>
            </a:r>
            <a:r>
              <a:rPr lang="es-ES" sz="2400" b="1" dirty="0">
                <a:solidFill>
                  <a:srgbClr val="66FF33"/>
                </a:solidFill>
                <a:latin typeface="Arial Rounded MT Bold" charset="0"/>
              </a:rPr>
              <a:t> reduce los episodios coronarios un 23%</a:t>
            </a:r>
            <a:endParaRPr lang="fr-FR" sz="2400" b="1" dirty="0">
              <a:solidFill>
                <a:srgbClr val="66FF33"/>
              </a:solidFill>
              <a:latin typeface="Arial Rounded MT Bold" charset="0"/>
            </a:endParaRPr>
          </a:p>
        </p:txBody>
      </p:sp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78" y="142852"/>
            <a:ext cx="1178727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58 Imagen"/>
          <p:cNvPicPr/>
          <p:nvPr/>
        </p:nvPicPr>
        <p:blipFill>
          <a:blip r:embed="rId4" cstate="print"/>
          <a:srcRect l="68666" t="17086" r="19039" b="55276"/>
          <a:stretch>
            <a:fillRect/>
          </a:stretch>
        </p:blipFill>
        <p:spPr bwMode="auto">
          <a:xfrm>
            <a:off x="9072554" y="214290"/>
            <a:ext cx="1214446" cy="953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59 Imagen"/>
          <p:cNvPicPr/>
          <p:nvPr/>
        </p:nvPicPr>
        <p:blipFill>
          <a:blip r:embed="rId5"/>
          <a:srcRect l="18814" t="62094" r="34447" b="25221"/>
          <a:stretch>
            <a:fillRect/>
          </a:stretch>
        </p:blipFill>
        <p:spPr bwMode="auto">
          <a:xfrm>
            <a:off x="1500162" y="1000108"/>
            <a:ext cx="7500990" cy="73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60 CuadroTexto"/>
          <p:cNvSpPr txBox="1"/>
          <p:nvPr/>
        </p:nvSpPr>
        <p:spPr>
          <a:xfrm>
            <a:off x="5500690" y="2071678"/>
            <a:ext cx="4955203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ea typeface="ＭＳ Ｐゴシック" charset="-128"/>
                <a:cs typeface="Times New Roman" charset="0"/>
              </a:rPr>
              <a:t>Se trata de un </a:t>
            </a:r>
            <a:r>
              <a:rPr lang="es-ES" dirty="0" err="1">
                <a:solidFill>
                  <a:schemeClr val="bg1"/>
                </a:solidFill>
                <a:ea typeface="ＭＳ Ｐゴシック" charset="-128"/>
                <a:cs typeface="Times New Roman" charset="0"/>
              </a:rPr>
              <a:t>metaanálisis</a:t>
            </a:r>
            <a:r>
              <a:rPr lang="es-ES" dirty="0">
                <a:solidFill>
                  <a:schemeClr val="bg1"/>
                </a:solidFill>
                <a:ea typeface="ＭＳ Ｐゴシック" charset="-128"/>
                <a:cs typeface="Times New Roman" charset="0"/>
              </a:rPr>
              <a:t> prospectivo </a:t>
            </a:r>
          </a:p>
          <a:p>
            <a:r>
              <a:rPr lang="es-ES" dirty="0">
                <a:solidFill>
                  <a:schemeClr val="bg1"/>
                </a:solidFill>
                <a:ea typeface="ＭＳ Ｐゴシック" charset="-128"/>
                <a:cs typeface="Times New Roman" charset="0"/>
              </a:rPr>
              <a:t>efectuado con datos de </a:t>
            </a:r>
            <a:r>
              <a:rPr lang="es-ES" b="1" dirty="0">
                <a:solidFill>
                  <a:srgbClr val="FFFF00"/>
                </a:solidFill>
                <a:ea typeface="ＭＳ Ｐゴシック" charset="-128"/>
                <a:cs typeface="Times New Roman" charset="0"/>
              </a:rPr>
              <a:t>90.056 individuos </a:t>
            </a:r>
          </a:p>
          <a:p>
            <a:r>
              <a:rPr lang="es-ES" b="1" dirty="0">
                <a:solidFill>
                  <a:srgbClr val="FFFF00"/>
                </a:solidFill>
                <a:ea typeface="ＭＳ Ｐゴシック" charset="-128"/>
                <a:cs typeface="Times New Roman" charset="0"/>
              </a:rPr>
              <a:t>procedentes de 14 ensayos de intervención </a:t>
            </a:r>
          </a:p>
          <a:p>
            <a:r>
              <a:rPr lang="es-ES" b="1" dirty="0">
                <a:solidFill>
                  <a:srgbClr val="FFFF00"/>
                </a:solidFill>
                <a:ea typeface="ＭＳ Ｐゴシック" charset="-128"/>
                <a:cs typeface="Times New Roman" charset="0"/>
              </a:rPr>
              <a:t>con </a:t>
            </a:r>
            <a:r>
              <a:rPr lang="es-ES" b="1" dirty="0" err="1">
                <a:solidFill>
                  <a:srgbClr val="FFFF00"/>
                </a:solidFill>
                <a:ea typeface="ＭＳ Ｐゴシック" charset="-128"/>
                <a:cs typeface="Times New Roman" charset="0"/>
              </a:rPr>
              <a:t>estatinas</a:t>
            </a:r>
            <a:r>
              <a:rPr lang="es-ES" b="1" dirty="0">
                <a:solidFill>
                  <a:srgbClr val="FFFF00"/>
                </a:solidFill>
                <a:ea typeface="ＭＳ Ｐゴシック" charset="-128"/>
                <a:cs typeface="Times New Roman" charset="0"/>
              </a:rPr>
              <a:t> </a:t>
            </a:r>
            <a:r>
              <a:rPr lang="es-ES" dirty="0">
                <a:solidFill>
                  <a:schemeClr val="bg1"/>
                </a:solidFill>
                <a:ea typeface="ＭＳ Ｐゴシック" charset="-128"/>
                <a:cs typeface="Times New Roman" charset="0"/>
              </a:rPr>
              <a:t>con el objetivo de analizar </a:t>
            </a:r>
          </a:p>
          <a:p>
            <a:r>
              <a:rPr lang="es-ES" dirty="0">
                <a:solidFill>
                  <a:schemeClr val="bg1"/>
                </a:solidFill>
                <a:ea typeface="ＭＳ Ｐゴシック" charset="-128"/>
                <a:cs typeface="Times New Roman" charset="0"/>
              </a:rPr>
              <a:t>la relación entre la reducción proporcional en</a:t>
            </a:r>
          </a:p>
          <a:p>
            <a:r>
              <a:rPr lang="es-ES" dirty="0">
                <a:solidFill>
                  <a:schemeClr val="bg1"/>
                </a:solidFill>
                <a:ea typeface="ＭＳ Ｐゴシック" charset="-128"/>
                <a:cs typeface="Times New Roman" charset="0"/>
              </a:rPr>
              <a:t> la incidencia de episodios coronarios graves y</a:t>
            </a:r>
          </a:p>
          <a:p>
            <a:r>
              <a:rPr lang="es-ES" dirty="0">
                <a:solidFill>
                  <a:schemeClr val="bg1"/>
                </a:solidFill>
                <a:ea typeface="ＭＳ Ｐゴシック" charset="-128"/>
                <a:cs typeface="Times New Roman" charset="0"/>
              </a:rPr>
              <a:t> episodios vasculares mayores y la reducción</a:t>
            </a:r>
          </a:p>
          <a:p>
            <a:r>
              <a:rPr lang="es-ES" dirty="0">
                <a:solidFill>
                  <a:schemeClr val="bg1"/>
                </a:solidFill>
                <a:ea typeface="ＭＳ Ｐゴシック" charset="-128"/>
                <a:cs typeface="Times New Roman" charset="0"/>
              </a:rPr>
              <a:t> media absoluta de </a:t>
            </a:r>
            <a:r>
              <a:rPr lang="es-ES" dirty="0" err="1">
                <a:solidFill>
                  <a:schemeClr val="bg1"/>
                </a:solidFill>
                <a:ea typeface="ＭＳ Ｐゴシック" charset="-128"/>
                <a:cs typeface="Times New Roman" charset="0"/>
              </a:rPr>
              <a:t>cLDL</a:t>
            </a:r>
            <a:r>
              <a:rPr lang="es-ES" dirty="0">
                <a:solidFill>
                  <a:schemeClr val="bg1"/>
                </a:solidFill>
                <a:ea typeface="ＭＳ Ｐゴシック" charset="-128"/>
                <a:cs typeface="Times New Roman" charset="0"/>
              </a:rPr>
              <a:t> al año. </a:t>
            </a:r>
          </a:p>
          <a:p>
            <a:endParaRPr lang="es-ES" dirty="0">
              <a:solidFill>
                <a:schemeClr val="bg1"/>
              </a:solidFill>
              <a:ea typeface="ＭＳ Ｐゴシック" charset="-128"/>
              <a:cs typeface="Times New Roman" charset="0"/>
            </a:endParaRPr>
          </a:p>
          <a:p>
            <a:endParaRPr lang="es-ES" dirty="0">
              <a:solidFill>
                <a:schemeClr val="bg1"/>
              </a:solidFill>
              <a:ea typeface="ＭＳ Ｐゴシック" charset="-128"/>
              <a:cs typeface="Times New Roman" charset="0"/>
            </a:endParaRPr>
          </a:p>
          <a:p>
            <a:r>
              <a:rPr lang="es-ES" sz="2400" b="1" dirty="0">
                <a:solidFill>
                  <a:srgbClr val="FFFF00"/>
                </a:solidFill>
                <a:ea typeface="ＭＳ Ｐゴシック" charset="-128"/>
                <a:cs typeface="Times New Roman" charset="0"/>
              </a:rPr>
              <a:t>El descenso del </a:t>
            </a:r>
            <a:r>
              <a:rPr lang="es-ES" sz="2400" b="1" dirty="0" err="1">
                <a:solidFill>
                  <a:srgbClr val="FFFF00"/>
                </a:solidFill>
                <a:ea typeface="ＭＳ Ｐゴシック" charset="-128"/>
                <a:cs typeface="Times New Roman" charset="0"/>
              </a:rPr>
              <a:t>cLDL</a:t>
            </a:r>
            <a:r>
              <a:rPr lang="es-ES" sz="2400" b="1" dirty="0">
                <a:solidFill>
                  <a:srgbClr val="FFFF00"/>
                </a:solidFill>
                <a:ea typeface="ＭＳ Ｐゴシック" charset="-128"/>
                <a:cs typeface="Times New Roman" charset="0"/>
              </a:rPr>
              <a:t> en 1 </a:t>
            </a:r>
            <a:r>
              <a:rPr lang="es-ES" sz="2400" b="1" dirty="0" err="1">
                <a:solidFill>
                  <a:srgbClr val="FFFF00"/>
                </a:solidFill>
                <a:ea typeface="ＭＳ Ｐゴシック" charset="-128"/>
                <a:cs typeface="Times New Roman" charset="0"/>
              </a:rPr>
              <a:t>mmol</a:t>
            </a:r>
            <a:r>
              <a:rPr lang="es-ES" sz="2400" b="1" dirty="0">
                <a:solidFill>
                  <a:srgbClr val="FFFF00"/>
                </a:solidFill>
                <a:ea typeface="ＭＳ Ｐゴシック" charset="-128"/>
                <a:cs typeface="Times New Roman" charset="0"/>
              </a:rPr>
              <a:t>/l </a:t>
            </a:r>
          </a:p>
          <a:p>
            <a:r>
              <a:rPr lang="es-ES" sz="2400" b="1" dirty="0">
                <a:solidFill>
                  <a:srgbClr val="FFFF00"/>
                </a:solidFill>
                <a:ea typeface="ＭＳ Ｐゴシック" charset="-128"/>
                <a:cs typeface="Times New Roman" charset="0"/>
              </a:rPr>
              <a:t>(40 mg/dl) con </a:t>
            </a:r>
            <a:r>
              <a:rPr lang="es-ES" sz="2400" b="1" dirty="0" err="1">
                <a:solidFill>
                  <a:srgbClr val="FFFF00"/>
                </a:solidFill>
                <a:ea typeface="ＭＳ Ｐゴシック" charset="-128"/>
                <a:cs typeface="Times New Roman" charset="0"/>
              </a:rPr>
              <a:t>estatinas</a:t>
            </a:r>
            <a:r>
              <a:rPr lang="es-ES" sz="2400" b="1" dirty="0">
                <a:solidFill>
                  <a:srgbClr val="FFFF00"/>
                </a:solidFill>
                <a:ea typeface="ＭＳ Ｐゴシック" charset="-128"/>
                <a:cs typeface="Times New Roman" charset="0"/>
              </a:rPr>
              <a:t> reduce los</a:t>
            </a:r>
          </a:p>
          <a:p>
            <a:r>
              <a:rPr lang="es-ES" sz="2400" b="1" dirty="0">
                <a:solidFill>
                  <a:srgbClr val="FFFF00"/>
                </a:solidFill>
                <a:ea typeface="ＭＳ Ｐゴシック" charset="-128"/>
                <a:cs typeface="Times New Roman" charset="0"/>
              </a:rPr>
              <a:t>episodios coronarios un 23%</a:t>
            </a:r>
          </a:p>
          <a:p>
            <a:endParaRPr lang="es-ES" dirty="0">
              <a:solidFill>
                <a:schemeClr val="bg1"/>
              </a:solidFill>
              <a:ea typeface="ＭＳ Ｐゴシック" charset="-128"/>
              <a:cs typeface="Times New Roman" charset="0"/>
            </a:endParaRPr>
          </a:p>
          <a:p>
            <a:endParaRPr lang="es-ES" dirty="0"/>
          </a:p>
        </p:txBody>
      </p:sp>
      <p:sp>
        <p:nvSpPr>
          <p:cNvPr id="62" name="61 Flecha abajo"/>
          <p:cNvSpPr/>
          <p:nvPr/>
        </p:nvSpPr>
        <p:spPr>
          <a:xfrm>
            <a:off x="7786706" y="4643446"/>
            <a:ext cx="357190" cy="5000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8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16" y="1357298"/>
            <a:ext cx="9715568" cy="5500702"/>
          </a:xfrm>
          <a:noFill/>
        </p:spPr>
        <p:txBody>
          <a:bodyPr>
            <a:normAutofit fontScale="92500" lnSpcReduction="10000"/>
          </a:bodyPr>
          <a:lstStyle/>
          <a:p>
            <a:pPr marL="609600" indent="-609600">
              <a:buClr>
                <a:schemeClr val="accent3"/>
              </a:buClr>
              <a:buSzPct val="110000"/>
              <a:buNone/>
            </a:pPr>
            <a:r>
              <a:rPr lang="es-ES_tradnl" sz="2400" dirty="0">
                <a:solidFill>
                  <a:schemeClr val="accent3"/>
                </a:solidFill>
                <a:latin typeface="Arial" charset="0"/>
              </a:rPr>
              <a:t> </a:t>
            </a:r>
          </a:p>
          <a:p>
            <a:pPr marL="609600" indent="-609600">
              <a:buClr>
                <a:schemeClr val="accent3"/>
              </a:buClr>
              <a:buSzPct val="110000"/>
              <a:buNone/>
            </a:pPr>
            <a:endParaRPr lang="es-ES_tradnl" sz="2400" dirty="0">
              <a:solidFill>
                <a:schemeClr val="accent3"/>
              </a:solidFill>
              <a:latin typeface="Arial" charset="0"/>
            </a:endParaRPr>
          </a:p>
          <a:p>
            <a:pPr marL="609600" indent="-609600">
              <a:buClr>
                <a:schemeClr val="accent3"/>
              </a:buClr>
              <a:buSzPct val="110000"/>
              <a:buNone/>
            </a:pPr>
            <a:endParaRPr lang="es-ES_tradnl" sz="2400" dirty="0">
              <a:solidFill>
                <a:schemeClr val="accent3"/>
              </a:solidFill>
              <a:latin typeface="Arial" charset="0"/>
            </a:endParaRPr>
          </a:p>
          <a:p>
            <a:pPr marL="609600" indent="-609600">
              <a:buClr>
                <a:schemeClr val="accent3"/>
              </a:buClr>
              <a:buSzPct val="110000"/>
              <a:buNone/>
            </a:pPr>
            <a:endParaRPr lang="es-ES_tradnl" sz="2400" dirty="0">
              <a:solidFill>
                <a:schemeClr val="accent3"/>
              </a:solidFill>
              <a:latin typeface="Arial" charset="0"/>
            </a:endParaRPr>
          </a:p>
          <a:p>
            <a:pPr marL="609600" indent="-609600">
              <a:buClr>
                <a:schemeClr val="accent3"/>
              </a:buClr>
              <a:buSzPct val="110000"/>
              <a:buNone/>
            </a:pPr>
            <a:endParaRPr lang="es-ES_tradnl" sz="2400" dirty="0">
              <a:solidFill>
                <a:schemeClr val="accent3"/>
              </a:solidFill>
              <a:latin typeface="Arial" charset="0"/>
            </a:endParaRPr>
          </a:p>
          <a:p>
            <a:pPr marL="609600" indent="-609600">
              <a:buClr>
                <a:schemeClr val="accent3"/>
              </a:buClr>
              <a:buSzPct val="110000"/>
              <a:buNone/>
            </a:pPr>
            <a:endParaRPr lang="es-ES_tradnl" sz="2400" dirty="0">
              <a:solidFill>
                <a:schemeClr val="accent3"/>
              </a:solidFill>
              <a:latin typeface="Arial" charset="0"/>
            </a:endParaRPr>
          </a:p>
          <a:p>
            <a:pPr marL="609600" indent="-609600">
              <a:buClr>
                <a:schemeClr val="accent3"/>
              </a:buClr>
              <a:buSzPct val="110000"/>
              <a:buNone/>
            </a:pPr>
            <a:endParaRPr lang="es-ES_tradnl" sz="2400" dirty="0">
              <a:solidFill>
                <a:schemeClr val="accent3"/>
              </a:solidFill>
              <a:latin typeface="Arial" charset="0"/>
            </a:endParaRPr>
          </a:p>
          <a:p>
            <a:pPr marL="609600" indent="-609600">
              <a:buClr>
                <a:schemeClr val="accent3"/>
              </a:buClr>
              <a:buSzPct val="110000"/>
              <a:buNone/>
            </a:pPr>
            <a:endParaRPr lang="es-ES_tradnl" sz="2400" dirty="0">
              <a:solidFill>
                <a:schemeClr val="accent3"/>
              </a:solidFill>
              <a:latin typeface="Arial" charset="0"/>
            </a:endParaRPr>
          </a:p>
          <a:p>
            <a:pPr marL="609600" indent="-609600">
              <a:buClr>
                <a:schemeClr val="accent3"/>
              </a:buClr>
              <a:buSzPct val="110000"/>
              <a:buNone/>
            </a:pPr>
            <a:endParaRPr lang="es-ES_tradnl" sz="2400" dirty="0">
              <a:solidFill>
                <a:schemeClr val="accent3"/>
              </a:solidFill>
              <a:latin typeface="Arial" charset="0"/>
            </a:endParaRPr>
          </a:p>
          <a:p>
            <a:pPr marL="609600" indent="-609600">
              <a:buClr>
                <a:schemeClr val="accent3"/>
              </a:buClr>
              <a:buSzPct val="110000"/>
              <a:buNone/>
            </a:pPr>
            <a:endParaRPr lang="es-ES_tradnl" sz="2400" dirty="0">
              <a:solidFill>
                <a:schemeClr val="accent3"/>
              </a:solidFill>
              <a:latin typeface="Arial" charset="0"/>
            </a:endParaRPr>
          </a:p>
          <a:p>
            <a:pPr marL="609600" indent="-609600">
              <a:buClr>
                <a:schemeClr val="accent3"/>
              </a:buClr>
              <a:buSzPct val="110000"/>
              <a:buNone/>
            </a:pPr>
            <a:endParaRPr lang="es-ES_tradnl" sz="2400" dirty="0">
              <a:solidFill>
                <a:schemeClr val="accent3"/>
              </a:solidFill>
              <a:latin typeface="Arial" charset="0"/>
            </a:endParaRPr>
          </a:p>
          <a:p>
            <a:pPr marL="609600" indent="-609600">
              <a:buClr>
                <a:schemeClr val="accent3"/>
              </a:buClr>
              <a:buSzPct val="110000"/>
              <a:buNone/>
            </a:pPr>
            <a:endParaRPr lang="es-ES_tradnl" sz="2400" dirty="0">
              <a:solidFill>
                <a:schemeClr val="accent3"/>
              </a:solidFill>
              <a:latin typeface="Arial" charset="0"/>
            </a:endParaRPr>
          </a:p>
          <a:p>
            <a:pPr marL="609600" indent="-609600">
              <a:buClr>
                <a:schemeClr val="accent3"/>
              </a:buClr>
              <a:buSzPct val="110000"/>
              <a:buNone/>
            </a:pPr>
            <a:r>
              <a:rPr lang="es-ES_tradnl" sz="2400" dirty="0">
                <a:solidFill>
                  <a:schemeClr val="accent3"/>
                </a:solidFill>
                <a:latin typeface="Arial" charset="0"/>
              </a:rPr>
              <a:t>        En esta </a:t>
            </a:r>
            <a:r>
              <a:rPr lang="es-ES_tradnl" sz="2400" dirty="0" err="1">
                <a:solidFill>
                  <a:schemeClr val="accent3"/>
                </a:solidFill>
                <a:latin typeface="Arial" charset="0"/>
              </a:rPr>
              <a:t>metaanálisis</a:t>
            </a:r>
            <a:r>
              <a:rPr lang="es-ES_tradnl" sz="2400" dirty="0">
                <a:solidFill>
                  <a:schemeClr val="accent3"/>
                </a:solidFill>
                <a:latin typeface="Arial" charset="0"/>
              </a:rPr>
              <a:t> independientemente del riesgo basal en pacientes sin factores de riesgo y con enfermedad vascular hay una reducción significativa de los eventos</a:t>
            </a:r>
          </a:p>
        </p:txBody>
      </p:sp>
      <p:pic>
        <p:nvPicPr>
          <p:cNvPr id="4" name="3 Imagen"/>
          <p:cNvPicPr/>
          <p:nvPr/>
        </p:nvPicPr>
        <p:blipFill>
          <a:blip r:embed="rId3" cstate="print"/>
          <a:srcRect l="68666" t="17086" r="19039" b="55276"/>
          <a:stretch>
            <a:fillRect/>
          </a:stretch>
        </p:blipFill>
        <p:spPr bwMode="auto">
          <a:xfrm>
            <a:off x="9215466" y="357166"/>
            <a:ext cx="78581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17" y="285728"/>
            <a:ext cx="714380" cy="66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Rectángulo"/>
          <p:cNvSpPr/>
          <p:nvPr/>
        </p:nvSpPr>
        <p:spPr>
          <a:xfrm>
            <a:off x="3286112" y="500042"/>
            <a:ext cx="274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rgbClr val="00FF00"/>
                </a:solidFill>
              </a:rPr>
              <a:t> </a:t>
            </a:r>
            <a:endParaRPr lang="es-ES" sz="2800" dirty="0"/>
          </a:p>
        </p:txBody>
      </p:sp>
      <p:pic>
        <p:nvPicPr>
          <p:cNvPr id="352258" name="Picture 2"/>
          <p:cNvPicPr>
            <a:picLocks noChangeAspect="1" noChangeArrowheads="1"/>
          </p:cNvPicPr>
          <p:nvPr/>
        </p:nvPicPr>
        <p:blipFill>
          <a:blip r:embed="rId5"/>
          <a:srcRect l="35156" t="15624" r="9765" b="32292"/>
          <a:stretch>
            <a:fillRect/>
          </a:stretch>
        </p:blipFill>
        <p:spPr bwMode="auto">
          <a:xfrm>
            <a:off x="1214410" y="1159704"/>
            <a:ext cx="8429684" cy="4483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val 13"/>
          <p:cNvSpPr>
            <a:spLocks noChangeArrowheads="1"/>
          </p:cNvSpPr>
          <p:nvPr/>
        </p:nvSpPr>
        <p:spPr bwMode="auto">
          <a:xfrm>
            <a:off x="2357418" y="1643050"/>
            <a:ext cx="1214446" cy="3571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9165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0" y="142852"/>
            <a:ext cx="904384" cy="84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Rectangle 10"/>
          <p:cNvSpPr>
            <a:spLocks noChangeArrowheads="1"/>
          </p:cNvSpPr>
          <p:nvPr/>
        </p:nvSpPr>
        <p:spPr bwMode="auto">
          <a:xfrm rot="10800000" flipV="1">
            <a:off x="679004" y="1844824"/>
            <a:ext cx="831356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s-AR" sz="2400" dirty="0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endParaRPr lang="es-AR" sz="2400" dirty="0">
              <a:solidFill>
                <a:schemeClr val="bg1"/>
              </a:solidFill>
            </a:endParaRPr>
          </a:p>
          <a:p>
            <a:endParaRPr lang="es-ES" sz="2400" dirty="0">
              <a:solidFill>
                <a:schemeClr val="bg1"/>
              </a:solidFill>
            </a:endParaRPr>
          </a:p>
          <a:p>
            <a:endParaRPr lang="es-AR" sz="2400" dirty="0">
              <a:solidFill>
                <a:schemeClr val="bg1"/>
              </a:solidFill>
            </a:endParaRPr>
          </a:p>
          <a:p>
            <a:endParaRPr lang="es-AR" sz="2400" dirty="0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endParaRPr lang="es-AR" sz="2400" dirty="0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endParaRPr lang="es-AR" sz="2400" dirty="0">
              <a:solidFill>
                <a:schemeClr val="bg1"/>
              </a:solidFill>
            </a:endParaRPr>
          </a:p>
          <a:p>
            <a:r>
              <a:rPr lang="es-AR" sz="2400" dirty="0">
                <a:solidFill>
                  <a:schemeClr val="bg1"/>
                </a:solidFill>
              </a:rPr>
              <a:t> </a:t>
            </a:r>
            <a:endParaRPr lang="es-ES" sz="2400" b="1" dirty="0">
              <a:solidFill>
                <a:schemeClr val="bg1"/>
              </a:solidFill>
            </a:endParaRPr>
          </a:p>
        </p:txBody>
      </p:sp>
      <p:pic>
        <p:nvPicPr>
          <p:cNvPr id="7" name="6 Imagen"/>
          <p:cNvPicPr/>
          <p:nvPr/>
        </p:nvPicPr>
        <p:blipFill>
          <a:blip r:embed="rId3" cstate="print"/>
          <a:srcRect l="68666" t="17086" r="19039" b="55276"/>
          <a:stretch>
            <a:fillRect/>
          </a:stretch>
        </p:blipFill>
        <p:spPr bwMode="auto">
          <a:xfrm>
            <a:off x="9286904" y="142852"/>
            <a:ext cx="867552" cy="795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1142972" y="142852"/>
            <a:ext cx="736605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rgbClr val="66FF33"/>
                </a:solidFill>
              </a:rPr>
              <a:t>Evidencia del beneficio de disminuir el nivel de</a:t>
            </a:r>
          </a:p>
          <a:p>
            <a:r>
              <a:rPr lang="es-ES" sz="2800" b="1" dirty="0">
                <a:solidFill>
                  <a:srgbClr val="66FF33"/>
                </a:solidFill>
              </a:rPr>
              <a:t> c-LDL en prevención primaria con </a:t>
            </a:r>
            <a:r>
              <a:rPr lang="es-ES" sz="2800" b="1" dirty="0" err="1">
                <a:solidFill>
                  <a:srgbClr val="66FF33"/>
                </a:solidFill>
              </a:rPr>
              <a:t>estatinas</a:t>
            </a:r>
            <a:endParaRPr lang="es-ES" sz="2800" b="1" dirty="0">
              <a:solidFill>
                <a:srgbClr val="66FF33"/>
              </a:solidFill>
            </a:endParaRPr>
          </a:p>
        </p:txBody>
      </p:sp>
      <p:pic>
        <p:nvPicPr>
          <p:cNvPr id="690177" name="Picture 1"/>
          <p:cNvPicPr>
            <a:picLocks noChangeAspect="1" noChangeArrowheads="1"/>
          </p:cNvPicPr>
          <p:nvPr/>
        </p:nvPicPr>
        <p:blipFill>
          <a:blip r:embed="rId4"/>
          <a:srcRect l="10254" t="17579" r="36325" b="10156"/>
          <a:stretch>
            <a:fillRect/>
          </a:stretch>
        </p:blipFill>
        <p:spPr bwMode="auto">
          <a:xfrm>
            <a:off x="1285848" y="1285860"/>
            <a:ext cx="7858180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 13"/>
          <p:cNvSpPr>
            <a:spLocks noChangeArrowheads="1"/>
          </p:cNvSpPr>
          <p:nvPr/>
        </p:nvSpPr>
        <p:spPr bwMode="auto">
          <a:xfrm>
            <a:off x="1071534" y="3857628"/>
            <a:ext cx="8358246" cy="150019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>
              <a:solidFill>
                <a:schemeClr val="bg1"/>
              </a:solidFill>
            </a:endParaRPr>
          </a:p>
        </p:txBody>
      </p:sp>
      <p:sp>
        <p:nvSpPr>
          <p:cNvPr id="10" name="Oval 13"/>
          <p:cNvSpPr>
            <a:spLocks noChangeArrowheads="1"/>
          </p:cNvSpPr>
          <p:nvPr/>
        </p:nvSpPr>
        <p:spPr bwMode="auto">
          <a:xfrm>
            <a:off x="1009621" y="5653102"/>
            <a:ext cx="8501122" cy="99060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>
              <a:solidFill>
                <a:schemeClr val="bg1"/>
              </a:solidFill>
            </a:endParaRPr>
          </a:p>
        </p:txBody>
      </p:sp>
      <p:sp>
        <p:nvSpPr>
          <p:cNvPr id="11" name="Oval 13"/>
          <p:cNvSpPr>
            <a:spLocks noChangeArrowheads="1"/>
          </p:cNvSpPr>
          <p:nvPr/>
        </p:nvSpPr>
        <p:spPr bwMode="auto">
          <a:xfrm>
            <a:off x="7715268" y="1214422"/>
            <a:ext cx="1571636" cy="5429288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 flipV="1">
            <a:off x="1214438" y="1824038"/>
            <a:ext cx="6305550" cy="3413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endParaRPr lang="pt-BR" sz="1800" b="1" i="1">
              <a:solidFill>
                <a:srgbClr val="99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150" name="8 Rectángulo"/>
          <p:cNvSpPr>
            <a:spLocks noChangeArrowheads="1"/>
          </p:cNvSpPr>
          <p:nvPr/>
        </p:nvSpPr>
        <p:spPr bwMode="auto">
          <a:xfrm>
            <a:off x="714375" y="2071688"/>
            <a:ext cx="87868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 dirty="0">
              <a:solidFill>
                <a:schemeClr val="bg1"/>
              </a:solidFill>
            </a:endParaRPr>
          </a:p>
          <a:p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0" y="0"/>
            <a:ext cx="10287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61506" name="Picture 2"/>
          <p:cNvPicPr>
            <a:picLocks noChangeAspect="1" noChangeArrowheads="1"/>
          </p:cNvPicPr>
          <p:nvPr/>
        </p:nvPicPr>
        <p:blipFill>
          <a:blip r:embed="rId3"/>
          <a:srcRect l="22511" t="9765" r="22584" b="15039"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38" y="142852"/>
            <a:ext cx="38135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/>
          <p:cNvPicPr/>
          <p:nvPr/>
        </p:nvPicPr>
        <p:blipFill>
          <a:blip r:embed="rId5" cstate="print"/>
          <a:srcRect l="68666" t="17086" r="19039" b="55276"/>
          <a:stretch>
            <a:fillRect/>
          </a:stretch>
        </p:blipFill>
        <p:spPr bwMode="auto">
          <a:xfrm>
            <a:off x="9144028" y="214290"/>
            <a:ext cx="67999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2714608" y="2071678"/>
            <a:ext cx="2643206" cy="328614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500954" y="3143248"/>
            <a:ext cx="2922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Estos 4 estudios totalizan</a:t>
            </a:r>
          </a:p>
          <a:p>
            <a:r>
              <a:rPr lang="es-ES" b="1" dirty="0">
                <a:solidFill>
                  <a:schemeClr val="bg1"/>
                </a:solidFill>
              </a:rPr>
              <a:t> 38.153 pacientes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 flipV="1">
            <a:off x="1214438" y="1824038"/>
            <a:ext cx="6305550" cy="3413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endParaRPr lang="pt-BR" sz="1800" b="1" i="1">
              <a:solidFill>
                <a:srgbClr val="99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150" name="8 Rectángulo"/>
          <p:cNvSpPr>
            <a:spLocks noChangeArrowheads="1"/>
          </p:cNvSpPr>
          <p:nvPr/>
        </p:nvSpPr>
        <p:spPr bwMode="auto">
          <a:xfrm>
            <a:off x="714375" y="2071688"/>
            <a:ext cx="87868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 dirty="0">
              <a:solidFill>
                <a:schemeClr val="bg1"/>
              </a:solidFill>
            </a:endParaRPr>
          </a:p>
          <a:p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0" y="0"/>
            <a:ext cx="10287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62530" name="Picture 2"/>
          <p:cNvPicPr>
            <a:picLocks noChangeAspect="1" noChangeArrowheads="1"/>
          </p:cNvPicPr>
          <p:nvPr/>
        </p:nvPicPr>
        <p:blipFill>
          <a:blip r:embed="rId3"/>
          <a:srcRect l="22511" t="9766" r="20937" b="16991"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0" y="142852"/>
            <a:ext cx="708988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1357286" y="6143644"/>
            <a:ext cx="8212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Reducción en mortalidad total del 13% y de eventos cardiovasculares del 24%</a:t>
            </a:r>
            <a:endParaRPr lang="es-ES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142972" y="1000108"/>
            <a:ext cx="6572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FFFF"/>
                </a:solidFill>
              </a:rPr>
              <a:t>(</a:t>
            </a:r>
            <a:r>
              <a:rPr lang="en-US" dirty="0">
                <a:solidFill>
                  <a:srgbClr val="00FFFF"/>
                </a:solidFill>
              </a:rPr>
              <a:t>Heart Protection Study Collaborative Group 2002)</a:t>
            </a:r>
            <a:r>
              <a:rPr lang="es-ES" dirty="0">
                <a:solidFill>
                  <a:srgbClr val="00FFFF"/>
                </a:solidFill>
              </a:rPr>
              <a:t> </a:t>
            </a:r>
            <a:endParaRPr lang="es-ES" dirty="0"/>
          </a:p>
        </p:txBody>
      </p:sp>
      <p:sp>
        <p:nvSpPr>
          <p:cNvPr id="12" name="Oval 13"/>
          <p:cNvSpPr>
            <a:spLocks noChangeArrowheads="1"/>
          </p:cNvSpPr>
          <p:nvPr/>
        </p:nvSpPr>
        <p:spPr bwMode="auto">
          <a:xfrm>
            <a:off x="1141855" y="5807914"/>
            <a:ext cx="8427935" cy="107157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>
              <a:solidFill>
                <a:schemeClr val="bg1"/>
              </a:solidFill>
            </a:endParaRPr>
          </a:p>
        </p:txBody>
      </p:sp>
      <p:pic>
        <p:nvPicPr>
          <p:cNvPr id="14" name="13 Imagen"/>
          <p:cNvPicPr/>
          <p:nvPr/>
        </p:nvPicPr>
        <p:blipFill>
          <a:blip r:embed="rId5" cstate="print"/>
          <a:srcRect l="68666" t="17086" r="19039" b="55276"/>
          <a:stretch>
            <a:fillRect/>
          </a:stretch>
        </p:blipFill>
        <p:spPr bwMode="auto">
          <a:xfrm>
            <a:off x="9358342" y="214290"/>
            <a:ext cx="751466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71600" y="3143248"/>
            <a:ext cx="7554516" cy="881062"/>
          </a:xfrm>
        </p:spPr>
        <p:txBody>
          <a:bodyPr/>
          <a:lstStyle/>
          <a:p>
            <a:pPr algn="l"/>
            <a:br>
              <a:rPr lang="es-ES" sz="2000" b="1" dirty="0">
                <a:solidFill>
                  <a:srgbClr val="00FF00"/>
                </a:solidFill>
              </a:rPr>
            </a:br>
            <a:endParaRPr lang="es-ES_tradnl" sz="2000" dirty="0">
              <a:solidFill>
                <a:schemeClr val="bg1"/>
              </a:solidFill>
              <a:effectLst/>
            </a:endParaRPr>
          </a:p>
        </p:txBody>
      </p:sp>
      <p:pic>
        <p:nvPicPr>
          <p:cNvPr id="4" name="3 Imagen"/>
          <p:cNvPicPr/>
          <p:nvPr/>
        </p:nvPicPr>
        <p:blipFill>
          <a:blip r:embed="rId3" cstate="print"/>
          <a:srcRect l="68666" t="17086" r="19039" b="55276"/>
          <a:stretch>
            <a:fillRect/>
          </a:stretch>
        </p:blipFill>
        <p:spPr bwMode="auto">
          <a:xfrm>
            <a:off x="9501218" y="214290"/>
            <a:ext cx="50003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78" y="214291"/>
            <a:ext cx="500066" cy="468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357155" y="214290"/>
            <a:ext cx="9929846" cy="7631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b="1" dirty="0">
              <a:solidFill>
                <a:srgbClr val="00FF00"/>
              </a:solidFill>
            </a:endParaRPr>
          </a:p>
          <a:p>
            <a:endParaRPr lang="es-AR" sz="2400" b="1" dirty="0">
              <a:solidFill>
                <a:srgbClr val="00FF00"/>
              </a:solidFill>
            </a:endParaRPr>
          </a:p>
          <a:p>
            <a:endParaRPr lang="es-ES" sz="2400" dirty="0">
              <a:solidFill>
                <a:schemeClr val="bg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2400" dirty="0">
                <a:solidFill>
                  <a:schemeClr val="bg1"/>
                </a:solidFill>
              </a:rPr>
              <a:t>En este </a:t>
            </a:r>
            <a:r>
              <a:rPr lang="es-ES" sz="2400" dirty="0" err="1">
                <a:solidFill>
                  <a:schemeClr val="bg1"/>
                </a:solidFill>
              </a:rPr>
              <a:t>metanálisis</a:t>
            </a:r>
            <a:r>
              <a:rPr lang="es-ES" sz="2400" dirty="0">
                <a:solidFill>
                  <a:schemeClr val="bg1"/>
                </a:solidFill>
              </a:rPr>
              <a:t> de </a:t>
            </a:r>
            <a:r>
              <a:rPr lang="es-ES" sz="2400" dirty="0">
                <a:solidFill>
                  <a:srgbClr val="FFFFFF"/>
                </a:solidFill>
                <a:highlight>
                  <a:srgbClr val="FF0000"/>
                </a:highlight>
                <a:latin typeface="Calibri"/>
                <a:ea typeface="Calibri"/>
                <a:cs typeface="Times New Roman"/>
              </a:rPr>
              <a:t>datos de 28 ensayos entre 186 854 personas</a:t>
            </a:r>
            <a:endParaRPr lang="es-ES" sz="2400" dirty="0">
              <a:solidFill>
                <a:srgbClr val="FFFFFF"/>
              </a:solidFill>
              <a:latin typeface="Calibri"/>
              <a:ea typeface="Calibri"/>
              <a:cs typeface="Times New Roman"/>
            </a:endParaRPr>
          </a:p>
          <a:p>
            <a:r>
              <a:rPr lang="es-ES" sz="2400" dirty="0">
                <a:solidFill>
                  <a:srgbClr val="00FFFF"/>
                </a:solidFill>
              </a:rPr>
              <a:t>(con 14 483 [8%] mayores de 75 años en la asignación al azar), </a:t>
            </a:r>
            <a:r>
              <a:rPr lang="es-ES" sz="2400" dirty="0">
                <a:solidFill>
                  <a:schemeClr val="bg1"/>
                </a:solidFill>
              </a:rPr>
              <a:t>combinaron poblaciones de prevención primaria y secundaria, con el </a:t>
            </a:r>
            <a:r>
              <a:rPr lang="es-ES" sz="2400" dirty="0">
                <a:solidFill>
                  <a:srgbClr val="00FFFF"/>
                </a:solidFill>
              </a:rPr>
              <a:t>uso de </a:t>
            </a:r>
            <a:r>
              <a:rPr lang="es-ES" sz="2400" dirty="0" err="1">
                <a:solidFill>
                  <a:srgbClr val="00FFFF"/>
                </a:solidFill>
              </a:rPr>
              <a:t>estatinas</a:t>
            </a:r>
            <a:r>
              <a:rPr lang="es-ES" sz="2400" dirty="0">
                <a:solidFill>
                  <a:srgbClr val="00FFFF"/>
                </a:solidFill>
              </a:rPr>
              <a:t> por un lapso de 5 años</a:t>
            </a:r>
            <a:r>
              <a:rPr lang="es-ES" sz="2400" dirty="0">
                <a:solidFill>
                  <a:schemeClr val="bg1"/>
                </a:solidFill>
              </a:rPr>
              <a:t>, observándose beneficios estadísticamente significativos con las </a:t>
            </a:r>
            <a:r>
              <a:rPr lang="es-ES" sz="2400" dirty="0" err="1">
                <a:solidFill>
                  <a:schemeClr val="bg1"/>
                </a:solidFill>
              </a:rPr>
              <a:t>estatinas</a:t>
            </a:r>
            <a:r>
              <a:rPr lang="es-ES" sz="2400" dirty="0">
                <a:solidFill>
                  <a:schemeClr val="bg1"/>
                </a:solidFill>
              </a:rPr>
              <a:t> en todos los grupos de edad; por cada reducción de 1 </a:t>
            </a:r>
            <a:r>
              <a:rPr lang="es-ES" sz="2400" dirty="0" err="1">
                <a:solidFill>
                  <a:schemeClr val="bg1"/>
                </a:solidFill>
              </a:rPr>
              <a:t>mmol</a:t>
            </a:r>
            <a:r>
              <a:rPr lang="es-ES" sz="2400" dirty="0">
                <a:solidFill>
                  <a:schemeClr val="bg1"/>
                </a:solidFill>
              </a:rPr>
              <a:t> / L (38,7 mg / </a:t>
            </a:r>
            <a:r>
              <a:rPr lang="es-ES" sz="2400" dirty="0" err="1">
                <a:solidFill>
                  <a:schemeClr val="bg1"/>
                </a:solidFill>
              </a:rPr>
              <a:t>dL</a:t>
            </a:r>
            <a:r>
              <a:rPr lang="es-ES" sz="2400" dirty="0">
                <a:solidFill>
                  <a:schemeClr val="bg1"/>
                </a:solidFill>
              </a:rPr>
              <a:t>) en el nivel de colesterol LDL,</a:t>
            </a:r>
            <a:r>
              <a:rPr lang="es-ES" sz="2400" dirty="0">
                <a:solidFill>
                  <a:srgbClr val="FFFF00"/>
                </a:solidFill>
              </a:rPr>
              <a:t> </a:t>
            </a:r>
            <a:r>
              <a:rPr lang="es-ES" sz="2400" b="1" dirty="0">
                <a:solidFill>
                  <a:srgbClr val="FFFF00"/>
                </a:solidFill>
              </a:rPr>
              <a:t>las reducciones relativas en los eventos vasculares mayores(es decir, eventos coronarios mayores, accidentes </a:t>
            </a:r>
            <a:r>
              <a:rPr lang="es-ES" sz="2400" b="1" dirty="0" err="1">
                <a:solidFill>
                  <a:srgbClr val="FFFF00"/>
                </a:solidFill>
              </a:rPr>
              <a:t>cerebrovasculares</a:t>
            </a:r>
            <a:r>
              <a:rPr lang="es-ES" sz="2400" b="1" dirty="0">
                <a:solidFill>
                  <a:srgbClr val="FFFF00"/>
                </a:solidFill>
              </a:rPr>
              <a:t> y revascularizaciones coronarias)  fueron del 22% en los menores de 75 años y del 13% en los de 75 años o más.</a:t>
            </a:r>
          </a:p>
          <a:p>
            <a:r>
              <a:rPr lang="es-ES" sz="2400" dirty="0">
                <a:solidFill>
                  <a:schemeClr val="bg1"/>
                </a:solidFill>
              </a:rPr>
              <a:t>En pacientes de 75 años o más sin enfermedad vascular al inicio del estudio (es decir, para la prevención primaria), el tratamiento con </a:t>
            </a:r>
            <a:r>
              <a:rPr lang="es-ES" sz="2400" dirty="0" err="1">
                <a:solidFill>
                  <a:schemeClr val="bg1"/>
                </a:solidFill>
              </a:rPr>
              <a:t>estatinas</a:t>
            </a:r>
            <a:r>
              <a:rPr lang="es-ES" sz="2400" dirty="0">
                <a:solidFill>
                  <a:schemeClr val="bg1"/>
                </a:solidFill>
              </a:rPr>
              <a:t> no confirió una reducción significativa en los eventos vasculares mayores.</a:t>
            </a:r>
          </a:p>
          <a:p>
            <a:r>
              <a:rPr lang="es-ES" sz="2400" b="1" dirty="0">
                <a:solidFill>
                  <a:srgbClr val="FFC000"/>
                </a:solidFill>
              </a:rPr>
              <a:t>En pacientes de 75 años o más el tratamiento con </a:t>
            </a:r>
            <a:r>
              <a:rPr lang="es-ES" sz="2400" b="1" dirty="0" err="1">
                <a:solidFill>
                  <a:srgbClr val="FFC000"/>
                </a:solidFill>
              </a:rPr>
              <a:t>estatinas</a:t>
            </a:r>
            <a:r>
              <a:rPr lang="es-ES" sz="2400" b="1" dirty="0">
                <a:solidFill>
                  <a:srgbClr val="FFC000"/>
                </a:solidFill>
              </a:rPr>
              <a:t> no previno las muertes relacionadas con eventos vasculares</a:t>
            </a:r>
          </a:p>
          <a:p>
            <a:r>
              <a:rPr lang="es-AR" sz="1400" b="1" dirty="0">
                <a:solidFill>
                  <a:schemeClr val="bg1"/>
                </a:solidFill>
              </a:rPr>
              <a:t>THE </a:t>
            </a:r>
            <a:r>
              <a:rPr lang="es-AR" sz="1400" b="1" dirty="0" err="1">
                <a:solidFill>
                  <a:schemeClr val="bg1"/>
                </a:solidFill>
              </a:rPr>
              <a:t>Lancet</a:t>
            </a:r>
            <a:r>
              <a:rPr lang="es-AR" sz="1400" b="1" dirty="0">
                <a:solidFill>
                  <a:schemeClr val="bg1"/>
                </a:solidFill>
              </a:rPr>
              <a:t> VOLUMEN 393, NÚMERO 10170, P407-415, 02 DE FEBRERO DE 2019</a:t>
            </a:r>
          </a:p>
          <a:p>
            <a:endParaRPr lang="es-AR" sz="2400" b="1" dirty="0">
              <a:solidFill>
                <a:schemeClr val="bg1"/>
              </a:solidFill>
            </a:endParaRPr>
          </a:p>
          <a:p>
            <a:endParaRPr lang="es-ES" sz="3200" dirty="0"/>
          </a:p>
        </p:txBody>
      </p:sp>
      <p:sp>
        <p:nvSpPr>
          <p:cNvPr id="7" name="6 Rectángulo"/>
          <p:cNvSpPr/>
          <p:nvPr/>
        </p:nvSpPr>
        <p:spPr>
          <a:xfrm>
            <a:off x="785782" y="0"/>
            <a:ext cx="92869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400" b="1" dirty="0">
                <a:solidFill>
                  <a:srgbClr val="00FF00"/>
                </a:solidFill>
              </a:rPr>
              <a:t>Eficacia y seguridad del tratamiento con </a:t>
            </a:r>
            <a:r>
              <a:rPr lang="es-AR" sz="2400" b="1" dirty="0" err="1">
                <a:solidFill>
                  <a:srgbClr val="00FF00"/>
                </a:solidFill>
              </a:rPr>
              <a:t>estatinas</a:t>
            </a:r>
            <a:r>
              <a:rPr lang="es-AR" sz="2400" b="1" dirty="0">
                <a:solidFill>
                  <a:srgbClr val="00FF00"/>
                </a:solidFill>
              </a:rPr>
              <a:t> en personas mayores: un </a:t>
            </a:r>
            <a:r>
              <a:rPr lang="es-AR" sz="2400" b="1" dirty="0" err="1">
                <a:solidFill>
                  <a:srgbClr val="FFFF00"/>
                </a:solidFill>
              </a:rPr>
              <a:t>metanálisis</a:t>
            </a:r>
            <a:r>
              <a:rPr lang="es-AR" sz="2400" b="1" dirty="0">
                <a:solidFill>
                  <a:srgbClr val="00FF00"/>
                </a:solidFill>
              </a:rPr>
              <a:t> de los datos de participantes</a:t>
            </a:r>
          </a:p>
          <a:p>
            <a:r>
              <a:rPr lang="es-AR" sz="2400" b="1" dirty="0">
                <a:solidFill>
                  <a:srgbClr val="00FF00"/>
                </a:solidFill>
              </a:rPr>
              <a:t> Individuales de 28 ensayos controlados aleatorios</a:t>
            </a:r>
          </a:p>
        </p:txBody>
      </p:sp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0" y="3357562"/>
            <a:ext cx="10001247" cy="1571636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9506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394" y="285728"/>
            <a:ext cx="715578" cy="53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Rectangle 10"/>
          <p:cNvSpPr>
            <a:spLocks noChangeArrowheads="1"/>
          </p:cNvSpPr>
          <p:nvPr/>
        </p:nvSpPr>
        <p:spPr bwMode="auto">
          <a:xfrm rot="10800000" flipV="1">
            <a:off x="679004" y="1844824"/>
            <a:ext cx="831356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s-AR" sz="2400" dirty="0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endParaRPr lang="es-AR" sz="2400" dirty="0">
              <a:solidFill>
                <a:schemeClr val="bg1"/>
              </a:solidFill>
            </a:endParaRPr>
          </a:p>
          <a:p>
            <a:endParaRPr lang="es-ES" sz="2400" dirty="0">
              <a:solidFill>
                <a:schemeClr val="bg1"/>
              </a:solidFill>
            </a:endParaRPr>
          </a:p>
          <a:p>
            <a:endParaRPr lang="es-AR" sz="2400" dirty="0">
              <a:solidFill>
                <a:schemeClr val="bg1"/>
              </a:solidFill>
            </a:endParaRPr>
          </a:p>
          <a:p>
            <a:endParaRPr lang="es-AR" sz="2400" dirty="0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endParaRPr lang="es-AR" sz="2400" dirty="0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endParaRPr lang="es-AR" sz="2400" dirty="0">
              <a:solidFill>
                <a:schemeClr val="bg1"/>
              </a:solidFill>
            </a:endParaRPr>
          </a:p>
          <a:p>
            <a:r>
              <a:rPr lang="es-AR" sz="2400" dirty="0">
                <a:solidFill>
                  <a:schemeClr val="bg1"/>
                </a:solidFill>
              </a:rPr>
              <a:t> 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895028" y="1844824"/>
            <a:ext cx="92170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endParaRPr lang="es-ES" sz="1400" dirty="0">
              <a:solidFill>
                <a:schemeClr val="bg1"/>
              </a:solidFill>
            </a:endParaRPr>
          </a:p>
          <a:p>
            <a:endParaRPr lang="es-AR" sz="2800" dirty="0">
              <a:solidFill>
                <a:schemeClr val="bg1"/>
              </a:solidFill>
            </a:endParaRPr>
          </a:p>
        </p:txBody>
      </p:sp>
      <p:pic>
        <p:nvPicPr>
          <p:cNvPr id="6" name="5 Imagen"/>
          <p:cNvPicPr/>
          <p:nvPr/>
        </p:nvPicPr>
        <p:blipFill>
          <a:blip r:embed="rId3" cstate="print"/>
          <a:srcRect l="68666" t="17086" r="19039" b="55276"/>
          <a:stretch>
            <a:fillRect/>
          </a:stretch>
        </p:blipFill>
        <p:spPr bwMode="auto">
          <a:xfrm>
            <a:off x="9144028" y="285728"/>
            <a:ext cx="785818" cy="738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1142972" y="285728"/>
            <a:ext cx="78581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400" b="1" dirty="0" err="1">
                <a:solidFill>
                  <a:srgbClr val="00FF00"/>
                </a:solidFill>
              </a:rPr>
              <a:t>Estatinas</a:t>
            </a:r>
            <a:r>
              <a:rPr lang="es-AR" sz="2400" b="1" dirty="0">
                <a:solidFill>
                  <a:srgbClr val="00FF00"/>
                </a:solidFill>
              </a:rPr>
              <a:t> en la fase aguda del síndrome coronario agudo</a:t>
            </a:r>
          </a:p>
          <a:p>
            <a:r>
              <a:rPr lang="es-AR" sz="2400" b="1" dirty="0">
                <a:solidFill>
                  <a:srgbClr val="00FF00"/>
                </a:solidFill>
              </a:rPr>
              <a:t>Dosis altas vs dosis moderadas</a:t>
            </a:r>
            <a:endParaRPr lang="es-ES" sz="2400" b="1" dirty="0">
              <a:solidFill>
                <a:srgbClr val="00FF00"/>
              </a:solidFill>
            </a:endParaRPr>
          </a:p>
        </p:txBody>
      </p:sp>
      <p:graphicFrame>
        <p:nvGraphicFramePr>
          <p:cNvPr id="9" name="8 Tabla"/>
          <p:cNvGraphicFramePr>
            <a:graphicFrameLocks noGrp="1"/>
          </p:cNvGraphicFramePr>
          <p:nvPr/>
        </p:nvGraphicFramePr>
        <p:xfrm>
          <a:off x="214278" y="1131373"/>
          <a:ext cx="9715566" cy="55808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2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85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49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98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1677">
                <a:tc>
                  <a:txBody>
                    <a:bodyPr/>
                    <a:lstStyle/>
                    <a:p>
                      <a:r>
                        <a:rPr lang="es-ES" sz="2000" dirty="0"/>
                        <a:t>Estudio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/>
                        <a:t>Tratamiento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 err="1">
                          <a:solidFill>
                            <a:schemeClr val="bg1"/>
                          </a:solidFill>
                        </a:rPr>
                        <a:t>Segui</a:t>
                      </a:r>
                      <a:r>
                        <a:rPr lang="es-ES" sz="2000" dirty="0">
                          <a:solidFill>
                            <a:schemeClr val="bg1"/>
                          </a:solidFill>
                        </a:rPr>
                        <a:t>-miento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/>
                        <a:t>Resultados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3777">
                <a:tc>
                  <a:txBody>
                    <a:bodyPr/>
                    <a:lstStyle/>
                    <a:p>
                      <a:r>
                        <a:rPr lang="es-AR" sz="2000" dirty="0"/>
                        <a:t>A-</a:t>
                      </a:r>
                      <a:r>
                        <a:rPr lang="es-AR" sz="2000" dirty="0" err="1"/>
                        <a:t>to</a:t>
                      </a:r>
                      <a:r>
                        <a:rPr lang="es-AR" sz="2000" dirty="0"/>
                        <a:t>-Z,</a:t>
                      </a:r>
                    </a:p>
                    <a:p>
                      <a:r>
                        <a:rPr lang="es-AR" sz="2000" dirty="0"/>
                        <a:t> Se </a:t>
                      </a:r>
                      <a:r>
                        <a:rPr lang="es-AR" sz="2000" dirty="0" err="1"/>
                        <a:t>aleatorizó</a:t>
                      </a:r>
                      <a:r>
                        <a:rPr lang="es-AR" sz="2000" dirty="0"/>
                        <a:t> a 4.497 pacientes </a:t>
                      </a:r>
                      <a:endParaRPr lang="es-ES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2000" dirty="0"/>
                        <a:t>dosis altas de </a:t>
                      </a:r>
                      <a:r>
                        <a:rPr lang="es-AR" sz="2000" dirty="0" err="1"/>
                        <a:t>estatinas</a:t>
                      </a:r>
                      <a:r>
                        <a:rPr lang="es-AR" sz="2000" dirty="0"/>
                        <a:t> (</a:t>
                      </a:r>
                      <a:r>
                        <a:rPr lang="es-AR" sz="2000" dirty="0" err="1"/>
                        <a:t>simvastatina</a:t>
                      </a:r>
                      <a:r>
                        <a:rPr lang="es-AR" sz="2000" dirty="0"/>
                        <a:t> 40 mg/día durante 1 mes, seguida de </a:t>
                      </a:r>
                      <a:r>
                        <a:rPr lang="es-AR" sz="2000" dirty="0" err="1"/>
                        <a:t>simvastatina</a:t>
                      </a:r>
                      <a:r>
                        <a:rPr lang="es-AR" sz="2000" dirty="0"/>
                        <a:t> 80 mg/día) o a una terapia conservadora y de inicio tardío (placebo durante 4 meses seguido de </a:t>
                      </a:r>
                      <a:r>
                        <a:rPr lang="es-AR" sz="2000" dirty="0" err="1"/>
                        <a:t>simvastatina</a:t>
                      </a:r>
                      <a:r>
                        <a:rPr lang="es-AR" sz="2000" dirty="0"/>
                        <a:t> 20 mg/día)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 </a:t>
                      </a:r>
                      <a:r>
                        <a:rPr lang="es-AR" sz="2000" dirty="0"/>
                        <a:t>6 y 24 meses. 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2000" dirty="0"/>
                        <a:t>Reduce objetivo primario (mortalidad, IAM o angina) a partir del cuarto mes de seguimiento</a:t>
                      </a:r>
                      <a:endParaRPr lang="es-E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2000" dirty="0"/>
                        <a:t>PROVE IT-TIMI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2000" dirty="0"/>
                        <a:t>Se </a:t>
                      </a:r>
                      <a:r>
                        <a:rPr lang="es-AR" sz="2000" dirty="0" err="1"/>
                        <a:t>aleatorizó</a:t>
                      </a:r>
                      <a:r>
                        <a:rPr lang="es-AR" sz="2000" dirty="0"/>
                        <a:t> a 4.162 pacientes con SCA 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2000" dirty="0" err="1"/>
                        <a:t>Atorvastatina</a:t>
                      </a:r>
                      <a:r>
                        <a:rPr lang="es-AR" sz="2000" dirty="0"/>
                        <a:t> 80 mg frente a </a:t>
                      </a:r>
                      <a:r>
                        <a:rPr lang="es-AR" sz="2000" dirty="0" err="1"/>
                        <a:t>pravastatina</a:t>
                      </a:r>
                      <a:r>
                        <a:rPr lang="es-AR" sz="2000" dirty="0"/>
                        <a:t> 40 mg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800" dirty="0"/>
                        <a:t>24 meses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/>
                        <a:t>Reduce objetivo primario combinado (mortalidad, IAM o angina)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2148">
                <a:tc>
                  <a:txBody>
                    <a:bodyPr/>
                    <a:lstStyle/>
                    <a:p>
                      <a:r>
                        <a:rPr lang="es-ES" sz="2000" dirty="0"/>
                        <a:t>Ideal </a:t>
                      </a:r>
                      <a:r>
                        <a:rPr lang="es-AR" sz="2000" dirty="0" err="1"/>
                        <a:t>aleatorizó</a:t>
                      </a:r>
                      <a:r>
                        <a:rPr lang="es-AR" sz="2000" dirty="0"/>
                        <a:t> a 8.888 pacientes con antecedentes de IAM clínicamente estables 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2000" dirty="0" err="1"/>
                        <a:t>Atorvastatina</a:t>
                      </a:r>
                      <a:r>
                        <a:rPr lang="es-AR" sz="2000" dirty="0"/>
                        <a:t> 80 mg frente a </a:t>
                      </a:r>
                      <a:r>
                        <a:rPr lang="es-AR" sz="2000" dirty="0" err="1"/>
                        <a:t>simvastatina</a:t>
                      </a:r>
                      <a:r>
                        <a:rPr lang="es-AR" sz="2000" baseline="0" dirty="0"/>
                        <a:t> 20</a:t>
                      </a:r>
                      <a:r>
                        <a:rPr lang="es-AR" sz="2000" dirty="0"/>
                        <a:t> mg 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4,8 años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/>
                        <a:t>,</a:t>
                      </a:r>
                      <a:r>
                        <a:rPr lang="es-AR" dirty="0" err="1"/>
                        <a:t>Mìnima</a:t>
                      </a:r>
                      <a:r>
                        <a:rPr lang="es-AR" dirty="0"/>
                        <a:t> diferencia</a:t>
                      </a:r>
                      <a:r>
                        <a:rPr lang="es-ES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el grupo tratado con dosis altas de </a:t>
                      </a:r>
                      <a:r>
                        <a:rPr lang="es-ES" sz="1800" b="0" i="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estatinas</a:t>
                      </a:r>
                      <a:r>
                        <a:rPr lang="es-ES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consiguió una menor tasa de IAM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Oval 13"/>
          <p:cNvSpPr>
            <a:spLocks noChangeArrowheads="1"/>
          </p:cNvSpPr>
          <p:nvPr/>
        </p:nvSpPr>
        <p:spPr bwMode="auto">
          <a:xfrm>
            <a:off x="7572392" y="1214422"/>
            <a:ext cx="2214578" cy="564357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63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Marcador de contenido"/>
          <p:cNvSpPr txBox="1">
            <a:spLocks/>
          </p:cNvSpPr>
          <p:nvPr/>
        </p:nvSpPr>
        <p:spPr>
          <a:xfrm>
            <a:off x="500030" y="4000504"/>
            <a:ext cx="9258300" cy="2000263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 terapia intensiva con </a:t>
            </a:r>
            <a:r>
              <a:rPr kumimoji="0" lang="es-CO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estatinas</a:t>
            </a: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iniciada tempranamente después de un SCA, reduce en un 19% la tasa de muertes y eventos cardiovasculares a 2 años, en comparación con la terapia estándar.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3" y="1214422"/>
            <a:ext cx="8358246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4" y="6391275"/>
            <a:ext cx="5047059" cy="466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/>
          <p:nvPr/>
        </p:nvPicPr>
        <p:blipFill>
          <a:blip r:embed="rId5" cstate="print"/>
          <a:srcRect l="68666" t="17086" r="19039" b="55276"/>
          <a:stretch>
            <a:fillRect/>
          </a:stretch>
        </p:blipFill>
        <p:spPr bwMode="auto">
          <a:xfrm>
            <a:off x="9001152" y="214290"/>
            <a:ext cx="1071570" cy="881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8965" y="260648"/>
            <a:ext cx="895446" cy="838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6080824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2" y="1428736"/>
            <a:ext cx="9514240" cy="4752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928658" y="0"/>
            <a:ext cx="9358342" cy="1458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2400" b="1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Eficacia y seguridad del descenso intensivo del LDL-c Un meta-</a:t>
            </a:r>
            <a:r>
              <a:rPr lang="es-ES" sz="2400" b="1" dirty="0" err="1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analisis</a:t>
            </a:r>
            <a:r>
              <a:rPr lang="es-ES" sz="2400" b="1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s-ES" sz="2400" b="1" dirty="0">
                <a:solidFill>
                  <a:srgbClr val="FFFF00"/>
                </a:solidFill>
                <a:highlight>
                  <a:srgbClr val="FF0000"/>
                </a:highlight>
                <a:latin typeface="Arial" pitchFamily="34" charset="0"/>
                <a:ea typeface="Calibri"/>
                <a:cs typeface="Arial" pitchFamily="34" charset="0"/>
              </a:rPr>
              <a:t>170.000 participantes en 26 estudios</a:t>
            </a:r>
            <a:r>
              <a:rPr lang="es-E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2400" b="1" dirty="0" err="1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clinicos</a:t>
            </a:r>
            <a:r>
              <a:rPr lang="es-ES" sz="2400" b="1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aleatorizados</a:t>
            </a:r>
            <a:endParaRPr lang="es-ES" sz="2400" b="1" dirty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60" y="6483446"/>
            <a:ext cx="3714740" cy="374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9 Imagen"/>
          <p:cNvPicPr/>
          <p:nvPr/>
        </p:nvPicPr>
        <p:blipFill>
          <a:blip r:embed="rId5" cstate="print"/>
          <a:srcRect l="68666" t="17086" r="19039" b="55276"/>
          <a:stretch>
            <a:fillRect/>
          </a:stretch>
        </p:blipFill>
        <p:spPr bwMode="auto">
          <a:xfrm>
            <a:off x="9644058" y="214290"/>
            <a:ext cx="64294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78" y="214290"/>
            <a:ext cx="715578" cy="53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13"/>
          <p:cNvSpPr>
            <a:spLocks noChangeArrowheads="1"/>
          </p:cNvSpPr>
          <p:nvPr/>
        </p:nvSpPr>
        <p:spPr bwMode="auto">
          <a:xfrm>
            <a:off x="0" y="1785926"/>
            <a:ext cx="9644130" cy="171451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96486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77822" y="423163"/>
            <a:ext cx="6830695" cy="149796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sz="2400" dirty="0">
                <a:solidFill>
                  <a:srgbClr val="00FF00"/>
                </a:solidFill>
              </a:rPr>
              <a:t>La</a:t>
            </a:r>
            <a:r>
              <a:rPr sz="2400" spc="-25" dirty="0">
                <a:solidFill>
                  <a:srgbClr val="00FF00"/>
                </a:solidFill>
              </a:rPr>
              <a:t> </a:t>
            </a:r>
            <a:r>
              <a:rPr sz="2400" dirty="0">
                <a:solidFill>
                  <a:srgbClr val="00FF00"/>
                </a:solidFill>
              </a:rPr>
              <a:t>mortalidad</a:t>
            </a:r>
            <a:r>
              <a:rPr sz="2400" spc="-20" dirty="0">
                <a:solidFill>
                  <a:srgbClr val="00FF00"/>
                </a:solidFill>
              </a:rPr>
              <a:t> </a:t>
            </a:r>
            <a:r>
              <a:rPr sz="2400" dirty="0">
                <a:solidFill>
                  <a:srgbClr val="00FF00"/>
                </a:solidFill>
              </a:rPr>
              <a:t>global</a:t>
            </a:r>
            <a:r>
              <a:rPr sz="2400" spc="-30" dirty="0">
                <a:solidFill>
                  <a:srgbClr val="00FF00"/>
                </a:solidFill>
              </a:rPr>
              <a:t> </a:t>
            </a:r>
            <a:r>
              <a:rPr sz="2400" dirty="0">
                <a:solidFill>
                  <a:srgbClr val="00FF00"/>
                </a:solidFill>
              </a:rPr>
              <a:t>y</a:t>
            </a:r>
            <a:r>
              <a:rPr sz="2400" spc="-20" dirty="0">
                <a:solidFill>
                  <a:srgbClr val="00FF00"/>
                </a:solidFill>
              </a:rPr>
              <a:t> </a:t>
            </a:r>
            <a:r>
              <a:rPr sz="2400" dirty="0">
                <a:solidFill>
                  <a:srgbClr val="00FF00"/>
                </a:solidFill>
              </a:rPr>
              <a:t>la</a:t>
            </a:r>
            <a:r>
              <a:rPr sz="2400" spc="-25" dirty="0">
                <a:solidFill>
                  <a:srgbClr val="00FF00"/>
                </a:solidFill>
              </a:rPr>
              <a:t> </a:t>
            </a:r>
            <a:r>
              <a:rPr sz="2400" dirty="0">
                <a:solidFill>
                  <a:srgbClr val="00FF00"/>
                </a:solidFill>
              </a:rPr>
              <a:t>carga</a:t>
            </a:r>
            <a:r>
              <a:rPr sz="2400" spc="-20" dirty="0">
                <a:solidFill>
                  <a:srgbClr val="00FF00"/>
                </a:solidFill>
              </a:rPr>
              <a:t> </a:t>
            </a:r>
            <a:r>
              <a:rPr sz="2400" dirty="0">
                <a:solidFill>
                  <a:srgbClr val="00FF00"/>
                </a:solidFill>
              </a:rPr>
              <a:t>de</a:t>
            </a:r>
            <a:r>
              <a:rPr sz="2400" spc="-30" dirty="0">
                <a:solidFill>
                  <a:srgbClr val="00FF00"/>
                </a:solidFill>
              </a:rPr>
              <a:t> </a:t>
            </a:r>
            <a:r>
              <a:rPr sz="2400" spc="-10" dirty="0">
                <a:solidFill>
                  <a:srgbClr val="00FF00"/>
                </a:solidFill>
              </a:rPr>
              <a:t>morbilidad </a:t>
            </a:r>
            <a:r>
              <a:rPr sz="2400" dirty="0">
                <a:solidFill>
                  <a:srgbClr val="00FF00"/>
                </a:solidFill>
              </a:rPr>
              <a:t>atribuible</a:t>
            </a:r>
            <a:r>
              <a:rPr sz="2400" spc="-65" dirty="0">
                <a:solidFill>
                  <a:srgbClr val="00FF00"/>
                </a:solidFill>
              </a:rPr>
              <a:t> </a:t>
            </a:r>
            <a:r>
              <a:rPr sz="2400" dirty="0">
                <a:solidFill>
                  <a:srgbClr val="00FF00"/>
                </a:solidFill>
              </a:rPr>
              <a:t>a</a:t>
            </a:r>
            <a:r>
              <a:rPr sz="2400" spc="-65" dirty="0">
                <a:solidFill>
                  <a:srgbClr val="00FF00"/>
                </a:solidFill>
              </a:rPr>
              <a:t> </a:t>
            </a:r>
            <a:r>
              <a:rPr sz="2400" dirty="0">
                <a:solidFill>
                  <a:srgbClr val="00FF00"/>
                </a:solidFill>
              </a:rPr>
              <a:t>las</a:t>
            </a:r>
            <a:r>
              <a:rPr sz="2400" spc="-60" dirty="0">
                <a:solidFill>
                  <a:srgbClr val="00FF00"/>
                </a:solidFill>
              </a:rPr>
              <a:t> </a:t>
            </a:r>
            <a:r>
              <a:rPr sz="2400" dirty="0">
                <a:solidFill>
                  <a:srgbClr val="00FF00"/>
                </a:solidFill>
              </a:rPr>
              <a:t>enfermedades</a:t>
            </a:r>
            <a:r>
              <a:rPr sz="2400" spc="-60" dirty="0">
                <a:solidFill>
                  <a:srgbClr val="00FF00"/>
                </a:solidFill>
              </a:rPr>
              <a:t> </a:t>
            </a:r>
            <a:r>
              <a:rPr sz="2400" dirty="0">
                <a:solidFill>
                  <a:srgbClr val="00FF00"/>
                </a:solidFill>
              </a:rPr>
              <a:t>cardiovasculares</a:t>
            </a:r>
            <a:r>
              <a:rPr sz="2400" spc="-60" dirty="0">
                <a:solidFill>
                  <a:srgbClr val="00FF00"/>
                </a:solidFill>
              </a:rPr>
              <a:t> </a:t>
            </a:r>
            <a:r>
              <a:rPr sz="2400" dirty="0">
                <a:solidFill>
                  <a:srgbClr val="00FF00"/>
                </a:solidFill>
              </a:rPr>
              <a:t>y</a:t>
            </a:r>
            <a:r>
              <a:rPr sz="2400" spc="-60" dirty="0">
                <a:solidFill>
                  <a:srgbClr val="00FF00"/>
                </a:solidFill>
              </a:rPr>
              <a:t> </a:t>
            </a:r>
            <a:r>
              <a:rPr sz="2400" spc="-25" dirty="0">
                <a:solidFill>
                  <a:srgbClr val="00FF00"/>
                </a:solidFill>
              </a:rPr>
              <a:t>sus </a:t>
            </a:r>
            <a:r>
              <a:rPr sz="2400" dirty="0">
                <a:solidFill>
                  <a:srgbClr val="00FF00"/>
                </a:solidFill>
              </a:rPr>
              <a:t>principales</a:t>
            </a:r>
            <a:r>
              <a:rPr sz="2400" spc="-35" dirty="0">
                <a:solidFill>
                  <a:srgbClr val="00FF00"/>
                </a:solidFill>
              </a:rPr>
              <a:t> </a:t>
            </a:r>
            <a:r>
              <a:rPr sz="2400" dirty="0">
                <a:solidFill>
                  <a:srgbClr val="00FF00"/>
                </a:solidFill>
              </a:rPr>
              <a:t>factores</a:t>
            </a:r>
            <a:r>
              <a:rPr sz="2400" spc="-35" dirty="0">
                <a:solidFill>
                  <a:srgbClr val="00FF00"/>
                </a:solidFill>
              </a:rPr>
              <a:t> </a:t>
            </a:r>
            <a:r>
              <a:rPr sz="2400" dirty="0">
                <a:solidFill>
                  <a:srgbClr val="00FF00"/>
                </a:solidFill>
              </a:rPr>
              <a:t>de</a:t>
            </a:r>
            <a:r>
              <a:rPr sz="2400" spc="-40" dirty="0">
                <a:solidFill>
                  <a:srgbClr val="00FF00"/>
                </a:solidFill>
              </a:rPr>
              <a:t> </a:t>
            </a:r>
            <a:r>
              <a:rPr sz="2400" dirty="0">
                <a:solidFill>
                  <a:srgbClr val="00FF00"/>
                </a:solidFill>
              </a:rPr>
              <a:t>riesgo</a:t>
            </a:r>
            <a:r>
              <a:rPr sz="2400" spc="-35" dirty="0">
                <a:solidFill>
                  <a:srgbClr val="00FF00"/>
                </a:solidFill>
              </a:rPr>
              <a:t> </a:t>
            </a:r>
            <a:r>
              <a:rPr sz="2400" dirty="0">
                <a:solidFill>
                  <a:srgbClr val="00FF00"/>
                </a:solidFill>
              </a:rPr>
              <a:t>para</a:t>
            </a:r>
            <a:r>
              <a:rPr sz="2400" spc="-35" dirty="0">
                <a:solidFill>
                  <a:srgbClr val="00FF00"/>
                </a:solidFill>
              </a:rPr>
              <a:t> </a:t>
            </a:r>
            <a:r>
              <a:rPr sz="2400" dirty="0">
                <a:solidFill>
                  <a:srgbClr val="00FF00"/>
                </a:solidFill>
              </a:rPr>
              <a:t>las</a:t>
            </a:r>
            <a:r>
              <a:rPr sz="2400" spc="-35" dirty="0">
                <a:solidFill>
                  <a:srgbClr val="00FF00"/>
                </a:solidFill>
              </a:rPr>
              <a:t> </a:t>
            </a:r>
            <a:r>
              <a:rPr sz="2400" spc="-10" dirty="0">
                <a:solidFill>
                  <a:srgbClr val="00FF00"/>
                </a:solidFill>
              </a:rPr>
              <a:t>personas </a:t>
            </a:r>
            <a:r>
              <a:rPr sz="2400" dirty="0">
                <a:solidFill>
                  <a:srgbClr val="00FF00"/>
                </a:solidFill>
              </a:rPr>
              <a:t>mayores</a:t>
            </a:r>
            <a:r>
              <a:rPr sz="2400" spc="-20" dirty="0">
                <a:solidFill>
                  <a:srgbClr val="00FF00"/>
                </a:solidFill>
              </a:rPr>
              <a:t> </a:t>
            </a:r>
            <a:r>
              <a:rPr sz="2400" dirty="0">
                <a:solidFill>
                  <a:srgbClr val="00FF00"/>
                </a:solidFill>
              </a:rPr>
              <a:t>de</a:t>
            </a:r>
            <a:r>
              <a:rPr sz="2400" spc="-25" dirty="0">
                <a:solidFill>
                  <a:srgbClr val="00FF00"/>
                </a:solidFill>
              </a:rPr>
              <a:t> </a:t>
            </a:r>
            <a:r>
              <a:rPr sz="2400" dirty="0">
                <a:solidFill>
                  <a:srgbClr val="00FF00"/>
                </a:solidFill>
              </a:rPr>
              <a:t>30</a:t>
            </a:r>
            <a:r>
              <a:rPr sz="2400" spc="-15" dirty="0">
                <a:solidFill>
                  <a:srgbClr val="00FF00"/>
                </a:solidFill>
              </a:rPr>
              <a:t> </a:t>
            </a:r>
            <a:r>
              <a:rPr sz="2400" spc="-20" dirty="0">
                <a:solidFill>
                  <a:srgbClr val="00FF00"/>
                </a:solidFill>
              </a:rPr>
              <a:t>años</a:t>
            </a:r>
            <a:endParaRPr sz="2400"/>
          </a:p>
        </p:txBody>
      </p:sp>
      <p:grpSp>
        <p:nvGrpSpPr>
          <p:cNvPr id="3" name="object 3"/>
          <p:cNvGrpSpPr/>
          <p:nvPr/>
        </p:nvGrpSpPr>
        <p:grpSpPr>
          <a:xfrm>
            <a:off x="246955" y="2060848"/>
            <a:ext cx="9741535" cy="3664585"/>
            <a:chOff x="246955" y="2060848"/>
            <a:chExt cx="9741535" cy="3664585"/>
          </a:xfrm>
        </p:grpSpPr>
        <p:sp>
          <p:nvSpPr>
            <p:cNvPr id="4" name="object 4"/>
            <p:cNvSpPr/>
            <p:nvPr/>
          </p:nvSpPr>
          <p:spPr>
            <a:xfrm>
              <a:off x="7447819" y="3626502"/>
              <a:ext cx="1805939" cy="488950"/>
            </a:xfrm>
            <a:custGeom>
              <a:avLst/>
              <a:gdLst/>
              <a:ahLst/>
              <a:cxnLst/>
              <a:rect l="l" t="t" r="r" b="b"/>
              <a:pathLst>
                <a:path w="1805940" h="488950">
                  <a:moveTo>
                    <a:pt x="0" y="244208"/>
                  </a:moveTo>
                  <a:lnTo>
                    <a:pt x="10730" y="206440"/>
                  </a:lnTo>
                  <a:lnTo>
                    <a:pt x="41852" y="170496"/>
                  </a:lnTo>
                  <a:lnTo>
                    <a:pt x="91760" y="136811"/>
                  </a:lnTo>
                  <a:lnTo>
                    <a:pt x="158848" y="105819"/>
                  </a:lnTo>
                  <a:lnTo>
                    <a:pt x="198332" y="91468"/>
                  </a:lnTo>
                  <a:lnTo>
                    <a:pt x="241510" y="77953"/>
                  </a:lnTo>
                  <a:lnTo>
                    <a:pt x="288179" y="65329"/>
                  </a:lnTo>
                  <a:lnTo>
                    <a:pt x="338140" y="53649"/>
                  </a:lnTo>
                  <a:lnTo>
                    <a:pt x="391192" y="42969"/>
                  </a:lnTo>
                  <a:lnTo>
                    <a:pt x="447134" y="33341"/>
                  </a:lnTo>
                  <a:lnTo>
                    <a:pt x="505765" y="24821"/>
                  </a:lnTo>
                  <a:lnTo>
                    <a:pt x="566885" y="17463"/>
                  </a:lnTo>
                  <a:lnTo>
                    <a:pt x="630293" y="11321"/>
                  </a:lnTo>
                  <a:lnTo>
                    <a:pt x="695788" y="6449"/>
                  </a:lnTo>
                  <a:lnTo>
                    <a:pt x="763170" y="2902"/>
                  </a:lnTo>
                  <a:lnTo>
                    <a:pt x="832237" y="734"/>
                  </a:lnTo>
                  <a:lnTo>
                    <a:pt x="902790" y="0"/>
                  </a:lnTo>
                  <a:lnTo>
                    <a:pt x="973342" y="734"/>
                  </a:lnTo>
                  <a:lnTo>
                    <a:pt x="1042409" y="2902"/>
                  </a:lnTo>
                  <a:lnTo>
                    <a:pt x="1109791" y="6449"/>
                  </a:lnTo>
                  <a:lnTo>
                    <a:pt x="1175286" y="11321"/>
                  </a:lnTo>
                  <a:lnTo>
                    <a:pt x="1238694" y="17463"/>
                  </a:lnTo>
                  <a:lnTo>
                    <a:pt x="1299814" y="24821"/>
                  </a:lnTo>
                  <a:lnTo>
                    <a:pt x="1358445" y="33341"/>
                  </a:lnTo>
                  <a:lnTo>
                    <a:pt x="1414387" y="42969"/>
                  </a:lnTo>
                  <a:lnTo>
                    <a:pt x="1467439" y="53649"/>
                  </a:lnTo>
                  <a:lnTo>
                    <a:pt x="1517400" y="65329"/>
                  </a:lnTo>
                  <a:lnTo>
                    <a:pt x="1564069" y="77953"/>
                  </a:lnTo>
                  <a:lnTo>
                    <a:pt x="1607247" y="91468"/>
                  </a:lnTo>
                  <a:lnTo>
                    <a:pt x="1646731" y="105819"/>
                  </a:lnTo>
                  <a:lnTo>
                    <a:pt x="1682322" y="120951"/>
                  </a:lnTo>
                  <a:lnTo>
                    <a:pt x="1741021" y="153344"/>
                  </a:lnTo>
                  <a:lnTo>
                    <a:pt x="1781736" y="188213"/>
                  </a:lnTo>
                  <a:lnTo>
                    <a:pt x="1802863" y="225123"/>
                  </a:lnTo>
                  <a:lnTo>
                    <a:pt x="1805580" y="244208"/>
                  </a:lnTo>
                  <a:lnTo>
                    <a:pt x="1802863" y="263292"/>
                  </a:lnTo>
                  <a:lnTo>
                    <a:pt x="1781736" y="300202"/>
                  </a:lnTo>
                  <a:lnTo>
                    <a:pt x="1741021" y="335071"/>
                  </a:lnTo>
                  <a:lnTo>
                    <a:pt x="1682322" y="367464"/>
                  </a:lnTo>
                  <a:lnTo>
                    <a:pt x="1646731" y="382596"/>
                  </a:lnTo>
                  <a:lnTo>
                    <a:pt x="1607247" y="396947"/>
                  </a:lnTo>
                  <a:lnTo>
                    <a:pt x="1564069" y="410462"/>
                  </a:lnTo>
                  <a:lnTo>
                    <a:pt x="1517400" y="423086"/>
                  </a:lnTo>
                  <a:lnTo>
                    <a:pt x="1467439" y="434766"/>
                  </a:lnTo>
                  <a:lnTo>
                    <a:pt x="1414387" y="445446"/>
                  </a:lnTo>
                  <a:lnTo>
                    <a:pt x="1358445" y="455074"/>
                  </a:lnTo>
                  <a:lnTo>
                    <a:pt x="1299814" y="463594"/>
                  </a:lnTo>
                  <a:lnTo>
                    <a:pt x="1238694" y="470952"/>
                  </a:lnTo>
                  <a:lnTo>
                    <a:pt x="1175286" y="477094"/>
                  </a:lnTo>
                  <a:lnTo>
                    <a:pt x="1109791" y="481966"/>
                  </a:lnTo>
                  <a:lnTo>
                    <a:pt x="1042409" y="485513"/>
                  </a:lnTo>
                  <a:lnTo>
                    <a:pt x="973342" y="487681"/>
                  </a:lnTo>
                  <a:lnTo>
                    <a:pt x="902790" y="488416"/>
                  </a:lnTo>
                  <a:lnTo>
                    <a:pt x="832237" y="487681"/>
                  </a:lnTo>
                  <a:lnTo>
                    <a:pt x="763170" y="485513"/>
                  </a:lnTo>
                  <a:lnTo>
                    <a:pt x="695788" y="481966"/>
                  </a:lnTo>
                  <a:lnTo>
                    <a:pt x="630293" y="477094"/>
                  </a:lnTo>
                  <a:lnTo>
                    <a:pt x="566885" y="470952"/>
                  </a:lnTo>
                  <a:lnTo>
                    <a:pt x="505765" y="463594"/>
                  </a:lnTo>
                  <a:lnTo>
                    <a:pt x="447134" y="455074"/>
                  </a:lnTo>
                  <a:lnTo>
                    <a:pt x="391192" y="445446"/>
                  </a:lnTo>
                  <a:lnTo>
                    <a:pt x="338140" y="434766"/>
                  </a:lnTo>
                  <a:lnTo>
                    <a:pt x="288179" y="423086"/>
                  </a:lnTo>
                  <a:lnTo>
                    <a:pt x="241510" y="410462"/>
                  </a:lnTo>
                  <a:lnTo>
                    <a:pt x="198332" y="396947"/>
                  </a:lnTo>
                  <a:lnTo>
                    <a:pt x="158848" y="382596"/>
                  </a:lnTo>
                  <a:lnTo>
                    <a:pt x="123257" y="367464"/>
                  </a:lnTo>
                  <a:lnTo>
                    <a:pt x="64558" y="335071"/>
                  </a:lnTo>
                  <a:lnTo>
                    <a:pt x="23843" y="300202"/>
                  </a:lnTo>
                  <a:lnTo>
                    <a:pt x="2716" y="263292"/>
                  </a:lnTo>
                  <a:lnTo>
                    <a:pt x="0" y="244208"/>
                  </a:lnTo>
                  <a:close/>
                </a:path>
              </a:pathLst>
            </a:custGeom>
            <a:ln w="38100">
              <a:solidFill>
                <a:srgbClr val="3333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955" y="2060848"/>
              <a:ext cx="9741476" cy="3664323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942319" y="6198108"/>
            <a:ext cx="3131185" cy="626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FFFFFF"/>
                </a:solidFill>
                <a:latin typeface="Times New Roman"/>
                <a:cs typeface="Times New Roman"/>
              </a:rPr>
              <a:t>CVD=cardiovascular</a:t>
            </a:r>
            <a:r>
              <a:rPr sz="14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Times New Roman"/>
                <a:cs typeface="Times New Roman"/>
              </a:rPr>
              <a:t>disease.VD</a:t>
            </a:r>
            <a:endParaRPr sz="1400">
              <a:latin typeface="Times New Roman"/>
              <a:cs typeface="Times New Roman"/>
            </a:endParaRPr>
          </a:p>
          <a:p>
            <a:pPr marL="17780">
              <a:lnSpc>
                <a:spcPct val="100000"/>
              </a:lnSpc>
              <a:spcBef>
                <a:spcPts val="1365"/>
              </a:spcBef>
            </a:pP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Ezzati</a:t>
            </a:r>
            <a:r>
              <a:rPr sz="14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M,</a:t>
            </a:r>
            <a:r>
              <a:rPr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et</a:t>
            </a:r>
            <a:r>
              <a:rPr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al.</a:t>
            </a:r>
            <a:r>
              <a:rPr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i="1" dirty="0">
                <a:solidFill>
                  <a:srgbClr val="FFFFFF"/>
                </a:solidFill>
                <a:latin typeface="Times New Roman"/>
                <a:cs typeface="Times New Roman"/>
              </a:rPr>
              <a:t>PLoS</a:t>
            </a:r>
            <a:r>
              <a:rPr sz="14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i="1" dirty="0">
                <a:solidFill>
                  <a:srgbClr val="FFFFFF"/>
                </a:solidFill>
                <a:latin typeface="Times New Roman"/>
                <a:cs typeface="Times New Roman"/>
              </a:rPr>
              <a:t>Med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Times New Roman"/>
                <a:cs typeface="Times New Roman"/>
              </a:rPr>
              <a:t>2005;2(5):e133</a:t>
            </a:r>
            <a:r>
              <a:rPr sz="1400" spc="-10" dirty="0">
                <a:latin typeface="Times New Roman"/>
                <a:cs typeface="Times New Roman"/>
              </a:rPr>
              <a:t>.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4947" y="260648"/>
            <a:ext cx="1152525" cy="10795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20881" y="188639"/>
            <a:ext cx="1119161" cy="111916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8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16" y="1357298"/>
            <a:ext cx="9715568" cy="3429024"/>
          </a:xfrm>
          <a:noFill/>
        </p:spPr>
        <p:txBody>
          <a:bodyPr/>
          <a:lstStyle/>
          <a:p>
            <a:pPr marL="609600" indent="-609600">
              <a:buClr>
                <a:schemeClr val="tx1"/>
              </a:buClr>
              <a:buSzPct val="110000"/>
              <a:buNone/>
            </a:pPr>
            <a:endParaRPr lang="es-ES_tradnl" sz="2400" dirty="0">
              <a:solidFill>
                <a:schemeClr val="bg1"/>
              </a:solidFill>
              <a:latin typeface="Arial" charset="0"/>
            </a:endParaRPr>
          </a:p>
          <a:p>
            <a:pPr marL="609600" indent="-609600">
              <a:buClr>
                <a:schemeClr val="tx1"/>
              </a:buClr>
              <a:buSzPct val="110000"/>
              <a:buNone/>
            </a:pPr>
            <a:endParaRPr lang="es-ES_tradnl" sz="2400" dirty="0">
              <a:solidFill>
                <a:schemeClr val="bg1"/>
              </a:solidFill>
              <a:latin typeface="Arial" charset="0"/>
            </a:endParaRPr>
          </a:p>
          <a:p>
            <a:pPr marL="609600" indent="-609600">
              <a:buClr>
                <a:schemeClr val="tx1"/>
              </a:buClr>
              <a:buSzPct val="110000"/>
              <a:buNone/>
            </a:pPr>
            <a:r>
              <a:rPr lang="es-ES_tradnl" sz="2400" dirty="0">
                <a:solidFill>
                  <a:schemeClr val="bg1"/>
                </a:solidFill>
                <a:latin typeface="Arial" charset="0"/>
              </a:rPr>
              <a:t>       </a:t>
            </a:r>
            <a:r>
              <a:rPr lang="es-ES" sz="2400" dirty="0">
                <a:solidFill>
                  <a:schemeClr val="bg1"/>
                </a:solidFill>
                <a:latin typeface="Arial" charset="0"/>
              </a:rPr>
              <a:t>¿Son las </a:t>
            </a:r>
            <a:r>
              <a:rPr lang="es-ES" sz="2400" dirty="0" err="1">
                <a:solidFill>
                  <a:schemeClr val="bg1"/>
                </a:solidFill>
                <a:latin typeface="Arial" charset="0"/>
              </a:rPr>
              <a:t>estatinas</a:t>
            </a:r>
            <a:r>
              <a:rPr lang="es-ES" sz="2400" dirty="0">
                <a:solidFill>
                  <a:schemeClr val="bg1"/>
                </a:solidFill>
                <a:latin typeface="Arial" charset="0"/>
              </a:rPr>
              <a:t> en altas dosis un buen fármaco para tratar las </a:t>
            </a:r>
            <a:r>
              <a:rPr lang="es-ES" sz="2400" dirty="0" err="1">
                <a:solidFill>
                  <a:schemeClr val="bg1"/>
                </a:solidFill>
                <a:latin typeface="Arial" charset="0"/>
              </a:rPr>
              <a:t>hipercolesterolemias</a:t>
            </a:r>
            <a:r>
              <a:rPr lang="es-ES" sz="2400" dirty="0">
                <a:solidFill>
                  <a:schemeClr val="bg1"/>
                </a:solidFill>
                <a:latin typeface="Arial" charset="0"/>
              </a:rPr>
              <a:t>, sobre todo en pacientes de alto riesgo cardiovascular?</a:t>
            </a:r>
            <a:r>
              <a:rPr lang="es-ES_tradnl" sz="2400" dirty="0">
                <a:solidFill>
                  <a:schemeClr val="accent3"/>
                </a:solidFill>
                <a:latin typeface="Arial" charset="0"/>
              </a:rPr>
              <a:t>         </a:t>
            </a:r>
          </a:p>
        </p:txBody>
      </p:sp>
      <p:pic>
        <p:nvPicPr>
          <p:cNvPr id="4" name="3 Imagen"/>
          <p:cNvPicPr/>
          <p:nvPr/>
        </p:nvPicPr>
        <p:blipFill>
          <a:blip r:embed="rId3" cstate="print"/>
          <a:srcRect l="68666" t="17086" r="19039" b="55276"/>
          <a:stretch>
            <a:fillRect/>
          </a:stretch>
        </p:blipFill>
        <p:spPr bwMode="auto">
          <a:xfrm>
            <a:off x="9215466" y="357166"/>
            <a:ext cx="78581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17" y="285728"/>
            <a:ext cx="714380" cy="66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5072062" y="4857760"/>
            <a:ext cx="612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>
                <a:solidFill>
                  <a:srgbClr val="FFFF00"/>
                </a:solidFill>
              </a:rPr>
              <a:t>Si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8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16" y="928670"/>
            <a:ext cx="9715568" cy="6072230"/>
          </a:xfrm>
          <a:noFill/>
        </p:spPr>
        <p:txBody>
          <a:bodyPr>
            <a:noAutofit/>
          </a:bodyPr>
          <a:lstStyle/>
          <a:p>
            <a:pPr>
              <a:buNone/>
            </a:pPr>
            <a:endParaRPr lang="es-MX" sz="2400" dirty="0">
              <a:solidFill>
                <a:schemeClr val="bg1"/>
              </a:solidFill>
            </a:endParaRPr>
          </a:p>
          <a:p>
            <a:pPr>
              <a:buNone/>
            </a:pPr>
            <a:endParaRPr lang="es-MX" sz="2400" dirty="0">
              <a:solidFill>
                <a:schemeClr val="bg1"/>
              </a:solidFill>
            </a:endParaRPr>
          </a:p>
          <a:p>
            <a:pPr>
              <a:buNone/>
            </a:pPr>
            <a:endParaRPr lang="es-MX" sz="2400" dirty="0">
              <a:solidFill>
                <a:schemeClr val="bg1"/>
              </a:solidFill>
            </a:endParaRPr>
          </a:p>
          <a:p>
            <a:pPr>
              <a:buNone/>
            </a:pPr>
            <a:endParaRPr lang="es-MX" sz="2400" dirty="0">
              <a:solidFill>
                <a:schemeClr val="bg1"/>
              </a:solidFill>
            </a:endParaRPr>
          </a:p>
          <a:p>
            <a:pPr marL="457200" indent="-457200">
              <a:buNone/>
            </a:pPr>
            <a:r>
              <a:rPr lang="es-MX" sz="2800" b="1" dirty="0">
                <a:solidFill>
                  <a:srgbClr val="FFFF00"/>
                </a:solidFill>
              </a:rPr>
              <a:t>¿Qué ocurre cuando utilizamos tratamiento combinado de </a:t>
            </a:r>
            <a:r>
              <a:rPr lang="es-MX" sz="2800" b="1" dirty="0" err="1">
                <a:solidFill>
                  <a:srgbClr val="FFFF00"/>
                </a:solidFill>
              </a:rPr>
              <a:t>estatinas</a:t>
            </a:r>
            <a:r>
              <a:rPr lang="es-MX" sz="2800" b="1" dirty="0">
                <a:solidFill>
                  <a:srgbClr val="FFFF00"/>
                </a:solidFill>
              </a:rPr>
              <a:t> de moderada intensidad con </a:t>
            </a:r>
            <a:r>
              <a:rPr lang="es-MX" sz="2800" b="1" dirty="0" err="1">
                <a:solidFill>
                  <a:srgbClr val="FFFF00"/>
                </a:solidFill>
              </a:rPr>
              <a:t>ezetimibe</a:t>
            </a:r>
            <a:r>
              <a:rPr lang="es-MX" sz="2800" b="1" dirty="0">
                <a:solidFill>
                  <a:srgbClr val="FFFF00"/>
                </a:solidFill>
              </a:rPr>
              <a:t>?¿Es mejor?</a:t>
            </a:r>
          </a:p>
          <a:p>
            <a:pPr marL="457200" indent="-457200">
              <a:buAutoNum type="arabicParenR"/>
            </a:pPr>
            <a:endParaRPr lang="es-MX" sz="2400" dirty="0">
              <a:solidFill>
                <a:schemeClr val="bg1"/>
              </a:solidFill>
            </a:endParaRPr>
          </a:p>
          <a:p>
            <a:pPr marL="457200" indent="-457200">
              <a:buNone/>
            </a:pPr>
            <a:endParaRPr lang="es-MX" sz="2400" dirty="0">
              <a:solidFill>
                <a:schemeClr val="bg1"/>
              </a:solidFill>
            </a:endParaRPr>
          </a:p>
          <a:p>
            <a:pPr marL="457200" indent="-457200">
              <a:buAutoNum type="arabicParenR" startAt="3"/>
            </a:pPr>
            <a:endParaRPr lang="es-MX" sz="2400" dirty="0">
              <a:solidFill>
                <a:schemeClr val="bg1"/>
              </a:solidFill>
            </a:endParaRPr>
          </a:p>
          <a:p>
            <a:pPr marL="457200" indent="-457200">
              <a:buAutoNum type="arabicParenR" startAt="3"/>
            </a:pPr>
            <a:endParaRPr lang="es-MX" sz="2400" dirty="0">
              <a:solidFill>
                <a:schemeClr val="bg1"/>
              </a:solidFill>
            </a:endParaRPr>
          </a:p>
          <a:p>
            <a:pPr marL="457200" indent="-457200">
              <a:buNone/>
            </a:pPr>
            <a:endParaRPr lang="es-MX" sz="2400" dirty="0">
              <a:solidFill>
                <a:schemeClr val="bg1"/>
              </a:solidFill>
            </a:endParaRPr>
          </a:p>
          <a:p>
            <a:pPr marL="457200" indent="-457200">
              <a:buAutoNum type="arabicParenR"/>
            </a:pPr>
            <a:endParaRPr lang="es-MX" sz="2400" dirty="0">
              <a:solidFill>
                <a:schemeClr val="bg1"/>
              </a:solidFill>
            </a:endParaRPr>
          </a:p>
          <a:p>
            <a:pPr>
              <a:buNone/>
            </a:pPr>
            <a:endParaRPr lang="es-MX" sz="24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s-MX" sz="2400" dirty="0">
                <a:solidFill>
                  <a:schemeClr val="bg1"/>
                </a:solidFill>
              </a:rPr>
              <a:t>  </a:t>
            </a:r>
            <a:endParaRPr lang="es-ES" sz="2400" dirty="0">
              <a:solidFill>
                <a:schemeClr val="bg1"/>
              </a:solidFill>
            </a:endParaRPr>
          </a:p>
        </p:txBody>
      </p:sp>
      <p:pic>
        <p:nvPicPr>
          <p:cNvPr id="4" name="3 Imagen"/>
          <p:cNvPicPr/>
          <p:nvPr/>
        </p:nvPicPr>
        <p:blipFill>
          <a:blip r:embed="rId3" cstate="print"/>
          <a:srcRect l="68666" t="17086" r="19039" b="55276"/>
          <a:stretch>
            <a:fillRect/>
          </a:stretch>
        </p:blipFill>
        <p:spPr bwMode="auto">
          <a:xfrm>
            <a:off x="9215466" y="357166"/>
            <a:ext cx="78581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17" y="285728"/>
            <a:ext cx="714380" cy="66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Rectángulo"/>
          <p:cNvSpPr/>
          <p:nvPr/>
        </p:nvSpPr>
        <p:spPr>
          <a:xfrm>
            <a:off x="3286112" y="500042"/>
            <a:ext cx="274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rgbClr val="00FF00"/>
                </a:solidFill>
              </a:rPr>
              <a:t> 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154291657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8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16" y="928670"/>
            <a:ext cx="9715568" cy="5572164"/>
          </a:xfrm>
          <a:noFill/>
        </p:spPr>
        <p:txBody>
          <a:bodyPr>
            <a:normAutofit/>
          </a:bodyPr>
          <a:lstStyle/>
          <a:p>
            <a:pPr marL="609600" indent="-609600">
              <a:buClr>
                <a:schemeClr val="accent3"/>
              </a:buClr>
              <a:buSzPct val="110000"/>
              <a:buNone/>
            </a:pPr>
            <a:r>
              <a:rPr lang="es-ES_tradnl" sz="28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latin typeface="Arial" charset="0"/>
              </a:rPr>
              <a:t>Ezetimibe</a:t>
            </a:r>
            <a:r>
              <a:rPr lang="es-ES_tradnl" sz="2800" b="1" dirty="0">
                <a:solidFill>
                  <a:srgbClr val="FFFF00"/>
                </a:solidFill>
                <a:latin typeface="Arial" charset="0"/>
              </a:rPr>
              <a:t>: </a:t>
            </a:r>
          </a:p>
          <a:p>
            <a:pPr marL="609600" indent="-609600">
              <a:buClr>
                <a:schemeClr val="accent3"/>
              </a:buClr>
              <a:buSzPct val="110000"/>
              <a:buNone/>
            </a:pPr>
            <a:endParaRPr lang="es-ES_tradnl" sz="2800" b="1" dirty="0">
              <a:solidFill>
                <a:srgbClr val="FFFF00"/>
              </a:solidFill>
              <a:latin typeface="Arial" charset="0"/>
            </a:endParaRPr>
          </a:p>
          <a:p>
            <a:pPr marL="609600" indent="-609600">
              <a:buClr>
                <a:schemeClr val="accent3"/>
              </a:buClr>
              <a:buSzPct val="110000"/>
            </a:pPr>
            <a:r>
              <a:rPr lang="es-MX" sz="2400" b="1" dirty="0">
                <a:solidFill>
                  <a:srgbClr val="FFFF00"/>
                </a:solidFill>
                <a:latin typeface="Arial" charset="0"/>
              </a:rPr>
              <a:t>Inhibe la absorción intestinal de colesterol al interactuar con la proteína </a:t>
            </a:r>
            <a:r>
              <a:rPr lang="es-MX" sz="2400" b="1" dirty="0" err="1">
                <a:solidFill>
                  <a:srgbClr val="FFFF00"/>
                </a:solidFill>
                <a:latin typeface="Arial" charset="0"/>
              </a:rPr>
              <a:t>Niemann</a:t>
            </a:r>
            <a:r>
              <a:rPr lang="es-MX" sz="2400" b="1" dirty="0">
                <a:solidFill>
                  <a:srgbClr val="FFFF00"/>
                </a:solidFill>
                <a:latin typeface="Arial" charset="0"/>
              </a:rPr>
              <a:t>-Pick C1-Like 1 (NPC1L1) que es un transportador intestinal de colesterol expresado en la membrana del borde en cepillo de los </a:t>
            </a:r>
            <a:r>
              <a:rPr lang="es-MX" sz="2400" b="1" dirty="0" err="1">
                <a:solidFill>
                  <a:srgbClr val="FFFF00"/>
                </a:solidFill>
                <a:latin typeface="Arial" charset="0"/>
              </a:rPr>
              <a:t>enterocitos</a:t>
            </a:r>
            <a:r>
              <a:rPr lang="es-MX" sz="2400" b="1" dirty="0">
                <a:solidFill>
                  <a:srgbClr val="FFFF00"/>
                </a:solidFill>
                <a:latin typeface="Arial" charset="0"/>
              </a:rPr>
              <a:t>. </a:t>
            </a:r>
          </a:p>
          <a:p>
            <a:pPr marL="609600" indent="-609600">
              <a:buClr>
                <a:schemeClr val="accent3"/>
              </a:buClr>
              <a:buSzPct val="110000"/>
            </a:pPr>
            <a:endParaRPr lang="es-MX" sz="2400" dirty="0">
              <a:solidFill>
                <a:schemeClr val="accent3"/>
              </a:solidFill>
              <a:latin typeface="Arial" charset="0"/>
            </a:endParaRPr>
          </a:p>
          <a:p>
            <a:pPr marL="609600" indent="-609600">
              <a:buClr>
                <a:schemeClr val="accent3"/>
              </a:buClr>
              <a:buSzPct val="110000"/>
            </a:pPr>
            <a:r>
              <a:rPr lang="es-MX" sz="2400" dirty="0">
                <a:solidFill>
                  <a:schemeClr val="accent3"/>
                </a:solidFill>
                <a:latin typeface="Arial" charset="0"/>
              </a:rPr>
              <a:t>El transportador NPC1L1 se encuentra en el hígado, donde reabsorbe el colesterol de la bilis. </a:t>
            </a:r>
          </a:p>
          <a:p>
            <a:pPr marL="609600" indent="-609600">
              <a:buClr>
                <a:schemeClr val="accent3"/>
              </a:buClr>
              <a:buSzPct val="110000"/>
            </a:pPr>
            <a:endParaRPr lang="es-MX" sz="2400" dirty="0">
              <a:solidFill>
                <a:schemeClr val="accent3"/>
              </a:solidFill>
              <a:latin typeface="Arial" charset="0"/>
            </a:endParaRPr>
          </a:p>
          <a:p>
            <a:pPr marL="609600" indent="-609600">
              <a:buClr>
                <a:schemeClr val="accent3"/>
              </a:buClr>
              <a:buSzPct val="110000"/>
            </a:pPr>
            <a:r>
              <a:rPr lang="es-MX" sz="2400" dirty="0">
                <a:solidFill>
                  <a:schemeClr val="accent3"/>
                </a:solidFill>
                <a:latin typeface="Arial" charset="0"/>
              </a:rPr>
              <a:t>Por lo tanto, </a:t>
            </a:r>
            <a:r>
              <a:rPr lang="es-MX" sz="2400" b="1" dirty="0">
                <a:solidFill>
                  <a:srgbClr val="00FFFF"/>
                </a:solidFill>
                <a:latin typeface="Arial" charset="0"/>
              </a:rPr>
              <a:t>el </a:t>
            </a:r>
            <a:r>
              <a:rPr lang="es-MX" sz="2400" b="1" dirty="0" err="1">
                <a:solidFill>
                  <a:srgbClr val="00FFFF"/>
                </a:solidFill>
                <a:latin typeface="Arial" charset="0"/>
              </a:rPr>
              <a:t>ezetimibe</a:t>
            </a:r>
            <a:r>
              <a:rPr lang="es-MX" sz="2400" b="1" dirty="0">
                <a:solidFill>
                  <a:srgbClr val="00FFFF"/>
                </a:solidFill>
                <a:latin typeface="Arial" charset="0"/>
              </a:rPr>
              <a:t> disminuye los niveles plasmáticos de colesterol al inhibir la absorción intestinal de colesterol y también mejorar la excreción biliar de colesterol. </a:t>
            </a:r>
            <a:endParaRPr lang="es-ES_tradnl" sz="2400" b="1" dirty="0">
              <a:solidFill>
                <a:srgbClr val="00FFFF"/>
              </a:solidFill>
              <a:latin typeface="Arial" charset="0"/>
            </a:endParaRPr>
          </a:p>
          <a:p>
            <a:pPr marL="609600" indent="-609600">
              <a:buClr>
                <a:schemeClr val="accent3"/>
              </a:buClr>
              <a:buSzPct val="110000"/>
              <a:buNone/>
            </a:pPr>
            <a:endParaRPr lang="es-ES_tradnl" sz="2400" dirty="0">
              <a:solidFill>
                <a:schemeClr val="accent3"/>
              </a:solidFill>
              <a:latin typeface="Arial" charset="0"/>
            </a:endParaRPr>
          </a:p>
        </p:txBody>
      </p:sp>
      <p:pic>
        <p:nvPicPr>
          <p:cNvPr id="4" name="3 Imagen"/>
          <p:cNvPicPr/>
          <p:nvPr/>
        </p:nvPicPr>
        <p:blipFill>
          <a:blip r:embed="rId3" cstate="print"/>
          <a:srcRect l="68666" t="17086" r="19039" b="55276"/>
          <a:stretch>
            <a:fillRect/>
          </a:stretch>
        </p:blipFill>
        <p:spPr bwMode="auto">
          <a:xfrm>
            <a:off x="9215466" y="357166"/>
            <a:ext cx="78581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17" y="285728"/>
            <a:ext cx="714380" cy="66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Rectángulo"/>
          <p:cNvSpPr/>
          <p:nvPr/>
        </p:nvSpPr>
        <p:spPr>
          <a:xfrm>
            <a:off x="3286112" y="500042"/>
            <a:ext cx="274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rgbClr val="00FF00"/>
                </a:solidFill>
              </a:rPr>
              <a:t> 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1542916571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16" y="285728"/>
            <a:ext cx="1071570" cy="1003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Rectangle 10"/>
          <p:cNvSpPr>
            <a:spLocks noChangeArrowheads="1"/>
          </p:cNvSpPr>
          <p:nvPr/>
        </p:nvSpPr>
        <p:spPr bwMode="auto">
          <a:xfrm rot="10800000" flipV="1">
            <a:off x="679004" y="1844824"/>
            <a:ext cx="831356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s-AR" sz="2400" dirty="0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endParaRPr lang="es-AR" sz="2400" dirty="0">
              <a:solidFill>
                <a:schemeClr val="bg1"/>
              </a:solidFill>
            </a:endParaRPr>
          </a:p>
          <a:p>
            <a:endParaRPr lang="es-ES" sz="2400" dirty="0">
              <a:solidFill>
                <a:schemeClr val="bg1"/>
              </a:solidFill>
            </a:endParaRPr>
          </a:p>
          <a:p>
            <a:endParaRPr lang="es-AR" sz="2400" dirty="0">
              <a:solidFill>
                <a:schemeClr val="bg1"/>
              </a:solidFill>
            </a:endParaRPr>
          </a:p>
          <a:p>
            <a:endParaRPr lang="es-AR" sz="2400" dirty="0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endParaRPr lang="es-AR" sz="2400" dirty="0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endParaRPr lang="es-AR" sz="2400" dirty="0">
              <a:solidFill>
                <a:schemeClr val="bg1"/>
              </a:solidFill>
            </a:endParaRPr>
          </a:p>
          <a:p>
            <a:r>
              <a:rPr lang="es-AR" sz="2400" dirty="0">
                <a:solidFill>
                  <a:schemeClr val="bg1"/>
                </a:solidFill>
              </a:rPr>
              <a:t> 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895028" y="1844824"/>
            <a:ext cx="92170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dirty="0">
                <a:solidFill>
                  <a:schemeClr val="bg1"/>
                </a:solidFill>
              </a:rPr>
              <a:t> </a:t>
            </a:r>
          </a:p>
          <a:p>
            <a:r>
              <a:rPr lang="es-AR" sz="2800" dirty="0">
                <a:solidFill>
                  <a:schemeClr val="bg1"/>
                </a:solidFill>
              </a:rPr>
              <a:t> </a:t>
            </a:r>
          </a:p>
          <a:p>
            <a:endParaRPr lang="es-AR" sz="2800" dirty="0">
              <a:solidFill>
                <a:schemeClr val="bg1"/>
              </a:solidFill>
            </a:endParaRPr>
          </a:p>
        </p:txBody>
      </p:sp>
      <p:pic>
        <p:nvPicPr>
          <p:cNvPr id="6" name="5 Imagen"/>
          <p:cNvPicPr/>
          <p:nvPr/>
        </p:nvPicPr>
        <p:blipFill>
          <a:blip r:embed="rId3" cstate="print"/>
          <a:srcRect l="68666" t="17086" r="19039" b="55276"/>
          <a:stretch>
            <a:fillRect/>
          </a:stretch>
        </p:blipFill>
        <p:spPr bwMode="auto">
          <a:xfrm>
            <a:off x="8929714" y="214290"/>
            <a:ext cx="103832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6722" name="Picture 2"/>
          <p:cNvPicPr>
            <a:picLocks noChangeAspect="1" noChangeArrowheads="1"/>
          </p:cNvPicPr>
          <p:nvPr/>
        </p:nvPicPr>
        <p:blipFill>
          <a:blip r:embed="rId4"/>
          <a:srcRect l="6054" t="17996" r="8252" b="9179"/>
          <a:stretch>
            <a:fillRect/>
          </a:stretch>
        </p:blipFill>
        <p:spPr bwMode="auto">
          <a:xfrm>
            <a:off x="642906" y="1714488"/>
            <a:ext cx="9544362" cy="492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Rectángulo"/>
          <p:cNvSpPr/>
          <p:nvPr/>
        </p:nvSpPr>
        <p:spPr>
          <a:xfrm>
            <a:off x="1928790" y="357166"/>
            <a:ext cx="629371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800" b="1" dirty="0">
                <a:solidFill>
                  <a:srgbClr val="00FF00"/>
                </a:solidFill>
              </a:rPr>
              <a:t>Efecto sinérgico de </a:t>
            </a:r>
            <a:r>
              <a:rPr lang="es-AR" sz="2800" b="1" dirty="0" err="1">
                <a:solidFill>
                  <a:srgbClr val="00FF00"/>
                </a:solidFill>
              </a:rPr>
              <a:t>estatina</a:t>
            </a:r>
            <a:r>
              <a:rPr lang="es-AR" sz="2800" b="1" dirty="0">
                <a:solidFill>
                  <a:srgbClr val="00FF00"/>
                </a:solidFill>
              </a:rPr>
              <a:t> y </a:t>
            </a:r>
            <a:r>
              <a:rPr lang="es-AR" sz="2800" b="1" dirty="0" err="1">
                <a:solidFill>
                  <a:srgbClr val="00FF00"/>
                </a:solidFill>
              </a:rPr>
              <a:t>ezetimibe</a:t>
            </a:r>
            <a:endParaRPr lang="es-AR" sz="2800" b="1" dirty="0">
              <a:solidFill>
                <a:srgbClr val="00FF00"/>
              </a:solidFill>
            </a:endParaRPr>
          </a:p>
          <a:p>
            <a:r>
              <a:rPr lang="es-AR" sz="2800" b="1" dirty="0">
                <a:solidFill>
                  <a:srgbClr val="00FF00"/>
                </a:solidFill>
              </a:rPr>
              <a:t>Fundamento para la terapia combinada</a:t>
            </a:r>
          </a:p>
        </p:txBody>
      </p:sp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7715268" y="3500438"/>
            <a:ext cx="1643074" cy="185738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16" y="153028"/>
            <a:ext cx="785818" cy="736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Rectangle 10"/>
          <p:cNvSpPr>
            <a:spLocks noChangeArrowheads="1"/>
          </p:cNvSpPr>
          <p:nvPr/>
        </p:nvSpPr>
        <p:spPr bwMode="auto">
          <a:xfrm rot="10800000" flipV="1">
            <a:off x="679004" y="1844824"/>
            <a:ext cx="831356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s-AR" sz="2400" dirty="0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endParaRPr lang="es-AR" sz="2400" dirty="0">
              <a:solidFill>
                <a:schemeClr val="bg1"/>
              </a:solidFill>
            </a:endParaRPr>
          </a:p>
          <a:p>
            <a:endParaRPr lang="es-ES" sz="2400" dirty="0">
              <a:solidFill>
                <a:schemeClr val="bg1"/>
              </a:solidFill>
            </a:endParaRPr>
          </a:p>
          <a:p>
            <a:endParaRPr lang="es-AR" sz="2400" dirty="0">
              <a:solidFill>
                <a:schemeClr val="bg1"/>
              </a:solidFill>
            </a:endParaRPr>
          </a:p>
          <a:p>
            <a:endParaRPr lang="es-AR" sz="2400" dirty="0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endParaRPr lang="es-AR" sz="2400" dirty="0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endParaRPr lang="es-AR" sz="2400" dirty="0">
              <a:solidFill>
                <a:schemeClr val="bg1"/>
              </a:solidFill>
            </a:endParaRPr>
          </a:p>
          <a:p>
            <a:r>
              <a:rPr lang="es-AR" sz="2400" dirty="0">
                <a:solidFill>
                  <a:schemeClr val="bg1"/>
                </a:solidFill>
              </a:rPr>
              <a:t> 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895028" y="1844824"/>
            <a:ext cx="9217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AR" sz="2800" dirty="0">
              <a:solidFill>
                <a:schemeClr val="bg1"/>
              </a:solidFill>
            </a:endParaRPr>
          </a:p>
          <a:p>
            <a:endParaRPr lang="es-AR" sz="2800" dirty="0">
              <a:solidFill>
                <a:schemeClr val="bg1"/>
              </a:solidFill>
            </a:endParaRPr>
          </a:p>
        </p:txBody>
      </p:sp>
      <p:pic>
        <p:nvPicPr>
          <p:cNvPr id="6" name="5 Imagen"/>
          <p:cNvPicPr/>
          <p:nvPr/>
        </p:nvPicPr>
        <p:blipFill>
          <a:blip r:embed="rId3" cstate="print"/>
          <a:srcRect l="68666" t="17086" r="19039" b="55276"/>
          <a:stretch>
            <a:fillRect/>
          </a:stretch>
        </p:blipFill>
        <p:spPr bwMode="auto">
          <a:xfrm>
            <a:off x="9429780" y="214290"/>
            <a:ext cx="65491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2386" name="Picture 2"/>
          <p:cNvPicPr>
            <a:picLocks noChangeAspect="1" noChangeArrowheads="1"/>
          </p:cNvPicPr>
          <p:nvPr/>
        </p:nvPicPr>
        <p:blipFill>
          <a:blip r:embed="rId4"/>
          <a:srcRect t="5859" b="6250"/>
          <a:stretch>
            <a:fillRect/>
          </a:stretch>
        </p:blipFill>
        <p:spPr bwMode="auto">
          <a:xfrm>
            <a:off x="714344" y="1071546"/>
            <a:ext cx="9051628" cy="5515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Rectángulo"/>
          <p:cNvSpPr/>
          <p:nvPr/>
        </p:nvSpPr>
        <p:spPr>
          <a:xfrm>
            <a:off x="3428988" y="357166"/>
            <a:ext cx="41040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800" b="1" dirty="0">
                <a:solidFill>
                  <a:srgbClr val="FFFF00"/>
                </a:solidFill>
              </a:rPr>
              <a:t>Estudio  IMPROVE     IT</a:t>
            </a:r>
          </a:p>
        </p:txBody>
      </p:sp>
    </p:spTree>
    <p:extLst>
      <p:ext uri="{BB962C8B-B14F-4D97-AF65-F5344CB8AC3E}">
        <p14:creationId xmlns:p14="http://schemas.microsoft.com/office/powerpoint/2010/main" val="2548399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78" y="214290"/>
            <a:ext cx="500066" cy="468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Rectangle 10"/>
          <p:cNvSpPr>
            <a:spLocks noChangeArrowheads="1"/>
          </p:cNvSpPr>
          <p:nvPr/>
        </p:nvSpPr>
        <p:spPr bwMode="auto">
          <a:xfrm rot="10800000" flipV="1">
            <a:off x="679004" y="1844824"/>
            <a:ext cx="831356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s-AR" sz="2400" dirty="0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endParaRPr lang="es-AR" sz="2400" dirty="0">
              <a:solidFill>
                <a:schemeClr val="bg1"/>
              </a:solidFill>
            </a:endParaRPr>
          </a:p>
          <a:p>
            <a:endParaRPr lang="es-ES" sz="2400" dirty="0">
              <a:solidFill>
                <a:schemeClr val="bg1"/>
              </a:solidFill>
            </a:endParaRPr>
          </a:p>
          <a:p>
            <a:endParaRPr lang="es-AR" sz="2400" dirty="0">
              <a:solidFill>
                <a:schemeClr val="bg1"/>
              </a:solidFill>
            </a:endParaRPr>
          </a:p>
          <a:p>
            <a:endParaRPr lang="es-AR" sz="2400" dirty="0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endParaRPr lang="es-AR" sz="2400" dirty="0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endParaRPr lang="es-AR" sz="2400" dirty="0">
              <a:solidFill>
                <a:schemeClr val="bg1"/>
              </a:solidFill>
            </a:endParaRPr>
          </a:p>
          <a:p>
            <a:r>
              <a:rPr lang="es-AR" sz="2400" dirty="0">
                <a:solidFill>
                  <a:schemeClr val="bg1"/>
                </a:solidFill>
              </a:rPr>
              <a:t> 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895028" y="1844824"/>
            <a:ext cx="92170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dirty="0">
                <a:solidFill>
                  <a:schemeClr val="bg1"/>
                </a:solidFill>
              </a:rPr>
              <a:t> </a:t>
            </a:r>
          </a:p>
          <a:p>
            <a:r>
              <a:rPr lang="es-AR" sz="2800" dirty="0">
                <a:solidFill>
                  <a:schemeClr val="bg1"/>
                </a:solidFill>
              </a:rPr>
              <a:t> </a:t>
            </a:r>
          </a:p>
          <a:p>
            <a:endParaRPr lang="es-AR" sz="2800" dirty="0">
              <a:solidFill>
                <a:schemeClr val="bg1"/>
              </a:solidFill>
            </a:endParaRPr>
          </a:p>
        </p:txBody>
      </p:sp>
      <p:pic>
        <p:nvPicPr>
          <p:cNvPr id="6" name="5 Imagen"/>
          <p:cNvPicPr/>
          <p:nvPr/>
        </p:nvPicPr>
        <p:blipFill>
          <a:blip r:embed="rId3" cstate="print"/>
          <a:srcRect l="68666" t="17086" r="19039" b="55276"/>
          <a:stretch>
            <a:fillRect/>
          </a:stretch>
        </p:blipFill>
        <p:spPr bwMode="auto">
          <a:xfrm>
            <a:off x="9429780" y="214290"/>
            <a:ext cx="68113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7746" name="Picture 2"/>
          <p:cNvPicPr>
            <a:picLocks noChangeAspect="1" noChangeArrowheads="1"/>
          </p:cNvPicPr>
          <p:nvPr/>
        </p:nvPicPr>
        <p:blipFill>
          <a:blip r:embed="rId4"/>
          <a:srcRect l="4590" t="4882" r="53194" b="54147"/>
          <a:stretch>
            <a:fillRect/>
          </a:stretch>
        </p:blipFill>
        <p:spPr bwMode="auto">
          <a:xfrm>
            <a:off x="500030" y="714356"/>
            <a:ext cx="421484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9 Imagen"/>
          <p:cNvPicPr/>
          <p:nvPr/>
        </p:nvPicPr>
        <p:blipFill>
          <a:blip r:embed="rId4"/>
          <a:srcRect l="6899" t="3893" r="81857" b="91684"/>
          <a:stretch>
            <a:fillRect/>
          </a:stretch>
        </p:blipFill>
        <p:spPr bwMode="auto">
          <a:xfrm>
            <a:off x="8001020" y="714356"/>
            <a:ext cx="1285884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 l="4590" t="48851" r="54626" b="9179"/>
          <a:stretch>
            <a:fillRect/>
          </a:stretch>
        </p:blipFill>
        <p:spPr bwMode="auto">
          <a:xfrm>
            <a:off x="571468" y="3857627"/>
            <a:ext cx="4071930" cy="3000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 l="55392" t="4882" r="2392" b="54147"/>
          <a:stretch>
            <a:fillRect/>
          </a:stretch>
        </p:blipFill>
        <p:spPr bwMode="auto">
          <a:xfrm>
            <a:off x="5072062" y="714356"/>
            <a:ext cx="421484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12 Imagen"/>
          <p:cNvPicPr/>
          <p:nvPr/>
        </p:nvPicPr>
        <p:blipFill>
          <a:blip r:embed="rId4"/>
          <a:srcRect l="6899" t="3893" r="81857" b="91684"/>
          <a:stretch>
            <a:fillRect/>
          </a:stretch>
        </p:blipFill>
        <p:spPr bwMode="auto">
          <a:xfrm>
            <a:off x="7643830" y="714356"/>
            <a:ext cx="1643074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Rectángulo"/>
          <p:cNvSpPr/>
          <p:nvPr/>
        </p:nvSpPr>
        <p:spPr>
          <a:xfrm>
            <a:off x="4786310" y="3857628"/>
            <a:ext cx="51435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sz="2800" dirty="0">
                <a:solidFill>
                  <a:schemeClr val="bg1"/>
                </a:solidFill>
              </a:rPr>
              <a:t>Los resultados indican que, en los pacientes que han sufrido un SCA de alto riesgo, </a:t>
            </a:r>
            <a:r>
              <a:rPr lang="es-AR" sz="2800" b="1" dirty="0" err="1">
                <a:solidFill>
                  <a:srgbClr val="FFFF00"/>
                </a:solidFill>
              </a:rPr>
              <a:t>ezetimiba</a:t>
            </a:r>
            <a:r>
              <a:rPr lang="es-AR" sz="2800" b="1" dirty="0">
                <a:solidFill>
                  <a:srgbClr val="FFFF00"/>
                </a:solidFill>
              </a:rPr>
              <a:t> 10 mg/</a:t>
            </a:r>
            <a:r>
              <a:rPr lang="es-AR" sz="2800" b="1" dirty="0" err="1">
                <a:solidFill>
                  <a:srgbClr val="FFFF00"/>
                </a:solidFill>
              </a:rPr>
              <a:t>simvastatina</a:t>
            </a:r>
            <a:r>
              <a:rPr lang="es-AR" sz="2800" b="1" dirty="0">
                <a:solidFill>
                  <a:srgbClr val="FFFF00"/>
                </a:solidFill>
              </a:rPr>
              <a:t> 40 mg es superior a </a:t>
            </a:r>
            <a:r>
              <a:rPr lang="es-AR" sz="2800" b="1" dirty="0" err="1">
                <a:solidFill>
                  <a:srgbClr val="FFFF00"/>
                </a:solidFill>
              </a:rPr>
              <a:t>simvastatina</a:t>
            </a:r>
            <a:r>
              <a:rPr lang="es-AR" sz="2800" b="1" dirty="0">
                <a:solidFill>
                  <a:srgbClr val="FFFF00"/>
                </a:solidFill>
              </a:rPr>
              <a:t> 40 mg sola para la reducción de los eventos CV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3500426" y="0"/>
            <a:ext cx="36856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800" b="1" dirty="0">
                <a:solidFill>
                  <a:srgbClr val="00FF00"/>
                </a:solidFill>
              </a:rPr>
              <a:t>Estudio IMPROVE-IT</a:t>
            </a:r>
            <a:endParaRPr lang="es-ES" sz="28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8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16" y="1357298"/>
            <a:ext cx="9715568" cy="5143536"/>
          </a:xfrm>
          <a:noFill/>
        </p:spPr>
        <p:txBody>
          <a:bodyPr>
            <a:normAutofit/>
          </a:bodyPr>
          <a:lstStyle/>
          <a:p>
            <a:pPr>
              <a:buNone/>
            </a:pPr>
            <a:endParaRPr lang="es-ES" sz="2400" dirty="0">
              <a:solidFill>
                <a:schemeClr val="bg1"/>
              </a:solidFill>
            </a:endParaRPr>
          </a:p>
        </p:txBody>
      </p:sp>
      <p:pic>
        <p:nvPicPr>
          <p:cNvPr id="4" name="3 Imagen"/>
          <p:cNvPicPr/>
          <p:nvPr/>
        </p:nvPicPr>
        <p:blipFill>
          <a:blip r:embed="rId3" cstate="print"/>
          <a:srcRect l="68666" t="17086" r="19039" b="55276"/>
          <a:stretch>
            <a:fillRect/>
          </a:stretch>
        </p:blipFill>
        <p:spPr bwMode="auto">
          <a:xfrm>
            <a:off x="9215466" y="357166"/>
            <a:ext cx="78581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17" y="285728"/>
            <a:ext cx="714380" cy="66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Rectángulo"/>
          <p:cNvSpPr/>
          <p:nvPr/>
        </p:nvSpPr>
        <p:spPr>
          <a:xfrm>
            <a:off x="3286112" y="500042"/>
            <a:ext cx="274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rgbClr val="00FF00"/>
                </a:solidFill>
              </a:rPr>
              <a:t> </a:t>
            </a:r>
            <a:endParaRPr lang="es-ES" sz="2800" dirty="0"/>
          </a:p>
        </p:txBody>
      </p:sp>
      <p:pic>
        <p:nvPicPr>
          <p:cNvPr id="363522" name="Picture 2"/>
          <p:cNvPicPr>
            <a:picLocks noChangeAspect="1" noChangeArrowheads="1"/>
          </p:cNvPicPr>
          <p:nvPr/>
        </p:nvPicPr>
        <p:blipFill>
          <a:blip r:embed="rId5"/>
          <a:srcRect l="12304" t="20833" r="13281" b="6250"/>
          <a:stretch>
            <a:fillRect/>
          </a:stretch>
        </p:blipFill>
        <p:spPr bwMode="auto">
          <a:xfrm>
            <a:off x="500030" y="1285860"/>
            <a:ext cx="9072626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4291657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16" y="153028"/>
            <a:ext cx="785818" cy="736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Rectangle 10"/>
          <p:cNvSpPr>
            <a:spLocks noChangeArrowheads="1"/>
          </p:cNvSpPr>
          <p:nvPr/>
        </p:nvSpPr>
        <p:spPr bwMode="auto">
          <a:xfrm rot="10800000" flipV="1">
            <a:off x="679004" y="1844824"/>
            <a:ext cx="831356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s-AR" sz="2400" dirty="0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endParaRPr lang="es-AR" sz="2400" dirty="0">
              <a:solidFill>
                <a:schemeClr val="bg1"/>
              </a:solidFill>
            </a:endParaRPr>
          </a:p>
          <a:p>
            <a:endParaRPr lang="es-ES" sz="2400" dirty="0">
              <a:solidFill>
                <a:schemeClr val="bg1"/>
              </a:solidFill>
            </a:endParaRPr>
          </a:p>
          <a:p>
            <a:endParaRPr lang="es-AR" sz="2400" dirty="0">
              <a:solidFill>
                <a:schemeClr val="bg1"/>
              </a:solidFill>
            </a:endParaRPr>
          </a:p>
          <a:p>
            <a:endParaRPr lang="es-AR" sz="2400" dirty="0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endParaRPr lang="es-AR" sz="2400" dirty="0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endParaRPr lang="es-AR" sz="2400" dirty="0">
              <a:solidFill>
                <a:schemeClr val="bg1"/>
              </a:solidFill>
            </a:endParaRPr>
          </a:p>
          <a:p>
            <a:r>
              <a:rPr lang="es-AR" sz="2400" dirty="0">
                <a:solidFill>
                  <a:schemeClr val="bg1"/>
                </a:solidFill>
              </a:rPr>
              <a:t> 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895028" y="1844824"/>
            <a:ext cx="9217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AR" sz="2800" dirty="0">
              <a:solidFill>
                <a:schemeClr val="bg1"/>
              </a:solidFill>
            </a:endParaRPr>
          </a:p>
          <a:p>
            <a:endParaRPr lang="es-AR" sz="2800" dirty="0">
              <a:solidFill>
                <a:schemeClr val="bg1"/>
              </a:solidFill>
            </a:endParaRPr>
          </a:p>
        </p:txBody>
      </p:sp>
      <p:pic>
        <p:nvPicPr>
          <p:cNvPr id="6" name="5 Imagen"/>
          <p:cNvPicPr/>
          <p:nvPr/>
        </p:nvPicPr>
        <p:blipFill>
          <a:blip r:embed="rId3" cstate="print"/>
          <a:srcRect l="68666" t="17086" r="19039" b="55276"/>
          <a:stretch>
            <a:fillRect/>
          </a:stretch>
        </p:blipFill>
        <p:spPr bwMode="auto">
          <a:xfrm>
            <a:off x="9358342" y="214290"/>
            <a:ext cx="72635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42" name="Picture 2"/>
          <p:cNvPicPr>
            <a:picLocks noChangeAspect="1" noChangeArrowheads="1"/>
          </p:cNvPicPr>
          <p:nvPr/>
        </p:nvPicPr>
        <p:blipFill>
          <a:blip r:embed="rId4"/>
          <a:srcRect l="3662" t="14649" r="7714" b="6249"/>
          <a:stretch>
            <a:fillRect/>
          </a:stretch>
        </p:blipFill>
        <p:spPr bwMode="auto">
          <a:xfrm>
            <a:off x="1000096" y="1071522"/>
            <a:ext cx="8643998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val 13"/>
          <p:cNvSpPr>
            <a:spLocks noChangeArrowheads="1"/>
          </p:cNvSpPr>
          <p:nvPr/>
        </p:nvSpPr>
        <p:spPr bwMode="auto">
          <a:xfrm>
            <a:off x="-214350" y="2500306"/>
            <a:ext cx="10215634" cy="1285884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>
              <a:solidFill>
                <a:schemeClr val="bg1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8501086" y="2714620"/>
            <a:ext cx="642942" cy="70788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rgbClr val="FF0000"/>
                </a:solidFill>
              </a:rPr>
              <a:t>29,9</a:t>
            </a:r>
          </a:p>
          <a:p>
            <a:r>
              <a:rPr lang="es-ES_tradnl" b="1" dirty="0">
                <a:solidFill>
                  <a:srgbClr val="FF0000"/>
                </a:solidFill>
              </a:rPr>
              <a:t>36,4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357418" y="0"/>
            <a:ext cx="45326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dirty="0">
                <a:solidFill>
                  <a:srgbClr val="FFFF00"/>
                </a:solidFill>
              </a:rPr>
              <a:t>Estudio  IMPROVE     IT</a:t>
            </a:r>
          </a:p>
          <a:p>
            <a:r>
              <a:rPr lang="es-ES_tradnl" sz="2800" b="1" dirty="0">
                <a:solidFill>
                  <a:srgbClr val="FFFF00"/>
                </a:solidFill>
              </a:rPr>
              <a:t>              Subgrupos</a:t>
            </a:r>
            <a:endParaRPr lang="es-E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92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8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57298"/>
            <a:ext cx="10287000" cy="5500702"/>
          </a:xfrm>
          <a:noFill/>
        </p:spPr>
        <p:txBody>
          <a:bodyPr>
            <a:noAutofit/>
          </a:bodyPr>
          <a:lstStyle/>
          <a:p>
            <a:pPr>
              <a:buNone/>
            </a:pPr>
            <a:endParaRPr lang="es-ES" sz="2400" b="1" dirty="0">
              <a:solidFill>
                <a:schemeClr val="bg1"/>
              </a:solidFill>
            </a:endParaRPr>
          </a:p>
          <a:p>
            <a:pPr>
              <a:buNone/>
            </a:pPr>
            <a:endParaRPr lang="es-ES" sz="2400" b="1" dirty="0">
              <a:solidFill>
                <a:schemeClr val="bg1"/>
              </a:solidFill>
            </a:endParaRPr>
          </a:p>
          <a:p>
            <a:pPr>
              <a:buNone/>
            </a:pPr>
            <a:endParaRPr lang="es-ES" sz="2400" b="1" dirty="0">
              <a:solidFill>
                <a:schemeClr val="bg1"/>
              </a:solidFill>
            </a:endParaRPr>
          </a:p>
          <a:p>
            <a:pPr>
              <a:buNone/>
            </a:pPr>
            <a:endParaRPr lang="es-ES" sz="2400" b="1" dirty="0">
              <a:solidFill>
                <a:schemeClr val="bg1"/>
              </a:solidFill>
            </a:endParaRPr>
          </a:p>
          <a:p>
            <a:pPr>
              <a:buNone/>
            </a:pPr>
            <a:endParaRPr lang="es-ES" sz="2400" b="1" dirty="0">
              <a:solidFill>
                <a:schemeClr val="bg1"/>
              </a:solidFill>
            </a:endParaRPr>
          </a:p>
          <a:p>
            <a:pPr>
              <a:buNone/>
            </a:pPr>
            <a:endParaRPr lang="es-ES" sz="2400" b="1" dirty="0">
              <a:solidFill>
                <a:schemeClr val="bg1"/>
              </a:solidFill>
            </a:endParaRPr>
          </a:p>
          <a:p>
            <a:pPr>
              <a:buNone/>
            </a:pPr>
            <a:endParaRPr lang="es-ES" sz="2400" b="1" dirty="0">
              <a:solidFill>
                <a:schemeClr val="bg1"/>
              </a:solidFill>
            </a:endParaRPr>
          </a:p>
          <a:p>
            <a:pPr>
              <a:buNone/>
            </a:pPr>
            <a:endParaRPr lang="es-ES" sz="2400" b="1" dirty="0">
              <a:solidFill>
                <a:schemeClr val="bg1"/>
              </a:solidFill>
            </a:endParaRPr>
          </a:p>
          <a:p>
            <a:pPr>
              <a:buNone/>
            </a:pPr>
            <a:endParaRPr lang="es-ES" sz="2400" b="1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s-MX" sz="2000" dirty="0" err="1">
                <a:solidFill>
                  <a:schemeClr val="bg1"/>
                </a:solidFill>
              </a:rPr>
              <a:t>Tsujita</a:t>
            </a:r>
            <a:r>
              <a:rPr lang="es-MX" sz="2000" dirty="0">
                <a:solidFill>
                  <a:schemeClr val="bg1"/>
                </a:solidFill>
              </a:rPr>
              <a:t> y </a:t>
            </a:r>
            <a:r>
              <a:rPr lang="es-MX" sz="2000" dirty="0" err="1">
                <a:solidFill>
                  <a:schemeClr val="bg1"/>
                </a:solidFill>
              </a:rPr>
              <a:t>colab</a:t>
            </a:r>
            <a:r>
              <a:rPr lang="es-MX" sz="2000" dirty="0">
                <a:solidFill>
                  <a:schemeClr val="bg1"/>
                </a:solidFill>
              </a:rPr>
              <a:t>. estudio controlado, prospectivo, </a:t>
            </a:r>
            <a:r>
              <a:rPr lang="es-MX" sz="2000" dirty="0" err="1">
                <a:solidFill>
                  <a:schemeClr val="bg1"/>
                </a:solidFill>
              </a:rPr>
              <a:t>aleatorizado</a:t>
            </a:r>
            <a:r>
              <a:rPr lang="es-MX" sz="2000" dirty="0">
                <a:solidFill>
                  <a:schemeClr val="bg1"/>
                </a:solidFill>
              </a:rPr>
              <a:t>, </a:t>
            </a:r>
            <a:r>
              <a:rPr lang="es-MX" sz="2000" dirty="0" err="1">
                <a:solidFill>
                  <a:schemeClr val="bg1"/>
                </a:solidFill>
              </a:rPr>
              <a:t>multicéntrico</a:t>
            </a:r>
            <a:r>
              <a:rPr lang="es-MX" sz="2000" dirty="0">
                <a:solidFill>
                  <a:schemeClr val="bg1"/>
                </a:solidFill>
              </a:rPr>
              <a:t> </a:t>
            </a:r>
          </a:p>
          <a:p>
            <a:pPr>
              <a:buNone/>
            </a:pPr>
            <a:r>
              <a:rPr lang="es-MX" sz="2000" dirty="0">
                <a:solidFill>
                  <a:schemeClr val="bg1"/>
                </a:solidFill>
              </a:rPr>
              <a:t>En 202 pacientes  japoneses  con angina crónica estable o síndrome coronario agudo  </a:t>
            </a:r>
            <a:r>
              <a:rPr lang="es-ES" sz="2000" dirty="0">
                <a:solidFill>
                  <a:schemeClr val="bg1"/>
                </a:solidFill>
              </a:rPr>
              <a:t>En </a:t>
            </a:r>
          </a:p>
          <a:p>
            <a:pPr>
              <a:buNone/>
            </a:pPr>
            <a:r>
              <a:rPr lang="es-ES" sz="2000" dirty="0">
                <a:solidFill>
                  <a:schemeClr val="bg1"/>
                </a:solidFill>
              </a:rPr>
              <a:t>comparación con la </a:t>
            </a:r>
            <a:r>
              <a:rPr lang="es-ES" sz="2000" dirty="0" err="1">
                <a:solidFill>
                  <a:schemeClr val="bg1"/>
                </a:solidFill>
              </a:rPr>
              <a:t>monoterapia</a:t>
            </a:r>
            <a:r>
              <a:rPr lang="es-ES" sz="2000" dirty="0">
                <a:solidFill>
                  <a:schemeClr val="bg1"/>
                </a:solidFill>
              </a:rPr>
              <a:t> con </a:t>
            </a:r>
            <a:r>
              <a:rPr lang="es-ES" sz="2000" dirty="0" err="1">
                <a:solidFill>
                  <a:schemeClr val="bg1"/>
                </a:solidFill>
              </a:rPr>
              <a:t>estatinas</a:t>
            </a:r>
            <a:r>
              <a:rPr lang="es-ES" sz="2000" dirty="0">
                <a:solidFill>
                  <a:schemeClr val="bg1"/>
                </a:solidFill>
              </a:rPr>
              <a:t> estándar, </a:t>
            </a:r>
            <a:r>
              <a:rPr lang="es-ES" sz="2400" b="1" dirty="0">
                <a:solidFill>
                  <a:srgbClr val="FFFF00"/>
                </a:solidFill>
              </a:rPr>
              <a:t>la combinación de </a:t>
            </a:r>
            <a:r>
              <a:rPr lang="es-ES" sz="2400" b="1" dirty="0" err="1">
                <a:solidFill>
                  <a:srgbClr val="FFFF00"/>
                </a:solidFill>
              </a:rPr>
              <a:t>estatina</a:t>
            </a:r>
            <a:r>
              <a:rPr lang="es-ES" sz="2400" b="1" dirty="0">
                <a:solidFill>
                  <a:srgbClr val="FFFF00"/>
                </a:solidFill>
              </a:rPr>
              <a:t> más </a:t>
            </a:r>
          </a:p>
          <a:p>
            <a:pPr>
              <a:buNone/>
            </a:pPr>
            <a:r>
              <a:rPr lang="es-ES" sz="2400" b="1" dirty="0" err="1">
                <a:solidFill>
                  <a:srgbClr val="FFFF00"/>
                </a:solidFill>
              </a:rPr>
              <a:t>ezetimibe</a:t>
            </a:r>
            <a:r>
              <a:rPr lang="es-ES" sz="2400" b="1" dirty="0">
                <a:solidFill>
                  <a:srgbClr val="FFFF00"/>
                </a:solidFill>
              </a:rPr>
              <a:t> mostró mayor regresión de la placa coronaria</a:t>
            </a:r>
            <a:endParaRPr lang="es-ES" sz="2400" b="1" dirty="0">
              <a:solidFill>
                <a:schemeClr val="bg1"/>
              </a:solidFill>
            </a:endParaRPr>
          </a:p>
        </p:txBody>
      </p:sp>
      <p:pic>
        <p:nvPicPr>
          <p:cNvPr id="4" name="3 Imagen"/>
          <p:cNvPicPr/>
          <p:nvPr/>
        </p:nvPicPr>
        <p:blipFill>
          <a:blip r:embed="rId3" cstate="print"/>
          <a:srcRect l="68666" t="17086" r="19039" b="55276"/>
          <a:stretch>
            <a:fillRect/>
          </a:stretch>
        </p:blipFill>
        <p:spPr bwMode="auto">
          <a:xfrm>
            <a:off x="9715532" y="142852"/>
            <a:ext cx="42862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0" y="142852"/>
            <a:ext cx="457623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Rectángulo"/>
          <p:cNvSpPr/>
          <p:nvPr/>
        </p:nvSpPr>
        <p:spPr>
          <a:xfrm>
            <a:off x="3286112" y="500042"/>
            <a:ext cx="274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rgbClr val="00FF00"/>
                </a:solidFill>
              </a:rPr>
              <a:t> </a:t>
            </a:r>
            <a:endParaRPr lang="es-ES" sz="2800" dirty="0"/>
          </a:p>
        </p:txBody>
      </p:sp>
      <p:pic>
        <p:nvPicPr>
          <p:cNvPr id="361474" name="Picture 2"/>
          <p:cNvPicPr>
            <a:picLocks noChangeAspect="1" noChangeArrowheads="1"/>
          </p:cNvPicPr>
          <p:nvPr/>
        </p:nvPicPr>
        <p:blipFill>
          <a:blip r:embed="rId5"/>
          <a:srcRect l="12891" t="20833" r="21318" b="8333"/>
          <a:stretch>
            <a:fillRect/>
          </a:stretch>
        </p:blipFill>
        <p:spPr bwMode="auto">
          <a:xfrm>
            <a:off x="714344" y="714356"/>
            <a:ext cx="8858312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Rectángulo"/>
          <p:cNvSpPr/>
          <p:nvPr/>
        </p:nvSpPr>
        <p:spPr>
          <a:xfrm>
            <a:off x="642906" y="0"/>
            <a:ext cx="9001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</a:rPr>
              <a:t>Impact of Dual Lipid-Lowering Strategy With </a:t>
            </a:r>
            <a:r>
              <a:rPr lang="en-US" sz="1800" b="1" dirty="0" err="1">
                <a:solidFill>
                  <a:srgbClr val="FFFF00"/>
                </a:solidFill>
              </a:rPr>
              <a:t>Ezetimibe</a:t>
            </a:r>
            <a:r>
              <a:rPr lang="en-US" sz="1800" b="1" dirty="0">
                <a:solidFill>
                  <a:srgbClr val="FFFF00"/>
                </a:solidFill>
              </a:rPr>
              <a:t> and </a:t>
            </a:r>
            <a:r>
              <a:rPr lang="en-US" sz="1800" b="1" dirty="0" err="1">
                <a:solidFill>
                  <a:srgbClr val="FFFF00"/>
                </a:solidFill>
              </a:rPr>
              <a:t>Atorvastatin</a:t>
            </a:r>
            <a:r>
              <a:rPr lang="en-US" sz="1800" b="1" dirty="0">
                <a:solidFill>
                  <a:srgbClr val="FFFF00"/>
                </a:solidFill>
              </a:rPr>
              <a:t> on Coronary Plaque Regression in Patients With </a:t>
            </a:r>
            <a:r>
              <a:rPr lang="en-US" sz="1800" b="1" dirty="0" err="1">
                <a:solidFill>
                  <a:srgbClr val="FFFF00"/>
                </a:solidFill>
              </a:rPr>
              <a:t>Percutaneous</a:t>
            </a:r>
            <a:r>
              <a:rPr lang="en-US" sz="1800" b="1" dirty="0">
                <a:solidFill>
                  <a:srgbClr val="FFFF00"/>
                </a:solidFill>
              </a:rPr>
              <a:t> Coronary Intervention:</a:t>
            </a:r>
            <a:endParaRPr lang="es-ES" sz="1800" dirty="0">
              <a:solidFill>
                <a:srgbClr val="FFFF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42906" y="714356"/>
            <a:ext cx="3660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The Multicenter Randomized Controlled </a:t>
            </a:r>
            <a:endParaRPr lang="es-ES" sz="1400" b="1" dirty="0"/>
          </a:p>
        </p:txBody>
      </p:sp>
    </p:spTree>
    <p:extLst>
      <p:ext uri="{BB962C8B-B14F-4D97-AF65-F5344CB8AC3E}">
        <p14:creationId xmlns:p14="http://schemas.microsoft.com/office/powerpoint/2010/main" val="1542916571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Shape 1"/>
          <p:cNvSpPr txBox="1"/>
          <p:nvPr/>
        </p:nvSpPr>
        <p:spPr>
          <a:xfrm>
            <a:off x="142840" y="785794"/>
            <a:ext cx="9982160" cy="607220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spcAft>
                <a:spcPts val="3186"/>
              </a:spcAft>
            </a:pPr>
            <a:r>
              <a:rPr lang="en-US" sz="1700" b="1" i="1" strike="noStrike" spc="-1" dirty="0">
                <a:solidFill>
                  <a:srgbClr val="FFFF00"/>
                </a:solidFill>
                <a:latin typeface="Arial"/>
              </a:rPr>
              <a:t>A Phase III, Multicenter, Randomized, Double-blind, Active Comparator Clinical Trial to Compare the Efficacy and Safety of Combination Therapy With </a:t>
            </a:r>
            <a:r>
              <a:rPr lang="en-US" sz="1700" b="1" i="1" strike="noStrike" spc="-1" dirty="0" err="1">
                <a:solidFill>
                  <a:srgbClr val="FFFF00"/>
                </a:solidFill>
                <a:latin typeface="Arial"/>
              </a:rPr>
              <a:t>Ezetimibe</a:t>
            </a:r>
            <a:r>
              <a:rPr lang="en-US" sz="1700" b="1" i="1" strike="noStrike" spc="-1" dirty="0">
                <a:solidFill>
                  <a:srgbClr val="FFFF00"/>
                </a:solidFill>
                <a:latin typeface="Arial"/>
              </a:rPr>
              <a:t> and </a:t>
            </a:r>
            <a:r>
              <a:rPr lang="en-US" sz="1700" b="1" i="1" strike="noStrike" spc="-1" dirty="0" err="1">
                <a:solidFill>
                  <a:srgbClr val="FFFF00"/>
                </a:solidFill>
                <a:latin typeface="Arial"/>
              </a:rPr>
              <a:t>Rosuvastatin</a:t>
            </a:r>
            <a:r>
              <a:rPr lang="en-US" sz="1700" b="1" i="1" strike="noStrike" spc="-1" dirty="0">
                <a:solidFill>
                  <a:srgbClr val="FFFF00"/>
                </a:solidFill>
                <a:latin typeface="Arial"/>
              </a:rPr>
              <a:t> Versus </a:t>
            </a:r>
            <a:r>
              <a:rPr lang="en-US" sz="1700" b="1" i="1" strike="noStrike" spc="-1" dirty="0" err="1">
                <a:solidFill>
                  <a:srgbClr val="FFFF00"/>
                </a:solidFill>
                <a:latin typeface="Arial"/>
              </a:rPr>
              <a:t>Rosuvastatin</a:t>
            </a:r>
            <a:r>
              <a:rPr lang="en-US" sz="1700" b="1" i="1" strike="noStrike" spc="-1" dirty="0">
                <a:solidFill>
                  <a:srgbClr val="FFFF00"/>
                </a:solidFill>
                <a:latin typeface="Arial"/>
              </a:rPr>
              <a:t> </a:t>
            </a:r>
            <a:r>
              <a:rPr lang="en-US" sz="1700" b="1" i="1" strike="noStrike" spc="-1" dirty="0" err="1">
                <a:solidFill>
                  <a:srgbClr val="FFFF00"/>
                </a:solidFill>
                <a:latin typeface="Arial"/>
              </a:rPr>
              <a:t>Monotherapy</a:t>
            </a:r>
            <a:r>
              <a:rPr lang="en-US" sz="1700" b="1" i="1" strike="noStrike" spc="-1" dirty="0">
                <a:solidFill>
                  <a:srgbClr val="FFFF00"/>
                </a:solidFill>
                <a:latin typeface="Arial"/>
              </a:rPr>
              <a:t> in Patients With Hypercholesterolemia: I-ROSETTE (</a:t>
            </a:r>
            <a:r>
              <a:rPr lang="en-US" sz="1700" b="1" i="1" strike="noStrike" spc="-1" dirty="0" err="1">
                <a:solidFill>
                  <a:srgbClr val="FFFF00"/>
                </a:solidFill>
                <a:latin typeface="Arial"/>
              </a:rPr>
              <a:t>Ildong</a:t>
            </a:r>
            <a:r>
              <a:rPr lang="en-US" sz="1700" b="1" i="1" strike="noStrike" spc="-1" dirty="0">
                <a:solidFill>
                  <a:srgbClr val="FFFF00"/>
                </a:solidFill>
                <a:latin typeface="Arial"/>
              </a:rPr>
              <a:t> </a:t>
            </a:r>
            <a:r>
              <a:rPr lang="en-US" sz="1700" b="1" i="1" strike="noStrike" spc="-1" dirty="0" err="1">
                <a:solidFill>
                  <a:srgbClr val="FFFF00"/>
                </a:solidFill>
                <a:latin typeface="Arial"/>
              </a:rPr>
              <a:t>Rosuvastatin</a:t>
            </a:r>
            <a:r>
              <a:rPr lang="en-US" sz="1700" b="1" i="1" strike="noStrike" spc="-1" dirty="0">
                <a:solidFill>
                  <a:srgbClr val="FFFF00"/>
                </a:solidFill>
                <a:latin typeface="Arial"/>
              </a:rPr>
              <a:t> &amp; </a:t>
            </a:r>
            <a:r>
              <a:rPr lang="en-US" sz="1700" b="1" i="1" strike="noStrike" spc="-1" dirty="0" err="1">
                <a:solidFill>
                  <a:srgbClr val="FFFF00"/>
                </a:solidFill>
                <a:latin typeface="Arial"/>
              </a:rPr>
              <a:t>Ezetimibe</a:t>
            </a:r>
            <a:r>
              <a:rPr lang="en-US" sz="1700" b="1" i="1" strike="noStrike" spc="-1" dirty="0">
                <a:solidFill>
                  <a:srgbClr val="FFFF00"/>
                </a:solidFill>
                <a:latin typeface="Arial"/>
              </a:rPr>
              <a:t> for Hypercholesterolemia) Randomized Controlled Trial</a:t>
            </a:r>
            <a:r>
              <a:rPr lang="en-US" sz="1700" b="1" strike="noStrike" spc="-1" dirty="0">
                <a:solidFill>
                  <a:srgbClr val="FFFF00"/>
                </a:solidFill>
                <a:latin typeface="Arial"/>
              </a:rPr>
              <a:t> </a:t>
            </a:r>
            <a:r>
              <a:rPr lang="en-US" sz="1700" b="1" spc="-1" dirty="0">
                <a:solidFill>
                  <a:srgbClr val="FFFF00"/>
                </a:solidFill>
                <a:latin typeface="Arial"/>
              </a:rPr>
              <a:t> </a:t>
            </a:r>
            <a:r>
              <a:rPr lang="en-US" sz="1100" b="0" i="1" strike="noStrike" spc="-1" dirty="0">
                <a:solidFill>
                  <a:srgbClr val="FFFFFF"/>
                </a:solidFill>
                <a:latin typeface="Arial"/>
              </a:rPr>
              <a:t>Soon Jun Hong, MD, PhD, Han </a:t>
            </a:r>
            <a:r>
              <a:rPr lang="en-US" sz="1100" b="0" i="1" strike="noStrike" spc="-1" dirty="0" err="1">
                <a:solidFill>
                  <a:srgbClr val="FFFFFF"/>
                </a:solidFill>
                <a:latin typeface="Arial"/>
              </a:rPr>
              <a:t>Saem</a:t>
            </a:r>
            <a:r>
              <a:rPr lang="en-US" sz="1100" b="0" i="1" strike="noStrike" spc="-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100" b="0" i="1" strike="noStrike" spc="-1" dirty="0" err="1">
                <a:solidFill>
                  <a:srgbClr val="FFFFFF"/>
                </a:solidFill>
                <a:latin typeface="Arial"/>
              </a:rPr>
              <a:t>Jeong</a:t>
            </a:r>
            <a:r>
              <a:rPr lang="en-US" sz="1100" b="0" i="1" strike="noStrike" spc="-1" dirty="0">
                <a:solidFill>
                  <a:srgbClr val="FFFFFF"/>
                </a:solidFill>
                <a:latin typeface="Arial"/>
              </a:rPr>
              <a:t>, MD, </a:t>
            </a:r>
            <a:r>
              <a:rPr lang="en-US" sz="1100" b="0" i="1" strike="noStrike" spc="-1" dirty="0" err="1">
                <a:solidFill>
                  <a:srgbClr val="FFFFFF"/>
                </a:solidFill>
                <a:latin typeface="Arial"/>
              </a:rPr>
              <a:t>Jeong</a:t>
            </a:r>
            <a:r>
              <a:rPr lang="en-US" sz="1100" b="0" i="1" strike="noStrike" spc="-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100" b="0" i="1" strike="noStrike" spc="-1" dirty="0" err="1">
                <a:solidFill>
                  <a:srgbClr val="FFFFFF"/>
                </a:solidFill>
                <a:latin typeface="Arial"/>
              </a:rPr>
              <a:t>Cheon</a:t>
            </a:r>
            <a:r>
              <a:rPr lang="en-US" sz="1100" b="0" i="1" strike="noStrike" spc="-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100" b="0" i="1" strike="noStrike" spc="-1" dirty="0" err="1">
                <a:solidFill>
                  <a:srgbClr val="FFFFFF"/>
                </a:solidFill>
                <a:latin typeface="Arial"/>
              </a:rPr>
              <a:t>Ahn</a:t>
            </a:r>
            <a:r>
              <a:rPr lang="en-US" sz="1100" b="0" i="1" strike="noStrike" spc="-1" dirty="0">
                <a:solidFill>
                  <a:srgbClr val="FFFFFF"/>
                </a:solidFill>
                <a:latin typeface="Arial"/>
              </a:rPr>
              <a:t>, MD, PhD, Dong-Hun Cha, MD, PhD, Kyung </a:t>
            </a:r>
            <a:r>
              <a:rPr lang="en-US" sz="1100" b="0" i="1" strike="noStrike" spc="-1" dirty="0" err="1">
                <a:solidFill>
                  <a:srgbClr val="FFFFFF"/>
                </a:solidFill>
                <a:latin typeface="Arial"/>
              </a:rPr>
              <a:t>Heon</a:t>
            </a:r>
            <a:r>
              <a:rPr lang="en-US" sz="1100" b="0" i="1" strike="noStrike" spc="-1" dirty="0">
                <a:solidFill>
                  <a:srgbClr val="FFFFFF"/>
                </a:solidFill>
                <a:latin typeface="Arial"/>
              </a:rPr>
              <a:t> Won, MD, PhD, </a:t>
            </a:r>
            <a:r>
              <a:rPr lang="en-US" sz="1100" b="0" i="1" strike="noStrike" spc="-1" dirty="0" err="1">
                <a:solidFill>
                  <a:srgbClr val="FFFFFF"/>
                </a:solidFill>
                <a:latin typeface="Arial"/>
              </a:rPr>
              <a:t>Weon</a:t>
            </a:r>
            <a:r>
              <a:rPr lang="en-US" sz="1100" b="0" i="1" strike="noStrike" spc="-1" dirty="0">
                <a:solidFill>
                  <a:srgbClr val="FFFFFF"/>
                </a:solidFill>
                <a:latin typeface="Arial"/>
              </a:rPr>
              <a:t> Kim, MD, PhD, Sang </a:t>
            </a:r>
            <a:r>
              <a:rPr lang="en-US" sz="1100" b="0" i="1" strike="noStrike" spc="-1" dirty="0" err="1">
                <a:solidFill>
                  <a:srgbClr val="FFFFFF"/>
                </a:solidFill>
                <a:latin typeface="Arial"/>
              </a:rPr>
              <a:t>Kyoon</a:t>
            </a:r>
            <a:r>
              <a:rPr lang="en-US" sz="1100" b="0" i="1" strike="noStrike" spc="-1" dirty="0">
                <a:solidFill>
                  <a:srgbClr val="FFFFFF"/>
                </a:solidFill>
                <a:latin typeface="Arial"/>
              </a:rPr>
              <a:t> Cho, MD, PhD, </a:t>
            </a:r>
            <a:r>
              <a:rPr lang="en-US" sz="1100" b="0" i="1" strike="noStrike" spc="-1" dirty="0" err="1">
                <a:solidFill>
                  <a:srgbClr val="FFFFFF"/>
                </a:solidFill>
                <a:latin typeface="Arial"/>
              </a:rPr>
              <a:t>Seok-Yeon</a:t>
            </a:r>
            <a:r>
              <a:rPr lang="en-US" sz="1100" b="0" i="1" strike="noStrike" spc="-1" dirty="0">
                <a:solidFill>
                  <a:srgbClr val="FFFFFF"/>
                </a:solidFill>
                <a:latin typeface="Arial"/>
              </a:rPr>
              <a:t> Kim, MD, PhD, </a:t>
            </a:r>
            <a:r>
              <a:rPr lang="en-US" sz="1100" b="0" i="1" strike="noStrike" spc="-1" dirty="0" err="1">
                <a:solidFill>
                  <a:srgbClr val="FFFFFF"/>
                </a:solidFill>
                <a:latin typeface="Arial"/>
              </a:rPr>
              <a:t>Byung</a:t>
            </a:r>
            <a:r>
              <a:rPr lang="en-US" sz="1100" b="0" i="1" strike="noStrike" spc="-1" dirty="0">
                <a:solidFill>
                  <a:srgbClr val="FFFFFF"/>
                </a:solidFill>
                <a:latin typeface="Arial"/>
              </a:rPr>
              <a:t>-Su </a:t>
            </a:r>
            <a:r>
              <a:rPr lang="en-US" sz="1100" b="0" i="1" strike="noStrike" spc="-1" dirty="0" err="1">
                <a:solidFill>
                  <a:srgbClr val="FFFFFF"/>
                </a:solidFill>
                <a:latin typeface="Arial"/>
              </a:rPr>
              <a:t>Yoo</a:t>
            </a:r>
            <a:r>
              <a:rPr lang="en-US" sz="1100" b="0" i="1" strike="noStrike" spc="-1" dirty="0">
                <a:solidFill>
                  <a:srgbClr val="FFFFFF"/>
                </a:solidFill>
                <a:latin typeface="Arial"/>
              </a:rPr>
              <a:t>, MD, PhD, </a:t>
            </a:r>
            <a:r>
              <a:rPr lang="en-US" sz="1100" b="0" i="1" strike="noStrike" spc="-1" dirty="0" err="1">
                <a:solidFill>
                  <a:srgbClr val="FFFFFF"/>
                </a:solidFill>
                <a:latin typeface="Arial"/>
              </a:rPr>
              <a:t>Ki</a:t>
            </a:r>
            <a:r>
              <a:rPr lang="en-US" sz="1100" b="0" i="1" strike="noStrike" spc="-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100" b="0" i="1" strike="noStrike" spc="-1" dirty="0" err="1">
                <a:solidFill>
                  <a:srgbClr val="FFFFFF"/>
                </a:solidFill>
                <a:latin typeface="Arial"/>
              </a:rPr>
              <a:t>Chul</a:t>
            </a:r>
            <a:r>
              <a:rPr lang="en-US" sz="1100" b="0" i="1" strike="noStrike" spc="-1" dirty="0">
                <a:solidFill>
                  <a:srgbClr val="FFFFFF"/>
                </a:solidFill>
                <a:latin typeface="Arial"/>
              </a:rPr>
              <a:t> Sung, MD, PhD, </a:t>
            </a:r>
            <a:r>
              <a:rPr lang="en-US" sz="1100" b="0" i="1" strike="noStrike" spc="-1" dirty="0" err="1">
                <a:solidFill>
                  <a:srgbClr val="FFFFFF"/>
                </a:solidFill>
                <a:latin typeface="Arial"/>
              </a:rPr>
              <a:t>Seung-Woon</a:t>
            </a:r>
            <a:r>
              <a:rPr lang="en-US" sz="1100" b="0" i="1" strike="noStrike" spc="-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100" b="0" i="1" strike="noStrike" spc="-1" dirty="0" err="1">
                <a:solidFill>
                  <a:srgbClr val="FFFFFF"/>
                </a:solidFill>
                <a:latin typeface="Arial"/>
              </a:rPr>
              <a:t>Rha</a:t>
            </a:r>
            <a:r>
              <a:rPr lang="en-US" sz="1100" b="0" i="1" strike="noStrike" spc="-1" dirty="0">
                <a:solidFill>
                  <a:srgbClr val="FFFFFF"/>
                </a:solidFill>
                <a:latin typeface="Arial"/>
              </a:rPr>
              <a:t>, MD, PhD, </a:t>
            </a:r>
            <a:r>
              <a:rPr lang="en-US" sz="1100" b="0" i="1" strike="noStrike" spc="-1" dirty="0" err="1">
                <a:solidFill>
                  <a:srgbClr val="FFFFFF"/>
                </a:solidFill>
                <a:latin typeface="Arial"/>
              </a:rPr>
              <a:t>Joon</a:t>
            </a:r>
            <a:r>
              <a:rPr lang="en-US" sz="1100" b="0" i="1" strike="noStrike" spc="-1" dirty="0">
                <a:solidFill>
                  <a:srgbClr val="FFFFFF"/>
                </a:solidFill>
                <a:latin typeface="Arial"/>
              </a:rPr>
              <a:t>-Han Shin, MD, PhD, </a:t>
            </a:r>
            <a:r>
              <a:rPr lang="en-US" sz="1100" b="0" i="1" strike="noStrike" spc="-1" dirty="0" err="1">
                <a:solidFill>
                  <a:srgbClr val="FFFFFF"/>
                </a:solidFill>
                <a:latin typeface="Arial"/>
              </a:rPr>
              <a:t>Kyoo</a:t>
            </a:r>
            <a:r>
              <a:rPr lang="en-US" sz="1100" b="0" i="1" strike="noStrike" spc="-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100" b="0" i="1" strike="noStrike" spc="-1" dirty="0" err="1">
                <a:solidFill>
                  <a:srgbClr val="FFFFFF"/>
                </a:solidFill>
                <a:latin typeface="Arial"/>
              </a:rPr>
              <a:t>Rok</a:t>
            </a:r>
            <a:r>
              <a:rPr lang="en-US" sz="1100" b="0" i="1" strike="noStrike" spc="-1" dirty="0">
                <a:solidFill>
                  <a:srgbClr val="FFFFFF"/>
                </a:solidFill>
                <a:latin typeface="Arial"/>
              </a:rPr>
              <a:t> Han, MD, PhD, </a:t>
            </a:r>
            <a:r>
              <a:rPr lang="en-US" sz="1100" b="0" i="1" strike="noStrike" spc="-1" dirty="0" err="1">
                <a:solidFill>
                  <a:srgbClr val="FFFFFF"/>
                </a:solidFill>
                <a:latin typeface="Arial"/>
              </a:rPr>
              <a:t>Wook</a:t>
            </a:r>
            <a:r>
              <a:rPr lang="en-US" sz="1100" b="0" i="1" strike="noStrike" spc="-1" dirty="0">
                <a:solidFill>
                  <a:srgbClr val="FFFFFF"/>
                </a:solidFill>
                <a:latin typeface="Arial"/>
              </a:rPr>
              <a:t> Sung Chung, MD, PhD, Min Su </a:t>
            </a:r>
            <a:r>
              <a:rPr lang="en-US" sz="1100" b="0" i="1" strike="noStrike" spc="-1" dirty="0" err="1">
                <a:solidFill>
                  <a:srgbClr val="FFFFFF"/>
                </a:solidFill>
                <a:latin typeface="Arial"/>
              </a:rPr>
              <a:t>Hyon</a:t>
            </a:r>
            <a:r>
              <a:rPr lang="en-US" sz="1100" b="0" i="1" strike="noStrike" spc="-1" dirty="0">
                <a:solidFill>
                  <a:srgbClr val="FFFFFF"/>
                </a:solidFill>
                <a:latin typeface="Arial"/>
              </a:rPr>
              <a:t>, MD, PhD, Han </a:t>
            </a:r>
            <a:r>
              <a:rPr lang="en-US" sz="1100" b="0" i="1" strike="noStrike" spc="-1" dirty="0" err="1">
                <a:solidFill>
                  <a:srgbClr val="FFFFFF"/>
                </a:solidFill>
                <a:latin typeface="Arial"/>
              </a:rPr>
              <a:t>Cheol</a:t>
            </a:r>
            <a:r>
              <a:rPr lang="en-US" sz="1100" b="0" i="1" strike="noStrike" spc="-1" dirty="0">
                <a:solidFill>
                  <a:srgbClr val="FFFFFF"/>
                </a:solidFill>
                <a:latin typeface="Arial"/>
              </a:rPr>
              <a:t> Lee, MD, PhD, Jang-Ho </a:t>
            </a:r>
            <a:r>
              <a:rPr lang="en-US" sz="1100" b="0" i="1" strike="noStrike" spc="-1" dirty="0" err="1">
                <a:solidFill>
                  <a:srgbClr val="FFFFFF"/>
                </a:solidFill>
                <a:latin typeface="Arial"/>
              </a:rPr>
              <a:t>Bae</a:t>
            </a:r>
            <a:r>
              <a:rPr lang="en-US" sz="1100" b="0" i="1" strike="noStrike" spc="-1" dirty="0">
                <a:solidFill>
                  <a:srgbClr val="FFFFFF"/>
                </a:solidFill>
                <a:latin typeface="Arial"/>
              </a:rPr>
              <a:t>, MD, PhD, Moo-Yong Rhee, MD, PhD, Jun Kwan, MD, PhD, Dong </a:t>
            </a:r>
            <a:r>
              <a:rPr lang="en-US" sz="1100" b="0" i="1" strike="noStrike" spc="-1" dirty="0" err="1">
                <a:solidFill>
                  <a:srgbClr val="FFFFFF"/>
                </a:solidFill>
                <a:latin typeface="Arial"/>
              </a:rPr>
              <a:t>Woon</a:t>
            </a:r>
            <a:r>
              <a:rPr lang="en-US" sz="1100" b="0" i="1" strike="noStrike" spc="-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100" b="0" i="1" strike="noStrike" spc="-1" dirty="0" err="1">
                <a:solidFill>
                  <a:srgbClr val="FFFFFF"/>
                </a:solidFill>
                <a:latin typeface="Arial"/>
              </a:rPr>
              <a:t>Jeon</a:t>
            </a:r>
            <a:r>
              <a:rPr lang="en-US" sz="1100" b="0" i="1" strike="noStrike" spc="-1" dirty="0">
                <a:solidFill>
                  <a:srgbClr val="FFFFFF"/>
                </a:solidFill>
                <a:latin typeface="Arial"/>
              </a:rPr>
              <a:t>, MD, PhD, </a:t>
            </a:r>
            <a:r>
              <a:rPr lang="en-US" sz="1100" b="0" i="1" strike="noStrike" spc="-1" dirty="0" err="1">
                <a:solidFill>
                  <a:srgbClr val="FFFFFF"/>
                </a:solidFill>
                <a:latin typeface="Arial"/>
              </a:rPr>
              <a:t>Ki</a:t>
            </a:r>
            <a:r>
              <a:rPr lang="en-US" sz="1100" b="0" i="1" strike="noStrike" spc="-1" dirty="0">
                <a:solidFill>
                  <a:srgbClr val="FFFFFF"/>
                </a:solidFill>
                <a:latin typeface="Arial"/>
              </a:rPr>
              <a:t> Dong </a:t>
            </a:r>
            <a:r>
              <a:rPr lang="en-US" sz="1100" b="0" i="1" strike="noStrike" spc="-1" dirty="0" err="1">
                <a:solidFill>
                  <a:srgbClr val="FFFFFF"/>
                </a:solidFill>
                <a:latin typeface="Arial"/>
              </a:rPr>
              <a:t>Yoo</a:t>
            </a:r>
            <a:r>
              <a:rPr lang="en-US" sz="1100" b="0" i="1" strike="noStrike" spc="-1" dirty="0">
                <a:solidFill>
                  <a:srgbClr val="FFFFFF"/>
                </a:solidFill>
                <a:latin typeface="Arial"/>
              </a:rPr>
              <a:t>, MD, PhD, </a:t>
            </a:r>
            <a:r>
              <a:rPr lang="en-US" sz="1100" b="0" i="1" strike="noStrike" spc="-1" dirty="0" err="1">
                <a:solidFill>
                  <a:srgbClr val="FFFFFF"/>
                </a:solidFill>
                <a:latin typeface="Arial"/>
              </a:rPr>
              <a:t>Hyo-Soo</a:t>
            </a:r>
            <a:r>
              <a:rPr lang="en-US" sz="1100" b="0" i="1" strike="noStrike" spc="-1" dirty="0">
                <a:solidFill>
                  <a:srgbClr val="FFFFFF"/>
                </a:solidFill>
                <a:latin typeface="Arial"/>
              </a:rPr>
              <a:t> Kim, MD, PhD</a:t>
            </a:r>
            <a:r>
              <a:rPr lang="en-US" sz="1100" b="0" strike="noStrike" spc="-1" dirty="0">
                <a:solidFill>
                  <a:srgbClr val="FFFFFF"/>
                </a:solidFill>
                <a:latin typeface="Arial"/>
              </a:rPr>
              <a:t> </a:t>
            </a:r>
            <a:endParaRPr lang="en-US" sz="1100" spc="-1" dirty="0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3186"/>
              </a:spcAft>
              <a:buFont typeface="Arial" pitchFamily="34" charset="0"/>
              <a:buChar char="•"/>
            </a:pPr>
            <a:r>
              <a:rPr lang="es-MX" spc="-1" dirty="0">
                <a:solidFill>
                  <a:srgbClr val="FFFFFF"/>
                </a:solidFill>
                <a:latin typeface="Arial"/>
              </a:rPr>
              <a:t> Ensayo controlado </a:t>
            </a:r>
            <a:r>
              <a:rPr lang="es-MX" spc="-1" dirty="0" err="1">
                <a:solidFill>
                  <a:srgbClr val="FFFFFF"/>
                </a:solidFill>
                <a:latin typeface="Arial"/>
              </a:rPr>
              <a:t>aleatorizado</a:t>
            </a:r>
            <a:r>
              <a:rPr lang="es-MX" spc="-1" dirty="0">
                <a:solidFill>
                  <a:srgbClr val="FFFFFF"/>
                </a:solidFill>
                <a:latin typeface="Arial"/>
              </a:rPr>
              <a:t>, </a:t>
            </a:r>
            <a:r>
              <a:rPr lang="es-MX" spc="-1" dirty="0" err="1">
                <a:solidFill>
                  <a:srgbClr val="FFFFFF"/>
                </a:solidFill>
                <a:latin typeface="Arial"/>
              </a:rPr>
              <a:t>multicéntrico</a:t>
            </a:r>
            <a:r>
              <a:rPr lang="es-MX" spc="-1" dirty="0">
                <a:solidFill>
                  <a:srgbClr val="FFFFFF"/>
                </a:solidFill>
                <a:latin typeface="Arial"/>
              </a:rPr>
              <a:t>, doble ciego, de fase III, de 8 semanas de duración, realizado en 20 hospitales de la República de Corea.  </a:t>
            </a:r>
          </a:p>
          <a:p>
            <a:pPr>
              <a:spcAft>
                <a:spcPts val="3186"/>
              </a:spcAft>
              <a:buFont typeface="Arial" pitchFamily="34" charset="0"/>
              <a:buChar char="•"/>
            </a:pPr>
            <a:r>
              <a:rPr lang="es-MX" spc="-1" dirty="0">
                <a:solidFill>
                  <a:srgbClr val="FFFFFF"/>
                </a:solidFill>
                <a:latin typeface="Arial"/>
              </a:rPr>
              <a:t> </a:t>
            </a:r>
            <a:r>
              <a:rPr lang="es-MX" b="1" spc="-1" dirty="0">
                <a:solidFill>
                  <a:srgbClr val="FFFF00"/>
                </a:solidFill>
                <a:latin typeface="Arial"/>
              </a:rPr>
              <a:t>396 pacientes coreanos </a:t>
            </a:r>
            <a:r>
              <a:rPr lang="es-MX" spc="-1" dirty="0">
                <a:solidFill>
                  <a:srgbClr val="FFFF00"/>
                </a:solidFill>
                <a:latin typeface="Arial"/>
              </a:rPr>
              <a:t>de entre 19 y 79 años con </a:t>
            </a:r>
            <a:r>
              <a:rPr lang="es-MX" spc="-1" dirty="0" err="1">
                <a:solidFill>
                  <a:srgbClr val="FFFF00"/>
                </a:solidFill>
                <a:latin typeface="Arial"/>
              </a:rPr>
              <a:t>hipercolesterolemia</a:t>
            </a:r>
            <a:r>
              <a:rPr lang="es-MX" spc="-1" dirty="0">
                <a:solidFill>
                  <a:srgbClr val="FFFF00"/>
                </a:solidFill>
                <a:latin typeface="Arial"/>
              </a:rPr>
              <a:t> </a:t>
            </a:r>
            <a:r>
              <a:rPr lang="es-MX" spc="-1" dirty="0">
                <a:solidFill>
                  <a:srgbClr val="FFFFFF"/>
                </a:solidFill>
                <a:latin typeface="Arial"/>
              </a:rPr>
              <a:t>que requerían tratamiento médico según las directrices del Panel III de Tratamiento de Adultos del Programa Nacional de Educación sobre el Colesterol (NCEP ATP III).</a:t>
            </a:r>
          </a:p>
          <a:p>
            <a:pPr>
              <a:spcAft>
                <a:spcPts val="3186"/>
              </a:spcAft>
              <a:buFont typeface="Arial" pitchFamily="34" charset="0"/>
              <a:buChar char="•"/>
            </a:pPr>
            <a:r>
              <a:rPr lang="es-MX" spc="-1" dirty="0">
                <a:solidFill>
                  <a:srgbClr val="FFFFFF"/>
                </a:solidFill>
                <a:latin typeface="Arial"/>
              </a:rPr>
              <a:t> Los pacientes fueron asignados aleatoriamente para recibir </a:t>
            </a:r>
            <a:r>
              <a:rPr lang="es-MX" b="1" spc="-1" dirty="0" err="1">
                <a:solidFill>
                  <a:srgbClr val="00FF00"/>
                </a:solidFill>
                <a:latin typeface="Arial"/>
              </a:rPr>
              <a:t>ezetimiba</a:t>
            </a:r>
            <a:r>
              <a:rPr lang="es-MX" b="1" spc="-1" dirty="0">
                <a:solidFill>
                  <a:srgbClr val="00FF00"/>
                </a:solidFill>
                <a:latin typeface="Arial"/>
              </a:rPr>
              <a:t> 10 mg/</a:t>
            </a:r>
            <a:r>
              <a:rPr lang="es-MX" b="1" spc="-1" dirty="0" err="1">
                <a:solidFill>
                  <a:srgbClr val="00FF00"/>
                </a:solidFill>
                <a:latin typeface="Arial"/>
              </a:rPr>
              <a:t>rosuvastatina</a:t>
            </a:r>
            <a:r>
              <a:rPr lang="es-MX" b="1" spc="-1" dirty="0">
                <a:solidFill>
                  <a:srgbClr val="00FF00"/>
                </a:solidFill>
                <a:latin typeface="Arial"/>
              </a:rPr>
              <a:t> 20 mg, </a:t>
            </a:r>
            <a:r>
              <a:rPr lang="es-MX" b="1" spc="-1" dirty="0" err="1">
                <a:solidFill>
                  <a:srgbClr val="00FF00"/>
                </a:solidFill>
                <a:latin typeface="Arial"/>
              </a:rPr>
              <a:t>ezetimiba</a:t>
            </a:r>
            <a:r>
              <a:rPr lang="es-MX" b="1" spc="-1" dirty="0">
                <a:solidFill>
                  <a:srgbClr val="00FF00"/>
                </a:solidFill>
                <a:latin typeface="Arial"/>
              </a:rPr>
              <a:t> 10 mg/</a:t>
            </a:r>
            <a:r>
              <a:rPr lang="es-MX" b="1" spc="-1" dirty="0" err="1">
                <a:solidFill>
                  <a:srgbClr val="00FF00"/>
                </a:solidFill>
                <a:latin typeface="Arial"/>
              </a:rPr>
              <a:t>rosuvastatina</a:t>
            </a:r>
            <a:r>
              <a:rPr lang="es-MX" b="1" spc="-1" dirty="0">
                <a:solidFill>
                  <a:srgbClr val="00FF00"/>
                </a:solidFill>
                <a:latin typeface="Arial"/>
              </a:rPr>
              <a:t> 10 mg, </a:t>
            </a:r>
            <a:r>
              <a:rPr lang="es-MX" b="1" spc="-1" dirty="0" err="1">
                <a:solidFill>
                  <a:srgbClr val="00FF00"/>
                </a:solidFill>
                <a:latin typeface="Arial"/>
              </a:rPr>
              <a:t>ezetimiba</a:t>
            </a:r>
            <a:r>
              <a:rPr lang="es-MX" b="1" spc="-1" dirty="0">
                <a:solidFill>
                  <a:srgbClr val="00FF00"/>
                </a:solidFill>
                <a:latin typeface="Arial"/>
              </a:rPr>
              <a:t> 10 mg/</a:t>
            </a:r>
            <a:r>
              <a:rPr lang="es-MX" b="1" spc="-1" dirty="0" err="1">
                <a:solidFill>
                  <a:srgbClr val="00FF00"/>
                </a:solidFill>
                <a:latin typeface="Arial"/>
              </a:rPr>
              <a:t>rosuvastatina</a:t>
            </a:r>
            <a:r>
              <a:rPr lang="es-MX" b="1" spc="-1" dirty="0">
                <a:solidFill>
                  <a:srgbClr val="00FF00"/>
                </a:solidFill>
                <a:latin typeface="Arial"/>
              </a:rPr>
              <a:t> 5 mg, </a:t>
            </a:r>
            <a:r>
              <a:rPr lang="es-MX" b="1" spc="-1" dirty="0" err="1">
                <a:solidFill>
                  <a:srgbClr val="00FF00"/>
                </a:solidFill>
                <a:latin typeface="Arial"/>
              </a:rPr>
              <a:t>rosuvastatina</a:t>
            </a:r>
            <a:r>
              <a:rPr lang="es-MX" b="1" spc="-1" dirty="0">
                <a:solidFill>
                  <a:srgbClr val="00FF00"/>
                </a:solidFill>
                <a:latin typeface="Arial"/>
              </a:rPr>
              <a:t> 20 mg, </a:t>
            </a:r>
            <a:r>
              <a:rPr lang="es-MX" b="1" spc="-1" dirty="0" err="1">
                <a:solidFill>
                  <a:srgbClr val="00FF00"/>
                </a:solidFill>
                <a:latin typeface="Arial"/>
              </a:rPr>
              <a:t>rosuvastatina</a:t>
            </a:r>
            <a:r>
              <a:rPr lang="es-MX" b="1" spc="-1" dirty="0">
                <a:solidFill>
                  <a:srgbClr val="00FF00"/>
                </a:solidFill>
                <a:latin typeface="Arial"/>
              </a:rPr>
              <a:t> 10 mg o </a:t>
            </a:r>
            <a:r>
              <a:rPr lang="es-MX" b="1" spc="-1" dirty="0" err="1">
                <a:solidFill>
                  <a:srgbClr val="00FF00"/>
                </a:solidFill>
                <a:latin typeface="Arial"/>
              </a:rPr>
              <a:t>rosuvastatina</a:t>
            </a:r>
            <a:r>
              <a:rPr lang="es-MX" b="1" spc="-1" dirty="0">
                <a:solidFill>
                  <a:srgbClr val="00FF00"/>
                </a:solidFill>
                <a:latin typeface="Arial"/>
              </a:rPr>
              <a:t> 5 mg en una proporción de 1:1:1:1:     </a:t>
            </a:r>
            <a:r>
              <a:rPr lang="es-MX" spc="-1" dirty="0">
                <a:solidFill>
                  <a:srgbClr val="FFFFFF"/>
                </a:solidFill>
                <a:latin typeface="Arial"/>
              </a:rPr>
              <a:t>                                                                               </a:t>
            </a:r>
            <a:r>
              <a:rPr lang="en-US" sz="1200" b="0" i="1" strike="noStrike" spc="-1" dirty="0">
                <a:solidFill>
                  <a:srgbClr val="FFFFFF"/>
                </a:solidFill>
                <a:latin typeface="Arial"/>
              </a:rPr>
              <a:t>Clinical Therapeutics</a:t>
            </a:r>
            <a:r>
              <a:rPr lang="en-US" sz="1200" b="0" strike="noStrike" spc="-1" dirty="0">
                <a:solidFill>
                  <a:srgbClr val="FFFFFF"/>
                </a:solidFill>
                <a:latin typeface="Arial"/>
              </a:rPr>
              <a:t> Volume 40 Issue 2 Pages 226-241.e4 (February 2018) </a:t>
            </a:r>
            <a:r>
              <a:rPr lang="en-US" sz="1000" b="0" strike="noStrike" spc="-1" dirty="0">
                <a:solidFill>
                  <a:srgbClr val="FFFFFF"/>
                </a:solidFill>
                <a:latin typeface="Arial"/>
              </a:rPr>
              <a:t>DOI: 10.1016/j.clinthera.2017.12.018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857484" y="214290"/>
            <a:ext cx="3513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spc="-1" dirty="0">
                <a:solidFill>
                  <a:srgbClr val="FFFF00"/>
                </a:solidFill>
                <a:latin typeface="Arial"/>
              </a:rPr>
              <a:t>Estudio I-ROSETTE</a:t>
            </a:r>
            <a:endParaRPr lang="es-ES" sz="2800" dirty="0"/>
          </a:p>
        </p:txBody>
      </p:sp>
      <p:pic>
        <p:nvPicPr>
          <p:cNvPr id="4" name="3 Imagen"/>
          <p:cNvPicPr/>
          <p:nvPr/>
        </p:nvPicPr>
        <p:blipFill>
          <a:blip r:embed="rId2" cstate="print"/>
          <a:srcRect l="68666" t="17086" r="19039" b="55276"/>
          <a:stretch>
            <a:fillRect/>
          </a:stretch>
        </p:blipFill>
        <p:spPr bwMode="auto">
          <a:xfrm>
            <a:off x="9358342" y="214290"/>
            <a:ext cx="72635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16" y="153028"/>
            <a:ext cx="599300" cy="56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2324100" y="1371600"/>
            <a:ext cx="7462870" cy="24186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45"/>
              </a:spcBef>
            </a:pP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DESARROLLO</a:t>
            </a:r>
            <a:r>
              <a:rPr sz="2400" spc="-8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DE</a:t>
            </a:r>
            <a:r>
              <a:rPr sz="2400" spc="-3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LA</a:t>
            </a:r>
            <a:r>
              <a:rPr sz="2400" spc="-14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PLACA</a:t>
            </a:r>
            <a:r>
              <a:rPr sz="2400" spc="-14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DE</a:t>
            </a:r>
            <a:r>
              <a:rPr sz="2400" spc="-14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ATEROMA</a:t>
            </a:r>
            <a:endParaRPr sz="240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960"/>
              </a:spcBef>
            </a:pPr>
            <a:endParaRPr sz="2400">
              <a:latin typeface="Times New Roman"/>
              <a:cs typeface="Times New Roman"/>
            </a:endParaRPr>
          </a:p>
          <a:p>
            <a:pPr marR="342900" algn="ctr">
              <a:lnSpc>
                <a:spcPct val="100000"/>
              </a:lnSpc>
            </a:pPr>
            <a:endParaRPr lang="es-MX" sz="2400" b="1" spc="-2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R="342900" algn="ctr">
              <a:lnSpc>
                <a:spcPct val="100000"/>
              </a:lnSpc>
            </a:pPr>
            <a:r>
              <a:rPr sz="2400" b="1" spc="-20">
                <a:solidFill>
                  <a:srgbClr val="FFFFFF"/>
                </a:solidFill>
                <a:latin typeface="Times New Roman"/>
                <a:cs typeface="Times New Roman"/>
              </a:rPr>
              <a:t>RUPTURA</a:t>
            </a:r>
            <a:r>
              <a:rPr sz="2400" b="1" spc="-1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4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400" b="1" spc="-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PLACA</a:t>
            </a:r>
            <a:endParaRPr sz="2400" b="1">
              <a:latin typeface="Times New Roman"/>
              <a:cs typeface="Times New Roman"/>
            </a:endParaRPr>
          </a:p>
        </p:txBody>
      </p:sp>
      <p:grpSp>
        <p:nvGrpSpPr>
          <p:cNvPr id="2" name="object 9"/>
          <p:cNvGrpSpPr/>
          <p:nvPr/>
        </p:nvGrpSpPr>
        <p:grpSpPr>
          <a:xfrm>
            <a:off x="4957973" y="4104154"/>
            <a:ext cx="695325" cy="542925"/>
            <a:chOff x="4957973" y="4104154"/>
            <a:chExt cx="695325" cy="542925"/>
          </a:xfrm>
        </p:grpSpPr>
        <p:sp>
          <p:nvSpPr>
            <p:cNvPr id="10" name="object 10"/>
            <p:cNvSpPr/>
            <p:nvPr/>
          </p:nvSpPr>
          <p:spPr>
            <a:xfrm>
              <a:off x="4962735" y="4108917"/>
              <a:ext cx="685800" cy="533400"/>
            </a:xfrm>
            <a:custGeom>
              <a:avLst/>
              <a:gdLst/>
              <a:ahLst/>
              <a:cxnLst/>
              <a:rect l="l" t="t" r="r" b="b"/>
              <a:pathLst>
                <a:path w="685800" h="533400">
                  <a:moveTo>
                    <a:pt x="514350" y="0"/>
                  </a:moveTo>
                  <a:lnTo>
                    <a:pt x="171450" y="0"/>
                  </a:lnTo>
                  <a:lnTo>
                    <a:pt x="171450" y="400048"/>
                  </a:lnTo>
                  <a:lnTo>
                    <a:pt x="0" y="400048"/>
                  </a:lnTo>
                  <a:lnTo>
                    <a:pt x="342900" y="533398"/>
                  </a:lnTo>
                  <a:lnTo>
                    <a:pt x="685800" y="400048"/>
                  </a:lnTo>
                  <a:lnTo>
                    <a:pt x="514350" y="400048"/>
                  </a:lnTo>
                  <a:lnTo>
                    <a:pt x="5143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962735" y="4108917"/>
              <a:ext cx="685800" cy="533400"/>
            </a:xfrm>
            <a:custGeom>
              <a:avLst/>
              <a:gdLst/>
              <a:ahLst/>
              <a:cxnLst/>
              <a:rect l="l" t="t" r="r" b="b"/>
              <a:pathLst>
                <a:path w="685800" h="533400">
                  <a:moveTo>
                    <a:pt x="0" y="400050"/>
                  </a:moveTo>
                  <a:lnTo>
                    <a:pt x="171450" y="400050"/>
                  </a:lnTo>
                  <a:lnTo>
                    <a:pt x="171450" y="0"/>
                  </a:lnTo>
                  <a:lnTo>
                    <a:pt x="514350" y="0"/>
                  </a:lnTo>
                  <a:lnTo>
                    <a:pt x="514350" y="400050"/>
                  </a:lnTo>
                  <a:lnTo>
                    <a:pt x="685800" y="400050"/>
                  </a:lnTo>
                  <a:lnTo>
                    <a:pt x="342900" y="533400"/>
                  </a:lnTo>
                  <a:lnTo>
                    <a:pt x="0" y="40005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" name="object 13"/>
          <p:cNvGrpSpPr/>
          <p:nvPr/>
        </p:nvGrpSpPr>
        <p:grpSpPr>
          <a:xfrm>
            <a:off x="4987690" y="5429295"/>
            <a:ext cx="695325" cy="542925"/>
            <a:chOff x="4987690" y="5429295"/>
            <a:chExt cx="695325" cy="542925"/>
          </a:xfrm>
        </p:grpSpPr>
        <p:sp>
          <p:nvSpPr>
            <p:cNvPr id="14" name="object 14"/>
            <p:cNvSpPr/>
            <p:nvPr/>
          </p:nvSpPr>
          <p:spPr>
            <a:xfrm>
              <a:off x="4992452" y="5434058"/>
              <a:ext cx="685800" cy="533400"/>
            </a:xfrm>
            <a:custGeom>
              <a:avLst/>
              <a:gdLst/>
              <a:ahLst/>
              <a:cxnLst/>
              <a:rect l="l" t="t" r="r" b="b"/>
              <a:pathLst>
                <a:path w="685800" h="533400">
                  <a:moveTo>
                    <a:pt x="514350" y="0"/>
                  </a:moveTo>
                  <a:lnTo>
                    <a:pt x="171450" y="0"/>
                  </a:lnTo>
                  <a:lnTo>
                    <a:pt x="171450" y="400049"/>
                  </a:lnTo>
                  <a:lnTo>
                    <a:pt x="0" y="400049"/>
                  </a:lnTo>
                  <a:lnTo>
                    <a:pt x="342900" y="533399"/>
                  </a:lnTo>
                  <a:lnTo>
                    <a:pt x="685800" y="400049"/>
                  </a:lnTo>
                  <a:lnTo>
                    <a:pt x="514350" y="400049"/>
                  </a:lnTo>
                  <a:lnTo>
                    <a:pt x="5143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992452" y="5434058"/>
              <a:ext cx="685800" cy="533400"/>
            </a:xfrm>
            <a:custGeom>
              <a:avLst/>
              <a:gdLst/>
              <a:ahLst/>
              <a:cxnLst/>
              <a:rect l="l" t="t" r="r" b="b"/>
              <a:pathLst>
                <a:path w="685800" h="533400">
                  <a:moveTo>
                    <a:pt x="0" y="400050"/>
                  </a:moveTo>
                  <a:lnTo>
                    <a:pt x="171450" y="400050"/>
                  </a:lnTo>
                  <a:lnTo>
                    <a:pt x="171450" y="0"/>
                  </a:lnTo>
                  <a:lnTo>
                    <a:pt x="514350" y="0"/>
                  </a:lnTo>
                  <a:lnTo>
                    <a:pt x="514350" y="400050"/>
                  </a:lnTo>
                  <a:lnTo>
                    <a:pt x="685800" y="400050"/>
                  </a:lnTo>
                  <a:lnTo>
                    <a:pt x="342900" y="533400"/>
                  </a:lnTo>
                  <a:lnTo>
                    <a:pt x="0" y="40005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714608" y="4879340"/>
            <a:ext cx="7143799" cy="16312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125"/>
              </a:spcBef>
            </a:pP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endParaRPr lang="es-MX" sz="2400" b="1" spc="-25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b="1" spc="-25">
                <a:solidFill>
                  <a:srgbClr val="FFFFFF"/>
                </a:solidFill>
                <a:latin typeface="Times New Roman"/>
                <a:cs typeface="Times New Roman"/>
              </a:rPr>
              <a:t>EVENTO</a:t>
            </a:r>
            <a:r>
              <a:rPr sz="2400" b="1" spc="-1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s-MX" sz="2400" b="1" spc="-130" dirty="0">
                <a:solidFill>
                  <a:srgbClr val="FFFFFF"/>
                </a:solidFill>
                <a:latin typeface="Times New Roman"/>
                <a:cs typeface="Times New Roman"/>
              </a:rPr>
              <a:t>S  </a:t>
            </a:r>
            <a:r>
              <a:rPr sz="2400" b="1">
                <a:solidFill>
                  <a:srgbClr val="FFFFFF"/>
                </a:solidFill>
                <a:latin typeface="Times New Roman"/>
                <a:cs typeface="Times New Roman"/>
              </a:rPr>
              <a:t>AGUDO</a:t>
            </a:r>
            <a:r>
              <a:rPr lang="es-MX"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S: IAM, ACV, ETC.</a:t>
            </a:r>
            <a:r>
              <a:rPr sz="2400" b="1" spc="-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endParaRPr sz="2400" b="1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318883" y="630427"/>
            <a:ext cx="78676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MX" sz="2400" b="1" dirty="0">
                <a:solidFill>
                  <a:srgbClr val="00FF00"/>
                </a:solidFill>
              </a:rPr>
              <a:t>LA HIPERCOLESTEROLEMIA  ESTÁ LIGADA A</a:t>
            </a:r>
            <a:endParaRPr sz="2400" b="1"/>
          </a:p>
        </p:txBody>
      </p:sp>
      <p:grpSp>
        <p:nvGrpSpPr>
          <p:cNvPr id="4" name="object 19"/>
          <p:cNvGrpSpPr/>
          <p:nvPr/>
        </p:nvGrpSpPr>
        <p:grpSpPr>
          <a:xfrm>
            <a:off x="4762500" y="2667000"/>
            <a:ext cx="695325" cy="542925"/>
            <a:chOff x="4877311" y="2951679"/>
            <a:chExt cx="695325" cy="542925"/>
          </a:xfrm>
        </p:grpSpPr>
        <p:sp>
          <p:nvSpPr>
            <p:cNvPr id="20" name="object 20"/>
            <p:cNvSpPr/>
            <p:nvPr/>
          </p:nvSpPr>
          <p:spPr>
            <a:xfrm>
              <a:off x="4882074" y="2956441"/>
              <a:ext cx="685800" cy="533400"/>
            </a:xfrm>
            <a:custGeom>
              <a:avLst/>
              <a:gdLst/>
              <a:ahLst/>
              <a:cxnLst/>
              <a:rect l="l" t="t" r="r" b="b"/>
              <a:pathLst>
                <a:path w="685800" h="533400">
                  <a:moveTo>
                    <a:pt x="514350" y="0"/>
                  </a:moveTo>
                  <a:lnTo>
                    <a:pt x="171450" y="0"/>
                  </a:lnTo>
                  <a:lnTo>
                    <a:pt x="171450" y="400050"/>
                  </a:lnTo>
                  <a:lnTo>
                    <a:pt x="0" y="400050"/>
                  </a:lnTo>
                  <a:lnTo>
                    <a:pt x="342900" y="533400"/>
                  </a:lnTo>
                  <a:lnTo>
                    <a:pt x="685800" y="400050"/>
                  </a:lnTo>
                  <a:lnTo>
                    <a:pt x="514350" y="400050"/>
                  </a:lnTo>
                  <a:lnTo>
                    <a:pt x="5143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882074" y="2956441"/>
              <a:ext cx="685800" cy="533400"/>
            </a:xfrm>
            <a:custGeom>
              <a:avLst/>
              <a:gdLst/>
              <a:ahLst/>
              <a:cxnLst/>
              <a:rect l="l" t="t" r="r" b="b"/>
              <a:pathLst>
                <a:path w="685800" h="533400">
                  <a:moveTo>
                    <a:pt x="0" y="400050"/>
                  </a:moveTo>
                  <a:lnTo>
                    <a:pt x="171450" y="400050"/>
                  </a:lnTo>
                  <a:lnTo>
                    <a:pt x="171450" y="0"/>
                  </a:lnTo>
                  <a:lnTo>
                    <a:pt x="514350" y="0"/>
                  </a:lnTo>
                  <a:lnTo>
                    <a:pt x="514350" y="400050"/>
                  </a:lnTo>
                  <a:lnTo>
                    <a:pt x="685800" y="400050"/>
                  </a:lnTo>
                  <a:lnTo>
                    <a:pt x="342900" y="533400"/>
                  </a:lnTo>
                  <a:lnTo>
                    <a:pt x="0" y="40005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22"/>
          <p:cNvGrpSpPr/>
          <p:nvPr/>
        </p:nvGrpSpPr>
        <p:grpSpPr>
          <a:xfrm>
            <a:off x="4846246" y="1008084"/>
            <a:ext cx="695325" cy="542925"/>
            <a:chOff x="4846246" y="1008084"/>
            <a:chExt cx="695325" cy="542925"/>
          </a:xfrm>
        </p:grpSpPr>
        <p:sp>
          <p:nvSpPr>
            <p:cNvPr id="23" name="object 23"/>
            <p:cNvSpPr/>
            <p:nvPr/>
          </p:nvSpPr>
          <p:spPr>
            <a:xfrm>
              <a:off x="4851008" y="1012846"/>
              <a:ext cx="685800" cy="533400"/>
            </a:xfrm>
            <a:custGeom>
              <a:avLst/>
              <a:gdLst/>
              <a:ahLst/>
              <a:cxnLst/>
              <a:rect l="l" t="t" r="r" b="b"/>
              <a:pathLst>
                <a:path w="685800" h="533400">
                  <a:moveTo>
                    <a:pt x="514350" y="0"/>
                  </a:moveTo>
                  <a:lnTo>
                    <a:pt x="171450" y="0"/>
                  </a:lnTo>
                  <a:lnTo>
                    <a:pt x="171450" y="400050"/>
                  </a:lnTo>
                  <a:lnTo>
                    <a:pt x="0" y="400050"/>
                  </a:lnTo>
                  <a:lnTo>
                    <a:pt x="342900" y="533398"/>
                  </a:lnTo>
                  <a:lnTo>
                    <a:pt x="685800" y="400050"/>
                  </a:lnTo>
                  <a:lnTo>
                    <a:pt x="514350" y="400050"/>
                  </a:lnTo>
                  <a:lnTo>
                    <a:pt x="5143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851008" y="1012846"/>
              <a:ext cx="685800" cy="533400"/>
            </a:xfrm>
            <a:custGeom>
              <a:avLst/>
              <a:gdLst/>
              <a:ahLst/>
              <a:cxnLst/>
              <a:rect l="l" t="t" r="r" b="b"/>
              <a:pathLst>
                <a:path w="685800" h="533400">
                  <a:moveTo>
                    <a:pt x="0" y="400050"/>
                  </a:moveTo>
                  <a:lnTo>
                    <a:pt x="171450" y="400050"/>
                  </a:lnTo>
                  <a:lnTo>
                    <a:pt x="171450" y="0"/>
                  </a:lnTo>
                  <a:lnTo>
                    <a:pt x="514350" y="0"/>
                  </a:lnTo>
                  <a:lnTo>
                    <a:pt x="514350" y="400050"/>
                  </a:lnTo>
                  <a:lnTo>
                    <a:pt x="685800" y="400050"/>
                  </a:lnTo>
                  <a:lnTo>
                    <a:pt x="342900" y="533400"/>
                  </a:lnTo>
                  <a:lnTo>
                    <a:pt x="0" y="40005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5" name="object 2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19963" y="117755"/>
            <a:ext cx="720079" cy="646947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6955" y="188639"/>
            <a:ext cx="695971" cy="651873"/>
          </a:xfrm>
          <a:prstGeom prst="rect">
            <a:avLst/>
          </a:prstGeom>
        </p:spPr>
      </p:pic>
      <p:sp>
        <p:nvSpPr>
          <p:cNvPr id="22" name="21 Rectángulo"/>
          <p:cNvSpPr/>
          <p:nvPr/>
        </p:nvSpPr>
        <p:spPr>
          <a:xfrm>
            <a:off x="3643302" y="4714884"/>
            <a:ext cx="28369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91845">
              <a:lnSpc>
                <a:spcPct val="100000"/>
              </a:lnSpc>
              <a:spcBef>
                <a:spcPts val="100"/>
              </a:spcBef>
            </a:pPr>
            <a:r>
              <a:rPr lang="es-ES"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TROMBOSIS</a:t>
            </a:r>
            <a:endParaRPr lang="es-ES" sz="2400" b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Main graphic"/>
          <p:cNvPicPr/>
          <p:nvPr/>
        </p:nvPicPr>
        <p:blipFill>
          <a:blip r:embed="rId3"/>
          <a:stretch/>
        </p:blipFill>
        <p:spPr>
          <a:xfrm>
            <a:off x="571468" y="1714488"/>
            <a:ext cx="9072625" cy="4929222"/>
          </a:xfrm>
          <a:prstGeom prst="rect">
            <a:avLst/>
          </a:prstGeom>
          <a:ln>
            <a:noFill/>
          </a:ln>
        </p:spPr>
      </p:pic>
      <p:sp>
        <p:nvSpPr>
          <p:cNvPr id="49" name="TextShape 2"/>
          <p:cNvSpPr txBox="1"/>
          <p:nvPr/>
        </p:nvSpPr>
        <p:spPr>
          <a:xfrm>
            <a:off x="1000350" y="6626880"/>
            <a:ext cx="9286650" cy="231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900" b="0" i="1" strike="noStrike" spc="-1" dirty="0">
                <a:solidFill>
                  <a:srgbClr val="FFFFFF"/>
                </a:solidFill>
                <a:latin typeface="Arial"/>
              </a:rPr>
              <a:t>Clinical Therapeutics</a:t>
            </a:r>
            <a:r>
              <a:rPr lang="en-US" sz="900" b="0" strike="noStrike" spc="-1" dirty="0">
                <a:solidFill>
                  <a:srgbClr val="FFFFFF"/>
                </a:solidFill>
                <a:latin typeface="Arial"/>
              </a:rPr>
              <a:t> 2018 40226-241.e4DOI: (10.1016/j.clinthera.2017.12.018) </a:t>
            </a:r>
          </a:p>
        </p:txBody>
      </p:sp>
      <p:sp>
        <p:nvSpPr>
          <p:cNvPr id="7" name="6 Rectángulo"/>
          <p:cNvSpPr/>
          <p:nvPr/>
        </p:nvSpPr>
        <p:spPr>
          <a:xfrm>
            <a:off x="357154" y="0"/>
            <a:ext cx="9929846" cy="1697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MX" b="1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Times New Roman"/>
              </a:rPr>
              <a:t>La eficacia de reducción de C-LDL de cada una de las combinaciones de </a:t>
            </a:r>
            <a:r>
              <a:rPr lang="es-MX" b="1" dirty="0" err="1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Times New Roman"/>
              </a:rPr>
              <a:t>ezetimiba</a:t>
            </a:r>
            <a:r>
              <a:rPr lang="es-MX" b="1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Times New Roman"/>
              </a:rPr>
              <a:t>/</a:t>
            </a:r>
            <a:r>
              <a:rPr lang="es-MX" b="1" dirty="0" err="1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Times New Roman"/>
              </a:rPr>
              <a:t>rosuvastatina</a:t>
            </a:r>
            <a:r>
              <a:rPr lang="es-MX" b="1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Times New Roman"/>
              </a:rPr>
              <a:t> fue superior a la de cada una de las dosis respectivas de </a:t>
            </a:r>
            <a:r>
              <a:rPr lang="es-MX" b="1" dirty="0" err="1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Times New Roman"/>
              </a:rPr>
              <a:t>rosuvastatina</a:t>
            </a:r>
            <a:r>
              <a:rPr lang="es-MX" b="1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Times New Roman"/>
              </a:rPr>
              <a:t>.</a:t>
            </a:r>
            <a:r>
              <a:rPr lang="es-ES" b="1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Times New Roman"/>
              </a:rPr>
              <a:t>  </a:t>
            </a:r>
            <a:r>
              <a:rPr lang="es-MX" sz="1600" b="1" dirty="0">
                <a:solidFill>
                  <a:srgbClr val="FFFF00"/>
                </a:solidFill>
              </a:rPr>
              <a:t>El número de pacientes que alcanzaron los niveles objetivo de C-LDL en la semana 8 fue significativamente mayor en el grupo de </a:t>
            </a:r>
            <a:r>
              <a:rPr lang="es-MX" sz="1600" b="1" dirty="0" err="1">
                <a:solidFill>
                  <a:srgbClr val="FFFF00"/>
                </a:solidFill>
              </a:rPr>
              <a:t>ezetimiba</a:t>
            </a:r>
            <a:r>
              <a:rPr lang="es-MX" sz="1600" b="1" dirty="0">
                <a:solidFill>
                  <a:srgbClr val="FFFF00"/>
                </a:solidFill>
              </a:rPr>
              <a:t>/</a:t>
            </a:r>
            <a:r>
              <a:rPr lang="es-MX" sz="1600" b="1" dirty="0" err="1">
                <a:solidFill>
                  <a:srgbClr val="FFFF00"/>
                </a:solidFill>
              </a:rPr>
              <a:t>rosuvastatina</a:t>
            </a:r>
            <a:r>
              <a:rPr lang="es-MX" sz="1600" b="1" dirty="0">
                <a:solidFill>
                  <a:srgbClr val="FFFF00"/>
                </a:solidFill>
              </a:rPr>
              <a:t> (180 [92,3%] de 195 pacientes) que en el grupo de </a:t>
            </a:r>
            <a:r>
              <a:rPr lang="es-MX" sz="1600" b="1" dirty="0" err="1">
                <a:solidFill>
                  <a:srgbClr val="FFFF00"/>
                </a:solidFill>
              </a:rPr>
              <a:t>monoterapia</a:t>
            </a:r>
            <a:r>
              <a:rPr lang="es-MX" sz="1600" b="1" dirty="0">
                <a:solidFill>
                  <a:srgbClr val="FFFF00"/>
                </a:solidFill>
              </a:rPr>
              <a:t> con </a:t>
            </a:r>
            <a:r>
              <a:rPr lang="es-MX" sz="1600" b="1" dirty="0" err="1">
                <a:solidFill>
                  <a:srgbClr val="FFFF00"/>
                </a:solidFill>
              </a:rPr>
              <a:t>rosuvastatina</a:t>
            </a:r>
            <a:r>
              <a:rPr lang="es-MX" sz="1600" b="1" dirty="0">
                <a:solidFill>
                  <a:srgbClr val="FFFF00"/>
                </a:solidFill>
              </a:rPr>
              <a:t> (155 [79,9%] de 194 pacientes) (P &lt; 0,001).</a:t>
            </a:r>
            <a:endParaRPr lang="es-ES" sz="1600" b="1" dirty="0">
              <a:solidFill>
                <a:srgbClr val="FFFF00"/>
              </a:solidFill>
            </a:endParaRPr>
          </a:p>
        </p:txBody>
      </p:sp>
      <p:pic>
        <p:nvPicPr>
          <p:cNvPr id="5" name="4 Imagen"/>
          <p:cNvPicPr/>
          <p:nvPr/>
        </p:nvPicPr>
        <p:blipFill>
          <a:blip r:embed="rId4" cstate="print"/>
          <a:srcRect l="68666" t="17086" r="19039" b="55276"/>
          <a:stretch>
            <a:fillRect/>
          </a:stretch>
        </p:blipFill>
        <p:spPr bwMode="auto">
          <a:xfrm>
            <a:off x="9786970" y="142852"/>
            <a:ext cx="36916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74" y="142852"/>
            <a:ext cx="305082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8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40" y="142852"/>
            <a:ext cx="10144160" cy="6715148"/>
          </a:xfrm>
          <a:noFill/>
        </p:spPr>
        <p:txBody>
          <a:bodyPr>
            <a:noAutofit/>
          </a:bodyPr>
          <a:lstStyle/>
          <a:p>
            <a:pPr>
              <a:buNone/>
            </a:pPr>
            <a:r>
              <a:rPr lang="es-MX" sz="2000" dirty="0">
                <a:solidFill>
                  <a:schemeClr val="bg1"/>
                </a:solidFill>
              </a:rPr>
              <a:t>                 </a:t>
            </a:r>
            <a:r>
              <a:rPr lang="es-MX" sz="2800" b="1" dirty="0">
                <a:solidFill>
                  <a:srgbClr val="FFFF00"/>
                </a:solidFill>
              </a:rPr>
              <a:t>Estudio </a:t>
            </a:r>
            <a:r>
              <a:rPr lang="es-MX" sz="2800" b="1" dirty="0" err="1">
                <a:solidFill>
                  <a:srgbClr val="FFFF00"/>
                </a:solidFill>
              </a:rPr>
              <a:t>Racing</a:t>
            </a:r>
            <a:r>
              <a:rPr lang="es-MX" sz="2800" b="1" dirty="0">
                <a:solidFill>
                  <a:srgbClr val="FFFF00"/>
                </a:solidFill>
              </a:rPr>
              <a:t> (ensayo clínico abierto </a:t>
            </a:r>
            <a:r>
              <a:rPr lang="es-MX" sz="2800" b="1" dirty="0" err="1">
                <a:solidFill>
                  <a:srgbClr val="FFFF00"/>
                </a:solidFill>
              </a:rPr>
              <a:t>aleatorizado</a:t>
            </a:r>
            <a:endParaRPr lang="es-MX" sz="2800" b="1" dirty="0">
              <a:solidFill>
                <a:srgbClr val="FFFF00"/>
              </a:solidFill>
            </a:endParaRPr>
          </a:p>
          <a:p>
            <a:pPr>
              <a:buNone/>
            </a:pPr>
            <a:r>
              <a:rPr lang="es-MX" sz="2800" b="1" dirty="0">
                <a:solidFill>
                  <a:srgbClr val="FFFF00"/>
                </a:solidFill>
              </a:rPr>
              <a:t>                 de no-inferioridad surcoreano )</a:t>
            </a:r>
          </a:p>
          <a:p>
            <a:pPr>
              <a:buNone/>
            </a:pPr>
            <a:r>
              <a:rPr lang="en-US" sz="2400" dirty="0">
                <a:solidFill>
                  <a:schemeClr val="bg1"/>
                </a:solidFill>
              </a:rPr>
              <a:t>    Long-term efficacy and safety of moderate-intensity </a:t>
            </a:r>
            <a:r>
              <a:rPr lang="en-US" sz="2400" dirty="0" err="1">
                <a:solidFill>
                  <a:schemeClr val="bg1"/>
                </a:solidFill>
              </a:rPr>
              <a:t>statin</a:t>
            </a:r>
            <a:r>
              <a:rPr lang="en-US" sz="2400" dirty="0">
                <a:solidFill>
                  <a:schemeClr val="bg1"/>
                </a:solidFill>
              </a:rPr>
              <a:t> with </a:t>
            </a:r>
            <a:r>
              <a:rPr lang="en-US" sz="2400" dirty="0" err="1">
                <a:solidFill>
                  <a:schemeClr val="bg1"/>
                </a:solidFill>
              </a:rPr>
              <a:t>ezetimibe</a:t>
            </a:r>
            <a:r>
              <a:rPr lang="en-US" sz="2400" dirty="0">
                <a:solidFill>
                  <a:schemeClr val="bg1"/>
                </a:solidFill>
              </a:rPr>
              <a:t> combination therapy versus high-intensity </a:t>
            </a:r>
            <a:r>
              <a:rPr lang="en-US" sz="2400" dirty="0" err="1">
                <a:solidFill>
                  <a:schemeClr val="bg1"/>
                </a:solidFill>
              </a:rPr>
              <a:t>statin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monotherapy</a:t>
            </a:r>
            <a:r>
              <a:rPr lang="en-US" sz="2400" dirty="0">
                <a:solidFill>
                  <a:schemeClr val="bg1"/>
                </a:solidFill>
              </a:rPr>
              <a:t> in patients with atherosclerotic cardiovascular disease (RACING): a </a:t>
            </a:r>
            <a:r>
              <a:rPr lang="en-US" sz="2400" dirty="0" err="1">
                <a:solidFill>
                  <a:schemeClr val="bg1"/>
                </a:solidFill>
              </a:rPr>
              <a:t>randomised</a:t>
            </a:r>
            <a:r>
              <a:rPr lang="en-US" sz="2400" dirty="0">
                <a:solidFill>
                  <a:schemeClr val="bg1"/>
                </a:solidFill>
              </a:rPr>
              <a:t>, open-label, non-inferiority trial</a:t>
            </a:r>
          </a:p>
          <a:p>
            <a:pPr>
              <a:buNone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     Prof </a:t>
            </a:r>
            <a:r>
              <a:rPr lang="en-US" sz="2000" dirty="0" err="1">
                <a:solidFill>
                  <a:schemeClr val="bg1"/>
                </a:solidFill>
              </a:rPr>
              <a:t>Byeong-Keuk</a:t>
            </a:r>
            <a:r>
              <a:rPr lang="en-US" sz="2000" dirty="0">
                <a:solidFill>
                  <a:schemeClr val="bg1"/>
                </a:solidFill>
              </a:rPr>
              <a:t> Kim, </a:t>
            </a:r>
            <a:r>
              <a:rPr lang="en-US" sz="2000" dirty="0" err="1">
                <a:solidFill>
                  <a:schemeClr val="bg1"/>
                </a:solidFill>
              </a:rPr>
              <a:t>MDa</a:t>
            </a:r>
            <a:r>
              <a:rPr lang="en-US" sz="2000" dirty="0">
                <a:solidFill>
                  <a:schemeClr val="bg1"/>
                </a:solidFill>
              </a:rPr>
              <a:t>,* ∙ Sung-Jin Hong, </a:t>
            </a:r>
            <a:r>
              <a:rPr lang="en-US" sz="2000" dirty="0" err="1">
                <a:solidFill>
                  <a:schemeClr val="bg1"/>
                </a:solidFill>
              </a:rPr>
              <a:t>MDa</a:t>
            </a:r>
            <a:r>
              <a:rPr lang="en-US" sz="2000" dirty="0">
                <a:solidFill>
                  <a:schemeClr val="bg1"/>
                </a:solidFill>
              </a:rPr>
              <a:t>,* ∙ Yong-</a:t>
            </a:r>
            <a:r>
              <a:rPr lang="en-US" sz="2000" dirty="0" err="1">
                <a:solidFill>
                  <a:schemeClr val="bg1"/>
                </a:solidFill>
              </a:rPr>
              <a:t>Joon</a:t>
            </a:r>
            <a:r>
              <a:rPr lang="en-US" sz="2000" dirty="0">
                <a:solidFill>
                  <a:schemeClr val="bg1"/>
                </a:solidFill>
              </a:rPr>
              <a:t> Lee, </a:t>
            </a:r>
            <a:r>
              <a:rPr lang="en-US" sz="2000" dirty="0" err="1">
                <a:solidFill>
                  <a:schemeClr val="bg1"/>
                </a:solidFill>
              </a:rPr>
              <a:t>MDa</a:t>
            </a:r>
            <a:r>
              <a:rPr lang="en-US" sz="2000" dirty="0">
                <a:solidFill>
                  <a:schemeClr val="bg1"/>
                </a:solidFill>
              </a:rPr>
              <a:t> ∙ Soon Jun Hong, </a:t>
            </a:r>
            <a:r>
              <a:rPr lang="en-US" sz="2000" dirty="0" err="1">
                <a:solidFill>
                  <a:schemeClr val="bg1"/>
                </a:solidFill>
              </a:rPr>
              <a:t>MDb</a:t>
            </a:r>
            <a:r>
              <a:rPr lang="en-US" sz="2000" dirty="0">
                <a:solidFill>
                  <a:schemeClr val="bg1"/>
                </a:solidFill>
              </a:rPr>
              <a:t> ∙ Prof </a:t>
            </a:r>
            <a:r>
              <a:rPr lang="en-US" sz="2000" dirty="0" err="1">
                <a:solidFill>
                  <a:schemeClr val="bg1"/>
                </a:solidFill>
              </a:rPr>
              <a:t>Kyeong</a:t>
            </a:r>
            <a:r>
              <a:rPr lang="en-US" sz="2000" dirty="0">
                <a:solidFill>
                  <a:schemeClr val="bg1"/>
                </a:solidFill>
              </a:rPr>
              <a:t> Ho </a:t>
            </a:r>
            <a:r>
              <a:rPr lang="en-US" sz="2000" dirty="0" err="1">
                <a:solidFill>
                  <a:schemeClr val="bg1"/>
                </a:solidFill>
              </a:rPr>
              <a:t>Yun</a:t>
            </a:r>
            <a:r>
              <a:rPr lang="en-US" sz="2000" dirty="0">
                <a:solidFill>
                  <a:schemeClr val="bg1"/>
                </a:solidFill>
              </a:rPr>
              <a:t>, </a:t>
            </a:r>
            <a:r>
              <a:rPr lang="en-US" sz="2000" dirty="0" err="1">
                <a:solidFill>
                  <a:schemeClr val="bg1"/>
                </a:solidFill>
              </a:rPr>
              <a:t>MDc</a:t>
            </a:r>
            <a:r>
              <a:rPr lang="en-US" sz="2000" dirty="0">
                <a:solidFill>
                  <a:schemeClr val="bg1"/>
                </a:solidFill>
              </a:rPr>
              <a:t> ∙ Prof Bum-</a:t>
            </a:r>
            <a:r>
              <a:rPr lang="en-US" sz="2000" dirty="0" err="1">
                <a:solidFill>
                  <a:schemeClr val="bg1"/>
                </a:solidFill>
              </a:rPr>
              <a:t>Kee</a:t>
            </a:r>
            <a:r>
              <a:rPr lang="en-US" sz="2000" dirty="0">
                <a:solidFill>
                  <a:schemeClr val="bg1"/>
                </a:solidFill>
              </a:rPr>
              <a:t> Hong, </a:t>
            </a:r>
            <a:r>
              <a:rPr lang="en-US" sz="2000" dirty="0" err="1">
                <a:solidFill>
                  <a:schemeClr val="bg1"/>
                </a:solidFill>
              </a:rPr>
              <a:t>MDd</a:t>
            </a:r>
            <a:r>
              <a:rPr lang="en-US" sz="2000" dirty="0">
                <a:solidFill>
                  <a:schemeClr val="bg1"/>
                </a:solidFill>
              </a:rPr>
              <a:t>∙ et al 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s-MX" sz="2000" dirty="0">
              <a:solidFill>
                <a:schemeClr val="bg1"/>
              </a:solidFill>
            </a:endParaRPr>
          </a:p>
          <a:p>
            <a:r>
              <a:rPr lang="es-MX" sz="2400" dirty="0">
                <a:solidFill>
                  <a:schemeClr val="bg1"/>
                </a:solidFill>
              </a:rPr>
              <a:t>Entre 2017 y 2018 se incluyeron </a:t>
            </a:r>
            <a:r>
              <a:rPr lang="es-MX" sz="2400" b="1" dirty="0">
                <a:solidFill>
                  <a:srgbClr val="FFFF00"/>
                </a:solidFill>
              </a:rPr>
              <a:t>3.700 pacientes </a:t>
            </a:r>
            <a:r>
              <a:rPr lang="es-MX" sz="2400" dirty="0">
                <a:solidFill>
                  <a:schemeClr val="bg1"/>
                </a:solidFill>
              </a:rPr>
              <a:t>con una edad media de 64 años (un 75% de varones) con </a:t>
            </a:r>
            <a:r>
              <a:rPr lang="es-MX" sz="2400" b="1" dirty="0">
                <a:solidFill>
                  <a:srgbClr val="FFFF00"/>
                </a:solidFill>
              </a:rPr>
              <a:t>enfermedad cardiovascular establecida, </a:t>
            </a:r>
            <a:r>
              <a:rPr lang="es-MX" sz="2400" b="1" dirty="0">
                <a:solidFill>
                  <a:schemeClr val="bg1"/>
                </a:solidFill>
              </a:rPr>
              <a:t>un</a:t>
            </a:r>
            <a:endParaRPr lang="es-MX" sz="24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s-MX" sz="2400" dirty="0">
                <a:solidFill>
                  <a:schemeClr val="bg1"/>
                </a:solidFill>
              </a:rPr>
              <a:t>     40% tenían antecedente de infarto previo y un 73% de revascularización coronaria. </a:t>
            </a:r>
          </a:p>
          <a:p>
            <a:r>
              <a:rPr lang="es-MX" sz="2400" b="1" dirty="0">
                <a:solidFill>
                  <a:schemeClr val="bg1"/>
                </a:solidFill>
              </a:rPr>
              <a:t>Se </a:t>
            </a:r>
            <a:r>
              <a:rPr lang="es-MX" sz="2400" b="1" dirty="0" err="1">
                <a:solidFill>
                  <a:schemeClr val="bg1"/>
                </a:solidFill>
              </a:rPr>
              <a:t>aleatorizaron</a:t>
            </a:r>
            <a:r>
              <a:rPr lang="es-MX" sz="2400" b="1" dirty="0">
                <a:solidFill>
                  <a:schemeClr val="bg1"/>
                </a:solidFill>
              </a:rPr>
              <a:t> 1:1 a tratamiento con </a:t>
            </a:r>
            <a:r>
              <a:rPr lang="es-MX" sz="2400" b="1" dirty="0" err="1">
                <a:solidFill>
                  <a:schemeClr val="bg1"/>
                </a:solidFill>
              </a:rPr>
              <a:t>estatina</a:t>
            </a:r>
            <a:r>
              <a:rPr lang="es-MX" sz="2400" b="1" dirty="0">
                <a:solidFill>
                  <a:schemeClr val="bg1"/>
                </a:solidFill>
              </a:rPr>
              <a:t> de alta potencia </a:t>
            </a:r>
          </a:p>
          <a:p>
            <a:pPr>
              <a:buNone/>
            </a:pPr>
            <a:r>
              <a:rPr lang="es-MX" sz="2400" b="1" dirty="0">
                <a:solidFill>
                  <a:schemeClr val="bg1"/>
                </a:solidFill>
              </a:rPr>
              <a:t>     (</a:t>
            </a:r>
            <a:r>
              <a:rPr lang="es-MX" sz="2400" b="1" dirty="0" err="1">
                <a:solidFill>
                  <a:schemeClr val="bg1"/>
                </a:solidFill>
              </a:rPr>
              <a:t>rosuvastatina</a:t>
            </a:r>
            <a:r>
              <a:rPr lang="es-MX" sz="2400" b="1" dirty="0">
                <a:solidFill>
                  <a:schemeClr val="bg1"/>
                </a:solidFill>
              </a:rPr>
              <a:t> 20 mg) o media potencia (</a:t>
            </a:r>
            <a:r>
              <a:rPr lang="es-MX" sz="2400" b="1" dirty="0" err="1">
                <a:solidFill>
                  <a:schemeClr val="bg1"/>
                </a:solidFill>
              </a:rPr>
              <a:t>rosuvastatina</a:t>
            </a:r>
            <a:r>
              <a:rPr lang="es-MX" sz="2400" b="1" dirty="0">
                <a:solidFill>
                  <a:schemeClr val="bg1"/>
                </a:solidFill>
              </a:rPr>
              <a:t> 10 mg) junto </a:t>
            </a:r>
          </a:p>
          <a:p>
            <a:pPr>
              <a:buNone/>
            </a:pPr>
            <a:r>
              <a:rPr lang="es-MX" sz="2400" b="1" dirty="0">
                <a:solidFill>
                  <a:schemeClr val="bg1"/>
                </a:solidFill>
              </a:rPr>
              <a:t>     con </a:t>
            </a:r>
            <a:r>
              <a:rPr lang="es-MX" sz="2400" b="1" dirty="0" err="1">
                <a:solidFill>
                  <a:schemeClr val="bg1"/>
                </a:solidFill>
              </a:rPr>
              <a:t>ezetimiba</a:t>
            </a:r>
            <a:r>
              <a:rPr lang="es-MX" sz="2400" b="1" dirty="0">
                <a:solidFill>
                  <a:schemeClr val="bg1"/>
                </a:solidFill>
              </a:rPr>
              <a:t> 10 </a:t>
            </a:r>
            <a:r>
              <a:rPr lang="es-MX" sz="2400" b="1" dirty="0" err="1">
                <a:solidFill>
                  <a:schemeClr val="bg1"/>
                </a:solidFill>
              </a:rPr>
              <a:t>mg.</a:t>
            </a:r>
            <a:endParaRPr lang="en-US" sz="14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400" dirty="0">
                <a:solidFill>
                  <a:schemeClr val="bg1"/>
                </a:solidFill>
              </a:rPr>
              <a:t>                                                                                                                        Volume 400, Issue 10349p380-390July 30, 2022</a:t>
            </a:r>
            <a:endParaRPr lang="es-MX" sz="1400" dirty="0">
              <a:solidFill>
                <a:schemeClr val="bg1"/>
              </a:solidFill>
            </a:endParaRPr>
          </a:p>
          <a:p>
            <a:pPr>
              <a:buNone/>
            </a:pPr>
            <a:endParaRPr lang="es-ES" sz="2400" dirty="0">
              <a:solidFill>
                <a:schemeClr val="bg1"/>
              </a:solidFill>
            </a:endParaRPr>
          </a:p>
        </p:txBody>
      </p:sp>
      <p:pic>
        <p:nvPicPr>
          <p:cNvPr id="4" name="3 Imagen"/>
          <p:cNvPicPr/>
          <p:nvPr/>
        </p:nvPicPr>
        <p:blipFill>
          <a:blip r:embed="rId3" cstate="print"/>
          <a:srcRect l="68666" t="17086" r="19039" b="55276"/>
          <a:stretch>
            <a:fillRect/>
          </a:stretch>
        </p:blipFill>
        <p:spPr bwMode="auto">
          <a:xfrm>
            <a:off x="9644058" y="142852"/>
            <a:ext cx="64294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78" y="214291"/>
            <a:ext cx="647774" cy="606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Rectángulo"/>
          <p:cNvSpPr/>
          <p:nvPr/>
        </p:nvSpPr>
        <p:spPr>
          <a:xfrm>
            <a:off x="3286112" y="500042"/>
            <a:ext cx="274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rgbClr val="00FF00"/>
                </a:solidFill>
              </a:rPr>
              <a:t> 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1542916571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8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16" y="1357298"/>
            <a:ext cx="9715568" cy="5143536"/>
          </a:xfrm>
          <a:noFill/>
        </p:spPr>
        <p:txBody>
          <a:bodyPr>
            <a:normAutofit/>
          </a:bodyPr>
          <a:lstStyle/>
          <a:p>
            <a:pPr marL="609600" indent="-609600">
              <a:buClr>
                <a:schemeClr val="accent3"/>
              </a:buClr>
              <a:buSzPct val="110000"/>
              <a:buNone/>
            </a:pPr>
            <a:endParaRPr lang="es-ES" sz="2400" dirty="0">
              <a:solidFill>
                <a:schemeClr val="bg1"/>
              </a:solidFill>
            </a:endParaRPr>
          </a:p>
          <a:p>
            <a:pPr marL="609600" indent="-609600">
              <a:buClr>
                <a:schemeClr val="accent3"/>
              </a:buClr>
              <a:buSzPct val="110000"/>
              <a:buNone/>
            </a:pPr>
            <a:endParaRPr lang="es-ES_tradnl" sz="2400" dirty="0">
              <a:solidFill>
                <a:schemeClr val="accent3"/>
              </a:solidFill>
              <a:latin typeface="Arial" charset="0"/>
            </a:endParaRPr>
          </a:p>
        </p:txBody>
      </p:sp>
      <p:pic>
        <p:nvPicPr>
          <p:cNvPr id="4" name="3 Imagen"/>
          <p:cNvPicPr/>
          <p:nvPr/>
        </p:nvPicPr>
        <p:blipFill>
          <a:blip r:embed="rId3" cstate="print"/>
          <a:srcRect l="68666" t="17086" r="19039" b="55276"/>
          <a:stretch>
            <a:fillRect/>
          </a:stretch>
        </p:blipFill>
        <p:spPr bwMode="auto">
          <a:xfrm>
            <a:off x="9358342" y="142852"/>
            <a:ext cx="78581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0" y="142852"/>
            <a:ext cx="714380" cy="66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Rectángulo"/>
          <p:cNvSpPr/>
          <p:nvPr/>
        </p:nvSpPr>
        <p:spPr>
          <a:xfrm>
            <a:off x="3286112" y="500042"/>
            <a:ext cx="274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rgbClr val="00FF00"/>
                </a:solidFill>
              </a:rPr>
              <a:t> </a:t>
            </a:r>
            <a:endParaRPr lang="es-ES" sz="2800" dirty="0"/>
          </a:p>
        </p:txBody>
      </p:sp>
      <p:pic>
        <p:nvPicPr>
          <p:cNvPr id="352258" name="Picture 2"/>
          <p:cNvPicPr>
            <a:picLocks noChangeAspect="1" noChangeArrowheads="1"/>
          </p:cNvPicPr>
          <p:nvPr/>
        </p:nvPicPr>
        <p:blipFill>
          <a:blip r:embed="rId5"/>
          <a:srcRect l="28125" t="21875" r="6250" b="13541"/>
          <a:stretch>
            <a:fillRect/>
          </a:stretch>
        </p:blipFill>
        <p:spPr bwMode="auto">
          <a:xfrm>
            <a:off x="368680" y="928670"/>
            <a:ext cx="9807702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Rectángulo"/>
          <p:cNvSpPr/>
          <p:nvPr/>
        </p:nvSpPr>
        <p:spPr>
          <a:xfrm>
            <a:off x="1214410" y="0"/>
            <a:ext cx="80724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s-MX" sz="2800" dirty="0">
                <a:solidFill>
                  <a:srgbClr val="FFFF00"/>
                </a:solidFill>
              </a:rPr>
              <a:t>Estudio </a:t>
            </a:r>
            <a:r>
              <a:rPr lang="es-MX" sz="2800" dirty="0" err="1">
                <a:solidFill>
                  <a:srgbClr val="FFFF00"/>
                </a:solidFill>
              </a:rPr>
              <a:t>Racing</a:t>
            </a:r>
            <a:r>
              <a:rPr lang="es-MX" sz="2800" dirty="0">
                <a:solidFill>
                  <a:srgbClr val="FFFF00"/>
                </a:solidFill>
              </a:rPr>
              <a:t> (</a:t>
            </a:r>
            <a:r>
              <a:rPr lang="es-MX" b="1" dirty="0">
                <a:solidFill>
                  <a:srgbClr val="FFFF00"/>
                </a:solidFill>
              </a:rPr>
              <a:t>ensayo clínico abierto </a:t>
            </a:r>
            <a:r>
              <a:rPr lang="es-MX" b="1" dirty="0" err="1">
                <a:solidFill>
                  <a:srgbClr val="FFFF00"/>
                </a:solidFill>
              </a:rPr>
              <a:t>aleatorizado</a:t>
            </a:r>
            <a:r>
              <a:rPr lang="es-MX" b="1" dirty="0">
                <a:solidFill>
                  <a:srgbClr val="FFFF00"/>
                </a:solidFill>
              </a:rPr>
              <a:t> de no-inferioridad  )  surcoreano </a:t>
            </a:r>
            <a:endParaRPr lang="es-MX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916571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8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16" y="1357298"/>
            <a:ext cx="9715568" cy="5143536"/>
          </a:xfrm>
          <a:noFill/>
        </p:spPr>
        <p:txBody>
          <a:bodyPr>
            <a:normAutofit/>
          </a:bodyPr>
          <a:lstStyle/>
          <a:p>
            <a:pPr marL="609600" indent="-609600">
              <a:buClr>
                <a:schemeClr val="accent3"/>
              </a:buClr>
              <a:buSzPct val="110000"/>
              <a:buNone/>
            </a:pPr>
            <a:endParaRPr lang="es-ES" sz="2400" dirty="0">
              <a:solidFill>
                <a:schemeClr val="bg1"/>
              </a:solidFill>
            </a:endParaRPr>
          </a:p>
          <a:p>
            <a:pPr marL="609600" indent="-609600">
              <a:buClr>
                <a:schemeClr val="accent3"/>
              </a:buClr>
              <a:buSzPct val="110000"/>
              <a:buNone/>
            </a:pPr>
            <a:endParaRPr lang="es-ES_tradnl" sz="2400" dirty="0">
              <a:solidFill>
                <a:schemeClr val="accent3"/>
              </a:solidFill>
              <a:latin typeface="Arial" charset="0"/>
            </a:endParaRPr>
          </a:p>
        </p:txBody>
      </p:sp>
      <p:pic>
        <p:nvPicPr>
          <p:cNvPr id="4" name="3 Imagen"/>
          <p:cNvPicPr/>
          <p:nvPr/>
        </p:nvPicPr>
        <p:blipFill>
          <a:blip r:embed="rId3" cstate="print"/>
          <a:srcRect l="68666" t="17086" r="19039" b="55276"/>
          <a:stretch>
            <a:fillRect/>
          </a:stretch>
        </p:blipFill>
        <p:spPr bwMode="auto">
          <a:xfrm>
            <a:off x="9715532" y="142852"/>
            <a:ext cx="571468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0501"/>
            <a:ext cx="600464" cy="56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Rectángulo"/>
          <p:cNvSpPr/>
          <p:nvPr/>
        </p:nvSpPr>
        <p:spPr>
          <a:xfrm>
            <a:off x="3286112" y="500042"/>
            <a:ext cx="274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rgbClr val="00FF00"/>
                </a:solidFill>
              </a:rPr>
              <a:t> </a:t>
            </a:r>
            <a:endParaRPr lang="es-ES" sz="2800" dirty="0"/>
          </a:p>
        </p:txBody>
      </p:sp>
      <p:pic>
        <p:nvPicPr>
          <p:cNvPr id="353282" name="Picture 2"/>
          <p:cNvPicPr>
            <a:picLocks noChangeAspect="1" noChangeArrowheads="1"/>
          </p:cNvPicPr>
          <p:nvPr/>
        </p:nvPicPr>
        <p:blipFill>
          <a:blip r:embed="rId5"/>
          <a:srcRect l="19922" t="34375" r="23242" b="8333"/>
          <a:stretch>
            <a:fillRect/>
          </a:stretch>
        </p:blipFill>
        <p:spPr bwMode="auto">
          <a:xfrm>
            <a:off x="714344" y="0"/>
            <a:ext cx="8786874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Rectángulo"/>
          <p:cNvSpPr/>
          <p:nvPr/>
        </p:nvSpPr>
        <p:spPr>
          <a:xfrm>
            <a:off x="0" y="5643578"/>
            <a:ext cx="10287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Los autores del estudio concluyen que </a:t>
            </a:r>
            <a:r>
              <a:rPr lang="es-MX" b="1" dirty="0">
                <a:solidFill>
                  <a:srgbClr val="FFFF00"/>
                </a:solidFill>
              </a:rPr>
              <a:t>el tratamiento combinado con </a:t>
            </a:r>
            <a:r>
              <a:rPr lang="es-MX" b="1" dirty="0" err="1">
                <a:solidFill>
                  <a:srgbClr val="FFFF00"/>
                </a:solidFill>
              </a:rPr>
              <a:t>estatinas</a:t>
            </a:r>
            <a:r>
              <a:rPr lang="es-MX" b="1" dirty="0">
                <a:solidFill>
                  <a:srgbClr val="FFFF00"/>
                </a:solidFill>
              </a:rPr>
              <a:t> de media potencia y </a:t>
            </a:r>
            <a:r>
              <a:rPr lang="es-MX" b="1" dirty="0" err="1">
                <a:solidFill>
                  <a:srgbClr val="FFFF00"/>
                </a:solidFill>
              </a:rPr>
              <a:t>ezetimiba</a:t>
            </a:r>
            <a:r>
              <a:rPr lang="es-MX" b="1" dirty="0">
                <a:solidFill>
                  <a:srgbClr val="FFFF00"/>
                </a:solidFill>
              </a:rPr>
              <a:t> fue no inferior a la </a:t>
            </a:r>
            <a:r>
              <a:rPr lang="es-MX" b="1" dirty="0" err="1">
                <a:solidFill>
                  <a:srgbClr val="FFFF00"/>
                </a:solidFill>
              </a:rPr>
              <a:t>monoterapia</a:t>
            </a:r>
            <a:r>
              <a:rPr lang="es-MX" b="1" dirty="0">
                <a:solidFill>
                  <a:srgbClr val="FFFF00"/>
                </a:solidFill>
              </a:rPr>
              <a:t> con </a:t>
            </a:r>
            <a:r>
              <a:rPr lang="es-MX" b="1" dirty="0" err="1">
                <a:solidFill>
                  <a:srgbClr val="FFFF00"/>
                </a:solidFill>
              </a:rPr>
              <a:t>estatinas</a:t>
            </a:r>
            <a:r>
              <a:rPr lang="es-MX" b="1" dirty="0">
                <a:solidFill>
                  <a:srgbClr val="FFFF00"/>
                </a:solidFill>
              </a:rPr>
              <a:t> de alta potencia </a:t>
            </a:r>
            <a:r>
              <a:rPr lang="es-MX" dirty="0">
                <a:solidFill>
                  <a:schemeClr val="bg1"/>
                </a:solidFill>
              </a:rPr>
              <a:t>en el </a:t>
            </a:r>
            <a:r>
              <a:rPr lang="es-MX" dirty="0" err="1">
                <a:solidFill>
                  <a:schemeClr val="bg1"/>
                </a:solidFill>
              </a:rPr>
              <a:t>endpoint</a:t>
            </a:r>
            <a:r>
              <a:rPr lang="es-MX" dirty="0">
                <a:solidFill>
                  <a:schemeClr val="bg1"/>
                </a:solidFill>
              </a:rPr>
              <a:t> combinado a 3 años de eventos </a:t>
            </a:r>
            <a:r>
              <a:rPr lang="es-MX" dirty="0" err="1">
                <a:solidFill>
                  <a:schemeClr val="bg1"/>
                </a:solidFill>
              </a:rPr>
              <a:t>cv</a:t>
            </a:r>
            <a:r>
              <a:rPr lang="es-MX" dirty="0">
                <a:solidFill>
                  <a:schemeClr val="bg1"/>
                </a:solidFill>
              </a:rPr>
              <a:t>., sugiriendo un mejor control </a:t>
            </a:r>
            <a:r>
              <a:rPr lang="es-MX" dirty="0" err="1">
                <a:solidFill>
                  <a:schemeClr val="bg1"/>
                </a:solidFill>
              </a:rPr>
              <a:t>lipídico</a:t>
            </a:r>
            <a:r>
              <a:rPr lang="es-MX" dirty="0">
                <a:solidFill>
                  <a:schemeClr val="bg1"/>
                </a:solidFill>
              </a:rPr>
              <a:t> y mejor tolerancia asociada.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42916571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8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40" y="142852"/>
            <a:ext cx="10144160" cy="6715148"/>
          </a:xfrm>
          <a:noFill/>
        </p:spPr>
        <p:txBody>
          <a:bodyPr>
            <a:noAutofit/>
          </a:bodyPr>
          <a:lstStyle/>
          <a:p>
            <a:pPr>
              <a:buNone/>
            </a:pPr>
            <a:r>
              <a:rPr lang="es-MX" sz="2000" dirty="0">
                <a:solidFill>
                  <a:schemeClr val="bg1"/>
                </a:solidFill>
              </a:rPr>
              <a:t>               </a:t>
            </a:r>
            <a:r>
              <a:rPr lang="es-MX" sz="2800" b="1" dirty="0">
                <a:solidFill>
                  <a:srgbClr val="FFFF00"/>
                </a:solidFill>
              </a:rPr>
              <a:t>Estudio </a:t>
            </a:r>
            <a:r>
              <a:rPr lang="es-MX" sz="2800" b="1" dirty="0" err="1">
                <a:solidFill>
                  <a:srgbClr val="FFFF00"/>
                </a:solidFill>
              </a:rPr>
              <a:t>Racing</a:t>
            </a:r>
            <a:r>
              <a:rPr lang="es-MX" sz="2800" b="1" dirty="0">
                <a:solidFill>
                  <a:srgbClr val="FFFF00"/>
                </a:solidFill>
              </a:rPr>
              <a:t> </a:t>
            </a:r>
            <a:r>
              <a:rPr lang="es-MX" sz="2800" dirty="0">
                <a:solidFill>
                  <a:srgbClr val="FFFF00"/>
                </a:solidFill>
              </a:rPr>
              <a:t>(</a:t>
            </a:r>
            <a:r>
              <a:rPr lang="es-MX" sz="2800" b="1" dirty="0">
                <a:solidFill>
                  <a:srgbClr val="FFFF00"/>
                </a:solidFill>
              </a:rPr>
              <a:t>ensayo clínico abierto </a:t>
            </a:r>
            <a:r>
              <a:rPr lang="es-MX" sz="2800" b="1" dirty="0" err="1">
                <a:solidFill>
                  <a:srgbClr val="FFFF00"/>
                </a:solidFill>
              </a:rPr>
              <a:t>aleatorizado</a:t>
            </a:r>
            <a:r>
              <a:rPr lang="es-MX" sz="2800" b="1" dirty="0">
                <a:solidFill>
                  <a:srgbClr val="FFFF00"/>
                </a:solidFill>
              </a:rPr>
              <a:t> </a:t>
            </a:r>
          </a:p>
          <a:p>
            <a:pPr>
              <a:buNone/>
            </a:pPr>
            <a:r>
              <a:rPr lang="es-MX" sz="2800" b="1" dirty="0">
                <a:solidFill>
                  <a:srgbClr val="FFFF00"/>
                </a:solidFill>
              </a:rPr>
              <a:t>               de no inferioridad surcoreano )</a:t>
            </a:r>
            <a:endParaRPr lang="es-MX" sz="2800" dirty="0">
              <a:solidFill>
                <a:srgbClr val="FFFF00"/>
              </a:solidFill>
            </a:endParaRPr>
          </a:p>
          <a:p>
            <a:pPr>
              <a:buNone/>
            </a:pPr>
            <a:endParaRPr lang="es-MX" sz="2400" dirty="0">
              <a:solidFill>
                <a:schemeClr val="bg1"/>
              </a:solidFill>
            </a:endParaRPr>
          </a:p>
          <a:p>
            <a:r>
              <a:rPr lang="es-MX" sz="2400" dirty="0">
                <a:solidFill>
                  <a:schemeClr val="bg1"/>
                </a:solidFill>
              </a:rPr>
              <a:t>El </a:t>
            </a:r>
            <a:r>
              <a:rPr lang="es-MX" sz="2400" dirty="0" err="1">
                <a:solidFill>
                  <a:schemeClr val="bg1"/>
                </a:solidFill>
              </a:rPr>
              <a:t>endpoint</a:t>
            </a:r>
            <a:r>
              <a:rPr lang="es-MX" sz="2400" dirty="0">
                <a:solidFill>
                  <a:schemeClr val="bg1"/>
                </a:solidFill>
              </a:rPr>
              <a:t> primario ocurrió en un 9,1% de pacientes del grupo combinado frente a un 9,9% en el de </a:t>
            </a:r>
            <a:r>
              <a:rPr lang="es-MX" sz="2400" dirty="0" err="1">
                <a:solidFill>
                  <a:schemeClr val="bg1"/>
                </a:solidFill>
              </a:rPr>
              <a:t>monoterapia</a:t>
            </a:r>
            <a:r>
              <a:rPr lang="es-MX" sz="2400" dirty="0">
                <a:solidFill>
                  <a:schemeClr val="bg1"/>
                </a:solidFill>
              </a:rPr>
              <a:t> (diferencia absoluta -0,78%; IC 90%: -2,39 a 0,83). </a:t>
            </a:r>
          </a:p>
          <a:p>
            <a:endParaRPr lang="es-MX" sz="2400" b="1" dirty="0">
              <a:solidFill>
                <a:schemeClr val="bg1"/>
              </a:solidFill>
            </a:endParaRPr>
          </a:p>
          <a:p>
            <a:r>
              <a:rPr lang="es-MX" sz="2400" b="1" dirty="0">
                <a:solidFill>
                  <a:srgbClr val="FFFF00"/>
                </a:solidFill>
              </a:rPr>
              <a:t>No hubo diferencias estadísticamente significativas en los componentes del </a:t>
            </a:r>
            <a:r>
              <a:rPr lang="es-MX" sz="2400" b="1" dirty="0" err="1">
                <a:solidFill>
                  <a:srgbClr val="FFFF00"/>
                </a:solidFill>
              </a:rPr>
              <a:t>endpoint</a:t>
            </a:r>
            <a:r>
              <a:rPr lang="es-MX" sz="2400" b="1" dirty="0">
                <a:solidFill>
                  <a:srgbClr val="FFFF00"/>
                </a:solidFill>
              </a:rPr>
              <a:t> primario ni  secundarios . </a:t>
            </a:r>
          </a:p>
          <a:p>
            <a:pPr>
              <a:buNone/>
            </a:pPr>
            <a:endParaRPr lang="es-MX" sz="2400" b="1" dirty="0">
              <a:solidFill>
                <a:srgbClr val="FFFF00"/>
              </a:solidFill>
            </a:endParaRPr>
          </a:p>
          <a:p>
            <a:r>
              <a:rPr lang="es-MX" sz="2400" b="1" dirty="0">
                <a:solidFill>
                  <a:srgbClr val="FFFF00"/>
                </a:solidFill>
              </a:rPr>
              <a:t>La incidencia de eventos “musculares” fue del 1% en el grupo combinado frente a un 1,9% del grupo </a:t>
            </a:r>
            <a:r>
              <a:rPr lang="es-MX" sz="2400" b="1" dirty="0" err="1">
                <a:solidFill>
                  <a:srgbClr val="FFFF00"/>
                </a:solidFill>
              </a:rPr>
              <a:t>monoterapia</a:t>
            </a:r>
            <a:r>
              <a:rPr lang="es-MX" sz="2400" b="1" dirty="0">
                <a:solidFill>
                  <a:srgbClr val="FFFF00"/>
                </a:solidFill>
              </a:rPr>
              <a:t>. </a:t>
            </a:r>
          </a:p>
          <a:p>
            <a:endParaRPr lang="es-MX" sz="2400" b="1" dirty="0">
              <a:solidFill>
                <a:srgbClr val="FFFF00"/>
              </a:solidFill>
            </a:endParaRPr>
          </a:p>
          <a:p>
            <a:endParaRPr lang="es-MX" sz="2400" b="1" dirty="0">
              <a:solidFill>
                <a:srgbClr val="FFFF00"/>
              </a:solidFill>
            </a:endParaRPr>
          </a:p>
          <a:p>
            <a:pPr>
              <a:buNone/>
            </a:pPr>
            <a:r>
              <a:rPr lang="es-MX" sz="2000" dirty="0">
                <a:solidFill>
                  <a:schemeClr val="bg1"/>
                </a:solidFill>
              </a:rPr>
              <a:t>                                                                      </a:t>
            </a:r>
            <a:r>
              <a:rPr lang="en-US" sz="1400" dirty="0">
                <a:solidFill>
                  <a:schemeClr val="bg1"/>
                </a:solidFill>
              </a:rPr>
              <a:t>Volume 400, Issue 10349p380-390July 30, 2022</a:t>
            </a:r>
            <a:endParaRPr lang="es-MX" sz="1400" dirty="0">
              <a:solidFill>
                <a:schemeClr val="bg1"/>
              </a:solidFill>
            </a:endParaRPr>
          </a:p>
          <a:p>
            <a:pPr>
              <a:buNone/>
            </a:pPr>
            <a:endParaRPr lang="es-ES" sz="2400" dirty="0">
              <a:solidFill>
                <a:schemeClr val="bg1"/>
              </a:solidFill>
            </a:endParaRPr>
          </a:p>
        </p:txBody>
      </p:sp>
      <p:pic>
        <p:nvPicPr>
          <p:cNvPr id="4" name="3 Imagen"/>
          <p:cNvPicPr/>
          <p:nvPr/>
        </p:nvPicPr>
        <p:blipFill>
          <a:blip r:embed="rId3" cstate="print"/>
          <a:srcRect l="68666" t="17086" r="19039" b="55276"/>
          <a:stretch>
            <a:fillRect/>
          </a:stretch>
        </p:blipFill>
        <p:spPr bwMode="auto">
          <a:xfrm>
            <a:off x="9286904" y="214290"/>
            <a:ext cx="64294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78" y="214291"/>
            <a:ext cx="647774" cy="606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Rectángulo"/>
          <p:cNvSpPr/>
          <p:nvPr/>
        </p:nvSpPr>
        <p:spPr>
          <a:xfrm>
            <a:off x="3286112" y="500042"/>
            <a:ext cx="274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rgbClr val="00FF00"/>
                </a:solidFill>
              </a:rPr>
              <a:t> 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1542916571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8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16" y="1357298"/>
            <a:ext cx="9715568" cy="5143536"/>
          </a:xfrm>
          <a:noFill/>
        </p:spPr>
        <p:txBody>
          <a:bodyPr>
            <a:normAutofit/>
          </a:bodyPr>
          <a:lstStyle/>
          <a:p>
            <a:pPr>
              <a:buNone/>
            </a:pPr>
            <a:endParaRPr lang="es-ES" sz="2400" dirty="0">
              <a:solidFill>
                <a:schemeClr val="bg1"/>
              </a:solidFill>
            </a:endParaRPr>
          </a:p>
        </p:txBody>
      </p:sp>
      <p:pic>
        <p:nvPicPr>
          <p:cNvPr id="4" name="3 Imagen"/>
          <p:cNvPicPr/>
          <p:nvPr/>
        </p:nvPicPr>
        <p:blipFill>
          <a:blip r:embed="rId3" cstate="print"/>
          <a:srcRect l="68666" t="17086" r="19039" b="55276"/>
          <a:stretch>
            <a:fillRect/>
          </a:stretch>
        </p:blipFill>
        <p:spPr bwMode="auto">
          <a:xfrm>
            <a:off x="9215466" y="357166"/>
            <a:ext cx="78581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17" y="285728"/>
            <a:ext cx="714380" cy="66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Rectángulo"/>
          <p:cNvSpPr/>
          <p:nvPr/>
        </p:nvSpPr>
        <p:spPr>
          <a:xfrm>
            <a:off x="3286112" y="500042"/>
            <a:ext cx="274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rgbClr val="00FF00"/>
                </a:solidFill>
              </a:rPr>
              <a:t> </a:t>
            </a:r>
            <a:endParaRPr lang="es-ES" sz="2800" dirty="0"/>
          </a:p>
        </p:txBody>
      </p:sp>
      <p:pic>
        <p:nvPicPr>
          <p:cNvPr id="357378" name="Picture 2"/>
          <p:cNvPicPr>
            <a:picLocks noChangeAspect="1" noChangeArrowheads="1"/>
          </p:cNvPicPr>
          <p:nvPr/>
        </p:nvPicPr>
        <p:blipFill>
          <a:blip r:embed="rId5"/>
          <a:srcRect l="12304" t="21875" r="13867" b="5208"/>
          <a:stretch>
            <a:fillRect/>
          </a:stretch>
        </p:blipFill>
        <p:spPr bwMode="auto">
          <a:xfrm>
            <a:off x="428592" y="1357298"/>
            <a:ext cx="9001188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val 13"/>
          <p:cNvSpPr>
            <a:spLocks noChangeArrowheads="1"/>
          </p:cNvSpPr>
          <p:nvPr/>
        </p:nvSpPr>
        <p:spPr bwMode="auto">
          <a:xfrm>
            <a:off x="4786310" y="1785926"/>
            <a:ext cx="1785950" cy="4857784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9165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8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16" y="785794"/>
            <a:ext cx="9715568" cy="5715040"/>
          </a:xfrm>
          <a:noFill/>
        </p:spPr>
        <p:txBody>
          <a:bodyPr>
            <a:normAutofit/>
          </a:bodyPr>
          <a:lstStyle/>
          <a:p>
            <a:pPr>
              <a:buNone/>
            </a:pPr>
            <a:r>
              <a:rPr lang="es-MX" sz="2400" b="1" dirty="0">
                <a:solidFill>
                  <a:srgbClr val="FFFF00"/>
                </a:solidFill>
              </a:rPr>
              <a:t>                  </a:t>
            </a:r>
          </a:p>
          <a:p>
            <a:pPr>
              <a:buNone/>
            </a:pPr>
            <a:endParaRPr lang="es-MX" sz="2400" b="1" dirty="0">
              <a:solidFill>
                <a:srgbClr val="FFFF00"/>
              </a:solidFill>
            </a:endParaRPr>
          </a:p>
          <a:p>
            <a:pPr>
              <a:buNone/>
            </a:pPr>
            <a:endParaRPr lang="es-MX" sz="2400" b="1" dirty="0">
              <a:solidFill>
                <a:srgbClr val="FFFF00"/>
              </a:solidFill>
            </a:endParaRPr>
          </a:p>
          <a:p>
            <a:pPr>
              <a:buNone/>
            </a:pPr>
            <a:endParaRPr lang="es-MX" sz="2400" b="1" dirty="0">
              <a:solidFill>
                <a:srgbClr val="FFFF00"/>
              </a:solidFill>
            </a:endParaRPr>
          </a:p>
          <a:p>
            <a:pPr>
              <a:buNone/>
            </a:pPr>
            <a:r>
              <a:rPr lang="es-MX" sz="2400" b="1" dirty="0">
                <a:solidFill>
                  <a:srgbClr val="FFFF00"/>
                </a:solidFill>
              </a:rPr>
              <a:t>     </a:t>
            </a:r>
            <a:r>
              <a:rPr lang="es-MX" sz="2400" b="1" dirty="0" err="1">
                <a:solidFill>
                  <a:srgbClr val="FFFF00"/>
                </a:solidFill>
              </a:rPr>
              <a:t>Estatinas</a:t>
            </a:r>
            <a:r>
              <a:rPr lang="es-MX" sz="2400" b="1" dirty="0">
                <a:solidFill>
                  <a:srgbClr val="FFFF00"/>
                </a:solidFill>
              </a:rPr>
              <a:t> altas dosis y tratamiento combinado </a:t>
            </a:r>
            <a:r>
              <a:rPr lang="es-MX" sz="2400" b="1" dirty="0" err="1">
                <a:solidFill>
                  <a:srgbClr val="FFFF00"/>
                </a:solidFill>
              </a:rPr>
              <a:t>estatinas</a:t>
            </a:r>
            <a:r>
              <a:rPr lang="es-MX" sz="2400" b="1" dirty="0">
                <a:solidFill>
                  <a:srgbClr val="FFFF00"/>
                </a:solidFill>
              </a:rPr>
              <a:t> moderada dosis con </a:t>
            </a:r>
            <a:r>
              <a:rPr lang="es-MX" sz="2400" b="1" dirty="0" err="1">
                <a:solidFill>
                  <a:srgbClr val="FFFF00"/>
                </a:solidFill>
              </a:rPr>
              <a:t>ezetimibe</a:t>
            </a:r>
            <a:r>
              <a:rPr lang="es-MX" sz="2400" b="1" dirty="0">
                <a:solidFill>
                  <a:srgbClr val="FFFF00"/>
                </a:solidFill>
              </a:rPr>
              <a:t>  ¿Cuál es la mejor opción?</a:t>
            </a:r>
          </a:p>
          <a:p>
            <a:pPr>
              <a:buNone/>
            </a:pPr>
            <a:endParaRPr lang="es-ES" sz="2400" dirty="0">
              <a:solidFill>
                <a:schemeClr val="bg1"/>
              </a:solidFill>
            </a:endParaRPr>
          </a:p>
        </p:txBody>
      </p:sp>
      <p:pic>
        <p:nvPicPr>
          <p:cNvPr id="4" name="3 Imagen"/>
          <p:cNvPicPr/>
          <p:nvPr/>
        </p:nvPicPr>
        <p:blipFill>
          <a:blip r:embed="rId3" cstate="print"/>
          <a:srcRect l="68666" t="17086" r="19039" b="55276"/>
          <a:stretch>
            <a:fillRect/>
          </a:stretch>
        </p:blipFill>
        <p:spPr bwMode="auto">
          <a:xfrm>
            <a:off x="9358342" y="142852"/>
            <a:ext cx="78581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0" y="142852"/>
            <a:ext cx="714380" cy="66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Rectángulo"/>
          <p:cNvSpPr/>
          <p:nvPr/>
        </p:nvSpPr>
        <p:spPr>
          <a:xfrm>
            <a:off x="3286112" y="500042"/>
            <a:ext cx="274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rgbClr val="00FF00"/>
                </a:solidFill>
              </a:rPr>
              <a:t> 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1542916571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8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16" y="1357298"/>
            <a:ext cx="9715568" cy="5143536"/>
          </a:xfrm>
          <a:noFill/>
        </p:spPr>
        <p:txBody>
          <a:bodyPr>
            <a:normAutofit/>
          </a:bodyPr>
          <a:lstStyle/>
          <a:p>
            <a:pPr>
              <a:buNone/>
            </a:pPr>
            <a:endParaRPr lang="es-ES" sz="2400" dirty="0">
              <a:solidFill>
                <a:schemeClr val="bg1"/>
              </a:solidFill>
            </a:endParaRPr>
          </a:p>
        </p:txBody>
      </p:sp>
      <p:pic>
        <p:nvPicPr>
          <p:cNvPr id="4" name="3 Imagen"/>
          <p:cNvPicPr/>
          <p:nvPr/>
        </p:nvPicPr>
        <p:blipFill>
          <a:blip r:embed="rId3" cstate="print"/>
          <a:srcRect l="68666" t="17086" r="19039" b="55276"/>
          <a:stretch>
            <a:fillRect/>
          </a:stretch>
        </p:blipFill>
        <p:spPr bwMode="auto">
          <a:xfrm>
            <a:off x="9215466" y="357166"/>
            <a:ext cx="78581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17" y="285728"/>
            <a:ext cx="714380" cy="66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Rectángulo"/>
          <p:cNvSpPr/>
          <p:nvPr/>
        </p:nvSpPr>
        <p:spPr>
          <a:xfrm>
            <a:off x="3286112" y="500042"/>
            <a:ext cx="274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rgbClr val="00FF00"/>
                </a:solidFill>
              </a:rPr>
              <a:t> </a:t>
            </a:r>
            <a:endParaRPr lang="es-ES" sz="2800" dirty="0"/>
          </a:p>
        </p:txBody>
      </p:sp>
      <p:pic>
        <p:nvPicPr>
          <p:cNvPr id="358402" name="Picture 2"/>
          <p:cNvPicPr>
            <a:picLocks noChangeAspect="1" noChangeArrowheads="1"/>
          </p:cNvPicPr>
          <p:nvPr/>
        </p:nvPicPr>
        <p:blipFill>
          <a:blip r:embed="rId5"/>
          <a:srcRect l="12890" t="22916" r="15625" b="4166"/>
          <a:stretch>
            <a:fillRect/>
          </a:stretch>
        </p:blipFill>
        <p:spPr bwMode="auto">
          <a:xfrm>
            <a:off x="500030" y="1357298"/>
            <a:ext cx="8715400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42916571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8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16" y="785794"/>
            <a:ext cx="9715568" cy="5715040"/>
          </a:xfrm>
          <a:noFill/>
        </p:spPr>
        <p:txBody>
          <a:bodyPr>
            <a:normAutofit/>
          </a:bodyPr>
          <a:lstStyle/>
          <a:p>
            <a:pPr>
              <a:buNone/>
            </a:pPr>
            <a:r>
              <a:rPr lang="es-MX" sz="2400" b="1" dirty="0">
                <a:solidFill>
                  <a:srgbClr val="FFFF00"/>
                </a:solidFill>
              </a:rPr>
              <a:t>                  </a:t>
            </a:r>
          </a:p>
          <a:p>
            <a:pPr>
              <a:buNone/>
            </a:pPr>
            <a:endParaRPr lang="es-MX" sz="2400" b="1" dirty="0">
              <a:solidFill>
                <a:srgbClr val="FFFF00"/>
              </a:solidFill>
            </a:endParaRPr>
          </a:p>
          <a:p>
            <a:pPr>
              <a:buNone/>
            </a:pPr>
            <a:endParaRPr lang="es-MX" sz="2400" b="1" dirty="0">
              <a:solidFill>
                <a:srgbClr val="FFFF00"/>
              </a:solidFill>
            </a:endParaRPr>
          </a:p>
          <a:p>
            <a:pPr>
              <a:buNone/>
            </a:pPr>
            <a:r>
              <a:rPr lang="es-MX" sz="2400" dirty="0">
                <a:solidFill>
                  <a:schemeClr val="bg1"/>
                </a:solidFill>
              </a:rPr>
              <a:t>Tomamos en cuenta 4 variantes:</a:t>
            </a:r>
          </a:p>
          <a:p>
            <a:pPr>
              <a:buNone/>
            </a:pPr>
            <a:endParaRPr lang="es-MX" sz="2400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s-MX" sz="2400" dirty="0">
                <a:solidFill>
                  <a:schemeClr val="bg1"/>
                </a:solidFill>
              </a:rPr>
              <a:t>Eficacia en la reducción de LDL.</a:t>
            </a:r>
          </a:p>
          <a:p>
            <a:pPr marL="457200" indent="-457200">
              <a:buFont typeface="+mj-lt"/>
              <a:buAutoNum type="arabicPeriod"/>
            </a:pPr>
            <a:endParaRPr lang="es-MX" sz="2400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s-MX" sz="2400" dirty="0">
                <a:solidFill>
                  <a:schemeClr val="bg1"/>
                </a:solidFill>
              </a:rPr>
              <a:t>Reducción de eventos cardiovasculares.</a:t>
            </a:r>
          </a:p>
          <a:p>
            <a:pPr marL="457200" indent="-457200">
              <a:buNone/>
            </a:pPr>
            <a:r>
              <a:rPr lang="es-MX" sz="24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AutoNum type="arabicPeriod" startAt="3"/>
            </a:pPr>
            <a:r>
              <a:rPr lang="es-MX" sz="2400" dirty="0">
                <a:solidFill>
                  <a:schemeClr val="bg1"/>
                </a:solidFill>
              </a:rPr>
              <a:t>Perfil de efectos secundarios.</a:t>
            </a:r>
          </a:p>
          <a:p>
            <a:pPr marL="457200" indent="-457200">
              <a:buAutoNum type="arabicPeriod" startAt="3"/>
            </a:pPr>
            <a:endParaRPr lang="es-MX" sz="2400" dirty="0">
              <a:solidFill>
                <a:schemeClr val="bg1"/>
              </a:solidFill>
            </a:endParaRPr>
          </a:p>
          <a:p>
            <a:pPr marL="457200" indent="-457200">
              <a:buAutoNum type="arabicPeriod" startAt="3"/>
            </a:pPr>
            <a:r>
              <a:rPr lang="es-MX" sz="2400" dirty="0">
                <a:solidFill>
                  <a:schemeClr val="bg1"/>
                </a:solidFill>
              </a:rPr>
              <a:t>Costos</a:t>
            </a:r>
          </a:p>
          <a:p>
            <a:pPr>
              <a:buNone/>
            </a:pPr>
            <a:endParaRPr lang="es-ES" sz="2400" dirty="0">
              <a:solidFill>
                <a:schemeClr val="bg1"/>
              </a:solidFill>
            </a:endParaRPr>
          </a:p>
        </p:txBody>
      </p:sp>
      <p:pic>
        <p:nvPicPr>
          <p:cNvPr id="4" name="3 Imagen"/>
          <p:cNvPicPr/>
          <p:nvPr/>
        </p:nvPicPr>
        <p:blipFill>
          <a:blip r:embed="rId3" cstate="print"/>
          <a:srcRect l="68666" t="17086" r="19039" b="55276"/>
          <a:stretch>
            <a:fillRect/>
          </a:stretch>
        </p:blipFill>
        <p:spPr bwMode="auto">
          <a:xfrm>
            <a:off x="9286904" y="428604"/>
            <a:ext cx="78581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78" y="357166"/>
            <a:ext cx="714380" cy="66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Rectángulo"/>
          <p:cNvSpPr/>
          <p:nvPr/>
        </p:nvSpPr>
        <p:spPr>
          <a:xfrm>
            <a:off x="3286112" y="500042"/>
            <a:ext cx="274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rgbClr val="00FF00"/>
                </a:solidFill>
              </a:rPr>
              <a:t> 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1542916571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8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16" y="1071546"/>
            <a:ext cx="9715568" cy="5786454"/>
          </a:xfrm>
          <a:noFill/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s-MX" sz="2800" b="1" dirty="0">
                <a:solidFill>
                  <a:srgbClr val="FFFF00"/>
                </a:solidFill>
              </a:rPr>
              <a:t>     1) Eficacia en la reducción de LDL</a:t>
            </a:r>
          </a:p>
          <a:p>
            <a:endParaRPr lang="es-MX" sz="2400" b="1" dirty="0">
              <a:solidFill>
                <a:srgbClr val="00FF00"/>
              </a:solidFill>
            </a:endParaRPr>
          </a:p>
          <a:p>
            <a:r>
              <a:rPr lang="es-MX" sz="2800" b="1" dirty="0" err="1">
                <a:solidFill>
                  <a:srgbClr val="00FF00"/>
                </a:solidFill>
              </a:rPr>
              <a:t>Estatinas</a:t>
            </a:r>
            <a:r>
              <a:rPr lang="es-MX" sz="2800" b="1" dirty="0">
                <a:solidFill>
                  <a:srgbClr val="00FF00"/>
                </a:solidFill>
              </a:rPr>
              <a:t> de alta dosis: </a:t>
            </a:r>
            <a:r>
              <a:rPr lang="es-MX" sz="2400" dirty="0">
                <a:solidFill>
                  <a:schemeClr val="bg1"/>
                </a:solidFill>
              </a:rPr>
              <a:t>Las </a:t>
            </a:r>
            <a:r>
              <a:rPr lang="es-MX" sz="2400" dirty="0" err="1">
                <a:solidFill>
                  <a:schemeClr val="bg1"/>
                </a:solidFill>
              </a:rPr>
              <a:t>estatinas</a:t>
            </a:r>
            <a:r>
              <a:rPr lang="es-MX" sz="2400" dirty="0">
                <a:solidFill>
                  <a:schemeClr val="bg1"/>
                </a:solidFill>
              </a:rPr>
              <a:t> de alta intensidad, como </a:t>
            </a:r>
            <a:r>
              <a:rPr lang="es-MX" sz="2400" dirty="0" err="1">
                <a:solidFill>
                  <a:schemeClr val="bg1"/>
                </a:solidFill>
              </a:rPr>
              <a:t>atorvastatina</a:t>
            </a:r>
            <a:r>
              <a:rPr lang="es-MX" sz="2400" dirty="0">
                <a:solidFill>
                  <a:schemeClr val="bg1"/>
                </a:solidFill>
              </a:rPr>
              <a:t> (80 mg) y </a:t>
            </a:r>
            <a:r>
              <a:rPr lang="es-MX" sz="2400" dirty="0" err="1">
                <a:solidFill>
                  <a:schemeClr val="bg1"/>
                </a:solidFill>
              </a:rPr>
              <a:t>rosuvastatina</a:t>
            </a:r>
            <a:r>
              <a:rPr lang="es-MX" sz="2400" dirty="0">
                <a:solidFill>
                  <a:schemeClr val="bg1"/>
                </a:solidFill>
              </a:rPr>
              <a:t> (20-40 mg), pueden reducir los niveles de colesterol LDL en un 50% o más. Esto es </a:t>
            </a:r>
            <a:r>
              <a:rPr lang="es-MX" sz="2400" b="1" dirty="0">
                <a:solidFill>
                  <a:srgbClr val="00FFFF"/>
                </a:solidFill>
              </a:rPr>
              <a:t>beneficioso para los pacientes que requieren una reducción significativa de LDL </a:t>
            </a:r>
            <a:r>
              <a:rPr lang="es-MX" sz="2400" dirty="0">
                <a:solidFill>
                  <a:schemeClr val="bg1"/>
                </a:solidFill>
              </a:rPr>
              <a:t>para alcanzar los objetivos terapéuticos.</a:t>
            </a:r>
          </a:p>
          <a:p>
            <a:pPr>
              <a:buNone/>
            </a:pPr>
            <a:endParaRPr lang="es-MX" sz="2400" dirty="0">
              <a:solidFill>
                <a:schemeClr val="bg1"/>
              </a:solidFill>
            </a:endParaRPr>
          </a:p>
          <a:p>
            <a:r>
              <a:rPr lang="es-MX" sz="2800" b="1" dirty="0" err="1">
                <a:solidFill>
                  <a:srgbClr val="00FF00"/>
                </a:solidFill>
              </a:rPr>
              <a:t>Estatinas</a:t>
            </a:r>
            <a:r>
              <a:rPr lang="es-MX" sz="2800" b="1" dirty="0">
                <a:solidFill>
                  <a:srgbClr val="00FF00"/>
                </a:solidFill>
              </a:rPr>
              <a:t> de dosis moderada + </a:t>
            </a:r>
            <a:r>
              <a:rPr lang="es-MX" sz="2800" b="1" dirty="0" err="1">
                <a:solidFill>
                  <a:srgbClr val="00FF00"/>
                </a:solidFill>
              </a:rPr>
              <a:t>ezetimibe</a:t>
            </a:r>
            <a:r>
              <a:rPr lang="es-MX" sz="2800" b="1" dirty="0">
                <a:solidFill>
                  <a:srgbClr val="00FF00"/>
                </a:solidFill>
              </a:rPr>
              <a:t>: </a:t>
            </a:r>
            <a:r>
              <a:rPr lang="es-MX" sz="2400" dirty="0">
                <a:solidFill>
                  <a:schemeClr val="bg1"/>
                </a:solidFill>
              </a:rPr>
              <a:t>La combinación de una </a:t>
            </a:r>
            <a:r>
              <a:rPr lang="es-MX" sz="2400" dirty="0" err="1">
                <a:solidFill>
                  <a:schemeClr val="bg1"/>
                </a:solidFill>
              </a:rPr>
              <a:t>estatina</a:t>
            </a:r>
            <a:r>
              <a:rPr lang="es-MX" sz="2400" dirty="0">
                <a:solidFill>
                  <a:schemeClr val="bg1"/>
                </a:solidFill>
              </a:rPr>
              <a:t> de dosis moderada con </a:t>
            </a:r>
            <a:r>
              <a:rPr lang="es-MX" sz="2400" dirty="0" err="1">
                <a:solidFill>
                  <a:schemeClr val="bg1"/>
                </a:solidFill>
              </a:rPr>
              <a:t>ezetimibe</a:t>
            </a:r>
            <a:r>
              <a:rPr lang="es-MX" sz="2400" dirty="0">
                <a:solidFill>
                  <a:schemeClr val="bg1"/>
                </a:solidFill>
              </a:rPr>
              <a:t> también puede lograr reducciones significativas en LDL, </a:t>
            </a:r>
            <a:r>
              <a:rPr lang="es-MX" sz="2400" b="1" dirty="0">
                <a:solidFill>
                  <a:srgbClr val="00FFFF"/>
                </a:solidFill>
              </a:rPr>
              <a:t>a menudo comparables a las obtenidas con </a:t>
            </a:r>
            <a:r>
              <a:rPr lang="es-MX" sz="2400" b="1" dirty="0" err="1">
                <a:solidFill>
                  <a:srgbClr val="00FFFF"/>
                </a:solidFill>
              </a:rPr>
              <a:t>estatinas</a:t>
            </a:r>
            <a:r>
              <a:rPr lang="es-MX" sz="2400" b="1" dirty="0">
                <a:solidFill>
                  <a:srgbClr val="00FFFF"/>
                </a:solidFill>
              </a:rPr>
              <a:t> de alta dosis</a:t>
            </a:r>
            <a:r>
              <a:rPr lang="es-MX" sz="2400" dirty="0">
                <a:solidFill>
                  <a:schemeClr val="bg1"/>
                </a:solidFill>
              </a:rPr>
              <a:t>. </a:t>
            </a:r>
            <a:r>
              <a:rPr lang="es-MX" sz="2400" dirty="0" err="1">
                <a:solidFill>
                  <a:schemeClr val="bg1"/>
                </a:solidFill>
              </a:rPr>
              <a:t>Ezetimibe</a:t>
            </a:r>
            <a:r>
              <a:rPr lang="es-MX" sz="2400" dirty="0">
                <a:solidFill>
                  <a:schemeClr val="bg1"/>
                </a:solidFill>
              </a:rPr>
              <a:t> inhibe la absorción de colesterol en el intestino, </a:t>
            </a:r>
            <a:r>
              <a:rPr lang="es-MX" sz="2400" b="1" dirty="0">
                <a:solidFill>
                  <a:srgbClr val="00FFFF"/>
                </a:solidFill>
              </a:rPr>
              <a:t>proporcionando una reducción adicional de LDL de aproximadamente el 20%.</a:t>
            </a:r>
            <a:r>
              <a:rPr lang="es-ES" sz="2400" b="1" dirty="0">
                <a:solidFill>
                  <a:srgbClr val="00FFFF"/>
                </a:solidFill>
              </a:rPr>
              <a:t> </a:t>
            </a:r>
          </a:p>
          <a:p>
            <a:pPr>
              <a:buNone/>
            </a:pPr>
            <a:r>
              <a:rPr lang="es-ES" sz="2400" b="1" dirty="0">
                <a:solidFill>
                  <a:srgbClr val="FFFFFF"/>
                </a:solidFill>
              </a:rPr>
              <a:t>     </a:t>
            </a:r>
            <a:r>
              <a:rPr lang="es-ES" sz="2400" b="1" dirty="0">
                <a:solidFill>
                  <a:srgbClr val="00FFFF"/>
                </a:solidFill>
              </a:rPr>
              <a:t>Los estudios RACING e I-ROSETTE demuestran que la combinación de </a:t>
            </a:r>
            <a:r>
              <a:rPr lang="es-ES" sz="2400" b="1" dirty="0" err="1">
                <a:solidFill>
                  <a:srgbClr val="00FFFF"/>
                </a:solidFill>
              </a:rPr>
              <a:t>Rosuvastatina</a:t>
            </a:r>
            <a:r>
              <a:rPr lang="es-ES" sz="2400" b="1" dirty="0">
                <a:solidFill>
                  <a:srgbClr val="00FFFF"/>
                </a:solidFill>
              </a:rPr>
              <a:t> y </a:t>
            </a:r>
            <a:r>
              <a:rPr lang="es-ES" sz="2400" b="1" dirty="0" err="1">
                <a:solidFill>
                  <a:srgbClr val="00FFFF"/>
                </a:solidFill>
              </a:rPr>
              <a:t>Ezetimibe</a:t>
            </a:r>
            <a:r>
              <a:rPr lang="es-ES" sz="2400" b="1" dirty="0">
                <a:solidFill>
                  <a:srgbClr val="00FFFF"/>
                </a:solidFill>
              </a:rPr>
              <a:t> han demostrado ser eficaces para reducir los niveles de colesterol LDL</a:t>
            </a:r>
            <a:r>
              <a:rPr lang="es-ES" sz="2400" b="1" dirty="0">
                <a:solidFill>
                  <a:srgbClr val="FFFFFF"/>
                </a:solidFill>
              </a:rPr>
              <a:t>.</a:t>
            </a:r>
            <a:endParaRPr lang="es-MX" sz="2400" b="1" dirty="0">
              <a:solidFill>
                <a:srgbClr val="FFFFFF"/>
              </a:solidFill>
            </a:endParaRPr>
          </a:p>
          <a:p>
            <a:pPr>
              <a:buNone/>
            </a:pPr>
            <a:endParaRPr lang="es-ES" sz="2400" dirty="0">
              <a:solidFill>
                <a:schemeClr val="bg1"/>
              </a:solidFill>
            </a:endParaRPr>
          </a:p>
        </p:txBody>
      </p:sp>
      <p:pic>
        <p:nvPicPr>
          <p:cNvPr id="4" name="3 Imagen"/>
          <p:cNvPicPr/>
          <p:nvPr/>
        </p:nvPicPr>
        <p:blipFill>
          <a:blip r:embed="rId3" cstate="print"/>
          <a:srcRect l="68666" t="17086" r="19039" b="55276"/>
          <a:stretch>
            <a:fillRect/>
          </a:stretch>
        </p:blipFill>
        <p:spPr bwMode="auto">
          <a:xfrm>
            <a:off x="9215466" y="357166"/>
            <a:ext cx="78581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17" y="285728"/>
            <a:ext cx="714380" cy="66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Rectángulo"/>
          <p:cNvSpPr/>
          <p:nvPr/>
        </p:nvSpPr>
        <p:spPr>
          <a:xfrm>
            <a:off x="3286112" y="500042"/>
            <a:ext cx="274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rgbClr val="00FF00"/>
                </a:solidFill>
              </a:rPr>
              <a:t> 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154291657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71600" y="428604"/>
            <a:ext cx="7554516" cy="881062"/>
          </a:xfrm>
        </p:spPr>
        <p:txBody>
          <a:bodyPr/>
          <a:lstStyle/>
          <a:p>
            <a:pPr algn="l"/>
            <a:r>
              <a:rPr lang="es-ES" sz="2400" b="1" dirty="0">
                <a:solidFill>
                  <a:srgbClr val="00FF00"/>
                </a:solidFill>
              </a:rPr>
              <a:t>El colesterol alto es un factor de riesgo para todas las causas de muerte y mortalidad cardiovascular  </a:t>
            </a:r>
            <a:br>
              <a:rPr lang="es-ES" sz="2000" b="1" dirty="0">
                <a:solidFill>
                  <a:srgbClr val="00FF00"/>
                </a:solidFill>
              </a:rPr>
            </a:br>
            <a:endParaRPr lang="es-ES_tradnl" sz="2000" dirty="0">
              <a:solidFill>
                <a:schemeClr val="bg1"/>
              </a:solidFill>
              <a:effectLst/>
            </a:endParaRPr>
          </a:p>
        </p:txBody>
      </p:sp>
      <p:sp>
        <p:nvSpPr>
          <p:cNvPr id="3198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16" y="1785926"/>
            <a:ext cx="9715568" cy="4143378"/>
          </a:xfrm>
          <a:noFill/>
        </p:spPr>
        <p:txBody>
          <a:bodyPr/>
          <a:lstStyle/>
          <a:p>
            <a:pPr marL="609600" indent="-609600">
              <a:buClr>
                <a:schemeClr val="bg1"/>
              </a:buClr>
              <a:buSzPct val="110000"/>
              <a:buNone/>
            </a:pPr>
            <a:endParaRPr lang="es-ES_tradnl" sz="24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4" name="3 Imagen"/>
          <p:cNvPicPr/>
          <p:nvPr/>
        </p:nvPicPr>
        <p:blipFill>
          <a:blip r:embed="rId3" cstate="print"/>
          <a:srcRect l="68666" t="17086" r="19039" b="55276"/>
          <a:stretch>
            <a:fillRect/>
          </a:stretch>
        </p:blipFill>
        <p:spPr bwMode="auto">
          <a:xfrm>
            <a:off x="9001152" y="357166"/>
            <a:ext cx="1000132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17" y="285728"/>
            <a:ext cx="991516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/>
          <p:cNvPicPr/>
          <p:nvPr/>
        </p:nvPicPr>
        <p:blipFill>
          <a:blip r:embed="rId5"/>
          <a:srcRect l="28041" t="12256" r="19600" b="7799"/>
          <a:stretch>
            <a:fillRect/>
          </a:stretch>
        </p:blipFill>
        <p:spPr bwMode="auto">
          <a:xfrm>
            <a:off x="357154" y="1428736"/>
            <a:ext cx="9501254" cy="5072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8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16" y="1071546"/>
            <a:ext cx="9715568" cy="5429288"/>
          </a:xfrm>
          <a:noFill/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s-MX" sz="2400" b="1" dirty="0">
                <a:solidFill>
                  <a:srgbClr val="FFFF00"/>
                </a:solidFill>
              </a:rPr>
              <a:t>   </a:t>
            </a:r>
            <a:r>
              <a:rPr lang="es-MX" sz="2800" b="1" dirty="0">
                <a:solidFill>
                  <a:srgbClr val="FFFF00"/>
                </a:solidFill>
              </a:rPr>
              <a:t>  2) Reducción de eventos cardiovasculares</a:t>
            </a:r>
          </a:p>
          <a:p>
            <a:endParaRPr lang="es-MX" sz="2400" b="1" dirty="0">
              <a:solidFill>
                <a:srgbClr val="00FF00"/>
              </a:solidFill>
            </a:endParaRPr>
          </a:p>
          <a:p>
            <a:r>
              <a:rPr lang="es-MX" sz="2400" b="1" dirty="0" err="1">
                <a:solidFill>
                  <a:srgbClr val="00FF00"/>
                </a:solidFill>
              </a:rPr>
              <a:t>Estatinas</a:t>
            </a:r>
            <a:r>
              <a:rPr lang="es-MX" sz="2400" b="1" dirty="0">
                <a:solidFill>
                  <a:srgbClr val="00FF00"/>
                </a:solidFill>
              </a:rPr>
              <a:t> de alta dosis: </a:t>
            </a:r>
            <a:r>
              <a:rPr lang="es-MX" sz="2400" dirty="0">
                <a:solidFill>
                  <a:schemeClr val="bg1"/>
                </a:solidFill>
              </a:rPr>
              <a:t>Han demostrado reducir el riesgo de eventos cardiovasculares mayores, como infartos de miocardio y accidentes </a:t>
            </a:r>
            <a:r>
              <a:rPr lang="es-MX" sz="2400" dirty="0" err="1">
                <a:solidFill>
                  <a:schemeClr val="bg1"/>
                </a:solidFill>
              </a:rPr>
              <a:t>cerebrovasculares</a:t>
            </a:r>
            <a:r>
              <a:rPr lang="es-MX" sz="2400" dirty="0">
                <a:solidFill>
                  <a:schemeClr val="bg1"/>
                </a:solidFill>
              </a:rPr>
              <a:t>. Estudios como el </a:t>
            </a:r>
            <a:r>
              <a:rPr lang="es-MX" sz="2400" b="1" dirty="0">
                <a:solidFill>
                  <a:srgbClr val="00FFFF"/>
                </a:solidFill>
              </a:rPr>
              <a:t>TNT (</a:t>
            </a:r>
            <a:r>
              <a:rPr lang="es-MX" sz="2400" b="1" dirty="0" err="1">
                <a:solidFill>
                  <a:srgbClr val="00FFFF"/>
                </a:solidFill>
              </a:rPr>
              <a:t>Treating</a:t>
            </a:r>
            <a:r>
              <a:rPr lang="es-MX" sz="2400" b="1" dirty="0">
                <a:solidFill>
                  <a:srgbClr val="00FFFF"/>
                </a:solidFill>
              </a:rPr>
              <a:t> </a:t>
            </a:r>
            <a:r>
              <a:rPr lang="es-MX" sz="2400" b="1" dirty="0" err="1">
                <a:solidFill>
                  <a:srgbClr val="00FFFF"/>
                </a:solidFill>
              </a:rPr>
              <a:t>to</a:t>
            </a:r>
            <a:r>
              <a:rPr lang="es-MX" sz="2400" b="1" dirty="0">
                <a:solidFill>
                  <a:srgbClr val="00FFFF"/>
                </a:solidFill>
              </a:rPr>
              <a:t> New Targets) y el PROVE IT-TIMI 22 </a:t>
            </a:r>
            <a:r>
              <a:rPr lang="es-MX" sz="2400" dirty="0">
                <a:solidFill>
                  <a:srgbClr val="00FFFF"/>
                </a:solidFill>
              </a:rPr>
              <a:t>han mostrado beneficios significativos en pacientes de alto riesgo.</a:t>
            </a:r>
          </a:p>
          <a:p>
            <a:pPr>
              <a:buNone/>
            </a:pPr>
            <a:endParaRPr lang="es-MX" sz="2400" dirty="0">
              <a:solidFill>
                <a:schemeClr val="bg1"/>
              </a:solidFill>
            </a:endParaRPr>
          </a:p>
          <a:p>
            <a:r>
              <a:rPr lang="es-MX" sz="2400" b="1" dirty="0" err="1">
                <a:solidFill>
                  <a:srgbClr val="00FF00"/>
                </a:solidFill>
              </a:rPr>
              <a:t>Estatinas</a:t>
            </a:r>
            <a:r>
              <a:rPr lang="es-MX" sz="2400" b="1" dirty="0">
                <a:solidFill>
                  <a:srgbClr val="00FF00"/>
                </a:solidFill>
              </a:rPr>
              <a:t> de dosis moderada + </a:t>
            </a:r>
            <a:r>
              <a:rPr lang="es-MX" sz="2400" b="1" dirty="0" err="1">
                <a:solidFill>
                  <a:srgbClr val="00FF00"/>
                </a:solidFill>
              </a:rPr>
              <a:t>ezetimibe</a:t>
            </a:r>
            <a:r>
              <a:rPr lang="es-MX" sz="2400" b="1" dirty="0">
                <a:solidFill>
                  <a:srgbClr val="00FF00"/>
                </a:solidFill>
              </a:rPr>
              <a:t>: </a:t>
            </a:r>
            <a:r>
              <a:rPr lang="es-MX" sz="2400" dirty="0">
                <a:solidFill>
                  <a:schemeClr val="bg1"/>
                </a:solidFill>
              </a:rPr>
              <a:t>El estudio </a:t>
            </a:r>
            <a:r>
              <a:rPr lang="es-MX" sz="2400" b="1" dirty="0">
                <a:solidFill>
                  <a:srgbClr val="00FFFF"/>
                </a:solidFill>
              </a:rPr>
              <a:t>IMPROVE-IT </a:t>
            </a:r>
            <a:r>
              <a:rPr lang="es-MX" sz="2400" dirty="0">
                <a:solidFill>
                  <a:schemeClr val="bg1"/>
                </a:solidFill>
              </a:rPr>
              <a:t>demostró que </a:t>
            </a:r>
            <a:r>
              <a:rPr lang="es-MX" sz="2400" dirty="0">
                <a:solidFill>
                  <a:srgbClr val="00FFFF"/>
                </a:solidFill>
              </a:rPr>
              <a:t>agregar </a:t>
            </a:r>
            <a:r>
              <a:rPr lang="es-MX" sz="2400" dirty="0" err="1">
                <a:solidFill>
                  <a:srgbClr val="00FFFF"/>
                </a:solidFill>
              </a:rPr>
              <a:t>ezetimibe</a:t>
            </a:r>
            <a:r>
              <a:rPr lang="es-MX" sz="2400" dirty="0">
                <a:solidFill>
                  <a:srgbClr val="00FFFF"/>
                </a:solidFill>
              </a:rPr>
              <a:t> a </a:t>
            </a:r>
            <a:r>
              <a:rPr lang="es-MX" sz="2400" dirty="0" err="1">
                <a:solidFill>
                  <a:srgbClr val="00FFFF"/>
                </a:solidFill>
              </a:rPr>
              <a:t>simvastatina</a:t>
            </a:r>
            <a:r>
              <a:rPr lang="es-MX" sz="2400" dirty="0">
                <a:solidFill>
                  <a:srgbClr val="00FFFF"/>
                </a:solidFill>
              </a:rPr>
              <a:t> 40 mg reduce significativamente los eventos cardiovasculares en pacientes post-infarto en comparación con </a:t>
            </a:r>
            <a:r>
              <a:rPr lang="es-MX" sz="2400" dirty="0" err="1">
                <a:solidFill>
                  <a:srgbClr val="00FFFF"/>
                </a:solidFill>
              </a:rPr>
              <a:t>simvastatina</a:t>
            </a:r>
            <a:r>
              <a:rPr lang="es-MX" sz="2400" dirty="0">
                <a:solidFill>
                  <a:srgbClr val="00FFFF"/>
                </a:solidFill>
              </a:rPr>
              <a:t> sola</a:t>
            </a:r>
            <a:r>
              <a:rPr lang="es-MX" sz="2400" dirty="0">
                <a:solidFill>
                  <a:schemeClr val="bg1"/>
                </a:solidFill>
              </a:rPr>
              <a:t>. Este estudio fue clave para demostrar que la reducción adicional de LDL con </a:t>
            </a:r>
            <a:r>
              <a:rPr lang="es-MX" sz="2400" dirty="0" err="1">
                <a:solidFill>
                  <a:schemeClr val="bg1"/>
                </a:solidFill>
              </a:rPr>
              <a:t>ezetimibe</a:t>
            </a:r>
            <a:r>
              <a:rPr lang="es-MX" sz="2400" dirty="0">
                <a:solidFill>
                  <a:schemeClr val="bg1"/>
                </a:solidFill>
              </a:rPr>
              <a:t> se traduce en beneficios clínicos.</a:t>
            </a:r>
          </a:p>
          <a:p>
            <a:pPr>
              <a:buNone/>
            </a:pPr>
            <a:endParaRPr lang="es-ES" sz="2400" dirty="0">
              <a:solidFill>
                <a:schemeClr val="bg1"/>
              </a:solidFill>
            </a:endParaRPr>
          </a:p>
        </p:txBody>
      </p:sp>
      <p:pic>
        <p:nvPicPr>
          <p:cNvPr id="4" name="3 Imagen"/>
          <p:cNvPicPr/>
          <p:nvPr/>
        </p:nvPicPr>
        <p:blipFill>
          <a:blip r:embed="rId3" cstate="print"/>
          <a:srcRect l="68666" t="17086" r="19039" b="55276"/>
          <a:stretch>
            <a:fillRect/>
          </a:stretch>
        </p:blipFill>
        <p:spPr bwMode="auto">
          <a:xfrm>
            <a:off x="9215466" y="357166"/>
            <a:ext cx="78581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17" y="285728"/>
            <a:ext cx="714380" cy="66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Rectángulo"/>
          <p:cNvSpPr/>
          <p:nvPr/>
        </p:nvSpPr>
        <p:spPr>
          <a:xfrm>
            <a:off x="3286112" y="500042"/>
            <a:ext cx="274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rgbClr val="00FF00"/>
                </a:solidFill>
              </a:rPr>
              <a:t> 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1542916571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8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16" y="1357298"/>
            <a:ext cx="9715568" cy="5143536"/>
          </a:xfrm>
          <a:noFill/>
        </p:spPr>
        <p:txBody>
          <a:bodyPr>
            <a:normAutofit/>
          </a:bodyPr>
          <a:lstStyle/>
          <a:p>
            <a:pPr>
              <a:buNone/>
            </a:pPr>
            <a:r>
              <a:rPr lang="es-MX" sz="2800" b="1" dirty="0">
                <a:solidFill>
                  <a:srgbClr val="FFFF00"/>
                </a:solidFill>
              </a:rPr>
              <a:t>     3. Perfil de efectos secundarios</a:t>
            </a:r>
          </a:p>
          <a:p>
            <a:endParaRPr lang="es-MX" sz="2400" b="1" dirty="0">
              <a:solidFill>
                <a:srgbClr val="00FF00"/>
              </a:solidFill>
            </a:endParaRPr>
          </a:p>
          <a:p>
            <a:r>
              <a:rPr lang="es-MX" sz="2400" b="1" dirty="0" err="1">
                <a:solidFill>
                  <a:srgbClr val="00FF00"/>
                </a:solidFill>
              </a:rPr>
              <a:t>Estatinas</a:t>
            </a:r>
            <a:r>
              <a:rPr lang="es-MX" sz="2400" b="1" dirty="0">
                <a:solidFill>
                  <a:srgbClr val="00FF00"/>
                </a:solidFill>
              </a:rPr>
              <a:t> de alta dosis: </a:t>
            </a:r>
            <a:r>
              <a:rPr lang="es-MX" sz="2400" dirty="0">
                <a:solidFill>
                  <a:schemeClr val="bg1"/>
                </a:solidFill>
              </a:rPr>
              <a:t>Pueden estar asociadas con </a:t>
            </a:r>
            <a:r>
              <a:rPr lang="es-MX" sz="2400" b="1" dirty="0">
                <a:solidFill>
                  <a:srgbClr val="00FFFF"/>
                </a:solidFill>
              </a:rPr>
              <a:t>un mayor riesgo de efectos secundarios</a:t>
            </a:r>
            <a:r>
              <a:rPr lang="es-MX" sz="2400" dirty="0">
                <a:solidFill>
                  <a:schemeClr val="bg1"/>
                </a:solidFill>
              </a:rPr>
              <a:t>, como miopatía y un aumento de las enzimas hepáticas. Aunque estos efectos son relativamente raros, pueden limitar el uso de altas dosis en algunos pacientes.</a:t>
            </a:r>
          </a:p>
          <a:p>
            <a:endParaRPr lang="es-MX" sz="2400" b="1" dirty="0">
              <a:solidFill>
                <a:srgbClr val="00FF00"/>
              </a:solidFill>
            </a:endParaRPr>
          </a:p>
          <a:p>
            <a:r>
              <a:rPr lang="es-MX" sz="2400" b="1" dirty="0" err="1">
                <a:solidFill>
                  <a:srgbClr val="00FF00"/>
                </a:solidFill>
              </a:rPr>
              <a:t>Estatinas</a:t>
            </a:r>
            <a:r>
              <a:rPr lang="es-MX" sz="2400" b="1" dirty="0">
                <a:solidFill>
                  <a:srgbClr val="00FF00"/>
                </a:solidFill>
              </a:rPr>
              <a:t> de dosis moderada + </a:t>
            </a:r>
            <a:r>
              <a:rPr lang="es-MX" sz="2400" b="1" dirty="0" err="1">
                <a:solidFill>
                  <a:srgbClr val="00FF00"/>
                </a:solidFill>
              </a:rPr>
              <a:t>ezetimibe</a:t>
            </a:r>
            <a:r>
              <a:rPr lang="es-MX" sz="2400" b="1" dirty="0">
                <a:solidFill>
                  <a:srgbClr val="00FF00"/>
                </a:solidFill>
              </a:rPr>
              <a:t>: </a:t>
            </a:r>
            <a:r>
              <a:rPr lang="es-MX" sz="2400" b="1" dirty="0">
                <a:solidFill>
                  <a:srgbClr val="00FFFF"/>
                </a:solidFill>
              </a:rPr>
              <a:t>Tienden a ser mejor toleradas, con un menor riesgo de miopatía </a:t>
            </a:r>
            <a:r>
              <a:rPr lang="es-MX" sz="2400" dirty="0">
                <a:solidFill>
                  <a:schemeClr val="bg1"/>
                </a:solidFill>
              </a:rPr>
              <a:t>en comparación con </a:t>
            </a:r>
            <a:r>
              <a:rPr lang="es-MX" sz="2400" dirty="0" err="1">
                <a:solidFill>
                  <a:schemeClr val="bg1"/>
                </a:solidFill>
              </a:rPr>
              <a:t>estatinas</a:t>
            </a:r>
            <a:r>
              <a:rPr lang="es-MX" sz="2400" dirty="0">
                <a:solidFill>
                  <a:schemeClr val="bg1"/>
                </a:solidFill>
              </a:rPr>
              <a:t> de alta dosis. </a:t>
            </a:r>
            <a:r>
              <a:rPr lang="es-MX" sz="2400" dirty="0" err="1">
                <a:solidFill>
                  <a:schemeClr val="bg1"/>
                </a:solidFill>
              </a:rPr>
              <a:t>Ezetimibe</a:t>
            </a:r>
            <a:r>
              <a:rPr lang="es-MX" sz="2400" dirty="0">
                <a:solidFill>
                  <a:schemeClr val="bg1"/>
                </a:solidFill>
              </a:rPr>
              <a:t> generalmente tiene un buen perfil de seguridad.</a:t>
            </a:r>
          </a:p>
          <a:p>
            <a:pPr>
              <a:buNone/>
            </a:pPr>
            <a:endParaRPr lang="es-ES" sz="2400" dirty="0">
              <a:solidFill>
                <a:schemeClr val="bg1"/>
              </a:solidFill>
            </a:endParaRPr>
          </a:p>
        </p:txBody>
      </p:sp>
      <p:pic>
        <p:nvPicPr>
          <p:cNvPr id="4" name="3 Imagen"/>
          <p:cNvPicPr/>
          <p:nvPr/>
        </p:nvPicPr>
        <p:blipFill>
          <a:blip r:embed="rId3" cstate="print"/>
          <a:srcRect l="68666" t="17086" r="19039" b="55276"/>
          <a:stretch>
            <a:fillRect/>
          </a:stretch>
        </p:blipFill>
        <p:spPr bwMode="auto">
          <a:xfrm>
            <a:off x="9215466" y="357166"/>
            <a:ext cx="78581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17" y="285728"/>
            <a:ext cx="714380" cy="66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Rectángulo"/>
          <p:cNvSpPr/>
          <p:nvPr/>
        </p:nvSpPr>
        <p:spPr>
          <a:xfrm>
            <a:off x="3286112" y="500042"/>
            <a:ext cx="274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rgbClr val="00FF00"/>
                </a:solidFill>
              </a:rPr>
              <a:t> 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154291657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8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16" y="1357298"/>
            <a:ext cx="9715568" cy="5143536"/>
          </a:xfrm>
          <a:noFill/>
        </p:spPr>
        <p:txBody>
          <a:bodyPr>
            <a:normAutofit/>
          </a:bodyPr>
          <a:lstStyle/>
          <a:p>
            <a:pPr>
              <a:buNone/>
            </a:pPr>
            <a:r>
              <a:rPr lang="es-MX" sz="2800" b="1" dirty="0">
                <a:solidFill>
                  <a:srgbClr val="FFFF00"/>
                </a:solidFill>
              </a:rPr>
              <a:t>     4. Costos</a:t>
            </a:r>
          </a:p>
          <a:p>
            <a:endParaRPr lang="es-MX" sz="2400" b="1" dirty="0">
              <a:solidFill>
                <a:srgbClr val="00FF00"/>
              </a:solidFill>
            </a:endParaRPr>
          </a:p>
          <a:p>
            <a:r>
              <a:rPr lang="es-MX" sz="2400" b="1" dirty="0" err="1">
                <a:solidFill>
                  <a:srgbClr val="00FF00"/>
                </a:solidFill>
              </a:rPr>
              <a:t>Estatinas</a:t>
            </a:r>
            <a:r>
              <a:rPr lang="es-MX" sz="2400" b="1" dirty="0">
                <a:solidFill>
                  <a:srgbClr val="00FF00"/>
                </a:solidFill>
              </a:rPr>
              <a:t> de alta dosis: </a:t>
            </a:r>
            <a:r>
              <a:rPr lang="es-MX" sz="2400" dirty="0">
                <a:solidFill>
                  <a:schemeClr val="bg1"/>
                </a:solidFill>
              </a:rPr>
              <a:t>En Argentina un tratamiento de 30 días tiene un costo con </a:t>
            </a:r>
            <a:r>
              <a:rPr lang="es-MX" sz="2400" dirty="0" err="1">
                <a:solidFill>
                  <a:schemeClr val="bg1"/>
                </a:solidFill>
              </a:rPr>
              <a:t>rosuvastatina</a:t>
            </a:r>
            <a:r>
              <a:rPr lang="es-MX" sz="2400" dirty="0">
                <a:solidFill>
                  <a:schemeClr val="bg1"/>
                </a:solidFill>
              </a:rPr>
              <a:t>  de 20 mg de US 34.</a:t>
            </a:r>
          </a:p>
          <a:p>
            <a:endParaRPr lang="es-MX" sz="2400" b="1" dirty="0">
              <a:solidFill>
                <a:srgbClr val="00FF00"/>
              </a:solidFill>
            </a:endParaRPr>
          </a:p>
          <a:p>
            <a:r>
              <a:rPr lang="es-MX" sz="2400" b="1" dirty="0" err="1">
                <a:solidFill>
                  <a:srgbClr val="00FF00"/>
                </a:solidFill>
              </a:rPr>
              <a:t>Estatinas</a:t>
            </a:r>
            <a:r>
              <a:rPr lang="es-MX" sz="2400" b="1" dirty="0">
                <a:solidFill>
                  <a:srgbClr val="00FF00"/>
                </a:solidFill>
              </a:rPr>
              <a:t> de dosis moderada + </a:t>
            </a:r>
            <a:r>
              <a:rPr lang="es-MX" sz="2400" b="1" dirty="0" err="1">
                <a:solidFill>
                  <a:srgbClr val="00FF00"/>
                </a:solidFill>
              </a:rPr>
              <a:t>ezetimibe</a:t>
            </a:r>
            <a:r>
              <a:rPr lang="es-MX" sz="2400" b="1" dirty="0">
                <a:solidFill>
                  <a:srgbClr val="00FF00"/>
                </a:solidFill>
              </a:rPr>
              <a:t>: </a:t>
            </a:r>
            <a:r>
              <a:rPr lang="es-MX" sz="2400" dirty="0">
                <a:solidFill>
                  <a:schemeClr val="bg1"/>
                </a:solidFill>
              </a:rPr>
              <a:t>En Argentina un tratamiento de 30 días tiene un costo con </a:t>
            </a:r>
            <a:r>
              <a:rPr lang="es-MX" sz="2400" dirty="0" err="1">
                <a:solidFill>
                  <a:schemeClr val="bg1"/>
                </a:solidFill>
              </a:rPr>
              <a:t>rosuvastatina</a:t>
            </a:r>
            <a:r>
              <a:rPr lang="es-MX" sz="2400" dirty="0">
                <a:solidFill>
                  <a:schemeClr val="bg1"/>
                </a:solidFill>
              </a:rPr>
              <a:t>  de 10 mg /</a:t>
            </a:r>
            <a:r>
              <a:rPr lang="es-MX" sz="2400" dirty="0" err="1">
                <a:solidFill>
                  <a:schemeClr val="bg1"/>
                </a:solidFill>
              </a:rPr>
              <a:t>ezetimibe</a:t>
            </a:r>
            <a:r>
              <a:rPr lang="es-MX" sz="2400" dirty="0">
                <a:solidFill>
                  <a:schemeClr val="bg1"/>
                </a:solidFill>
              </a:rPr>
              <a:t> 10 mg de US 24.</a:t>
            </a:r>
          </a:p>
          <a:p>
            <a:endParaRPr lang="es-MX" sz="2400" b="1" dirty="0">
              <a:solidFill>
                <a:srgbClr val="00FFFF"/>
              </a:solidFill>
            </a:endParaRPr>
          </a:p>
          <a:p>
            <a:r>
              <a:rPr lang="es-MX" sz="2400" b="1" dirty="0">
                <a:solidFill>
                  <a:srgbClr val="00FFFF"/>
                </a:solidFill>
              </a:rPr>
              <a:t>En síntesis añadir de manera rutinaria </a:t>
            </a:r>
            <a:r>
              <a:rPr lang="es-MX" sz="2400" b="1" dirty="0" err="1">
                <a:solidFill>
                  <a:srgbClr val="00FFFF"/>
                </a:solidFill>
              </a:rPr>
              <a:t>ezetimibe</a:t>
            </a:r>
            <a:r>
              <a:rPr lang="es-MX" sz="2400" b="1" dirty="0">
                <a:solidFill>
                  <a:srgbClr val="00FFFF"/>
                </a:solidFill>
              </a:rPr>
              <a:t> al tratamiento con </a:t>
            </a:r>
            <a:r>
              <a:rPr lang="es-MX" sz="2400" b="1" dirty="0" err="1">
                <a:solidFill>
                  <a:srgbClr val="00FFFF"/>
                </a:solidFill>
              </a:rPr>
              <a:t>estatinas</a:t>
            </a:r>
            <a:r>
              <a:rPr lang="es-MX" sz="2400" b="1" dirty="0">
                <a:solidFill>
                  <a:srgbClr val="00FFFF"/>
                </a:solidFill>
              </a:rPr>
              <a:t> en dosis moderadas tiene un costo económico menor.</a:t>
            </a:r>
            <a:endParaRPr lang="es-ES" sz="2400" b="1" dirty="0">
              <a:solidFill>
                <a:srgbClr val="00FFFF"/>
              </a:solidFill>
            </a:endParaRPr>
          </a:p>
        </p:txBody>
      </p:sp>
      <p:pic>
        <p:nvPicPr>
          <p:cNvPr id="4" name="3 Imagen"/>
          <p:cNvPicPr/>
          <p:nvPr/>
        </p:nvPicPr>
        <p:blipFill>
          <a:blip r:embed="rId3" cstate="print"/>
          <a:srcRect l="68666" t="17086" r="19039" b="55276"/>
          <a:stretch>
            <a:fillRect/>
          </a:stretch>
        </p:blipFill>
        <p:spPr bwMode="auto">
          <a:xfrm>
            <a:off x="9215466" y="357166"/>
            <a:ext cx="78581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17" y="285728"/>
            <a:ext cx="714380" cy="66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Rectángulo"/>
          <p:cNvSpPr/>
          <p:nvPr/>
        </p:nvSpPr>
        <p:spPr>
          <a:xfrm>
            <a:off x="3286112" y="500042"/>
            <a:ext cx="274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rgbClr val="00FF00"/>
                </a:solidFill>
              </a:rPr>
              <a:t> 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1542916571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394" y="285728"/>
            <a:ext cx="929892" cy="870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Rectangle 10"/>
          <p:cNvSpPr>
            <a:spLocks noChangeArrowheads="1"/>
          </p:cNvSpPr>
          <p:nvPr/>
        </p:nvSpPr>
        <p:spPr bwMode="auto">
          <a:xfrm rot="10800000" flipV="1">
            <a:off x="679004" y="1772816"/>
            <a:ext cx="831356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s-AR" sz="2400" dirty="0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endParaRPr lang="es-AR" sz="2400" dirty="0">
              <a:solidFill>
                <a:schemeClr val="bg1"/>
              </a:solidFill>
            </a:endParaRPr>
          </a:p>
          <a:p>
            <a:endParaRPr lang="es-ES" sz="2400" dirty="0">
              <a:solidFill>
                <a:schemeClr val="bg1"/>
              </a:solidFill>
            </a:endParaRPr>
          </a:p>
          <a:p>
            <a:endParaRPr lang="es-AR" sz="2400" dirty="0">
              <a:solidFill>
                <a:schemeClr val="bg1"/>
              </a:solidFill>
            </a:endParaRPr>
          </a:p>
          <a:p>
            <a:endParaRPr lang="es-AR" sz="2400" dirty="0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endParaRPr lang="es-AR" sz="2400" dirty="0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endParaRPr lang="es-AR" sz="2400" dirty="0">
              <a:solidFill>
                <a:schemeClr val="bg1"/>
              </a:solidFill>
            </a:endParaRPr>
          </a:p>
          <a:p>
            <a:r>
              <a:rPr lang="es-AR" sz="2400" dirty="0">
                <a:solidFill>
                  <a:schemeClr val="bg1"/>
                </a:solidFill>
              </a:rPr>
              <a:t> 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714344" y="2928934"/>
            <a:ext cx="9217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>
              <a:buClr>
                <a:schemeClr val="tx1"/>
              </a:buClr>
              <a:buSzPct val="110000"/>
              <a:buNone/>
            </a:pPr>
            <a:r>
              <a:rPr lang="es-ES_tradnl" sz="2800" b="1" dirty="0">
                <a:solidFill>
                  <a:srgbClr val="FFFF00"/>
                </a:solidFill>
                <a:latin typeface="Arial" charset="0"/>
              </a:rPr>
              <a:t>                              Conclusiones</a:t>
            </a:r>
          </a:p>
        </p:txBody>
      </p:sp>
      <p:pic>
        <p:nvPicPr>
          <p:cNvPr id="6" name="5 Imagen"/>
          <p:cNvPicPr/>
          <p:nvPr/>
        </p:nvPicPr>
        <p:blipFill>
          <a:blip r:embed="rId3" cstate="print"/>
          <a:srcRect l="68666" t="17086" r="19039" b="55276"/>
          <a:stretch>
            <a:fillRect/>
          </a:stretch>
        </p:blipFill>
        <p:spPr bwMode="auto">
          <a:xfrm>
            <a:off x="9072590" y="285728"/>
            <a:ext cx="928694" cy="81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3194989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8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85794"/>
            <a:ext cx="10287000" cy="6072206"/>
          </a:xfrm>
          <a:noFill/>
        </p:spPr>
        <p:txBody>
          <a:bodyPr>
            <a:normAutofit/>
          </a:bodyPr>
          <a:lstStyle/>
          <a:p>
            <a:pPr>
              <a:buNone/>
            </a:pPr>
            <a:endParaRPr lang="es-MX" sz="2400" b="1" dirty="0">
              <a:solidFill>
                <a:srgbClr val="FFC000"/>
              </a:solidFill>
            </a:endParaRPr>
          </a:p>
          <a:p>
            <a:r>
              <a:rPr lang="es-MX" sz="2600" b="1" dirty="0" err="1">
                <a:solidFill>
                  <a:srgbClr val="FFC000"/>
                </a:solidFill>
              </a:rPr>
              <a:t>Estatinas</a:t>
            </a:r>
            <a:r>
              <a:rPr lang="es-MX" sz="2600" b="1" dirty="0">
                <a:solidFill>
                  <a:srgbClr val="FFC000"/>
                </a:solidFill>
              </a:rPr>
              <a:t> de alta dosis </a:t>
            </a:r>
            <a:r>
              <a:rPr lang="es-MX" sz="2400" dirty="0">
                <a:solidFill>
                  <a:schemeClr val="bg1"/>
                </a:solidFill>
              </a:rPr>
              <a:t>pueden ser más apropiadas para pacientes  de muy alto riesgo cardiovascular que requieren una </a:t>
            </a:r>
            <a:r>
              <a:rPr lang="es-MX" sz="2400" b="1" dirty="0">
                <a:solidFill>
                  <a:srgbClr val="00FF00"/>
                </a:solidFill>
              </a:rPr>
              <a:t>reducción agresiva de LDL </a:t>
            </a:r>
            <a:r>
              <a:rPr lang="es-MX" sz="2400" dirty="0">
                <a:solidFill>
                  <a:schemeClr val="bg1"/>
                </a:solidFill>
              </a:rPr>
              <a:t>y pueden </a:t>
            </a:r>
            <a:r>
              <a:rPr lang="es-MX" sz="2400" b="1" dirty="0">
                <a:solidFill>
                  <a:srgbClr val="00FF00"/>
                </a:solidFill>
              </a:rPr>
              <a:t>tolerar bien las altas dosis</a:t>
            </a:r>
            <a:r>
              <a:rPr lang="es-MX" sz="2400" b="1" dirty="0">
                <a:solidFill>
                  <a:schemeClr val="bg1"/>
                </a:solidFill>
              </a:rPr>
              <a:t>.</a:t>
            </a:r>
            <a:endParaRPr lang="es-MX" sz="2400" b="1" dirty="0">
              <a:solidFill>
                <a:srgbClr val="00FF00"/>
              </a:solidFill>
            </a:endParaRPr>
          </a:p>
          <a:p>
            <a:endParaRPr lang="es-MX" sz="2600" b="1" dirty="0">
              <a:solidFill>
                <a:srgbClr val="FFC000"/>
              </a:solidFill>
            </a:endParaRPr>
          </a:p>
          <a:p>
            <a:r>
              <a:rPr lang="es-MX" sz="2600" b="1" dirty="0" err="1">
                <a:solidFill>
                  <a:srgbClr val="FFC000"/>
                </a:solidFill>
              </a:rPr>
              <a:t>Estatinas</a:t>
            </a:r>
            <a:r>
              <a:rPr lang="es-MX" sz="2600" b="1" dirty="0">
                <a:solidFill>
                  <a:srgbClr val="FFC000"/>
                </a:solidFill>
              </a:rPr>
              <a:t> de dosis moderada + </a:t>
            </a:r>
            <a:r>
              <a:rPr lang="es-MX" sz="2600" b="1" dirty="0" err="1">
                <a:solidFill>
                  <a:srgbClr val="FFC000"/>
                </a:solidFill>
              </a:rPr>
              <a:t>ezetimibe</a:t>
            </a:r>
            <a:r>
              <a:rPr lang="es-MX" sz="2600" b="1" dirty="0">
                <a:solidFill>
                  <a:srgbClr val="FFC000"/>
                </a:solidFill>
              </a:rPr>
              <a:t> </a:t>
            </a:r>
            <a:r>
              <a:rPr lang="es-MX" sz="2400" b="1" dirty="0">
                <a:solidFill>
                  <a:schemeClr val="bg1"/>
                </a:solidFill>
              </a:rPr>
              <a:t>pueden ser una opción preferida para pacientes que </a:t>
            </a:r>
            <a:r>
              <a:rPr lang="es-MX" sz="2400" b="1" dirty="0">
                <a:solidFill>
                  <a:srgbClr val="00FF00"/>
                </a:solidFill>
              </a:rPr>
              <a:t>no toleran altas dosis de </a:t>
            </a:r>
            <a:r>
              <a:rPr lang="es-MX" sz="2400" b="1" dirty="0" err="1">
                <a:solidFill>
                  <a:srgbClr val="00FF00"/>
                </a:solidFill>
              </a:rPr>
              <a:t>estatinas</a:t>
            </a:r>
            <a:r>
              <a:rPr lang="es-MX" sz="2400" b="1" dirty="0">
                <a:solidFill>
                  <a:srgbClr val="00FF00"/>
                </a:solidFill>
              </a:rPr>
              <a:t> o que tienen un riesgo aumentado de efectos secundarios</a:t>
            </a:r>
            <a:r>
              <a:rPr lang="es-MX" sz="2400" dirty="0">
                <a:solidFill>
                  <a:schemeClr val="bg1"/>
                </a:solidFill>
              </a:rPr>
              <a:t>. </a:t>
            </a:r>
          </a:p>
          <a:p>
            <a:pPr>
              <a:buNone/>
            </a:pPr>
            <a:r>
              <a:rPr lang="es-MX" sz="2400" dirty="0">
                <a:solidFill>
                  <a:schemeClr val="bg1"/>
                </a:solidFill>
              </a:rPr>
              <a:t>     </a:t>
            </a:r>
          </a:p>
          <a:p>
            <a:r>
              <a:rPr lang="es-MX" sz="2800" b="1" dirty="0">
                <a:solidFill>
                  <a:srgbClr val="FFFF00"/>
                </a:solidFill>
              </a:rPr>
              <a:t>Ambas estrategias tienen sus méritos y la decisión debe basarse en las características individuales del paciente, su tolerancia a los medicamentos y sus objetivos de tratamiento. </a:t>
            </a:r>
          </a:p>
          <a:p>
            <a:pPr>
              <a:buNone/>
            </a:pPr>
            <a:endParaRPr lang="es-ES" sz="2400" dirty="0">
              <a:solidFill>
                <a:schemeClr val="bg1"/>
              </a:solidFill>
            </a:endParaRPr>
          </a:p>
        </p:txBody>
      </p:sp>
      <p:pic>
        <p:nvPicPr>
          <p:cNvPr id="4" name="3 Imagen"/>
          <p:cNvPicPr/>
          <p:nvPr/>
        </p:nvPicPr>
        <p:blipFill>
          <a:blip r:embed="rId3" cstate="print"/>
          <a:srcRect l="68666" t="17086" r="19039" b="55276"/>
          <a:stretch>
            <a:fillRect/>
          </a:stretch>
        </p:blipFill>
        <p:spPr bwMode="auto">
          <a:xfrm>
            <a:off x="9358342" y="142852"/>
            <a:ext cx="78581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0" y="142852"/>
            <a:ext cx="714380" cy="66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Rectángulo"/>
          <p:cNvSpPr/>
          <p:nvPr/>
        </p:nvSpPr>
        <p:spPr>
          <a:xfrm>
            <a:off x="3286112" y="500042"/>
            <a:ext cx="274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rgbClr val="00FF00"/>
                </a:solidFill>
              </a:rPr>
              <a:t> 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1542916571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78" y="285728"/>
            <a:ext cx="642942" cy="602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Rectangle 10"/>
          <p:cNvSpPr>
            <a:spLocks noChangeArrowheads="1"/>
          </p:cNvSpPr>
          <p:nvPr/>
        </p:nvSpPr>
        <p:spPr bwMode="auto">
          <a:xfrm rot="10800000" flipV="1">
            <a:off x="679004" y="2038893"/>
            <a:ext cx="831356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s-AR" sz="2400" dirty="0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endParaRPr lang="es-AR" sz="2400" dirty="0">
              <a:solidFill>
                <a:schemeClr val="bg1"/>
              </a:solidFill>
            </a:endParaRPr>
          </a:p>
          <a:p>
            <a:endParaRPr lang="es-ES" sz="2400" dirty="0">
              <a:solidFill>
                <a:schemeClr val="bg1"/>
              </a:solidFill>
            </a:endParaRPr>
          </a:p>
          <a:p>
            <a:endParaRPr lang="es-AR" sz="2400" dirty="0">
              <a:solidFill>
                <a:schemeClr val="bg1"/>
              </a:solidFill>
            </a:endParaRPr>
          </a:p>
          <a:p>
            <a:endParaRPr lang="es-AR" sz="2400" dirty="0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endParaRPr lang="es-AR" sz="2400" dirty="0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endParaRPr lang="es-AR" sz="2400" dirty="0">
              <a:solidFill>
                <a:schemeClr val="bg1"/>
              </a:solidFill>
            </a:endParaRPr>
          </a:p>
          <a:p>
            <a:r>
              <a:rPr lang="es-AR" sz="2400" dirty="0">
                <a:solidFill>
                  <a:schemeClr val="bg1"/>
                </a:solidFill>
              </a:rPr>
              <a:t> </a:t>
            </a:r>
            <a:endParaRPr lang="es-ES" sz="2400" b="1" dirty="0">
              <a:solidFill>
                <a:schemeClr val="bg1"/>
              </a:solidFill>
            </a:endParaRPr>
          </a:p>
        </p:txBody>
      </p:sp>
      <p:pic>
        <p:nvPicPr>
          <p:cNvPr id="6" name="5 Imagen"/>
          <p:cNvPicPr/>
          <p:nvPr/>
        </p:nvPicPr>
        <p:blipFill>
          <a:blip r:embed="rId3" cstate="print"/>
          <a:srcRect l="68666" t="17086" r="19039" b="55276"/>
          <a:stretch>
            <a:fillRect/>
          </a:stretch>
        </p:blipFill>
        <p:spPr bwMode="auto">
          <a:xfrm>
            <a:off x="9429780" y="285728"/>
            <a:ext cx="714380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D:\Documentos\Descargas\IMG-20250221-WA0088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4" y="285728"/>
            <a:ext cx="7858181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3194989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1857352" y="285728"/>
            <a:ext cx="6769100" cy="865188"/>
          </a:xfrm>
        </p:spPr>
        <p:txBody>
          <a:bodyPr lIns="90488" tIns="44450" rIns="90488" bIns="44450"/>
          <a:lstStyle/>
          <a:p>
            <a:pPr algn="l" eaLnBrk="1" hangingPunct="1"/>
            <a:r>
              <a:rPr lang="es-ES_tradnl" sz="3200" b="1" dirty="0">
                <a:solidFill>
                  <a:srgbClr val="FF3300"/>
                </a:solidFill>
              </a:rPr>
              <a:t>     Muchas Gracias por su atención</a:t>
            </a:r>
            <a:r>
              <a:rPr lang="es-ES_tradnl" sz="3200" b="1" dirty="0">
                <a:solidFill>
                  <a:schemeClr val="bg1"/>
                </a:solidFill>
              </a:rPr>
              <a:t> </a:t>
            </a:r>
            <a:endParaRPr lang="es-MX" sz="3200" dirty="0">
              <a:solidFill>
                <a:schemeClr val="bg1"/>
              </a:solidFill>
            </a:endParaRP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557338"/>
            <a:ext cx="10287000" cy="5300662"/>
          </a:xfrm>
        </p:spPr>
        <p:txBody>
          <a:bodyPr lIns="90488" tIns="44450" rIns="90488" bIns="44450"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s-MX" sz="2400">
              <a:solidFill>
                <a:schemeClr val="bg1"/>
              </a:solidFill>
            </a:endParaRP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089" y="333375"/>
            <a:ext cx="895322" cy="83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5 Imagen" descr="http://www.ama-med.org.ar/images/sede_soci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8188" y="1557338"/>
            <a:ext cx="3198812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6 Imagen" descr="http://www.politicadelsur.com/ar/images/stories/avellaneda/hospital-fiori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0613" y="1557338"/>
            <a:ext cx="345757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7 Imagen" descr="http://www.aeroterra.com/images/evento_argis10/UCA_centro_comvencion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57338"/>
            <a:ext cx="3630613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9 Imagen" descr="http://img185.imageshack.us/img185/307/thedocksbuenosairesargrx2.jpg"/>
          <p:cNvPicPr>
            <a:picLocks noChangeAspect="1" noChangeArrowheads="1"/>
          </p:cNvPicPr>
          <p:nvPr/>
        </p:nvPicPr>
        <p:blipFill>
          <a:blip r:embed="rId6" cstate="print"/>
          <a:srcRect l="3847" t="9187" r="10097" b="9830"/>
          <a:stretch>
            <a:fillRect/>
          </a:stretch>
        </p:blipFill>
        <p:spPr bwMode="auto">
          <a:xfrm>
            <a:off x="8528050" y="4508500"/>
            <a:ext cx="175895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10 Imagen" descr="http://www.sagij.org.ar/newsite/site/images/turismo/274x225/pzadorreg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27825" y="4508500"/>
            <a:ext cx="1817688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11 Imagen" descr="http://www.sagij.org.ar/newsite/site/images/turismo/274x225/pzamay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56163" y="4508500"/>
            <a:ext cx="1960562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12 Imagen" descr="http://www.sagij.org.ar/newsite/site/images/turismo/274x225/avcorriente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27375" y="4508500"/>
            <a:ext cx="1871663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13 Imagen" descr="http://www.sagij.org.ar/newsite/site/images/turismo/274x225/colon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14488" y="4508500"/>
            <a:ext cx="165735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14 Imagen" descr="http://www.sagij.org.ar/newsite/site/images/turismo/274x225/ptemujer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4508500"/>
            <a:ext cx="1687513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7" name="16 Imagen"/>
          <p:cNvPicPr/>
          <p:nvPr/>
        </p:nvPicPr>
        <p:blipFill>
          <a:blip r:embed="rId12" cstate="print"/>
          <a:srcRect l="68666" t="17086" r="19039" b="55276"/>
          <a:stretch>
            <a:fillRect/>
          </a:stretch>
        </p:blipFill>
        <p:spPr bwMode="auto">
          <a:xfrm>
            <a:off x="9072590" y="285728"/>
            <a:ext cx="928694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8344804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8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16" y="1500174"/>
            <a:ext cx="9715568" cy="4429130"/>
          </a:xfrm>
          <a:noFill/>
        </p:spPr>
        <p:txBody>
          <a:bodyPr/>
          <a:lstStyle/>
          <a:p>
            <a:pPr marL="609600" indent="-609600">
              <a:buClr>
                <a:schemeClr val="tx1"/>
              </a:buClr>
              <a:buSzPct val="110000"/>
              <a:buNone/>
            </a:pPr>
            <a:r>
              <a:rPr lang="es-AR" sz="2000" dirty="0">
                <a:solidFill>
                  <a:schemeClr val="bg1"/>
                </a:solidFill>
                <a:latin typeface="Arial" charset="0"/>
              </a:rPr>
              <a:t>         </a:t>
            </a:r>
            <a:r>
              <a:rPr lang="es-AR" sz="2400" dirty="0">
                <a:solidFill>
                  <a:srgbClr val="F8F8F8"/>
                </a:solidFill>
                <a:latin typeface="Arial" charset="0"/>
              </a:rPr>
              <a:t>Las investigaciones experimentales, epidemiológicas y genéticas han indicado que </a:t>
            </a:r>
            <a:r>
              <a:rPr lang="es-AR" sz="2400" b="1" dirty="0">
                <a:solidFill>
                  <a:srgbClr val="FFFF00"/>
                </a:solidFill>
                <a:latin typeface="Arial" charset="0"/>
              </a:rPr>
              <a:t>la elevación del LDL-C </a:t>
            </a:r>
            <a:r>
              <a:rPr lang="es-MX" sz="2400" b="1" dirty="0">
                <a:solidFill>
                  <a:srgbClr val="FFFF00"/>
                </a:solidFill>
                <a:latin typeface="Arial" charset="0"/>
              </a:rPr>
              <a:t>es la principal causante del desarrollo de la enfermedad vascular aterosclerótica.</a:t>
            </a:r>
            <a:r>
              <a:rPr lang="es-AR" sz="2000" dirty="0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 marL="609600" indent="-609600">
              <a:buClr>
                <a:schemeClr val="tx1"/>
              </a:buClr>
              <a:buSzPct val="110000"/>
              <a:buNone/>
            </a:pPr>
            <a:endParaRPr lang="es-AR" sz="2000" dirty="0">
              <a:solidFill>
                <a:schemeClr val="bg1"/>
              </a:solidFill>
              <a:latin typeface="Arial" charset="0"/>
            </a:endParaRPr>
          </a:p>
          <a:p>
            <a:pPr marL="609600" indent="-609600">
              <a:buClr>
                <a:schemeClr val="tx1"/>
              </a:buClr>
              <a:buSzPct val="110000"/>
              <a:buNone/>
            </a:pPr>
            <a:endParaRPr lang="es-AR" sz="2000" dirty="0">
              <a:solidFill>
                <a:schemeClr val="bg1"/>
              </a:solidFill>
              <a:latin typeface="Arial" charset="0"/>
            </a:endParaRPr>
          </a:p>
          <a:p>
            <a:pPr marL="609600" indent="-609600">
              <a:buClr>
                <a:schemeClr val="tx1"/>
              </a:buClr>
              <a:buSzPct val="110000"/>
              <a:buNone/>
            </a:pPr>
            <a:r>
              <a:rPr lang="es-AR" sz="2400" b="1" dirty="0">
                <a:solidFill>
                  <a:srgbClr val="00FF00"/>
                </a:solidFill>
                <a:latin typeface="Arial" charset="0"/>
              </a:rPr>
              <a:t>       </a:t>
            </a:r>
          </a:p>
          <a:p>
            <a:pPr marL="609600" indent="-609600">
              <a:buClr>
                <a:schemeClr val="tx1"/>
              </a:buClr>
              <a:buSzPct val="110000"/>
              <a:buNone/>
            </a:pPr>
            <a:r>
              <a:rPr lang="es-AR" sz="2400" b="1" dirty="0">
                <a:solidFill>
                  <a:srgbClr val="00FF00"/>
                </a:solidFill>
                <a:latin typeface="Arial" charset="0"/>
              </a:rPr>
              <a:t>  </a:t>
            </a:r>
            <a:r>
              <a:rPr lang="es-AR" sz="2400" dirty="0">
                <a:solidFill>
                  <a:srgbClr val="FFFFFF"/>
                </a:solidFill>
                <a:latin typeface="Arial" charset="0"/>
              </a:rPr>
              <a:t>      Desde el ATP III </a:t>
            </a:r>
            <a:r>
              <a:rPr lang="es-AR" sz="2400" b="1" dirty="0">
                <a:solidFill>
                  <a:srgbClr val="00FF00"/>
                </a:solidFill>
                <a:latin typeface="Arial" charset="0"/>
              </a:rPr>
              <a:t>la reducción del LDL-C </a:t>
            </a:r>
            <a:r>
              <a:rPr lang="es-MX" sz="2400" b="1" dirty="0">
                <a:solidFill>
                  <a:srgbClr val="00FF00"/>
                </a:solidFill>
                <a:latin typeface="Arial" charset="0"/>
              </a:rPr>
              <a:t>constituye una de las intervenciones con mayor evidencia y respaldo científico en la reducción de eventos vasculares </a:t>
            </a:r>
            <a:r>
              <a:rPr lang="es-AR" sz="2400" dirty="0">
                <a:solidFill>
                  <a:schemeClr val="bg1"/>
                </a:solidFill>
                <a:latin typeface="Arial" charset="0"/>
              </a:rPr>
              <a:t>.</a:t>
            </a:r>
          </a:p>
        </p:txBody>
      </p:sp>
      <p:pic>
        <p:nvPicPr>
          <p:cNvPr id="4" name="3 Imagen"/>
          <p:cNvPicPr/>
          <p:nvPr/>
        </p:nvPicPr>
        <p:blipFill>
          <a:blip r:embed="rId3" cstate="print"/>
          <a:srcRect l="68666" t="17086" r="19039" b="55276"/>
          <a:stretch>
            <a:fillRect/>
          </a:stretch>
        </p:blipFill>
        <p:spPr bwMode="auto">
          <a:xfrm>
            <a:off x="9072590" y="357166"/>
            <a:ext cx="928694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16" y="285728"/>
            <a:ext cx="838975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Flecha abajo"/>
          <p:cNvSpPr/>
          <p:nvPr/>
        </p:nvSpPr>
        <p:spPr>
          <a:xfrm>
            <a:off x="4429120" y="3143248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8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78" y="1071546"/>
            <a:ext cx="9715568" cy="4429130"/>
          </a:xfrm>
          <a:noFill/>
        </p:spPr>
        <p:txBody>
          <a:bodyPr/>
          <a:lstStyle/>
          <a:p>
            <a:pPr marL="609600" indent="-609600">
              <a:buClr>
                <a:srgbClr val="F8F8F8"/>
              </a:buClr>
              <a:buSzPct val="110000"/>
              <a:buNone/>
            </a:pPr>
            <a:r>
              <a:rPr lang="es-AR" sz="2000" dirty="0">
                <a:solidFill>
                  <a:schemeClr val="bg1"/>
                </a:solidFill>
                <a:latin typeface="Arial" charset="0"/>
              </a:rPr>
              <a:t>          </a:t>
            </a:r>
          </a:p>
          <a:p>
            <a:pPr marL="609600" indent="-609600">
              <a:buClr>
                <a:srgbClr val="F8F8F8"/>
              </a:buClr>
              <a:buSzPct val="110000"/>
            </a:pPr>
            <a:r>
              <a:rPr lang="es-AR" sz="2400" dirty="0">
                <a:solidFill>
                  <a:schemeClr val="bg1"/>
                </a:solidFill>
                <a:latin typeface="Arial" charset="0"/>
              </a:rPr>
              <a:t>La </a:t>
            </a:r>
            <a:r>
              <a:rPr lang="es-AR" sz="2400" dirty="0" err="1">
                <a:solidFill>
                  <a:schemeClr val="bg1"/>
                </a:solidFill>
                <a:latin typeface="Arial" charset="0"/>
              </a:rPr>
              <a:t>terapeútica</a:t>
            </a:r>
            <a:r>
              <a:rPr lang="es-AR" sz="2400" dirty="0">
                <a:solidFill>
                  <a:schemeClr val="bg1"/>
                </a:solidFill>
                <a:latin typeface="Arial" charset="0"/>
              </a:rPr>
              <a:t> está basada principalmente en reducir los niveles de LDL colesterol y para ello  los </a:t>
            </a:r>
            <a:r>
              <a:rPr lang="es-AR" sz="2400" b="1" dirty="0">
                <a:solidFill>
                  <a:srgbClr val="FFFF00"/>
                </a:solidFill>
                <a:latin typeface="Arial" charset="0"/>
              </a:rPr>
              <a:t>cambios del estilo de vida </a:t>
            </a:r>
            <a:r>
              <a:rPr lang="es-AR" sz="2400" dirty="0">
                <a:solidFill>
                  <a:srgbClr val="F8F8F8"/>
                </a:solidFill>
                <a:latin typeface="Arial" charset="0"/>
              </a:rPr>
              <a:t>son  </a:t>
            </a:r>
            <a:r>
              <a:rPr lang="es-AR" sz="2400" dirty="0">
                <a:solidFill>
                  <a:schemeClr val="bg1"/>
                </a:solidFill>
                <a:latin typeface="Arial" charset="0"/>
              </a:rPr>
              <a:t>la piedra angular  </a:t>
            </a:r>
          </a:p>
          <a:p>
            <a:pPr marL="609600" indent="-609600">
              <a:buClr>
                <a:srgbClr val="F8F8F8"/>
              </a:buClr>
              <a:buSzPct val="110000"/>
              <a:buNone/>
            </a:pPr>
            <a:endParaRPr lang="es-AR" sz="2400" dirty="0">
              <a:solidFill>
                <a:schemeClr val="bg1"/>
              </a:solidFill>
              <a:latin typeface="Arial" charset="0"/>
            </a:endParaRPr>
          </a:p>
          <a:p>
            <a:pPr marL="609600" indent="-609600">
              <a:buClr>
                <a:srgbClr val="F8F8F8"/>
              </a:buClr>
              <a:buSzPct val="110000"/>
            </a:pPr>
            <a:r>
              <a:rPr lang="es-AR" sz="2400" dirty="0">
                <a:solidFill>
                  <a:schemeClr val="bg1"/>
                </a:solidFill>
                <a:latin typeface="Arial" charset="0"/>
              </a:rPr>
              <a:t>La modificación del estilo de vida incluye atención a la dieta, la actividad física, el consumo de alcohol, el consumo de tabaco y el manejo del estrés .        </a:t>
            </a:r>
          </a:p>
          <a:p>
            <a:pPr marL="609600" indent="-609600">
              <a:buClr>
                <a:srgbClr val="F8F8F8"/>
              </a:buClr>
              <a:buSzPct val="110000"/>
            </a:pPr>
            <a:endParaRPr lang="es-AR" sz="2400" dirty="0">
              <a:solidFill>
                <a:schemeClr val="bg1"/>
              </a:solidFill>
              <a:latin typeface="Arial" charset="0"/>
            </a:endParaRPr>
          </a:p>
          <a:p>
            <a:pPr marL="609600" indent="-609600">
              <a:buClr>
                <a:srgbClr val="F8F8F8"/>
              </a:buClr>
              <a:buSzPct val="110000"/>
            </a:pPr>
            <a:r>
              <a:rPr lang="es-AR" sz="2400" dirty="0">
                <a:solidFill>
                  <a:schemeClr val="bg1"/>
                </a:solidFill>
                <a:latin typeface="Arial" charset="0"/>
              </a:rPr>
              <a:t>En los individuos con mayor riesgo debido a la presencia de concentraciones elevadas o muy elevadas de LDL-C o de múltiples factores de riesgo también puede ser necesario un </a:t>
            </a:r>
            <a:r>
              <a:rPr lang="es-AR" sz="2400" b="1" dirty="0">
                <a:solidFill>
                  <a:srgbClr val="FFFF00"/>
                </a:solidFill>
                <a:latin typeface="Arial" charset="0"/>
              </a:rPr>
              <a:t>tratamiento farmacológico </a:t>
            </a:r>
            <a:r>
              <a:rPr lang="es-AR" sz="2400" dirty="0">
                <a:solidFill>
                  <a:schemeClr val="bg1"/>
                </a:solidFill>
                <a:latin typeface="Arial" charset="0"/>
              </a:rPr>
              <a:t>para reducir el LDL-C, cuyos valores deseables dependen del riesgo absoluto de cada individuo.</a:t>
            </a:r>
            <a:endParaRPr lang="es-ES" sz="24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4" name="3 Imagen"/>
          <p:cNvPicPr/>
          <p:nvPr/>
        </p:nvPicPr>
        <p:blipFill>
          <a:blip r:embed="rId3" cstate="print"/>
          <a:srcRect l="68666" t="17086" r="19039" b="55276"/>
          <a:stretch>
            <a:fillRect/>
          </a:stretch>
        </p:blipFill>
        <p:spPr bwMode="auto">
          <a:xfrm>
            <a:off x="9072590" y="357166"/>
            <a:ext cx="928694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16" y="285728"/>
            <a:ext cx="838975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8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16" y="1500174"/>
            <a:ext cx="9715568" cy="4429130"/>
          </a:xfrm>
          <a:noFill/>
        </p:spPr>
        <p:txBody>
          <a:bodyPr/>
          <a:lstStyle/>
          <a:p>
            <a:pPr marL="609600" indent="-609600">
              <a:buClr>
                <a:schemeClr val="tx1"/>
              </a:buClr>
              <a:buSzPct val="110000"/>
              <a:buNone/>
            </a:pPr>
            <a:r>
              <a:rPr lang="es-AR" sz="2000" dirty="0">
                <a:solidFill>
                  <a:schemeClr val="bg1"/>
                </a:solidFill>
                <a:latin typeface="Arial" charset="0"/>
              </a:rPr>
              <a:t>  </a:t>
            </a:r>
          </a:p>
          <a:p>
            <a:pPr marL="609600" indent="-609600">
              <a:buClr>
                <a:schemeClr val="tx1"/>
              </a:buClr>
              <a:buSzPct val="110000"/>
              <a:buNone/>
            </a:pPr>
            <a:endParaRPr lang="es-AR" sz="2000" dirty="0">
              <a:solidFill>
                <a:schemeClr val="bg1"/>
              </a:solidFill>
              <a:latin typeface="Arial" charset="0"/>
            </a:endParaRPr>
          </a:p>
          <a:p>
            <a:pPr marL="609600" indent="-609600">
              <a:buClr>
                <a:schemeClr val="tx1"/>
              </a:buClr>
              <a:buSzPct val="110000"/>
              <a:buNone/>
            </a:pPr>
            <a:endParaRPr lang="es-AR" sz="2800" dirty="0">
              <a:solidFill>
                <a:srgbClr val="FFFF00"/>
              </a:solidFill>
              <a:latin typeface="Arial" charset="0"/>
            </a:endParaRPr>
          </a:p>
          <a:p>
            <a:pPr marL="609600" indent="-609600">
              <a:buClr>
                <a:schemeClr val="tx1"/>
              </a:buClr>
              <a:buSzPct val="110000"/>
              <a:buNone/>
            </a:pPr>
            <a:r>
              <a:rPr lang="es-AR" sz="2800" dirty="0">
                <a:solidFill>
                  <a:srgbClr val="FFFF00"/>
                </a:solidFill>
                <a:latin typeface="Arial" charset="0"/>
              </a:rPr>
              <a:t>        ¿ Son las </a:t>
            </a:r>
            <a:r>
              <a:rPr lang="es-AR" sz="2800" dirty="0" err="1">
                <a:solidFill>
                  <a:srgbClr val="FFFF00"/>
                </a:solidFill>
                <a:latin typeface="Arial" charset="0"/>
              </a:rPr>
              <a:t>estatinas</a:t>
            </a:r>
            <a:r>
              <a:rPr lang="es-AR" sz="2800" dirty="0">
                <a:solidFill>
                  <a:srgbClr val="FFFF00"/>
                </a:solidFill>
                <a:latin typeface="Arial" charset="0"/>
              </a:rPr>
              <a:t> el mejor fármaco a utilizar para tratar la </a:t>
            </a:r>
            <a:r>
              <a:rPr lang="es-AR" sz="2800" dirty="0" err="1">
                <a:solidFill>
                  <a:srgbClr val="FFFF00"/>
                </a:solidFill>
                <a:latin typeface="Arial" charset="0"/>
              </a:rPr>
              <a:t>hipercolesterolemia</a:t>
            </a:r>
            <a:r>
              <a:rPr lang="es-AR" sz="2800" dirty="0">
                <a:solidFill>
                  <a:srgbClr val="FFFF00"/>
                </a:solidFill>
                <a:latin typeface="Arial" charset="0"/>
              </a:rPr>
              <a:t> y  si es así cual es la mejor estrategia a utilizar?: </a:t>
            </a:r>
            <a:r>
              <a:rPr lang="es-MX" sz="28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s-MX" sz="2800" dirty="0" err="1">
                <a:solidFill>
                  <a:srgbClr val="FFFF00"/>
                </a:solidFill>
                <a:latin typeface="Arial" charset="0"/>
              </a:rPr>
              <a:t>Estatinas</a:t>
            </a:r>
            <a:r>
              <a:rPr lang="es-MX" sz="2800" dirty="0">
                <a:solidFill>
                  <a:srgbClr val="FFFF00"/>
                </a:solidFill>
                <a:latin typeface="Arial" charset="0"/>
              </a:rPr>
              <a:t> altas dosis o tratamiento combinado de </a:t>
            </a:r>
            <a:r>
              <a:rPr lang="es-MX" sz="2800" dirty="0" err="1">
                <a:solidFill>
                  <a:srgbClr val="FFFF00"/>
                </a:solidFill>
                <a:latin typeface="Arial" charset="0"/>
              </a:rPr>
              <a:t>estatinas</a:t>
            </a:r>
            <a:r>
              <a:rPr lang="es-MX" sz="2800" dirty="0">
                <a:solidFill>
                  <a:srgbClr val="FFFF00"/>
                </a:solidFill>
                <a:latin typeface="Arial" charset="0"/>
              </a:rPr>
              <a:t> de moderada intensidad con </a:t>
            </a:r>
            <a:r>
              <a:rPr lang="es-MX" sz="2800" dirty="0" err="1">
                <a:solidFill>
                  <a:srgbClr val="FFFF00"/>
                </a:solidFill>
                <a:latin typeface="Arial" charset="0"/>
              </a:rPr>
              <a:t>ezetimibe</a:t>
            </a:r>
            <a:r>
              <a:rPr lang="es-MX" sz="2800" dirty="0">
                <a:solidFill>
                  <a:srgbClr val="FFFF00"/>
                </a:solidFill>
                <a:latin typeface="Arial" charset="0"/>
              </a:rPr>
              <a:t>. ¿ Que es mejor?”</a:t>
            </a:r>
            <a:endParaRPr lang="es-ES" sz="28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4" name="3 Imagen"/>
          <p:cNvPicPr/>
          <p:nvPr/>
        </p:nvPicPr>
        <p:blipFill>
          <a:blip r:embed="rId3" cstate="print"/>
          <a:srcRect l="68666" t="17086" r="19039" b="55276"/>
          <a:stretch>
            <a:fillRect/>
          </a:stretch>
        </p:blipFill>
        <p:spPr bwMode="auto">
          <a:xfrm>
            <a:off x="9072590" y="357166"/>
            <a:ext cx="928694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16" y="285728"/>
            <a:ext cx="838975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1"/>
          <p:cNvSpPr>
            <a:spLocks noChangeArrowheads="1"/>
          </p:cNvSpPr>
          <p:nvPr/>
        </p:nvSpPr>
        <p:spPr bwMode="auto">
          <a:xfrm>
            <a:off x="342900" y="6019800"/>
            <a:ext cx="9601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0" hangingPunct="0"/>
            <a:endParaRPr lang="es-ES" sz="3200" b="1" i="1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3555" name="Rectangle 12"/>
          <p:cNvSpPr>
            <a:spLocks noChangeArrowheads="1"/>
          </p:cNvSpPr>
          <p:nvPr/>
        </p:nvSpPr>
        <p:spPr bwMode="auto">
          <a:xfrm>
            <a:off x="171450" y="5943600"/>
            <a:ext cx="10287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0" hangingPunct="0"/>
            <a:endParaRPr lang="es-ES" sz="1800" b="1" i="1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38638" name="Text Box 14"/>
          <p:cNvSpPr txBox="1">
            <a:spLocks noChangeArrowheads="1"/>
          </p:cNvSpPr>
          <p:nvPr/>
        </p:nvSpPr>
        <p:spPr bwMode="auto">
          <a:xfrm>
            <a:off x="928658" y="1785926"/>
            <a:ext cx="8786873" cy="13795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53882" dir="2700000" algn="ctr" rotWithShape="0">
              <a:srgbClr val="808080"/>
            </a:outerShdw>
          </a:effectLst>
        </p:spPr>
        <p:txBody>
          <a:bodyPr anchor="b"/>
          <a:lstStyle/>
          <a:p>
            <a:pPr>
              <a:lnSpc>
                <a:spcPct val="90000"/>
              </a:lnSpc>
              <a:defRPr/>
            </a:pPr>
            <a:endParaRPr lang="es-ES_tradnl" sz="4000" b="1" i="1" dirty="0">
              <a:solidFill>
                <a:schemeClr val="bg1"/>
              </a:solidFill>
              <a:latin typeface="Bookman Old Style" pitchFamily="18" charset="0"/>
            </a:endParaRPr>
          </a:p>
          <a:p>
            <a:pPr>
              <a:lnSpc>
                <a:spcPct val="90000"/>
              </a:lnSpc>
              <a:defRPr/>
            </a:pPr>
            <a:endParaRPr lang="es-ES_tradnl" sz="3200" b="1" dirty="0">
              <a:solidFill>
                <a:schemeClr val="bg1"/>
              </a:solidFill>
              <a:latin typeface="Bookman Old Style" pitchFamily="18" charset="0"/>
            </a:endParaRPr>
          </a:p>
          <a:p>
            <a:pPr>
              <a:lnSpc>
                <a:spcPct val="90000"/>
              </a:lnSpc>
              <a:defRPr/>
            </a:pPr>
            <a:endParaRPr lang="es-ES_tradnl" sz="3200" b="1" dirty="0">
              <a:solidFill>
                <a:schemeClr val="bg1"/>
              </a:solidFill>
              <a:latin typeface="Bookman Old Style" pitchFamily="18" charset="0"/>
            </a:endParaRPr>
          </a:p>
          <a:p>
            <a:pPr>
              <a:lnSpc>
                <a:spcPct val="90000"/>
              </a:lnSpc>
              <a:defRPr/>
            </a:pPr>
            <a:endParaRPr lang="es-ES_tradnl" sz="3200" b="1" dirty="0">
              <a:solidFill>
                <a:schemeClr val="bg1"/>
              </a:solidFill>
              <a:latin typeface="Bookman Old Style" pitchFamily="18" charset="0"/>
            </a:endParaRPr>
          </a:p>
          <a:p>
            <a:pPr>
              <a:lnSpc>
                <a:spcPct val="90000"/>
              </a:lnSpc>
              <a:defRPr/>
            </a:pPr>
            <a:endParaRPr lang="es-ES_tradnl" sz="3200" b="1" dirty="0">
              <a:solidFill>
                <a:schemeClr val="bg1"/>
              </a:solidFill>
              <a:latin typeface="Bookman Old Style" pitchFamily="18" charset="0"/>
            </a:endParaRPr>
          </a:p>
          <a:p>
            <a:pPr>
              <a:lnSpc>
                <a:spcPct val="90000"/>
              </a:lnSpc>
              <a:defRPr/>
            </a:pPr>
            <a:endParaRPr lang="es-ES_tradnl" sz="3200" b="1" dirty="0">
              <a:solidFill>
                <a:schemeClr val="bg1"/>
              </a:solidFill>
              <a:latin typeface="Bookman Old Style" pitchFamily="18" charset="0"/>
            </a:endParaRPr>
          </a:p>
          <a:p>
            <a:pPr>
              <a:lnSpc>
                <a:spcPct val="90000"/>
              </a:lnSpc>
              <a:defRPr/>
            </a:pPr>
            <a:endParaRPr lang="es-ES_tradnl" sz="3200" b="1" dirty="0">
              <a:solidFill>
                <a:schemeClr val="bg1"/>
              </a:solidFill>
              <a:latin typeface="Bookman Old Style" pitchFamily="18" charset="0"/>
            </a:endParaRPr>
          </a:p>
          <a:p>
            <a:pPr>
              <a:lnSpc>
                <a:spcPct val="90000"/>
              </a:lnSpc>
              <a:defRPr/>
            </a:pPr>
            <a:endParaRPr lang="es-ES_tradnl" sz="3200" b="1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90000"/>
              </a:lnSpc>
              <a:defRPr/>
            </a:pPr>
            <a:endParaRPr lang="es-ES_tradnl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61046" y="1785927"/>
            <a:ext cx="9519047" cy="48577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>
              <a:buFont typeface="Arial" pitchFamily="34" charset="0"/>
              <a:buChar char="•"/>
            </a:pPr>
            <a:r>
              <a:rPr lang="es-ES" sz="2400" b="1" dirty="0">
                <a:solidFill>
                  <a:srgbClr val="FFFFFF"/>
                </a:solidFill>
              </a:rPr>
              <a:t>Las </a:t>
            </a:r>
            <a:r>
              <a:rPr lang="es-ES" sz="2400" b="1" dirty="0" err="1">
                <a:solidFill>
                  <a:srgbClr val="FFFFFF"/>
                </a:solidFill>
              </a:rPr>
              <a:t>estatinas</a:t>
            </a:r>
            <a:r>
              <a:rPr lang="es-ES" sz="2400" b="1" dirty="0">
                <a:solidFill>
                  <a:srgbClr val="FFFFFF"/>
                </a:solidFill>
              </a:rPr>
              <a:t> disminuyen el </a:t>
            </a:r>
            <a:r>
              <a:rPr lang="es-ES" sz="2400" b="1" dirty="0" err="1">
                <a:solidFill>
                  <a:srgbClr val="FFFFFF"/>
                </a:solidFill>
              </a:rPr>
              <a:t>cLDL</a:t>
            </a:r>
            <a:r>
              <a:rPr lang="es-ES" sz="2400" b="1" dirty="0">
                <a:solidFill>
                  <a:srgbClr val="FFFFFF"/>
                </a:solidFill>
              </a:rPr>
              <a:t> porque inducen un aumento en la </a:t>
            </a:r>
          </a:p>
          <a:p>
            <a:r>
              <a:rPr lang="es-ES" sz="2400" b="1" dirty="0">
                <a:solidFill>
                  <a:srgbClr val="FFFFFF"/>
                </a:solidFill>
              </a:rPr>
              <a:t>   expresión de los receptores hepáticos para LDL, aumentando de esta    </a:t>
            </a:r>
          </a:p>
          <a:p>
            <a:r>
              <a:rPr lang="es-ES" sz="2400" b="1" dirty="0">
                <a:solidFill>
                  <a:srgbClr val="FFFFFF"/>
                </a:solidFill>
              </a:rPr>
              <a:t>   forma el </a:t>
            </a:r>
            <a:r>
              <a:rPr lang="es-ES" sz="2400" b="1" dirty="0" err="1">
                <a:solidFill>
                  <a:srgbClr val="FFFFFF"/>
                </a:solidFill>
              </a:rPr>
              <a:t>clearence</a:t>
            </a:r>
            <a:r>
              <a:rPr lang="es-ES" sz="2400" b="1" dirty="0">
                <a:solidFill>
                  <a:srgbClr val="FFFFFF"/>
                </a:solidFill>
              </a:rPr>
              <a:t> de colesterol-LDL</a:t>
            </a:r>
            <a:r>
              <a:rPr lang="es-ES" sz="2400" dirty="0">
                <a:solidFill>
                  <a:srgbClr val="FFFFFF"/>
                </a:solidFill>
              </a:rPr>
              <a:t>. </a:t>
            </a:r>
          </a:p>
          <a:p>
            <a:endParaRPr lang="es-ES" sz="2400" dirty="0">
              <a:solidFill>
                <a:srgbClr val="FFFFFF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s-ES" sz="2400" b="1" dirty="0">
                <a:solidFill>
                  <a:srgbClr val="FFFFFF"/>
                </a:solidFill>
              </a:rPr>
              <a:t> Disminuyen los niveles sanguíneos de triglicéridos y aumentan los de  </a:t>
            </a:r>
          </a:p>
          <a:p>
            <a:r>
              <a:rPr lang="es-ES" sz="2400" b="1" dirty="0">
                <a:solidFill>
                  <a:srgbClr val="FFFFFF"/>
                </a:solidFill>
              </a:rPr>
              <a:t>   colesterol-HDL</a:t>
            </a:r>
          </a:p>
        </p:txBody>
      </p:sp>
      <p:cxnSp>
        <p:nvCxnSpPr>
          <p:cNvPr id="9" name="8 Conector recto de flecha"/>
          <p:cNvCxnSpPr/>
          <p:nvPr/>
        </p:nvCxnSpPr>
        <p:spPr bwMode="auto">
          <a:xfrm rot="5400000">
            <a:off x="4996659" y="3218651"/>
            <a:ext cx="1723234" cy="793"/>
          </a:xfrm>
          <a:prstGeom prst="straightConnector1">
            <a:avLst/>
          </a:prstGeom>
          <a:ln w="101600">
            <a:solidFill>
              <a:srgbClr val="CC330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956" y="188640"/>
            <a:ext cx="866362" cy="811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0482" name="Picture 2"/>
          <p:cNvPicPr>
            <a:picLocks noChangeAspect="1" noChangeArrowheads="1"/>
          </p:cNvPicPr>
          <p:nvPr/>
        </p:nvPicPr>
        <p:blipFill>
          <a:blip r:embed="rId4"/>
          <a:srcRect l="22511" t="10742" r="22584" b="57031"/>
          <a:stretch>
            <a:fillRect/>
          </a:stretch>
        </p:blipFill>
        <p:spPr bwMode="auto">
          <a:xfrm>
            <a:off x="714344" y="2500306"/>
            <a:ext cx="3831709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14 Rectángulo"/>
          <p:cNvSpPr/>
          <p:nvPr/>
        </p:nvSpPr>
        <p:spPr>
          <a:xfrm>
            <a:off x="1171510" y="6360467"/>
            <a:ext cx="92869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>
              <a:buClr>
                <a:schemeClr val="tx1"/>
              </a:buClr>
              <a:buSzPct val="110000"/>
            </a:pPr>
            <a:r>
              <a:rPr lang="es-ES" sz="2400" b="1" dirty="0">
                <a:solidFill>
                  <a:srgbClr val="FFFF00"/>
                </a:solidFill>
                <a:latin typeface="Arial" charset="0"/>
              </a:rPr>
              <a:t> </a:t>
            </a:r>
            <a:endParaRPr lang="es-ES_tradnl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3" name="12 Imagen"/>
          <p:cNvPicPr/>
          <p:nvPr/>
        </p:nvPicPr>
        <p:blipFill>
          <a:blip r:embed="rId5" cstate="print"/>
          <a:srcRect l="68666" t="17086" r="19039" b="55276"/>
          <a:stretch>
            <a:fillRect/>
          </a:stretch>
        </p:blipFill>
        <p:spPr bwMode="auto">
          <a:xfrm>
            <a:off x="9144028" y="214290"/>
            <a:ext cx="824008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Rectángulo"/>
          <p:cNvSpPr/>
          <p:nvPr/>
        </p:nvSpPr>
        <p:spPr>
          <a:xfrm>
            <a:off x="571468" y="1428736"/>
            <a:ext cx="97155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>
              <a:buClr>
                <a:schemeClr val="accent3"/>
              </a:buClr>
              <a:buSzPct val="110000"/>
            </a:pPr>
            <a:r>
              <a:rPr lang="es-ES" sz="2400" b="1" dirty="0">
                <a:solidFill>
                  <a:srgbClr val="FFFFFF"/>
                </a:solidFill>
              </a:rPr>
              <a:t>Las </a:t>
            </a:r>
            <a:r>
              <a:rPr lang="es-ES" sz="2400" b="1" dirty="0" err="1">
                <a:solidFill>
                  <a:srgbClr val="FFFF00"/>
                </a:solidFill>
              </a:rPr>
              <a:t>estatinas</a:t>
            </a:r>
            <a:r>
              <a:rPr lang="es-ES" sz="2400" b="1" dirty="0">
                <a:solidFill>
                  <a:srgbClr val="FFFF00"/>
                </a:solidFill>
              </a:rPr>
              <a:t> </a:t>
            </a:r>
            <a:r>
              <a:rPr lang="es-ES" sz="2400" b="1" dirty="0">
                <a:solidFill>
                  <a:srgbClr val="FFFFFF"/>
                </a:solidFill>
              </a:rPr>
              <a:t>actúan inhibiendo la síntesis de colesterol en forma directa</a:t>
            </a:r>
          </a:p>
        </p:txBody>
      </p:sp>
    </p:spTree>
    <p:extLst>
      <p:ext uri="{BB962C8B-B14F-4D97-AF65-F5344CB8AC3E}">
        <p14:creationId xmlns:p14="http://schemas.microsoft.com/office/powerpoint/2010/main" val="109168704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Unstab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8665" y="5524500"/>
            <a:ext cx="8572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4722019" y="1173749"/>
            <a:ext cx="928459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600" dirty="0" err="1">
                <a:solidFill>
                  <a:schemeClr val="bg1"/>
                </a:solidFill>
                <a:latin typeface="+mj-lt"/>
              </a:rPr>
              <a:t>Estatinas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553641" y="1689685"/>
            <a:ext cx="673582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600" dirty="0">
                <a:solidFill>
                  <a:schemeClr val="bg1"/>
                </a:solidFill>
                <a:latin typeface="+mj-lt"/>
              </a:rPr>
              <a:t>TXA</a:t>
            </a:r>
            <a:r>
              <a:rPr lang="en-US" sz="1600" baseline="-25000" dirty="0">
                <a:solidFill>
                  <a:schemeClr val="bg1"/>
                </a:solidFill>
                <a:latin typeface="+mj-lt"/>
              </a:rPr>
              <a:t>2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1693069" y="1531230"/>
            <a:ext cx="592342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600" dirty="0">
                <a:solidFill>
                  <a:schemeClr val="bg1"/>
                </a:solidFill>
                <a:latin typeface="+mj-lt"/>
              </a:rPr>
              <a:t>t-PA</a:t>
            </a:r>
          </a:p>
          <a:p>
            <a:pPr eaLnBrk="0" hangingPunct="0"/>
            <a:r>
              <a:rPr lang="en-US" sz="1600" dirty="0">
                <a:solidFill>
                  <a:schemeClr val="bg1"/>
                </a:solidFill>
                <a:latin typeface="Arial Narrow" pitchFamily="34" charset="0"/>
              </a:rPr>
              <a:t>PAI-1</a:t>
            </a: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2891433" y="1568451"/>
            <a:ext cx="1927026" cy="581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1600" dirty="0" err="1">
                <a:solidFill>
                  <a:schemeClr val="bg1"/>
                </a:solidFill>
                <a:latin typeface="+mj-lt"/>
              </a:rPr>
              <a:t>Crecimiento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 del </a:t>
            </a:r>
            <a:r>
              <a:rPr lang="en-US" sz="1600" dirty="0" err="1">
                <a:solidFill>
                  <a:schemeClr val="bg1"/>
                </a:solidFill>
                <a:latin typeface="+mj-lt"/>
              </a:rPr>
              <a:t>Macrófago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1993107" y="2499605"/>
            <a:ext cx="744114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600" dirty="0">
                <a:solidFill>
                  <a:schemeClr val="bg1"/>
                </a:solidFill>
                <a:latin typeface="+mj-lt"/>
              </a:rPr>
              <a:t>MMPs</a:t>
            </a:r>
          </a:p>
          <a:p>
            <a:pPr eaLnBrk="0" hangingPunct="0"/>
            <a:r>
              <a:rPr lang="en-US" sz="1600" dirty="0">
                <a:solidFill>
                  <a:schemeClr val="bg1"/>
                </a:solidFill>
                <a:latin typeface="+mj-lt"/>
              </a:rPr>
              <a:t>TF</a:t>
            </a: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3271838" y="2432930"/>
            <a:ext cx="1869423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600" dirty="0" err="1">
                <a:solidFill>
                  <a:schemeClr val="bg1"/>
                </a:solidFill>
                <a:latin typeface="+mj-lt"/>
              </a:rPr>
              <a:t>hs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-PCR</a:t>
            </a:r>
          </a:p>
          <a:p>
            <a:pPr eaLnBrk="0" hangingPunct="0"/>
            <a:r>
              <a:rPr lang="en-US" sz="1600" dirty="0" err="1">
                <a:solidFill>
                  <a:schemeClr val="bg1"/>
                </a:solidFill>
                <a:latin typeface="+mj-lt"/>
              </a:rPr>
              <a:t>Adhesión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 Molecular</a:t>
            </a: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5488187" y="1689685"/>
            <a:ext cx="606256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600" dirty="0">
                <a:solidFill>
                  <a:schemeClr val="bg1"/>
                </a:solidFill>
                <a:latin typeface="+mj-lt"/>
              </a:rPr>
              <a:t>Rac1</a:t>
            </a: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5750719" y="2553285"/>
            <a:ext cx="582211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600" dirty="0">
                <a:solidFill>
                  <a:schemeClr val="bg1"/>
                </a:solidFill>
                <a:latin typeface="+mj-lt"/>
              </a:rPr>
              <a:t>ROS</a:t>
            </a: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6731200" y="1653967"/>
            <a:ext cx="673582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600" dirty="0" err="1">
                <a:solidFill>
                  <a:schemeClr val="bg1"/>
                </a:solidFill>
                <a:latin typeface="+mj-lt"/>
              </a:rPr>
              <a:t>RhoA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6713340" y="2553285"/>
            <a:ext cx="479618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600" dirty="0">
                <a:solidFill>
                  <a:schemeClr val="bg1"/>
                </a:solidFill>
                <a:latin typeface="+mj-lt"/>
              </a:rPr>
              <a:t>NO</a:t>
            </a:r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8517137" y="1531230"/>
            <a:ext cx="1319144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600" dirty="0">
                <a:solidFill>
                  <a:schemeClr val="bg1"/>
                </a:solidFill>
                <a:latin typeface="+mj-lt"/>
              </a:rPr>
              <a:t>ET-1</a:t>
            </a:r>
          </a:p>
          <a:p>
            <a:pPr eaLnBrk="0" hangingPunct="0"/>
            <a:r>
              <a:rPr lang="en-US" sz="1600" dirty="0">
                <a:solidFill>
                  <a:schemeClr val="bg1"/>
                </a:solidFill>
                <a:latin typeface="+mj-lt"/>
              </a:rPr>
              <a:t>Receptor AT1</a:t>
            </a:r>
          </a:p>
        </p:txBody>
      </p:sp>
      <p:sp>
        <p:nvSpPr>
          <p:cNvPr id="32782" name="Line 14"/>
          <p:cNvSpPr>
            <a:spLocks noChangeShapeType="1"/>
          </p:cNvSpPr>
          <p:nvPr/>
        </p:nvSpPr>
        <p:spPr bwMode="auto">
          <a:xfrm flipH="1">
            <a:off x="2616400" y="2090738"/>
            <a:ext cx="625078" cy="4746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none" w="sm" len="sm"/>
            <a:tailEnd type="triangle" w="sm" len="sm"/>
          </a:ln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783" name="Line 15"/>
          <p:cNvSpPr>
            <a:spLocks noChangeShapeType="1"/>
          </p:cNvSpPr>
          <p:nvPr/>
        </p:nvSpPr>
        <p:spPr bwMode="auto">
          <a:xfrm flipH="1">
            <a:off x="6897291" y="2011364"/>
            <a:ext cx="16074" cy="568325"/>
          </a:xfrm>
          <a:prstGeom prst="line">
            <a:avLst/>
          </a:prstGeom>
          <a:noFill/>
          <a:ln w="28575">
            <a:noFill/>
            <a:round/>
            <a:headEnd type="none" w="sm" len="sm"/>
            <a:tailEnd type="triangle" w="sm" len="sm"/>
          </a:ln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784" name="Line 16"/>
          <p:cNvSpPr>
            <a:spLocks noChangeShapeType="1"/>
          </p:cNvSpPr>
          <p:nvPr/>
        </p:nvSpPr>
        <p:spPr bwMode="auto">
          <a:xfrm>
            <a:off x="5806084" y="2065338"/>
            <a:ext cx="73223" cy="4889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triangle" w="sm" len="sm"/>
          </a:ln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785" name="Line 17"/>
          <p:cNvSpPr>
            <a:spLocks noChangeShapeType="1"/>
          </p:cNvSpPr>
          <p:nvPr/>
        </p:nvSpPr>
        <p:spPr bwMode="auto">
          <a:xfrm flipH="1">
            <a:off x="1059062" y="1306514"/>
            <a:ext cx="3554016" cy="4095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none" w="sm" len="sm"/>
            <a:tailEnd type="triangle" w="sm" len="sm"/>
          </a:ln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786" name="Line 18"/>
          <p:cNvSpPr>
            <a:spLocks noChangeShapeType="1"/>
          </p:cNvSpPr>
          <p:nvPr/>
        </p:nvSpPr>
        <p:spPr bwMode="auto">
          <a:xfrm flipH="1">
            <a:off x="2234208" y="1363663"/>
            <a:ext cx="2443163" cy="48101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none" w="sm" len="sm"/>
            <a:tailEnd type="triangle" w="sm" len="sm"/>
          </a:ln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787" name="Line 19"/>
          <p:cNvSpPr>
            <a:spLocks noChangeShapeType="1"/>
          </p:cNvSpPr>
          <p:nvPr/>
        </p:nvSpPr>
        <p:spPr bwMode="auto">
          <a:xfrm flipH="1">
            <a:off x="4107656" y="1408113"/>
            <a:ext cx="564356" cy="254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triangle" w="sm" len="sm"/>
          </a:ln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788" name="Line 20"/>
          <p:cNvSpPr>
            <a:spLocks noChangeShapeType="1"/>
          </p:cNvSpPr>
          <p:nvPr/>
        </p:nvSpPr>
        <p:spPr bwMode="auto">
          <a:xfrm flipH="1">
            <a:off x="4430912" y="1509713"/>
            <a:ext cx="489347" cy="9366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triangle" w="sm" len="sm"/>
          </a:ln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789" name="Line 21"/>
          <p:cNvSpPr>
            <a:spLocks noChangeShapeType="1"/>
          </p:cNvSpPr>
          <p:nvPr/>
        </p:nvSpPr>
        <p:spPr bwMode="auto">
          <a:xfrm>
            <a:off x="5672137" y="1527176"/>
            <a:ext cx="71438" cy="1492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sm" len="sm"/>
          </a:ln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790" name="Line 22"/>
          <p:cNvSpPr>
            <a:spLocks noChangeShapeType="1"/>
          </p:cNvSpPr>
          <p:nvPr/>
        </p:nvSpPr>
        <p:spPr bwMode="auto">
          <a:xfrm>
            <a:off x="6845499" y="1603376"/>
            <a:ext cx="212526" cy="730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triangle" w="sm" len="sm"/>
          </a:ln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791" name="Line 23"/>
          <p:cNvSpPr>
            <a:spLocks noChangeShapeType="1"/>
          </p:cNvSpPr>
          <p:nvPr/>
        </p:nvSpPr>
        <p:spPr bwMode="auto">
          <a:xfrm>
            <a:off x="6048971" y="1397000"/>
            <a:ext cx="2564606" cy="160338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sm" len="sm"/>
          </a:ln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792" name="Line 24"/>
          <p:cNvSpPr>
            <a:spLocks noChangeShapeType="1"/>
          </p:cNvSpPr>
          <p:nvPr/>
        </p:nvSpPr>
        <p:spPr bwMode="auto">
          <a:xfrm flipH="1">
            <a:off x="750094" y="2084388"/>
            <a:ext cx="3572" cy="135731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none" w="sm" len="sm"/>
            <a:tailEnd type="triangle" w="sm" len="sm"/>
          </a:ln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793" name="Line 25"/>
          <p:cNvSpPr>
            <a:spLocks noChangeShapeType="1"/>
          </p:cNvSpPr>
          <p:nvPr/>
        </p:nvSpPr>
        <p:spPr bwMode="auto">
          <a:xfrm flipH="1">
            <a:off x="2021681" y="3130550"/>
            <a:ext cx="242888" cy="36353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none" w="sm" len="sm"/>
            <a:tailEnd type="triangle" w="sm" len="sm"/>
          </a:ln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794" name="Line 26"/>
          <p:cNvSpPr>
            <a:spLocks noChangeShapeType="1"/>
          </p:cNvSpPr>
          <p:nvPr/>
        </p:nvSpPr>
        <p:spPr bwMode="auto">
          <a:xfrm>
            <a:off x="2361010" y="3135313"/>
            <a:ext cx="226815" cy="36195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none" w="sm" len="sm"/>
            <a:tailEnd type="triangle" w="sm" len="sm"/>
          </a:ln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795" name="Line 27"/>
          <p:cNvSpPr>
            <a:spLocks noChangeShapeType="1"/>
          </p:cNvSpPr>
          <p:nvPr/>
        </p:nvSpPr>
        <p:spPr bwMode="auto">
          <a:xfrm flipH="1">
            <a:off x="4234459" y="3041650"/>
            <a:ext cx="1785" cy="42703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none" w="sm" len="sm"/>
            <a:tailEnd type="triangle" w="sm" len="sm"/>
          </a:ln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796" name="Line 28"/>
          <p:cNvSpPr>
            <a:spLocks noChangeShapeType="1"/>
          </p:cNvSpPr>
          <p:nvPr/>
        </p:nvSpPr>
        <p:spPr bwMode="auto">
          <a:xfrm flipH="1">
            <a:off x="5563196" y="2911475"/>
            <a:ext cx="301823" cy="60325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none" w="sm" len="sm"/>
            <a:tailEnd type="triangle" w="sm" len="sm"/>
          </a:ln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797" name="Line 29"/>
          <p:cNvSpPr>
            <a:spLocks noChangeShapeType="1"/>
          </p:cNvSpPr>
          <p:nvPr/>
        </p:nvSpPr>
        <p:spPr bwMode="auto">
          <a:xfrm>
            <a:off x="6141840" y="2914650"/>
            <a:ext cx="257175" cy="60483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none" w="sm" len="sm"/>
            <a:tailEnd type="triangle" w="sm" len="sm"/>
          </a:ln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798" name="Line 30"/>
          <p:cNvSpPr>
            <a:spLocks noChangeShapeType="1"/>
          </p:cNvSpPr>
          <p:nvPr/>
        </p:nvSpPr>
        <p:spPr bwMode="auto">
          <a:xfrm flipH="1">
            <a:off x="6872287" y="2911476"/>
            <a:ext cx="1787" cy="5889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none" w="sm" len="sm"/>
            <a:tailEnd type="triangle" w="sm" len="sm"/>
          </a:ln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799" name="Line 31"/>
          <p:cNvSpPr>
            <a:spLocks noChangeShapeType="1"/>
          </p:cNvSpPr>
          <p:nvPr/>
        </p:nvSpPr>
        <p:spPr bwMode="auto">
          <a:xfrm>
            <a:off x="7240191" y="2049463"/>
            <a:ext cx="639366" cy="147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none" w="sm" len="sm"/>
            <a:tailEnd type="triangle" w="sm" len="sm"/>
          </a:ln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800" name="Line 32"/>
          <p:cNvSpPr>
            <a:spLocks noChangeShapeType="1"/>
          </p:cNvSpPr>
          <p:nvPr/>
        </p:nvSpPr>
        <p:spPr bwMode="auto">
          <a:xfrm flipH="1">
            <a:off x="9279732" y="2197101"/>
            <a:ext cx="5358" cy="129222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none" w="sm" len="sm"/>
            <a:tailEnd type="triangle" w="sm" len="sm"/>
          </a:ln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801" name="Line 33"/>
          <p:cNvSpPr>
            <a:spLocks noChangeShapeType="1"/>
          </p:cNvSpPr>
          <p:nvPr/>
        </p:nvSpPr>
        <p:spPr bwMode="auto">
          <a:xfrm flipH="1">
            <a:off x="1685925" y="2209801"/>
            <a:ext cx="7144" cy="12493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none" w="sm" len="sm"/>
            <a:tailEnd type="triangle" w="sm" len="sm"/>
          </a:ln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2607465" y="3544888"/>
            <a:ext cx="217748" cy="317500"/>
            <a:chOff x="1662" y="2956"/>
            <a:chExt cx="121" cy="200"/>
          </a:xfrm>
        </p:grpSpPr>
        <p:sp>
          <p:nvSpPr>
            <p:cNvPr id="32922" name="Oval 35"/>
            <p:cNvSpPr>
              <a:spLocks noChangeArrowheads="1"/>
            </p:cNvSpPr>
            <p:nvPr/>
          </p:nvSpPr>
          <p:spPr bwMode="auto">
            <a:xfrm>
              <a:off x="1662" y="2965"/>
              <a:ext cx="0" cy="191"/>
            </a:xfrm>
            <a:prstGeom prst="ellipse">
              <a:avLst/>
            </a:prstGeom>
            <a:noFill/>
            <a:ln w="28575">
              <a:solidFill>
                <a:srgbClr val="0CB725"/>
              </a:solidFill>
              <a:round/>
              <a:headEnd type="none" w="sm" len="sm"/>
              <a:tailEnd type="none" w="sm" len="sm"/>
            </a:ln>
          </p:spPr>
          <p:txBody>
            <a:bodyPr wrap="none" lIns="0" tIns="0" rIns="0" bIns="0" anchor="ctr">
              <a:spAutoFit/>
            </a:bodyPr>
            <a:lstStyle/>
            <a:p>
              <a:endParaRPr lang="es-ES" sz="1400">
                <a:solidFill>
                  <a:schemeClr val="bg1"/>
                </a:solidFill>
              </a:endParaRPr>
            </a:p>
          </p:txBody>
        </p:sp>
        <p:sp>
          <p:nvSpPr>
            <p:cNvPr id="32923" name="Text Box 36"/>
            <p:cNvSpPr txBox="1">
              <a:spLocks noChangeArrowheads="1"/>
            </p:cNvSpPr>
            <p:nvPr/>
          </p:nvSpPr>
          <p:spPr bwMode="auto">
            <a:xfrm>
              <a:off x="1700" y="2956"/>
              <a:ext cx="83" cy="19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0" tIns="0" rIns="0" bIns="0" anchor="ctr">
              <a:spAutoFit/>
            </a:bodyPr>
            <a:lstStyle/>
            <a:p>
              <a:pPr eaLnBrk="0" hangingPunct="0"/>
              <a:r>
                <a:rPr lang="en-US" sz="2000">
                  <a:solidFill>
                    <a:schemeClr val="bg1"/>
                  </a:solidFill>
                  <a:latin typeface="Arial" pitchFamily="34" charset="0"/>
                </a:rPr>
                <a:t>+</a:t>
              </a:r>
            </a:p>
          </p:txBody>
        </p:sp>
      </p:grp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621511" y="3540126"/>
            <a:ext cx="214227" cy="327025"/>
            <a:chOff x="1415" y="2948"/>
            <a:chExt cx="119" cy="206"/>
          </a:xfrm>
        </p:grpSpPr>
        <p:sp>
          <p:nvSpPr>
            <p:cNvPr id="32920" name="Oval 38"/>
            <p:cNvSpPr>
              <a:spLocks noChangeArrowheads="1"/>
            </p:cNvSpPr>
            <p:nvPr/>
          </p:nvSpPr>
          <p:spPr bwMode="auto">
            <a:xfrm>
              <a:off x="1415" y="2963"/>
              <a:ext cx="0" cy="191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</p:spPr>
          <p:txBody>
            <a:bodyPr wrap="none" lIns="0" tIns="0" rIns="0" bIns="0" anchor="ctr">
              <a:spAutoFit/>
            </a:bodyPr>
            <a:lstStyle/>
            <a:p>
              <a:endParaRPr lang="es-ES" sz="1400">
                <a:solidFill>
                  <a:schemeClr val="bg1"/>
                </a:solidFill>
              </a:endParaRPr>
            </a:p>
          </p:txBody>
        </p:sp>
        <p:sp>
          <p:nvSpPr>
            <p:cNvPr id="32921" name="Text Box 39"/>
            <p:cNvSpPr txBox="1">
              <a:spLocks noChangeArrowheads="1"/>
            </p:cNvSpPr>
            <p:nvPr/>
          </p:nvSpPr>
          <p:spPr bwMode="auto">
            <a:xfrm>
              <a:off x="1487" y="2948"/>
              <a:ext cx="47" cy="19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0" tIns="0" rIns="0" bIns="0" anchor="ctr">
              <a:spAutoFit/>
            </a:bodyPr>
            <a:lstStyle/>
            <a:p>
              <a:pPr eaLnBrk="0" hangingPunct="0"/>
              <a:r>
                <a:rPr lang="en-US" sz="2000">
                  <a:solidFill>
                    <a:schemeClr val="bg1"/>
                  </a:solidFill>
                  <a:latin typeface="Arial" pitchFamily="34" charset="0"/>
                </a:rPr>
                <a:t>-</a:t>
              </a:r>
            </a:p>
          </p:txBody>
        </p:sp>
      </p:grp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1528759" y="3540126"/>
            <a:ext cx="208955" cy="327025"/>
            <a:chOff x="1415" y="2948"/>
            <a:chExt cx="117" cy="206"/>
          </a:xfrm>
        </p:grpSpPr>
        <p:sp>
          <p:nvSpPr>
            <p:cNvPr id="32918" name="Oval 41"/>
            <p:cNvSpPr>
              <a:spLocks noChangeArrowheads="1"/>
            </p:cNvSpPr>
            <p:nvPr/>
          </p:nvSpPr>
          <p:spPr bwMode="auto">
            <a:xfrm>
              <a:off x="1415" y="2963"/>
              <a:ext cx="0" cy="191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</p:spPr>
          <p:txBody>
            <a:bodyPr wrap="none" lIns="0" tIns="0" rIns="0" bIns="0" anchor="ctr">
              <a:spAutoFit/>
            </a:bodyPr>
            <a:lstStyle/>
            <a:p>
              <a:endParaRPr lang="es-ES" sz="1400">
                <a:solidFill>
                  <a:schemeClr val="bg1"/>
                </a:solidFill>
              </a:endParaRPr>
            </a:p>
          </p:txBody>
        </p:sp>
        <p:sp>
          <p:nvSpPr>
            <p:cNvPr id="32919" name="Text Box 42"/>
            <p:cNvSpPr txBox="1">
              <a:spLocks noChangeArrowheads="1"/>
            </p:cNvSpPr>
            <p:nvPr/>
          </p:nvSpPr>
          <p:spPr bwMode="auto">
            <a:xfrm>
              <a:off x="1484" y="2948"/>
              <a:ext cx="48" cy="19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0" tIns="0" rIns="0" bIns="0" anchor="ctr">
              <a:spAutoFit/>
            </a:bodyPr>
            <a:lstStyle/>
            <a:p>
              <a:pPr eaLnBrk="0" hangingPunct="0"/>
              <a:r>
                <a:rPr lang="en-US" sz="2000">
                  <a:solidFill>
                    <a:schemeClr val="bg1"/>
                  </a:solidFill>
                  <a:latin typeface="Arial" pitchFamily="34" charset="0"/>
                </a:rPr>
                <a:t>-</a:t>
              </a:r>
            </a:p>
          </p:txBody>
        </p:sp>
      </p:grpSp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1878811" y="3540126"/>
            <a:ext cx="214227" cy="327025"/>
            <a:chOff x="1415" y="2948"/>
            <a:chExt cx="119" cy="206"/>
          </a:xfrm>
        </p:grpSpPr>
        <p:sp>
          <p:nvSpPr>
            <p:cNvPr id="32916" name="Oval 44"/>
            <p:cNvSpPr>
              <a:spLocks noChangeArrowheads="1"/>
            </p:cNvSpPr>
            <p:nvPr/>
          </p:nvSpPr>
          <p:spPr bwMode="auto">
            <a:xfrm>
              <a:off x="1415" y="2963"/>
              <a:ext cx="0" cy="191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</p:spPr>
          <p:txBody>
            <a:bodyPr wrap="none" lIns="0" tIns="0" rIns="0" bIns="0" anchor="ctr">
              <a:spAutoFit/>
            </a:bodyPr>
            <a:lstStyle/>
            <a:p>
              <a:endParaRPr lang="es-ES" sz="1400">
                <a:solidFill>
                  <a:schemeClr val="bg1"/>
                </a:solidFill>
              </a:endParaRPr>
            </a:p>
          </p:txBody>
        </p:sp>
        <p:sp>
          <p:nvSpPr>
            <p:cNvPr id="32917" name="Text Box 45"/>
            <p:cNvSpPr txBox="1">
              <a:spLocks noChangeArrowheads="1"/>
            </p:cNvSpPr>
            <p:nvPr/>
          </p:nvSpPr>
          <p:spPr bwMode="auto">
            <a:xfrm>
              <a:off x="1487" y="2948"/>
              <a:ext cx="47" cy="19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0" tIns="0" rIns="0" bIns="0" anchor="ctr">
              <a:spAutoFit/>
            </a:bodyPr>
            <a:lstStyle/>
            <a:p>
              <a:pPr eaLnBrk="0" hangingPunct="0"/>
              <a:r>
                <a:rPr lang="en-US" sz="2000">
                  <a:solidFill>
                    <a:schemeClr val="bg1"/>
                  </a:solidFill>
                  <a:latin typeface="Arial" pitchFamily="34" charset="0"/>
                </a:rPr>
                <a:t>-</a:t>
              </a:r>
            </a:p>
          </p:txBody>
        </p:sp>
      </p:grpSp>
      <p:grpSp>
        <p:nvGrpSpPr>
          <p:cNvPr id="6" name="Group 46"/>
          <p:cNvGrpSpPr>
            <a:grpSpLocks/>
          </p:cNvGrpSpPr>
          <p:nvPr/>
        </p:nvGrpSpPr>
        <p:grpSpPr bwMode="auto">
          <a:xfrm>
            <a:off x="4082650" y="3540126"/>
            <a:ext cx="208955" cy="327025"/>
            <a:chOff x="1415" y="2948"/>
            <a:chExt cx="117" cy="206"/>
          </a:xfrm>
        </p:grpSpPr>
        <p:sp>
          <p:nvSpPr>
            <p:cNvPr id="32914" name="Oval 47"/>
            <p:cNvSpPr>
              <a:spLocks noChangeArrowheads="1"/>
            </p:cNvSpPr>
            <p:nvPr/>
          </p:nvSpPr>
          <p:spPr bwMode="auto">
            <a:xfrm>
              <a:off x="1415" y="2963"/>
              <a:ext cx="0" cy="191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</p:spPr>
          <p:txBody>
            <a:bodyPr wrap="none" lIns="0" tIns="0" rIns="0" bIns="0" anchor="ctr">
              <a:spAutoFit/>
            </a:bodyPr>
            <a:lstStyle/>
            <a:p>
              <a:endParaRPr lang="es-ES" sz="1400">
                <a:solidFill>
                  <a:schemeClr val="bg1"/>
                </a:solidFill>
              </a:endParaRPr>
            </a:p>
          </p:txBody>
        </p:sp>
        <p:sp>
          <p:nvSpPr>
            <p:cNvPr id="32915" name="Text Box 48"/>
            <p:cNvSpPr txBox="1">
              <a:spLocks noChangeArrowheads="1"/>
            </p:cNvSpPr>
            <p:nvPr/>
          </p:nvSpPr>
          <p:spPr bwMode="auto">
            <a:xfrm>
              <a:off x="1484" y="2948"/>
              <a:ext cx="48" cy="19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0" tIns="0" rIns="0" bIns="0" anchor="ctr">
              <a:spAutoFit/>
            </a:bodyPr>
            <a:lstStyle/>
            <a:p>
              <a:pPr eaLnBrk="0" hangingPunct="0"/>
              <a:r>
                <a:rPr lang="en-US" sz="2000">
                  <a:solidFill>
                    <a:schemeClr val="bg1"/>
                  </a:solidFill>
                  <a:latin typeface="Arial" pitchFamily="34" charset="0"/>
                </a:rPr>
                <a:t>-</a:t>
              </a:r>
            </a:p>
          </p:txBody>
        </p:sp>
      </p:grpSp>
      <p:grpSp>
        <p:nvGrpSpPr>
          <p:cNvPr id="7" name="Group 49"/>
          <p:cNvGrpSpPr>
            <a:grpSpLocks/>
          </p:cNvGrpSpPr>
          <p:nvPr/>
        </p:nvGrpSpPr>
        <p:grpSpPr bwMode="auto">
          <a:xfrm>
            <a:off x="5306017" y="3540126"/>
            <a:ext cx="210740" cy="327025"/>
            <a:chOff x="1415" y="2948"/>
            <a:chExt cx="118" cy="206"/>
          </a:xfrm>
        </p:grpSpPr>
        <p:sp>
          <p:nvSpPr>
            <p:cNvPr id="32912" name="Oval 50"/>
            <p:cNvSpPr>
              <a:spLocks noChangeArrowheads="1"/>
            </p:cNvSpPr>
            <p:nvPr/>
          </p:nvSpPr>
          <p:spPr bwMode="auto">
            <a:xfrm>
              <a:off x="1415" y="2963"/>
              <a:ext cx="0" cy="191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</p:spPr>
          <p:txBody>
            <a:bodyPr wrap="none" lIns="0" tIns="0" rIns="0" bIns="0" anchor="ctr">
              <a:spAutoFit/>
            </a:bodyPr>
            <a:lstStyle/>
            <a:p>
              <a:endParaRPr lang="es-ES" sz="1400">
                <a:solidFill>
                  <a:schemeClr val="bg1"/>
                </a:solidFill>
              </a:endParaRPr>
            </a:p>
          </p:txBody>
        </p:sp>
        <p:sp>
          <p:nvSpPr>
            <p:cNvPr id="32913" name="Text Box 51"/>
            <p:cNvSpPr txBox="1">
              <a:spLocks noChangeArrowheads="1"/>
            </p:cNvSpPr>
            <p:nvPr/>
          </p:nvSpPr>
          <p:spPr bwMode="auto">
            <a:xfrm>
              <a:off x="1485" y="2948"/>
              <a:ext cx="48" cy="19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0" tIns="0" rIns="0" bIns="0" anchor="ctr">
              <a:spAutoFit/>
            </a:bodyPr>
            <a:lstStyle/>
            <a:p>
              <a:pPr eaLnBrk="0" hangingPunct="0"/>
              <a:r>
                <a:rPr lang="en-US" sz="2000">
                  <a:solidFill>
                    <a:schemeClr val="bg1"/>
                  </a:solidFill>
                  <a:latin typeface="Arial" pitchFamily="34" charset="0"/>
                </a:rPr>
                <a:t>-</a:t>
              </a:r>
            </a:p>
          </p:txBody>
        </p:sp>
      </p:grpSp>
      <p:grpSp>
        <p:nvGrpSpPr>
          <p:cNvPr id="8" name="Group 52"/>
          <p:cNvGrpSpPr>
            <a:grpSpLocks/>
          </p:cNvGrpSpPr>
          <p:nvPr/>
        </p:nvGrpSpPr>
        <p:grpSpPr bwMode="auto">
          <a:xfrm>
            <a:off x="6334717" y="3540126"/>
            <a:ext cx="210740" cy="327025"/>
            <a:chOff x="1415" y="2948"/>
            <a:chExt cx="118" cy="206"/>
          </a:xfrm>
        </p:grpSpPr>
        <p:sp>
          <p:nvSpPr>
            <p:cNvPr id="32910" name="Oval 53"/>
            <p:cNvSpPr>
              <a:spLocks noChangeArrowheads="1"/>
            </p:cNvSpPr>
            <p:nvPr/>
          </p:nvSpPr>
          <p:spPr bwMode="auto">
            <a:xfrm>
              <a:off x="1415" y="2963"/>
              <a:ext cx="0" cy="191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</p:spPr>
          <p:txBody>
            <a:bodyPr wrap="none" lIns="0" tIns="0" rIns="0" bIns="0" anchor="ctr">
              <a:spAutoFit/>
            </a:bodyPr>
            <a:lstStyle/>
            <a:p>
              <a:endParaRPr lang="es-ES" sz="1400">
                <a:solidFill>
                  <a:schemeClr val="bg1"/>
                </a:solidFill>
              </a:endParaRPr>
            </a:p>
          </p:txBody>
        </p:sp>
        <p:sp>
          <p:nvSpPr>
            <p:cNvPr id="32911" name="Text Box 54"/>
            <p:cNvSpPr txBox="1">
              <a:spLocks noChangeArrowheads="1"/>
            </p:cNvSpPr>
            <p:nvPr/>
          </p:nvSpPr>
          <p:spPr bwMode="auto">
            <a:xfrm>
              <a:off x="1485" y="2948"/>
              <a:ext cx="48" cy="19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0" tIns="0" rIns="0" bIns="0" anchor="ctr">
              <a:spAutoFit/>
            </a:bodyPr>
            <a:lstStyle/>
            <a:p>
              <a:pPr eaLnBrk="0" hangingPunct="0"/>
              <a:r>
                <a:rPr lang="en-US" sz="2000">
                  <a:solidFill>
                    <a:schemeClr val="bg1"/>
                  </a:solidFill>
                  <a:latin typeface="Arial" pitchFamily="34" charset="0"/>
                </a:rPr>
                <a:t>-</a:t>
              </a:r>
            </a:p>
          </p:txBody>
        </p:sp>
      </p:grpSp>
      <p:grpSp>
        <p:nvGrpSpPr>
          <p:cNvPr id="9" name="Group 55"/>
          <p:cNvGrpSpPr>
            <a:grpSpLocks/>
          </p:cNvGrpSpPr>
          <p:nvPr/>
        </p:nvGrpSpPr>
        <p:grpSpPr bwMode="auto">
          <a:xfrm>
            <a:off x="6747268" y="3540126"/>
            <a:ext cx="208955" cy="327025"/>
            <a:chOff x="1415" y="2948"/>
            <a:chExt cx="117" cy="206"/>
          </a:xfrm>
        </p:grpSpPr>
        <p:sp>
          <p:nvSpPr>
            <p:cNvPr id="32908" name="Oval 56"/>
            <p:cNvSpPr>
              <a:spLocks noChangeArrowheads="1"/>
            </p:cNvSpPr>
            <p:nvPr/>
          </p:nvSpPr>
          <p:spPr bwMode="auto">
            <a:xfrm>
              <a:off x="1415" y="2963"/>
              <a:ext cx="0" cy="191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</p:spPr>
          <p:txBody>
            <a:bodyPr wrap="none" lIns="0" tIns="0" rIns="0" bIns="0" anchor="ctr">
              <a:spAutoFit/>
            </a:bodyPr>
            <a:lstStyle/>
            <a:p>
              <a:endParaRPr lang="es-ES" sz="1400">
                <a:solidFill>
                  <a:schemeClr val="bg1"/>
                </a:solidFill>
              </a:endParaRPr>
            </a:p>
          </p:txBody>
        </p:sp>
        <p:sp>
          <p:nvSpPr>
            <p:cNvPr id="32909" name="Text Box 57"/>
            <p:cNvSpPr txBox="1">
              <a:spLocks noChangeArrowheads="1"/>
            </p:cNvSpPr>
            <p:nvPr/>
          </p:nvSpPr>
          <p:spPr bwMode="auto">
            <a:xfrm>
              <a:off x="1484" y="2948"/>
              <a:ext cx="48" cy="19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0" tIns="0" rIns="0" bIns="0" anchor="ctr">
              <a:spAutoFit/>
            </a:bodyPr>
            <a:lstStyle/>
            <a:p>
              <a:pPr eaLnBrk="0" hangingPunct="0"/>
              <a:r>
                <a:rPr lang="en-US" sz="2000">
                  <a:solidFill>
                    <a:schemeClr val="bg1"/>
                  </a:solidFill>
                  <a:latin typeface="Arial" pitchFamily="34" charset="0"/>
                </a:rPr>
                <a:t>-</a:t>
              </a:r>
            </a:p>
          </p:txBody>
        </p:sp>
      </p:grpSp>
      <p:grpSp>
        <p:nvGrpSpPr>
          <p:cNvPr id="10" name="Group 58"/>
          <p:cNvGrpSpPr>
            <a:grpSpLocks/>
          </p:cNvGrpSpPr>
          <p:nvPr/>
        </p:nvGrpSpPr>
        <p:grpSpPr bwMode="auto">
          <a:xfrm>
            <a:off x="7806329" y="3540126"/>
            <a:ext cx="210740" cy="327025"/>
            <a:chOff x="1415" y="2948"/>
            <a:chExt cx="118" cy="206"/>
          </a:xfrm>
        </p:grpSpPr>
        <p:sp>
          <p:nvSpPr>
            <p:cNvPr id="32906" name="Oval 59"/>
            <p:cNvSpPr>
              <a:spLocks noChangeArrowheads="1"/>
            </p:cNvSpPr>
            <p:nvPr/>
          </p:nvSpPr>
          <p:spPr bwMode="auto">
            <a:xfrm>
              <a:off x="1415" y="2963"/>
              <a:ext cx="0" cy="191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</p:spPr>
          <p:txBody>
            <a:bodyPr wrap="none" lIns="0" tIns="0" rIns="0" bIns="0" anchor="ctr">
              <a:spAutoFit/>
            </a:bodyPr>
            <a:lstStyle/>
            <a:p>
              <a:endParaRPr lang="es-ES" sz="1400">
                <a:solidFill>
                  <a:schemeClr val="bg1"/>
                </a:solidFill>
              </a:endParaRPr>
            </a:p>
          </p:txBody>
        </p:sp>
        <p:sp>
          <p:nvSpPr>
            <p:cNvPr id="32907" name="Text Box 60"/>
            <p:cNvSpPr txBox="1">
              <a:spLocks noChangeArrowheads="1"/>
            </p:cNvSpPr>
            <p:nvPr/>
          </p:nvSpPr>
          <p:spPr bwMode="auto">
            <a:xfrm>
              <a:off x="1485" y="2948"/>
              <a:ext cx="48" cy="19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0" tIns="0" rIns="0" bIns="0" anchor="ctr">
              <a:spAutoFit/>
            </a:bodyPr>
            <a:lstStyle/>
            <a:p>
              <a:pPr eaLnBrk="0" hangingPunct="0"/>
              <a:r>
                <a:rPr lang="en-US" sz="2000">
                  <a:solidFill>
                    <a:schemeClr val="bg1"/>
                  </a:solidFill>
                  <a:latin typeface="Arial" pitchFamily="34" charset="0"/>
                </a:rPr>
                <a:t>-</a:t>
              </a:r>
            </a:p>
          </p:txBody>
        </p:sp>
      </p:grpSp>
      <p:grpSp>
        <p:nvGrpSpPr>
          <p:cNvPr id="11" name="Group 61"/>
          <p:cNvGrpSpPr>
            <a:grpSpLocks/>
          </p:cNvGrpSpPr>
          <p:nvPr/>
        </p:nvGrpSpPr>
        <p:grpSpPr bwMode="auto">
          <a:xfrm>
            <a:off x="9135067" y="3540126"/>
            <a:ext cx="210740" cy="327025"/>
            <a:chOff x="1415" y="2948"/>
            <a:chExt cx="118" cy="206"/>
          </a:xfrm>
        </p:grpSpPr>
        <p:sp>
          <p:nvSpPr>
            <p:cNvPr id="32904" name="Oval 62"/>
            <p:cNvSpPr>
              <a:spLocks noChangeArrowheads="1"/>
            </p:cNvSpPr>
            <p:nvPr/>
          </p:nvSpPr>
          <p:spPr bwMode="auto">
            <a:xfrm>
              <a:off x="1415" y="2963"/>
              <a:ext cx="0" cy="191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</p:spPr>
          <p:txBody>
            <a:bodyPr wrap="none" lIns="0" tIns="0" rIns="0" bIns="0" anchor="ctr">
              <a:spAutoFit/>
            </a:bodyPr>
            <a:lstStyle/>
            <a:p>
              <a:endParaRPr lang="es-ES" sz="1400">
                <a:solidFill>
                  <a:schemeClr val="bg1"/>
                </a:solidFill>
              </a:endParaRPr>
            </a:p>
          </p:txBody>
        </p:sp>
        <p:sp>
          <p:nvSpPr>
            <p:cNvPr id="32905" name="Text Box 63"/>
            <p:cNvSpPr txBox="1">
              <a:spLocks noChangeArrowheads="1"/>
            </p:cNvSpPr>
            <p:nvPr/>
          </p:nvSpPr>
          <p:spPr bwMode="auto">
            <a:xfrm>
              <a:off x="1485" y="2948"/>
              <a:ext cx="48" cy="19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0" tIns="0" rIns="0" bIns="0" anchor="ctr">
              <a:spAutoFit/>
            </a:bodyPr>
            <a:lstStyle/>
            <a:p>
              <a:pPr eaLnBrk="0" hangingPunct="0"/>
              <a:r>
                <a:rPr lang="en-US" sz="2000">
                  <a:solidFill>
                    <a:schemeClr val="bg1"/>
                  </a:solidFill>
                  <a:latin typeface="Arial" pitchFamily="34" charset="0"/>
                </a:rPr>
                <a:t>-</a:t>
              </a:r>
            </a:p>
          </p:txBody>
        </p:sp>
      </p:grpSp>
      <p:sp>
        <p:nvSpPr>
          <p:cNvPr id="32812" name="Text Box 64"/>
          <p:cNvSpPr txBox="1">
            <a:spLocks noChangeArrowheads="1"/>
          </p:cNvSpPr>
          <p:nvPr/>
        </p:nvSpPr>
        <p:spPr bwMode="auto">
          <a:xfrm>
            <a:off x="317898" y="4792664"/>
            <a:ext cx="1082278" cy="523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1400" dirty="0" err="1">
                <a:solidFill>
                  <a:schemeClr val="bg1"/>
                </a:solidFill>
                <a:latin typeface="Arial Narrow" pitchFamily="34" charset="0"/>
              </a:rPr>
              <a:t>Activación</a:t>
            </a:r>
            <a:r>
              <a:rPr lang="en-US" sz="1400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 Narrow" pitchFamily="34" charset="0"/>
              </a:rPr>
              <a:t>Plaquetaria</a:t>
            </a:r>
            <a:endParaRPr lang="en-US" sz="14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2813" name="Text Box 65"/>
          <p:cNvSpPr txBox="1">
            <a:spLocks noChangeArrowheads="1"/>
          </p:cNvSpPr>
          <p:nvPr/>
        </p:nvSpPr>
        <p:spPr bwMode="auto">
          <a:xfrm>
            <a:off x="1360884" y="4792664"/>
            <a:ext cx="1100138" cy="523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1400" dirty="0" err="1">
                <a:solidFill>
                  <a:schemeClr val="bg1"/>
                </a:solidFill>
                <a:latin typeface="Arial Narrow" pitchFamily="34" charset="0"/>
              </a:rPr>
              <a:t>Efecto</a:t>
            </a:r>
            <a:r>
              <a:rPr lang="en-US" sz="1400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 Narrow" pitchFamily="34" charset="0"/>
              </a:rPr>
              <a:t>Trombótico</a:t>
            </a:r>
            <a:endParaRPr lang="en-US" sz="14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2814" name="Text Box 66"/>
          <p:cNvSpPr txBox="1">
            <a:spLocks noChangeArrowheads="1"/>
          </p:cNvSpPr>
          <p:nvPr/>
        </p:nvSpPr>
        <p:spPr bwMode="auto">
          <a:xfrm>
            <a:off x="2503885" y="4792664"/>
            <a:ext cx="1125141" cy="523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1400">
                <a:solidFill>
                  <a:schemeClr val="bg1"/>
                </a:solidFill>
                <a:latin typeface="Arial Narrow" pitchFamily="34" charset="0"/>
              </a:rPr>
              <a:t>Estabilidad de la Placa</a:t>
            </a:r>
          </a:p>
        </p:txBody>
      </p:sp>
      <p:sp>
        <p:nvSpPr>
          <p:cNvPr id="32815" name="Text Box 67"/>
          <p:cNvSpPr txBox="1">
            <a:spLocks noChangeArrowheads="1"/>
          </p:cNvSpPr>
          <p:nvPr/>
        </p:nvSpPr>
        <p:spPr bwMode="auto">
          <a:xfrm>
            <a:off x="3711178" y="4792664"/>
            <a:ext cx="1135856" cy="523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1400">
                <a:solidFill>
                  <a:schemeClr val="bg1"/>
                </a:solidFill>
                <a:latin typeface="Arial Narrow" pitchFamily="34" charset="0"/>
              </a:rPr>
              <a:t>Inflamación Vascular</a:t>
            </a:r>
          </a:p>
        </p:txBody>
      </p:sp>
      <p:sp>
        <p:nvSpPr>
          <p:cNvPr id="32816" name="Text Box 68"/>
          <p:cNvSpPr txBox="1">
            <a:spLocks noChangeArrowheads="1"/>
          </p:cNvSpPr>
          <p:nvPr/>
        </p:nvSpPr>
        <p:spPr bwMode="auto">
          <a:xfrm>
            <a:off x="4904185" y="4792664"/>
            <a:ext cx="1053703" cy="523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1400">
                <a:solidFill>
                  <a:schemeClr val="bg1"/>
                </a:solidFill>
                <a:latin typeface="Arial Narrow" pitchFamily="34" charset="0"/>
              </a:rPr>
              <a:t>Hipertrofia CML</a:t>
            </a:r>
          </a:p>
        </p:txBody>
      </p:sp>
      <p:sp>
        <p:nvSpPr>
          <p:cNvPr id="32817" name="Text Box 69"/>
          <p:cNvSpPr txBox="1">
            <a:spLocks noChangeArrowheads="1"/>
          </p:cNvSpPr>
          <p:nvPr/>
        </p:nvSpPr>
        <p:spPr bwMode="auto">
          <a:xfrm>
            <a:off x="6148984" y="4792664"/>
            <a:ext cx="1221581" cy="523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1400">
                <a:solidFill>
                  <a:schemeClr val="bg1"/>
                </a:solidFill>
                <a:latin typeface="Arial Narrow" pitchFamily="34" charset="0"/>
              </a:rPr>
              <a:t>Disfunción Endotelial</a:t>
            </a:r>
          </a:p>
        </p:txBody>
      </p:sp>
      <p:sp>
        <p:nvSpPr>
          <p:cNvPr id="32818" name="Text Box 70"/>
          <p:cNvSpPr txBox="1">
            <a:spLocks noChangeArrowheads="1"/>
          </p:cNvSpPr>
          <p:nvPr/>
        </p:nvSpPr>
        <p:spPr bwMode="auto">
          <a:xfrm>
            <a:off x="7372351" y="4792664"/>
            <a:ext cx="1196578" cy="523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1400" dirty="0" err="1">
                <a:solidFill>
                  <a:schemeClr val="bg1"/>
                </a:solidFill>
                <a:latin typeface="Arial Narrow" pitchFamily="34" charset="0"/>
              </a:rPr>
              <a:t>Proliferación</a:t>
            </a:r>
            <a:r>
              <a:rPr lang="en-US" sz="1400" dirty="0">
                <a:solidFill>
                  <a:schemeClr val="bg1"/>
                </a:solidFill>
                <a:latin typeface="Arial Narrow" pitchFamily="34" charset="0"/>
              </a:rPr>
              <a:t> CML</a:t>
            </a:r>
          </a:p>
        </p:txBody>
      </p:sp>
      <p:sp>
        <p:nvSpPr>
          <p:cNvPr id="32819" name="Text Box 71"/>
          <p:cNvSpPr txBox="1">
            <a:spLocks noChangeArrowheads="1"/>
          </p:cNvSpPr>
          <p:nvPr/>
        </p:nvSpPr>
        <p:spPr bwMode="auto">
          <a:xfrm>
            <a:off x="8724305" y="4794251"/>
            <a:ext cx="1286378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400" dirty="0" err="1">
                <a:solidFill>
                  <a:schemeClr val="bg1"/>
                </a:solidFill>
                <a:latin typeface="Arial Narrow" pitchFamily="34" charset="0"/>
              </a:rPr>
              <a:t>Vasoconstricción</a:t>
            </a:r>
            <a:endParaRPr lang="en-US" sz="14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2820" name="Line 72"/>
          <p:cNvSpPr>
            <a:spLocks noChangeShapeType="1"/>
          </p:cNvSpPr>
          <p:nvPr/>
        </p:nvSpPr>
        <p:spPr bwMode="auto">
          <a:xfrm>
            <a:off x="533996" y="1784350"/>
            <a:ext cx="0" cy="17303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triangle" w="sm" len="sm"/>
          </a:ln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821" name="Line 73"/>
          <p:cNvSpPr>
            <a:spLocks noChangeShapeType="1"/>
          </p:cNvSpPr>
          <p:nvPr/>
        </p:nvSpPr>
        <p:spPr bwMode="auto">
          <a:xfrm>
            <a:off x="1710928" y="1898650"/>
            <a:ext cx="0" cy="17303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triangle" w="sm" len="sm"/>
          </a:ln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822" name="Line 74"/>
          <p:cNvSpPr>
            <a:spLocks noChangeShapeType="1"/>
          </p:cNvSpPr>
          <p:nvPr/>
        </p:nvSpPr>
        <p:spPr bwMode="auto">
          <a:xfrm flipV="1">
            <a:off x="1725216" y="1665288"/>
            <a:ext cx="0" cy="1635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triangle" w="sm" len="sm"/>
          </a:ln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823" name="Line 75"/>
          <p:cNvSpPr>
            <a:spLocks noChangeShapeType="1"/>
          </p:cNvSpPr>
          <p:nvPr/>
        </p:nvSpPr>
        <p:spPr bwMode="auto">
          <a:xfrm flipV="1">
            <a:off x="6702624" y="2636838"/>
            <a:ext cx="0" cy="163512"/>
          </a:xfrm>
          <a:prstGeom prst="line">
            <a:avLst/>
          </a:prstGeom>
          <a:noFill/>
          <a:ln w="12700">
            <a:noFill/>
            <a:round/>
            <a:headEnd type="none" w="sm" len="sm"/>
            <a:tailEnd type="triangle" w="sm" len="sm"/>
          </a:ln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824" name="Line 76"/>
          <p:cNvSpPr>
            <a:spLocks noChangeShapeType="1"/>
          </p:cNvSpPr>
          <p:nvPr/>
        </p:nvSpPr>
        <p:spPr bwMode="auto">
          <a:xfrm>
            <a:off x="3178969" y="1657350"/>
            <a:ext cx="0" cy="17303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triangle" w="sm" len="sm"/>
          </a:ln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825" name="Line 77"/>
          <p:cNvSpPr>
            <a:spLocks noChangeShapeType="1"/>
          </p:cNvSpPr>
          <p:nvPr/>
        </p:nvSpPr>
        <p:spPr bwMode="auto">
          <a:xfrm>
            <a:off x="1959174" y="2614614"/>
            <a:ext cx="0" cy="17303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triangle" w="sm" len="sm"/>
          </a:ln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826" name="Line 78"/>
          <p:cNvSpPr>
            <a:spLocks noChangeShapeType="1"/>
          </p:cNvSpPr>
          <p:nvPr/>
        </p:nvSpPr>
        <p:spPr bwMode="auto">
          <a:xfrm>
            <a:off x="2130624" y="2881314"/>
            <a:ext cx="0" cy="17303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triangle" w="sm" len="sm"/>
          </a:ln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827" name="Line 79"/>
          <p:cNvSpPr>
            <a:spLocks noChangeShapeType="1"/>
          </p:cNvSpPr>
          <p:nvPr/>
        </p:nvSpPr>
        <p:spPr bwMode="auto">
          <a:xfrm>
            <a:off x="3664744" y="2557464"/>
            <a:ext cx="0" cy="17303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triangle" w="sm" len="sm"/>
          </a:ln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828" name="Line 80"/>
          <p:cNvSpPr>
            <a:spLocks noChangeShapeType="1"/>
          </p:cNvSpPr>
          <p:nvPr/>
        </p:nvSpPr>
        <p:spPr bwMode="auto">
          <a:xfrm>
            <a:off x="3259337" y="2811464"/>
            <a:ext cx="0" cy="17303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triangle" w="sm" len="sm"/>
          </a:ln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829" name="Line 81"/>
          <p:cNvSpPr>
            <a:spLocks noChangeShapeType="1"/>
          </p:cNvSpPr>
          <p:nvPr/>
        </p:nvSpPr>
        <p:spPr bwMode="auto">
          <a:xfrm>
            <a:off x="5473899" y="1778000"/>
            <a:ext cx="0" cy="17303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triangle" w="sm" len="sm"/>
          </a:ln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830" name="Line 82"/>
          <p:cNvSpPr>
            <a:spLocks noChangeShapeType="1"/>
          </p:cNvSpPr>
          <p:nvPr/>
        </p:nvSpPr>
        <p:spPr bwMode="auto">
          <a:xfrm>
            <a:off x="5750719" y="2640014"/>
            <a:ext cx="0" cy="17303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triangle" w="sm" len="sm"/>
          </a:ln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831" name="Line 83"/>
          <p:cNvSpPr>
            <a:spLocks noChangeShapeType="1"/>
          </p:cNvSpPr>
          <p:nvPr/>
        </p:nvSpPr>
        <p:spPr bwMode="auto">
          <a:xfrm>
            <a:off x="8831462" y="1657350"/>
            <a:ext cx="0" cy="17303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triangle" w="sm" len="sm"/>
          </a:ln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832" name="Line 84"/>
          <p:cNvSpPr>
            <a:spLocks noChangeShapeType="1"/>
          </p:cNvSpPr>
          <p:nvPr/>
        </p:nvSpPr>
        <p:spPr bwMode="auto">
          <a:xfrm>
            <a:off x="8493919" y="1911350"/>
            <a:ext cx="0" cy="17303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triangle" w="sm" len="sm"/>
          </a:ln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833" name="Line 85"/>
          <p:cNvSpPr>
            <a:spLocks noChangeShapeType="1"/>
          </p:cNvSpPr>
          <p:nvPr/>
        </p:nvSpPr>
        <p:spPr bwMode="auto">
          <a:xfrm>
            <a:off x="6707981" y="1784350"/>
            <a:ext cx="0" cy="173038"/>
          </a:xfrm>
          <a:prstGeom prst="line">
            <a:avLst/>
          </a:prstGeom>
          <a:noFill/>
          <a:ln w="12700">
            <a:noFill/>
            <a:round/>
            <a:headEnd type="none" w="sm" len="sm"/>
            <a:tailEnd type="triangle" w="sm" len="sm"/>
          </a:ln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834" name="Text Box 86"/>
          <p:cNvSpPr txBox="1">
            <a:spLocks noChangeArrowheads="1"/>
          </p:cNvSpPr>
          <p:nvPr/>
        </p:nvSpPr>
        <p:spPr bwMode="auto">
          <a:xfrm>
            <a:off x="7750969" y="5694949"/>
            <a:ext cx="1247457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600" dirty="0" err="1">
                <a:solidFill>
                  <a:schemeClr val="bg1"/>
                </a:solidFill>
                <a:latin typeface="+mj-lt"/>
              </a:rPr>
              <a:t>Hipertensión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835" name="Text Box 87"/>
          <p:cNvSpPr txBox="1">
            <a:spLocks noChangeArrowheads="1"/>
          </p:cNvSpPr>
          <p:nvPr/>
        </p:nvSpPr>
        <p:spPr bwMode="auto">
          <a:xfrm>
            <a:off x="4561285" y="5696536"/>
            <a:ext cx="1362874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600" dirty="0">
                <a:solidFill>
                  <a:schemeClr val="bg1"/>
                </a:solidFill>
                <a:latin typeface="+mj-lt"/>
              </a:rPr>
              <a:t>Aterosclerosis</a:t>
            </a:r>
          </a:p>
        </p:txBody>
      </p:sp>
      <p:sp>
        <p:nvSpPr>
          <p:cNvPr id="32836" name="Text Box 88"/>
          <p:cNvSpPr txBox="1">
            <a:spLocks noChangeArrowheads="1"/>
          </p:cNvSpPr>
          <p:nvPr/>
        </p:nvSpPr>
        <p:spPr bwMode="auto">
          <a:xfrm>
            <a:off x="3564732" y="6444249"/>
            <a:ext cx="2486578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600" dirty="0" err="1">
                <a:solidFill>
                  <a:schemeClr val="bg1"/>
                </a:solidFill>
                <a:latin typeface="+mj-lt"/>
              </a:rPr>
              <a:t>Enfermedad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 Cardiovascular</a:t>
            </a:r>
          </a:p>
        </p:txBody>
      </p:sp>
      <p:sp>
        <p:nvSpPr>
          <p:cNvPr id="32837" name="Line 89"/>
          <p:cNvSpPr>
            <a:spLocks noChangeShapeType="1"/>
          </p:cNvSpPr>
          <p:nvPr/>
        </p:nvSpPr>
        <p:spPr bwMode="auto">
          <a:xfrm flipH="1">
            <a:off x="6500813" y="5891214"/>
            <a:ext cx="1078706" cy="7937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none" w="sm" len="sm"/>
            <a:tailEnd type="triangle" w="sm" len="sm"/>
          </a:ln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838" name="Line 90"/>
          <p:cNvSpPr>
            <a:spLocks noChangeShapeType="1"/>
          </p:cNvSpPr>
          <p:nvPr/>
        </p:nvSpPr>
        <p:spPr bwMode="auto">
          <a:xfrm>
            <a:off x="7199115" y="5227639"/>
            <a:ext cx="694729" cy="37782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none" w="sm" len="sm"/>
            <a:tailEnd type="triangle" w="sm" len="sm"/>
          </a:ln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839" name="Line 91"/>
          <p:cNvSpPr>
            <a:spLocks noChangeShapeType="1"/>
          </p:cNvSpPr>
          <p:nvPr/>
        </p:nvSpPr>
        <p:spPr bwMode="auto">
          <a:xfrm flipH="1">
            <a:off x="8663584" y="5159376"/>
            <a:ext cx="558998" cy="46831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none" w="sm" len="sm"/>
            <a:tailEnd type="triangle" w="sm" len="sm"/>
          </a:ln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840" name="Line 92"/>
          <p:cNvSpPr>
            <a:spLocks noChangeShapeType="1"/>
          </p:cNvSpPr>
          <p:nvPr/>
        </p:nvSpPr>
        <p:spPr bwMode="auto">
          <a:xfrm flipH="1">
            <a:off x="6390084" y="5219700"/>
            <a:ext cx="1194793" cy="5080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none" w="sm" len="sm"/>
            <a:tailEnd type="triangle" w="sm" len="sm"/>
          </a:ln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841" name="Line 93"/>
          <p:cNvSpPr>
            <a:spLocks noChangeShapeType="1"/>
          </p:cNvSpPr>
          <p:nvPr/>
        </p:nvSpPr>
        <p:spPr bwMode="auto">
          <a:xfrm flipH="1">
            <a:off x="5957888" y="5283201"/>
            <a:ext cx="353616" cy="40322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none" w="sm" len="sm"/>
            <a:tailEnd type="triangle" w="sm" len="sm"/>
          </a:ln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842" name="Line 94"/>
          <p:cNvSpPr>
            <a:spLocks noChangeShapeType="1"/>
          </p:cNvSpPr>
          <p:nvPr/>
        </p:nvSpPr>
        <p:spPr bwMode="auto">
          <a:xfrm flipH="1">
            <a:off x="5164931" y="5280025"/>
            <a:ext cx="108943" cy="36353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none" w="sm" len="sm"/>
            <a:tailEnd type="triangle" w="sm" len="sm"/>
          </a:ln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843" name="Line 95"/>
          <p:cNvSpPr>
            <a:spLocks noChangeShapeType="1"/>
          </p:cNvSpPr>
          <p:nvPr/>
        </p:nvSpPr>
        <p:spPr bwMode="auto">
          <a:xfrm>
            <a:off x="4439841" y="5314950"/>
            <a:ext cx="142875" cy="31273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none" w="sm" len="sm"/>
            <a:tailEnd type="triangle" w="sm" len="sm"/>
          </a:ln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844" name="Line 96"/>
          <p:cNvSpPr>
            <a:spLocks noChangeShapeType="1"/>
          </p:cNvSpPr>
          <p:nvPr/>
        </p:nvSpPr>
        <p:spPr bwMode="auto">
          <a:xfrm>
            <a:off x="3371851" y="5362576"/>
            <a:ext cx="276821" cy="16351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none" w="sm" len="sm"/>
            <a:tailEnd type="triangle" w="sm" len="sm"/>
          </a:ln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845" name="Line 97"/>
          <p:cNvSpPr>
            <a:spLocks noChangeShapeType="1"/>
          </p:cNvSpPr>
          <p:nvPr/>
        </p:nvSpPr>
        <p:spPr bwMode="auto">
          <a:xfrm>
            <a:off x="1968103" y="5335589"/>
            <a:ext cx="1571625" cy="106362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none" w="sm" len="sm"/>
            <a:tailEnd type="triangle" w="sm" len="sm"/>
          </a:ln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846" name="Line 98"/>
          <p:cNvSpPr>
            <a:spLocks noChangeShapeType="1"/>
          </p:cNvSpPr>
          <p:nvPr/>
        </p:nvSpPr>
        <p:spPr bwMode="auto">
          <a:xfrm>
            <a:off x="884040" y="5292725"/>
            <a:ext cx="2534245" cy="122078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none" w="sm" len="sm"/>
            <a:tailEnd type="triangle" w="sm" len="sm"/>
          </a:ln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847" name="Line 99"/>
          <p:cNvSpPr>
            <a:spLocks noChangeShapeType="1"/>
          </p:cNvSpPr>
          <p:nvPr/>
        </p:nvSpPr>
        <p:spPr bwMode="auto">
          <a:xfrm flipH="1">
            <a:off x="5122069" y="6080125"/>
            <a:ext cx="0" cy="30003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none" w="sm" len="sm"/>
            <a:tailEnd type="triangle" w="sm" len="sm"/>
          </a:ln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848" name="Line 100"/>
          <p:cNvSpPr>
            <a:spLocks noChangeShapeType="1"/>
          </p:cNvSpPr>
          <p:nvPr/>
        </p:nvSpPr>
        <p:spPr bwMode="auto">
          <a:xfrm flipH="1">
            <a:off x="7218759" y="6129338"/>
            <a:ext cx="716162" cy="44291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none" w="sm" len="sm"/>
            <a:tailEnd type="triangle" w="sm" len="sm"/>
          </a:ln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32849" name="Picture 101" descr="cross_section"/>
          <p:cNvPicPr preferRelativeResize="0"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6958" y="3848100"/>
            <a:ext cx="1157288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02"/>
          <p:cNvGrpSpPr>
            <a:grpSpLocks/>
          </p:cNvGrpSpPr>
          <p:nvPr/>
        </p:nvGrpSpPr>
        <p:grpSpPr bwMode="auto">
          <a:xfrm>
            <a:off x="332184" y="3870323"/>
            <a:ext cx="564547" cy="481234"/>
            <a:chOff x="848" y="2468"/>
            <a:chExt cx="371" cy="356"/>
          </a:xfrm>
        </p:grpSpPr>
        <p:sp>
          <p:nvSpPr>
            <p:cNvPr id="32901" name="Freeform 103"/>
            <p:cNvSpPr>
              <a:spLocks/>
            </p:cNvSpPr>
            <p:nvPr/>
          </p:nvSpPr>
          <p:spPr bwMode="auto">
            <a:xfrm>
              <a:off x="848" y="2528"/>
              <a:ext cx="121" cy="296"/>
            </a:xfrm>
            <a:custGeom>
              <a:avLst/>
              <a:gdLst>
                <a:gd name="T0" fmla="*/ 1 w 385"/>
                <a:gd name="T1" fmla="*/ 53 h 242"/>
                <a:gd name="T2" fmla="*/ 1 w 385"/>
                <a:gd name="T3" fmla="*/ 38 h 242"/>
                <a:gd name="T4" fmla="*/ 1 w 385"/>
                <a:gd name="T5" fmla="*/ 3 h 242"/>
                <a:gd name="T6" fmla="*/ 1 w 385"/>
                <a:gd name="T7" fmla="*/ 7 h 242"/>
                <a:gd name="T8" fmla="*/ 0 w 385"/>
                <a:gd name="T9" fmla="*/ 23 h 242"/>
                <a:gd name="T10" fmla="*/ 0 w 385"/>
                <a:gd name="T11" fmla="*/ 33 h 242"/>
                <a:gd name="T12" fmla="*/ 0 w 385"/>
                <a:gd name="T13" fmla="*/ 61 h 242"/>
                <a:gd name="T14" fmla="*/ 0 w 385"/>
                <a:gd name="T15" fmla="*/ 73 h 242"/>
                <a:gd name="T16" fmla="*/ 0 w 385"/>
                <a:gd name="T17" fmla="*/ 103 h 242"/>
                <a:gd name="T18" fmla="*/ 1 w 385"/>
                <a:gd name="T19" fmla="*/ 177 h 242"/>
                <a:gd name="T20" fmla="*/ 1 w 385"/>
                <a:gd name="T21" fmla="*/ 169 h 242"/>
                <a:gd name="T22" fmla="*/ 1 w 385"/>
                <a:gd name="T23" fmla="*/ 133 h 242"/>
                <a:gd name="T24" fmla="*/ 1 w 385"/>
                <a:gd name="T25" fmla="*/ 151 h 242"/>
                <a:gd name="T26" fmla="*/ 2 w 385"/>
                <a:gd name="T27" fmla="*/ 177 h 242"/>
                <a:gd name="T28" fmla="*/ 2 w 385"/>
                <a:gd name="T29" fmla="*/ 166 h 242"/>
                <a:gd name="T30" fmla="*/ 2 w 385"/>
                <a:gd name="T31" fmla="*/ 142 h 242"/>
                <a:gd name="T32" fmla="*/ 2 w 385"/>
                <a:gd name="T33" fmla="*/ 136 h 242"/>
                <a:gd name="T34" fmla="*/ 2 w 385"/>
                <a:gd name="T35" fmla="*/ 108 h 242"/>
                <a:gd name="T36" fmla="*/ 2 w 385"/>
                <a:gd name="T37" fmla="*/ 103 h 242"/>
                <a:gd name="T38" fmla="*/ 2 w 385"/>
                <a:gd name="T39" fmla="*/ 97 h 242"/>
                <a:gd name="T40" fmla="*/ 2 w 385"/>
                <a:gd name="T41" fmla="*/ 76 h 242"/>
                <a:gd name="T42" fmla="*/ 2 w 385"/>
                <a:gd name="T43" fmla="*/ 41 h 242"/>
                <a:gd name="T44" fmla="*/ 1 w 385"/>
                <a:gd name="T45" fmla="*/ 25 h 242"/>
                <a:gd name="T46" fmla="*/ 1 w 385"/>
                <a:gd name="T47" fmla="*/ 53 h 24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85"/>
                <a:gd name="T73" fmla="*/ 0 h 242"/>
                <a:gd name="T74" fmla="*/ 385 w 385"/>
                <a:gd name="T75" fmla="*/ 242 h 24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85" h="242">
                  <a:moveTo>
                    <a:pt x="184" y="71"/>
                  </a:moveTo>
                  <a:cubicBezTo>
                    <a:pt x="165" y="66"/>
                    <a:pt x="158" y="66"/>
                    <a:pt x="148" y="51"/>
                  </a:cubicBezTo>
                  <a:cubicBezTo>
                    <a:pt x="143" y="33"/>
                    <a:pt x="142" y="18"/>
                    <a:pt x="132" y="3"/>
                  </a:cubicBezTo>
                  <a:cubicBezTo>
                    <a:pt x="121" y="4"/>
                    <a:pt x="108" y="0"/>
                    <a:pt x="100" y="7"/>
                  </a:cubicBezTo>
                  <a:cubicBezTo>
                    <a:pt x="93" y="11"/>
                    <a:pt x="94" y="23"/>
                    <a:pt x="92" y="31"/>
                  </a:cubicBezTo>
                  <a:cubicBezTo>
                    <a:pt x="90" y="35"/>
                    <a:pt x="88" y="43"/>
                    <a:pt x="88" y="43"/>
                  </a:cubicBezTo>
                  <a:cubicBezTo>
                    <a:pt x="100" y="80"/>
                    <a:pt x="62" y="79"/>
                    <a:pt x="36" y="83"/>
                  </a:cubicBezTo>
                  <a:cubicBezTo>
                    <a:pt x="7" y="92"/>
                    <a:pt x="19" y="86"/>
                    <a:pt x="0" y="99"/>
                  </a:cubicBezTo>
                  <a:cubicBezTo>
                    <a:pt x="6" y="140"/>
                    <a:pt x="20" y="134"/>
                    <a:pt x="60" y="139"/>
                  </a:cubicBezTo>
                  <a:cubicBezTo>
                    <a:pt x="105" y="154"/>
                    <a:pt x="44" y="219"/>
                    <a:pt x="104" y="239"/>
                  </a:cubicBezTo>
                  <a:cubicBezTo>
                    <a:pt x="109" y="237"/>
                    <a:pt x="128" y="234"/>
                    <a:pt x="132" y="227"/>
                  </a:cubicBezTo>
                  <a:cubicBezTo>
                    <a:pt x="142" y="200"/>
                    <a:pt x="127" y="188"/>
                    <a:pt x="156" y="179"/>
                  </a:cubicBezTo>
                  <a:cubicBezTo>
                    <a:pt x="192" y="186"/>
                    <a:pt x="222" y="198"/>
                    <a:pt x="260" y="203"/>
                  </a:cubicBezTo>
                  <a:cubicBezTo>
                    <a:pt x="280" y="209"/>
                    <a:pt x="293" y="231"/>
                    <a:pt x="316" y="239"/>
                  </a:cubicBezTo>
                  <a:cubicBezTo>
                    <a:pt x="332" y="236"/>
                    <a:pt x="348" y="242"/>
                    <a:pt x="348" y="223"/>
                  </a:cubicBezTo>
                  <a:cubicBezTo>
                    <a:pt x="348" y="215"/>
                    <a:pt x="344" y="196"/>
                    <a:pt x="336" y="191"/>
                  </a:cubicBezTo>
                  <a:cubicBezTo>
                    <a:pt x="328" y="186"/>
                    <a:pt x="312" y="183"/>
                    <a:pt x="312" y="183"/>
                  </a:cubicBezTo>
                  <a:cubicBezTo>
                    <a:pt x="307" y="170"/>
                    <a:pt x="307" y="156"/>
                    <a:pt x="320" y="147"/>
                  </a:cubicBezTo>
                  <a:cubicBezTo>
                    <a:pt x="322" y="144"/>
                    <a:pt x="346" y="139"/>
                    <a:pt x="348" y="139"/>
                  </a:cubicBezTo>
                  <a:cubicBezTo>
                    <a:pt x="356" y="136"/>
                    <a:pt x="372" y="131"/>
                    <a:pt x="372" y="131"/>
                  </a:cubicBezTo>
                  <a:cubicBezTo>
                    <a:pt x="385" y="90"/>
                    <a:pt x="348" y="105"/>
                    <a:pt x="308" y="103"/>
                  </a:cubicBezTo>
                  <a:cubicBezTo>
                    <a:pt x="301" y="82"/>
                    <a:pt x="313" y="73"/>
                    <a:pt x="320" y="55"/>
                  </a:cubicBezTo>
                  <a:cubicBezTo>
                    <a:pt x="310" y="26"/>
                    <a:pt x="310" y="30"/>
                    <a:pt x="276" y="35"/>
                  </a:cubicBezTo>
                  <a:cubicBezTo>
                    <a:pt x="239" y="71"/>
                    <a:pt x="238" y="77"/>
                    <a:pt x="184" y="71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noFill/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007A5C"/>
              </a:prstShdw>
            </a:effectLst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2902" name="Oval 104"/>
            <p:cNvSpPr>
              <a:spLocks noChangeArrowheads="1"/>
            </p:cNvSpPr>
            <p:nvPr/>
          </p:nvSpPr>
          <p:spPr bwMode="auto">
            <a:xfrm>
              <a:off x="976" y="2478"/>
              <a:ext cx="171" cy="320"/>
            </a:xfrm>
            <a:prstGeom prst="ellipse">
              <a:avLst/>
            </a:prstGeom>
            <a:solidFill>
              <a:schemeClr val="bg1"/>
            </a:solidFill>
            <a:ln w="12700">
              <a:noFill/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9999"/>
              </a:prstShdw>
            </a:effectLst>
          </p:spPr>
          <p:txBody>
            <a:bodyPr wrap="none" anchor="ctr">
              <a:spAutoFit/>
            </a:bodyPr>
            <a:lstStyle/>
            <a:p>
              <a:endParaRPr lang="es-ES" sz="1400">
                <a:solidFill>
                  <a:schemeClr val="bg1"/>
                </a:solidFill>
              </a:endParaRPr>
            </a:p>
          </p:txBody>
        </p:sp>
        <p:sp>
          <p:nvSpPr>
            <p:cNvPr id="32903" name="Oval 105"/>
            <p:cNvSpPr>
              <a:spLocks noChangeArrowheads="1"/>
            </p:cNvSpPr>
            <p:nvPr/>
          </p:nvSpPr>
          <p:spPr bwMode="auto">
            <a:xfrm>
              <a:off x="1048" y="2468"/>
              <a:ext cx="171" cy="320"/>
            </a:xfrm>
            <a:prstGeom prst="ellipse">
              <a:avLst/>
            </a:prstGeom>
            <a:solidFill>
              <a:schemeClr val="bg1"/>
            </a:solidFill>
            <a:ln w="12700">
              <a:noFill/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9999"/>
              </a:prstShdw>
            </a:effectLst>
          </p:spPr>
          <p:txBody>
            <a:bodyPr wrap="none" anchor="ctr">
              <a:spAutoFit/>
            </a:bodyPr>
            <a:lstStyle/>
            <a:p>
              <a:endParaRPr lang="es-ES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06"/>
          <p:cNvGrpSpPr>
            <a:grpSpLocks/>
          </p:cNvGrpSpPr>
          <p:nvPr/>
        </p:nvGrpSpPr>
        <p:grpSpPr bwMode="auto">
          <a:xfrm>
            <a:off x="403622" y="4149723"/>
            <a:ext cx="564547" cy="481234"/>
            <a:chOff x="848" y="2468"/>
            <a:chExt cx="371" cy="356"/>
          </a:xfrm>
        </p:grpSpPr>
        <p:sp>
          <p:nvSpPr>
            <p:cNvPr id="32898" name="Freeform 107"/>
            <p:cNvSpPr>
              <a:spLocks/>
            </p:cNvSpPr>
            <p:nvPr/>
          </p:nvSpPr>
          <p:spPr bwMode="auto">
            <a:xfrm>
              <a:off x="848" y="2528"/>
              <a:ext cx="121" cy="296"/>
            </a:xfrm>
            <a:custGeom>
              <a:avLst/>
              <a:gdLst>
                <a:gd name="T0" fmla="*/ 1 w 385"/>
                <a:gd name="T1" fmla="*/ 53 h 242"/>
                <a:gd name="T2" fmla="*/ 1 w 385"/>
                <a:gd name="T3" fmla="*/ 38 h 242"/>
                <a:gd name="T4" fmla="*/ 1 w 385"/>
                <a:gd name="T5" fmla="*/ 3 h 242"/>
                <a:gd name="T6" fmla="*/ 1 w 385"/>
                <a:gd name="T7" fmla="*/ 7 h 242"/>
                <a:gd name="T8" fmla="*/ 0 w 385"/>
                <a:gd name="T9" fmla="*/ 23 h 242"/>
                <a:gd name="T10" fmla="*/ 0 w 385"/>
                <a:gd name="T11" fmla="*/ 33 h 242"/>
                <a:gd name="T12" fmla="*/ 0 w 385"/>
                <a:gd name="T13" fmla="*/ 61 h 242"/>
                <a:gd name="T14" fmla="*/ 0 w 385"/>
                <a:gd name="T15" fmla="*/ 73 h 242"/>
                <a:gd name="T16" fmla="*/ 0 w 385"/>
                <a:gd name="T17" fmla="*/ 103 h 242"/>
                <a:gd name="T18" fmla="*/ 1 w 385"/>
                <a:gd name="T19" fmla="*/ 177 h 242"/>
                <a:gd name="T20" fmla="*/ 1 w 385"/>
                <a:gd name="T21" fmla="*/ 169 h 242"/>
                <a:gd name="T22" fmla="*/ 1 w 385"/>
                <a:gd name="T23" fmla="*/ 133 h 242"/>
                <a:gd name="T24" fmla="*/ 1 w 385"/>
                <a:gd name="T25" fmla="*/ 151 h 242"/>
                <a:gd name="T26" fmla="*/ 2 w 385"/>
                <a:gd name="T27" fmla="*/ 177 h 242"/>
                <a:gd name="T28" fmla="*/ 2 w 385"/>
                <a:gd name="T29" fmla="*/ 166 h 242"/>
                <a:gd name="T30" fmla="*/ 2 w 385"/>
                <a:gd name="T31" fmla="*/ 142 h 242"/>
                <a:gd name="T32" fmla="*/ 2 w 385"/>
                <a:gd name="T33" fmla="*/ 136 h 242"/>
                <a:gd name="T34" fmla="*/ 2 w 385"/>
                <a:gd name="T35" fmla="*/ 108 h 242"/>
                <a:gd name="T36" fmla="*/ 2 w 385"/>
                <a:gd name="T37" fmla="*/ 103 h 242"/>
                <a:gd name="T38" fmla="*/ 2 w 385"/>
                <a:gd name="T39" fmla="*/ 97 h 242"/>
                <a:gd name="T40" fmla="*/ 2 w 385"/>
                <a:gd name="T41" fmla="*/ 76 h 242"/>
                <a:gd name="T42" fmla="*/ 2 w 385"/>
                <a:gd name="T43" fmla="*/ 41 h 242"/>
                <a:gd name="T44" fmla="*/ 1 w 385"/>
                <a:gd name="T45" fmla="*/ 25 h 242"/>
                <a:gd name="T46" fmla="*/ 1 w 385"/>
                <a:gd name="T47" fmla="*/ 53 h 24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85"/>
                <a:gd name="T73" fmla="*/ 0 h 242"/>
                <a:gd name="T74" fmla="*/ 385 w 385"/>
                <a:gd name="T75" fmla="*/ 242 h 24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85" h="242">
                  <a:moveTo>
                    <a:pt x="184" y="71"/>
                  </a:moveTo>
                  <a:cubicBezTo>
                    <a:pt x="165" y="66"/>
                    <a:pt x="158" y="66"/>
                    <a:pt x="148" y="51"/>
                  </a:cubicBezTo>
                  <a:cubicBezTo>
                    <a:pt x="143" y="33"/>
                    <a:pt x="142" y="18"/>
                    <a:pt x="132" y="3"/>
                  </a:cubicBezTo>
                  <a:cubicBezTo>
                    <a:pt x="121" y="4"/>
                    <a:pt x="108" y="0"/>
                    <a:pt x="100" y="7"/>
                  </a:cubicBezTo>
                  <a:cubicBezTo>
                    <a:pt x="93" y="11"/>
                    <a:pt x="94" y="23"/>
                    <a:pt x="92" y="31"/>
                  </a:cubicBezTo>
                  <a:cubicBezTo>
                    <a:pt x="90" y="35"/>
                    <a:pt x="88" y="43"/>
                    <a:pt x="88" y="43"/>
                  </a:cubicBezTo>
                  <a:cubicBezTo>
                    <a:pt x="100" y="80"/>
                    <a:pt x="62" y="79"/>
                    <a:pt x="36" y="83"/>
                  </a:cubicBezTo>
                  <a:cubicBezTo>
                    <a:pt x="7" y="92"/>
                    <a:pt x="19" y="86"/>
                    <a:pt x="0" y="99"/>
                  </a:cubicBezTo>
                  <a:cubicBezTo>
                    <a:pt x="6" y="140"/>
                    <a:pt x="20" y="134"/>
                    <a:pt x="60" y="139"/>
                  </a:cubicBezTo>
                  <a:cubicBezTo>
                    <a:pt x="105" y="154"/>
                    <a:pt x="44" y="219"/>
                    <a:pt x="104" y="239"/>
                  </a:cubicBezTo>
                  <a:cubicBezTo>
                    <a:pt x="109" y="237"/>
                    <a:pt x="128" y="234"/>
                    <a:pt x="132" y="227"/>
                  </a:cubicBezTo>
                  <a:cubicBezTo>
                    <a:pt x="142" y="200"/>
                    <a:pt x="127" y="188"/>
                    <a:pt x="156" y="179"/>
                  </a:cubicBezTo>
                  <a:cubicBezTo>
                    <a:pt x="192" y="186"/>
                    <a:pt x="222" y="198"/>
                    <a:pt x="260" y="203"/>
                  </a:cubicBezTo>
                  <a:cubicBezTo>
                    <a:pt x="280" y="209"/>
                    <a:pt x="293" y="231"/>
                    <a:pt x="316" y="239"/>
                  </a:cubicBezTo>
                  <a:cubicBezTo>
                    <a:pt x="332" y="236"/>
                    <a:pt x="348" y="242"/>
                    <a:pt x="348" y="223"/>
                  </a:cubicBezTo>
                  <a:cubicBezTo>
                    <a:pt x="348" y="215"/>
                    <a:pt x="344" y="196"/>
                    <a:pt x="336" y="191"/>
                  </a:cubicBezTo>
                  <a:cubicBezTo>
                    <a:pt x="328" y="186"/>
                    <a:pt x="312" y="183"/>
                    <a:pt x="312" y="183"/>
                  </a:cubicBezTo>
                  <a:cubicBezTo>
                    <a:pt x="307" y="170"/>
                    <a:pt x="307" y="156"/>
                    <a:pt x="320" y="147"/>
                  </a:cubicBezTo>
                  <a:cubicBezTo>
                    <a:pt x="322" y="144"/>
                    <a:pt x="346" y="139"/>
                    <a:pt x="348" y="139"/>
                  </a:cubicBezTo>
                  <a:cubicBezTo>
                    <a:pt x="356" y="136"/>
                    <a:pt x="372" y="131"/>
                    <a:pt x="372" y="131"/>
                  </a:cubicBezTo>
                  <a:cubicBezTo>
                    <a:pt x="385" y="90"/>
                    <a:pt x="348" y="105"/>
                    <a:pt x="308" y="103"/>
                  </a:cubicBezTo>
                  <a:cubicBezTo>
                    <a:pt x="301" y="82"/>
                    <a:pt x="313" y="73"/>
                    <a:pt x="320" y="55"/>
                  </a:cubicBezTo>
                  <a:cubicBezTo>
                    <a:pt x="310" y="26"/>
                    <a:pt x="310" y="30"/>
                    <a:pt x="276" y="35"/>
                  </a:cubicBezTo>
                  <a:cubicBezTo>
                    <a:pt x="239" y="71"/>
                    <a:pt x="238" y="77"/>
                    <a:pt x="184" y="71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noFill/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007A5C"/>
              </a:prstShdw>
            </a:effectLst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2899" name="Oval 108"/>
            <p:cNvSpPr>
              <a:spLocks noChangeArrowheads="1"/>
            </p:cNvSpPr>
            <p:nvPr/>
          </p:nvSpPr>
          <p:spPr bwMode="auto">
            <a:xfrm>
              <a:off x="976" y="2478"/>
              <a:ext cx="171" cy="320"/>
            </a:xfrm>
            <a:prstGeom prst="ellipse">
              <a:avLst/>
            </a:prstGeom>
            <a:solidFill>
              <a:schemeClr val="bg1"/>
            </a:solidFill>
            <a:ln w="12700">
              <a:noFill/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9999"/>
              </a:prstShdw>
            </a:effectLst>
          </p:spPr>
          <p:txBody>
            <a:bodyPr wrap="none" anchor="ctr">
              <a:spAutoFit/>
            </a:bodyPr>
            <a:lstStyle/>
            <a:p>
              <a:endParaRPr lang="es-ES" sz="1400">
                <a:solidFill>
                  <a:schemeClr val="bg1"/>
                </a:solidFill>
              </a:endParaRPr>
            </a:p>
          </p:txBody>
        </p:sp>
        <p:sp>
          <p:nvSpPr>
            <p:cNvPr id="32900" name="Oval 109"/>
            <p:cNvSpPr>
              <a:spLocks noChangeArrowheads="1"/>
            </p:cNvSpPr>
            <p:nvPr/>
          </p:nvSpPr>
          <p:spPr bwMode="auto">
            <a:xfrm>
              <a:off x="1048" y="2468"/>
              <a:ext cx="171" cy="320"/>
            </a:xfrm>
            <a:prstGeom prst="ellipse">
              <a:avLst/>
            </a:prstGeom>
            <a:solidFill>
              <a:schemeClr val="bg1"/>
            </a:solidFill>
            <a:ln w="12700">
              <a:noFill/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9999"/>
              </a:prstShdw>
            </a:effectLst>
          </p:spPr>
          <p:txBody>
            <a:bodyPr wrap="none" anchor="ctr">
              <a:spAutoFit/>
            </a:bodyPr>
            <a:lstStyle/>
            <a:p>
              <a:endParaRPr lang="es-ES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10"/>
          <p:cNvGrpSpPr>
            <a:grpSpLocks/>
          </p:cNvGrpSpPr>
          <p:nvPr/>
        </p:nvGrpSpPr>
        <p:grpSpPr bwMode="auto">
          <a:xfrm>
            <a:off x="746522" y="4200523"/>
            <a:ext cx="564547" cy="481234"/>
            <a:chOff x="848" y="2468"/>
            <a:chExt cx="371" cy="356"/>
          </a:xfrm>
        </p:grpSpPr>
        <p:sp>
          <p:nvSpPr>
            <p:cNvPr id="32895" name="Freeform 111"/>
            <p:cNvSpPr>
              <a:spLocks/>
            </p:cNvSpPr>
            <p:nvPr/>
          </p:nvSpPr>
          <p:spPr bwMode="auto">
            <a:xfrm>
              <a:off x="848" y="2528"/>
              <a:ext cx="121" cy="296"/>
            </a:xfrm>
            <a:custGeom>
              <a:avLst/>
              <a:gdLst>
                <a:gd name="T0" fmla="*/ 1 w 385"/>
                <a:gd name="T1" fmla="*/ 53 h 242"/>
                <a:gd name="T2" fmla="*/ 1 w 385"/>
                <a:gd name="T3" fmla="*/ 38 h 242"/>
                <a:gd name="T4" fmla="*/ 1 w 385"/>
                <a:gd name="T5" fmla="*/ 3 h 242"/>
                <a:gd name="T6" fmla="*/ 1 w 385"/>
                <a:gd name="T7" fmla="*/ 7 h 242"/>
                <a:gd name="T8" fmla="*/ 0 w 385"/>
                <a:gd name="T9" fmla="*/ 23 h 242"/>
                <a:gd name="T10" fmla="*/ 0 w 385"/>
                <a:gd name="T11" fmla="*/ 33 h 242"/>
                <a:gd name="T12" fmla="*/ 0 w 385"/>
                <a:gd name="T13" fmla="*/ 61 h 242"/>
                <a:gd name="T14" fmla="*/ 0 w 385"/>
                <a:gd name="T15" fmla="*/ 73 h 242"/>
                <a:gd name="T16" fmla="*/ 0 w 385"/>
                <a:gd name="T17" fmla="*/ 103 h 242"/>
                <a:gd name="T18" fmla="*/ 1 w 385"/>
                <a:gd name="T19" fmla="*/ 177 h 242"/>
                <a:gd name="T20" fmla="*/ 1 w 385"/>
                <a:gd name="T21" fmla="*/ 169 h 242"/>
                <a:gd name="T22" fmla="*/ 1 w 385"/>
                <a:gd name="T23" fmla="*/ 133 h 242"/>
                <a:gd name="T24" fmla="*/ 1 w 385"/>
                <a:gd name="T25" fmla="*/ 151 h 242"/>
                <a:gd name="T26" fmla="*/ 2 w 385"/>
                <a:gd name="T27" fmla="*/ 177 h 242"/>
                <a:gd name="T28" fmla="*/ 2 w 385"/>
                <a:gd name="T29" fmla="*/ 166 h 242"/>
                <a:gd name="T30" fmla="*/ 2 w 385"/>
                <a:gd name="T31" fmla="*/ 142 h 242"/>
                <a:gd name="T32" fmla="*/ 2 w 385"/>
                <a:gd name="T33" fmla="*/ 136 h 242"/>
                <a:gd name="T34" fmla="*/ 2 w 385"/>
                <a:gd name="T35" fmla="*/ 108 h 242"/>
                <a:gd name="T36" fmla="*/ 2 w 385"/>
                <a:gd name="T37" fmla="*/ 103 h 242"/>
                <a:gd name="T38" fmla="*/ 2 w 385"/>
                <a:gd name="T39" fmla="*/ 97 h 242"/>
                <a:gd name="T40" fmla="*/ 2 w 385"/>
                <a:gd name="T41" fmla="*/ 76 h 242"/>
                <a:gd name="T42" fmla="*/ 2 w 385"/>
                <a:gd name="T43" fmla="*/ 41 h 242"/>
                <a:gd name="T44" fmla="*/ 1 w 385"/>
                <a:gd name="T45" fmla="*/ 25 h 242"/>
                <a:gd name="T46" fmla="*/ 1 w 385"/>
                <a:gd name="T47" fmla="*/ 53 h 24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85"/>
                <a:gd name="T73" fmla="*/ 0 h 242"/>
                <a:gd name="T74" fmla="*/ 385 w 385"/>
                <a:gd name="T75" fmla="*/ 242 h 24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85" h="242">
                  <a:moveTo>
                    <a:pt x="184" y="71"/>
                  </a:moveTo>
                  <a:cubicBezTo>
                    <a:pt x="165" y="66"/>
                    <a:pt x="158" y="66"/>
                    <a:pt x="148" y="51"/>
                  </a:cubicBezTo>
                  <a:cubicBezTo>
                    <a:pt x="143" y="33"/>
                    <a:pt x="142" y="18"/>
                    <a:pt x="132" y="3"/>
                  </a:cubicBezTo>
                  <a:cubicBezTo>
                    <a:pt x="121" y="4"/>
                    <a:pt x="108" y="0"/>
                    <a:pt x="100" y="7"/>
                  </a:cubicBezTo>
                  <a:cubicBezTo>
                    <a:pt x="93" y="11"/>
                    <a:pt x="94" y="23"/>
                    <a:pt x="92" y="31"/>
                  </a:cubicBezTo>
                  <a:cubicBezTo>
                    <a:pt x="90" y="35"/>
                    <a:pt x="88" y="43"/>
                    <a:pt x="88" y="43"/>
                  </a:cubicBezTo>
                  <a:cubicBezTo>
                    <a:pt x="100" y="80"/>
                    <a:pt x="62" y="79"/>
                    <a:pt x="36" y="83"/>
                  </a:cubicBezTo>
                  <a:cubicBezTo>
                    <a:pt x="7" y="92"/>
                    <a:pt x="19" y="86"/>
                    <a:pt x="0" y="99"/>
                  </a:cubicBezTo>
                  <a:cubicBezTo>
                    <a:pt x="6" y="140"/>
                    <a:pt x="20" y="134"/>
                    <a:pt x="60" y="139"/>
                  </a:cubicBezTo>
                  <a:cubicBezTo>
                    <a:pt x="105" y="154"/>
                    <a:pt x="44" y="219"/>
                    <a:pt x="104" y="239"/>
                  </a:cubicBezTo>
                  <a:cubicBezTo>
                    <a:pt x="109" y="237"/>
                    <a:pt x="128" y="234"/>
                    <a:pt x="132" y="227"/>
                  </a:cubicBezTo>
                  <a:cubicBezTo>
                    <a:pt x="142" y="200"/>
                    <a:pt x="127" y="188"/>
                    <a:pt x="156" y="179"/>
                  </a:cubicBezTo>
                  <a:cubicBezTo>
                    <a:pt x="192" y="186"/>
                    <a:pt x="222" y="198"/>
                    <a:pt x="260" y="203"/>
                  </a:cubicBezTo>
                  <a:cubicBezTo>
                    <a:pt x="280" y="209"/>
                    <a:pt x="293" y="231"/>
                    <a:pt x="316" y="239"/>
                  </a:cubicBezTo>
                  <a:cubicBezTo>
                    <a:pt x="332" y="236"/>
                    <a:pt x="348" y="242"/>
                    <a:pt x="348" y="223"/>
                  </a:cubicBezTo>
                  <a:cubicBezTo>
                    <a:pt x="348" y="215"/>
                    <a:pt x="344" y="196"/>
                    <a:pt x="336" y="191"/>
                  </a:cubicBezTo>
                  <a:cubicBezTo>
                    <a:pt x="328" y="186"/>
                    <a:pt x="312" y="183"/>
                    <a:pt x="312" y="183"/>
                  </a:cubicBezTo>
                  <a:cubicBezTo>
                    <a:pt x="307" y="170"/>
                    <a:pt x="307" y="156"/>
                    <a:pt x="320" y="147"/>
                  </a:cubicBezTo>
                  <a:cubicBezTo>
                    <a:pt x="322" y="144"/>
                    <a:pt x="346" y="139"/>
                    <a:pt x="348" y="139"/>
                  </a:cubicBezTo>
                  <a:cubicBezTo>
                    <a:pt x="356" y="136"/>
                    <a:pt x="372" y="131"/>
                    <a:pt x="372" y="131"/>
                  </a:cubicBezTo>
                  <a:cubicBezTo>
                    <a:pt x="385" y="90"/>
                    <a:pt x="348" y="105"/>
                    <a:pt x="308" y="103"/>
                  </a:cubicBezTo>
                  <a:cubicBezTo>
                    <a:pt x="301" y="82"/>
                    <a:pt x="313" y="73"/>
                    <a:pt x="320" y="55"/>
                  </a:cubicBezTo>
                  <a:cubicBezTo>
                    <a:pt x="310" y="26"/>
                    <a:pt x="310" y="30"/>
                    <a:pt x="276" y="35"/>
                  </a:cubicBezTo>
                  <a:cubicBezTo>
                    <a:pt x="239" y="71"/>
                    <a:pt x="238" y="77"/>
                    <a:pt x="184" y="71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noFill/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007A5C"/>
              </a:prstShdw>
            </a:effectLst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2896" name="Oval 112"/>
            <p:cNvSpPr>
              <a:spLocks noChangeArrowheads="1"/>
            </p:cNvSpPr>
            <p:nvPr/>
          </p:nvSpPr>
          <p:spPr bwMode="auto">
            <a:xfrm>
              <a:off x="976" y="2478"/>
              <a:ext cx="171" cy="320"/>
            </a:xfrm>
            <a:prstGeom prst="ellipse">
              <a:avLst/>
            </a:prstGeom>
            <a:solidFill>
              <a:schemeClr val="bg1"/>
            </a:solidFill>
            <a:ln w="12700">
              <a:noFill/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9999"/>
              </a:prstShdw>
            </a:effectLst>
          </p:spPr>
          <p:txBody>
            <a:bodyPr wrap="none" anchor="ctr">
              <a:spAutoFit/>
            </a:bodyPr>
            <a:lstStyle/>
            <a:p>
              <a:endParaRPr lang="es-ES" sz="1400">
                <a:solidFill>
                  <a:schemeClr val="bg1"/>
                </a:solidFill>
              </a:endParaRPr>
            </a:p>
          </p:txBody>
        </p:sp>
        <p:sp>
          <p:nvSpPr>
            <p:cNvPr id="32897" name="Oval 113"/>
            <p:cNvSpPr>
              <a:spLocks noChangeArrowheads="1"/>
            </p:cNvSpPr>
            <p:nvPr/>
          </p:nvSpPr>
          <p:spPr bwMode="auto">
            <a:xfrm>
              <a:off x="1048" y="2468"/>
              <a:ext cx="171" cy="320"/>
            </a:xfrm>
            <a:prstGeom prst="ellipse">
              <a:avLst/>
            </a:prstGeom>
            <a:solidFill>
              <a:schemeClr val="bg1"/>
            </a:solidFill>
            <a:ln w="12700">
              <a:noFill/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9999"/>
              </a:prstShdw>
            </a:effectLst>
          </p:spPr>
          <p:txBody>
            <a:bodyPr wrap="none" anchor="ctr">
              <a:spAutoFit/>
            </a:bodyPr>
            <a:lstStyle/>
            <a:p>
              <a:endParaRPr lang="es-ES" sz="1400">
                <a:solidFill>
                  <a:schemeClr val="bg1"/>
                </a:solidFill>
              </a:endParaRPr>
            </a:p>
          </p:txBody>
        </p:sp>
      </p:grpSp>
      <p:pic>
        <p:nvPicPr>
          <p:cNvPr id="32853" name="Picture 114" descr="StableVesselCrossectnRG[9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0319" y="3948114"/>
            <a:ext cx="1014413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15"/>
          <p:cNvGrpSpPr>
            <a:grpSpLocks/>
          </p:cNvGrpSpPr>
          <p:nvPr/>
        </p:nvGrpSpPr>
        <p:grpSpPr bwMode="auto">
          <a:xfrm rot="-1828155">
            <a:off x="6157912" y="4010026"/>
            <a:ext cx="1064419" cy="549275"/>
            <a:chOff x="3582" y="1706"/>
            <a:chExt cx="1158" cy="672"/>
          </a:xfrm>
        </p:grpSpPr>
        <p:sp>
          <p:nvSpPr>
            <p:cNvPr id="32892" name="Freeform 116"/>
            <p:cNvSpPr>
              <a:spLocks/>
            </p:cNvSpPr>
            <p:nvPr/>
          </p:nvSpPr>
          <p:spPr bwMode="ltGray">
            <a:xfrm>
              <a:off x="3612" y="1736"/>
              <a:ext cx="1096" cy="629"/>
            </a:xfrm>
            <a:custGeom>
              <a:avLst/>
              <a:gdLst>
                <a:gd name="T0" fmla="*/ 168 w 1158"/>
                <a:gd name="T1" fmla="*/ 123 h 672"/>
                <a:gd name="T2" fmla="*/ 87 w 1158"/>
                <a:gd name="T3" fmla="*/ 139 h 672"/>
                <a:gd name="T4" fmla="*/ 22 w 1158"/>
                <a:gd name="T5" fmla="*/ 143 h 672"/>
                <a:gd name="T6" fmla="*/ 3 w 1158"/>
                <a:gd name="T7" fmla="*/ 119 h 672"/>
                <a:gd name="T8" fmla="*/ 24 w 1158"/>
                <a:gd name="T9" fmla="*/ 83 h 672"/>
                <a:gd name="T10" fmla="*/ 86 w 1158"/>
                <a:gd name="T11" fmla="*/ 31 h 672"/>
                <a:gd name="T12" fmla="*/ 158 w 1158"/>
                <a:gd name="T13" fmla="*/ 1 h 672"/>
                <a:gd name="T14" fmla="*/ 232 w 1158"/>
                <a:gd name="T15" fmla="*/ 29 h 672"/>
                <a:gd name="T16" fmla="*/ 301 w 1158"/>
                <a:gd name="T17" fmla="*/ 73 h 672"/>
                <a:gd name="T18" fmla="*/ 326 w 1158"/>
                <a:gd name="T19" fmla="*/ 111 h 672"/>
                <a:gd name="T20" fmla="*/ 302 w 1158"/>
                <a:gd name="T21" fmla="*/ 140 h 672"/>
                <a:gd name="T22" fmla="*/ 238 w 1158"/>
                <a:gd name="T23" fmla="*/ 136 h 672"/>
                <a:gd name="T24" fmla="*/ 168 w 1158"/>
                <a:gd name="T25" fmla="*/ 123 h 6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58"/>
                <a:gd name="T40" fmla="*/ 0 h 672"/>
                <a:gd name="T41" fmla="*/ 1158 w 1158"/>
                <a:gd name="T42" fmla="*/ 672 h 6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58" h="672">
                  <a:moveTo>
                    <a:pt x="597" y="561"/>
                  </a:moveTo>
                  <a:cubicBezTo>
                    <a:pt x="528" y="559"/>
                    <a:pt x="388" y="603"/>
                    <a:pt x="306" y="633"/>
                  </a:cubicBezTo>
                  <a:cubicBezTo>
                    <a:pt x="228" y="665"/>
                    <a:pt x="125" y="672"/>
                    <a:pt x="74" y="657"/>
                  </a:cubicBezTo>
                  <a:cubicBezTo>
                    <a:pt x="27" y="643"/>
                    <a:pt x="6" y="595"/>
                    <a:pt x="3" y="548"/>
                  </a:cubicBezTo>
                  <a:cubicBezTo>
                    <a:pt x="0" y="501"/>
                    <a:pt x="43" y="442"/>
                    <a:pt x="81" y="375"/>
                  </a:cubicBezTo>
                  <a:cubicBezTo>
                    <a:pt x="131" y="307"/>
                    <a:pt x="223" y="201"/>
                    <a:pt x="303" y="139"/>
                  </a:cubicBezTo>
                  <a:cubicBezTo>
                    <a:pt x="383" y="74"/>
                    <a:pt x="473" y="2"/>
                    <a:pt x="559" y="1"/>
                  </a:cubicBezTo>
                  <a:cubicBezTo>
                    <a:pt x="645" y="0"/>
                    <a:pt x="737" y="74"/>
                    <a:pt x="821" y="130"/>
                  </a:cubicBezTo>
                  <a:cubicBezTo>
                    <a:pt x="906" y="188"/>
                    <a:pt x="1010" y="271"/>
                    <a:pt x="1066" y="335"/>
                  </a:cubicBezTo>
                  <a:cubicBezTo>
                    <a:pt x="1123" y="398"/>
                    <a:pt x="1158" y="461"/>
                    <a:pt x="1158" y="512"/>
                  </a:cubicBezTo>
                  <a:cubicBezTo>
                    <a:pt x="1153" y="564"/>
                    <a:pt x="1134" y="617"/>
                    <a:pt x="1069" y="638"/>
                  </a:cubicBezTo>
                  <a:cubicBezTo>
                    <a:pt x="1004" y="658"/>
                    <a:pt x="945" y="653"/>
                    <a:pt x="845" y="625"/>
                  </a:cubicBezTo>
                  <a:cubicBezTo>
                    <a:pt x="767" y="613"/>
                    <a:pt x="666" y="563"/>
                    <a:pt x="597" y="561"/>
                  </a:cubicBezTo>
                  <a:close/>
                </a:path>
              </a:pathLst>
            </a:custGeom>
            <a:solidFill>
              <a:srgbClr val="FF7C80"/>
            </a:solidFill>
            <a:ln w="889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2893" name="Freeform 117"/>
            <p:cNvSpPr>
              <a:spLocks/>
            </p:cNvSpPr>
            <p:nvPr/>
          </p:nvSpPr>
          <p:spPr bwMode="auto">
            <a:xfrm>
              <a:off x="3582" y="1706"/>
              <a:ext cx="1158" cy="672"/>
            </a:xfrm>
            <a:custGeom>
              <a:avLst/>
              <a:gdLst>
                <a:gd name="T0" fmla="*/ 597 w 1158"/>
                <a:gd name="T1" fmla="*/ 561 h 672"/>
                <a:gd name="T2" fmla="*/ 306 w 1158"/>
                <a:gd name="T3" fmla="*/ 633 h 672"/>
                <a:gd name="T4" fmla="*/ 74 w 1158"/>
                <a:gd name="T5" fmla="*/ 657 h 672"/>
                <a:gd name="T6" fmla="*/ 3 w 1158"/>
                <a:gd name="T7" fmla="*/ 548 h 672"/>
                <a:gd name="T8" fmla="*/ 81 w 1158"/>
                <a:gd name="T9" fmla="*/ 375 h 672"/>
                <a:gd name="T10" fmla="*/ 303 w 1158"/>
                <a:gd name="T11" fmla="*/ 139 h 672"/>
                <a:gd name="T12" fmla="*/ 559 w 1158"/>
                <a:gd name="T13" fmla="*/ 1 h 672"/>
                <a:gd name="T14" fmla="*/ 821 w 1158"/>
                <a:gd name="T15" fmla="*/ 130 h 672"/>
                <a:gd name="T16" fmla="*/ 1066 w 1158"/>
                <a:gd name="T17" fmla="*/ 335 h 672"/>
                <a:gd name="T18" fmla="*/ 1158 w 1158"/>
                <a:gd name="T19" fmla="*/ 512 h 672"/>
                <a:gd name="T20" fmla="*/ 1069 w 1158"/>
                <a:gd name="T21" fmla="*/ 638 h 672"/>
                <a:gd name="T22" fmla="*/ 845 w 1158"/>
                <a:gd name="T23" fmla="*/ 625 h 672"/>
                <a:gd name="T24" fmla="*/ 597 w 1158"/>
                <a:gd name="T25" fmla="*/ 561 h 6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58"/>
                <a:gd name="T40" fmla="*/ 0 h 672"/>
                <a:gd name="T41" fmla="*/ 1158 w 1158"/>
                <a:gd name="T42" fmla="*/ 672 h 6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58" h="672">
                  <a:moveTo>
                    <a:pt x="597" y="561"/>
                  </a:moveTo>
                  <a:cubicBezTo>
                    <a:pt x="528" y="559"/>
                    <a:pt x="388" y="603"/>
                    <a:pt x="306" y="633"/>
                  </a:cubicBezTo>
                  <a:cubicBezTo>
                    <a:pt x="228" y="665"/>
                    <a:pt x="125" y="672"/>
                    <a:pt x="74" y="657"/>
                  </a:cubicBezTo>
                  <a:cubicBezTo>
                    <a:pt x="27" y="643"/>
                    <a:pt x="6" y="595"/>
                    <a:pt x="3" y="548"/>
                  </a:cubicBezTo>
                  <a:cubicBezTo>
                    <a:pt x="0" y="501"/>
                    <a:pt x="43" y="442"/>
                    <a:pt x="81" y="375"/>
                  </a:cubicBezTo>
                  <a:cubicBezTo>
                    <a:pt x="131" y="307"/>
                    <a:pt x="223" y="201"/>
                    <a:pt x="303" y="139"/>
                  </a:cubicBezTo>
                  <a:cubicBezTo>
                    <a:pt x="383" y="74"/>
                    <a:pt x="473" y="2"/>
                    <a:pt x="559" y="1"/>
                  </a:cubicBezTo>
                  <a:cubicBezTo>
                    <a:pt x="645" y="0"/>
                    <a:pt x="737" y="74"/>
                    <a:pt x="821" y="130"/>
                  </a:cubicBezTo>
                  <a:cubicBezTo>
                    <a:pt x="906" y="188"/>
                    <a:pt x="1010" y="271"/>
                    <a:pt x="1066" y="335"/>
                  </a:cubicBezTo>
                  <a:cubicBezTo>
                    <a:pt x="1123" y="398"/>
                    <a:pt x="1158" y="461"/>
                    <a:pt x="1158" y="512"/>
                  </a:cubicBezTo>
                  <a:cubicBezTo>
                    <a:pt x="1153" y="564"/>
                    <a:pt x="1134" y="617"/>
                    <a:pt x="1069" y="638"/>
                  </a:cubicBezTo>
                  <a:cubicBezTo>
                    <a:pt x="1004" y="658"/>
                    <a:pt x="945" y="653"/>
                    <a:pt x="845" y="625"/>
                  </a:cubicBezTo>
                  <a:cubicBezTo>
                    <a:pt x="767" y="613"/>
                    <a:pt x="666" y="563"/>
                    <a:pt x="597" y="561"/>
                  </a:cubicBezTo>
                  <a:close/>
                </a:path>
              </a:pathLst>
            </a:custGeom>
            <a:noFill/>
            <a:ln w="88900">
              <a:solidFill>
                <a:srgbClr val="A4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63414" name="Freeform 118"/>
            <p:cNvSpPr>
              <a:spLocks/>
            </p:cNvSpPr>
            <p:nvPr/>
          </p:nvSpPr>
          <p:spPr bwMode="auto">
            <a:xfrm>
              <a:off x="4077" y="1960"/>
              <a:ext cx="150" cy="190"/>
            </a:xfrm>
            <a:custGeom>
              <a:avLst/>
              <a:gdLst/>
              <a:ahLst/>
              <a:cxnLst>
                <a:cxn ang="0">
                  <a:pos x="13" y="136"/>
                </a:cxn>
                <a:cxn ang="0">
                  <a:pos x="0" y="80"/>
                </a:cxn>
                <a:cxn ang="0">
                  <a:pos x="13" y="35"/>
                </a:cxn>
                <a:cxn ang="0">
                  <a:pos x="53" y="8"/>
                </a:cxn>
                <a:cxn ang="0">
                  <a:pos x="109" y="11"/>
                </a:cxn>
                <a:cxn ang="0">
                  <a:pos x="147" y="72"/>
                </a:cxn>
                <a:cxn ang="0">
                  <a:pos x="136" y="152"/>
                </a:cxn>
                <a:cxn ang="0">
                  <a:pos x="80" y="187"/>
                </a:cxn>
                <a:cxn ang="0">
                  <a:pos x="40" y="166"/>
                </a:cxn>
                <a:cxn ang="0">
                  <a:pos x="13" y="136"/>
                </a:cxn>
              </a:cxnLst>
              <a:rect l="0" t="0" r="r" b="b"/>
              <a:pathLst>
                <a:path w="151" h="189">
                  <a:moveTo>
                    <a:pt x="13" y="136"/>
                  </a:moveTo>
                  <a:cubicBezTo>
                    <a:pt x="7" y="123"/>
                    <a:pt x="0" y="97"/>
                    <a:pt x="0" y="80"/>
                  </a:cubicBezTo>
                  <a:cubicBezTo>
                    <a:pt x="0" y="63"/>
                    <a:pt x="4" y="50"/>
                    <a:pt x="13" y="35"/>
                  </a:cubicBezTo>
                  <a:cubicBezTo>
                    <a:pt x="22" y="21"/>
                    <a:pt x="37" y="12"/>
                    <a:pt x="53" y="8"/>
                  </a:cubicBezTo>
                  <a:cubicBezTo>
                    <a:pt x="69" y="4"/>
                    <a:pt x="93" y="0"/>
                    <a:pt x="109" y="11"/>
                  </a:cubicBezTo>
                  <a:cubicBezTo>
                    <a:pt x="125" y="22"/>
                    <a:pt x="143" y="49"/>
                    <a:pt x="147" y="72"/>
                  </a:cubicBezTo>
                  <a:cubicBezTo>
                    <a:pt x="151" y="95"/>
                    <a:pt x="145" y="133"/>
                    <a:pt x="136" y="152"/>
                  </a:cubicBezTo>
                  <a:cubicBezTo>
                    <a:pt x="125" y="171"/>
                    <a:pt x="96" y="185"/>
                    <a:pt x="80" y="187"/>
                  </a:cubicBezTo>
                  <a:cubicBezTo>
                    <a:pt x="64" y="189"/>
                    <a:pt x="51" y="174"/>
                    <a:pt x="40" y="166"/>
                  </a:cubicBezTo>
                  <a:cubicBezTo>
                    <a:pt x="29" y="158"/>
                    <a:pt x="19" y="142"/>
                    <a:pt x="13" y="13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hlink">
                    <a:gamma/>
                    <a:shade val="0"/>
                    <a:invGamma/>
                  </a:schemeClr>
                </a:gs>
                <a:gs pos="100000">
                  <a:schemeClr val="hlink"/>
                </a:gs>
              </a:gsLst>
              <a:path path="rect">
                <a:fillToRect l="50000" t="50000" r="50000" b="50000"/>
              </a:path>
            </a:gradFill>
            <a:ln w="12700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19"/>
          <p:cNvGrpSpPr>
            <a:grpSpLocks/>
          </p:cNvGrpSpPr>
          <p:nvPr/>
        </p:nvGrpSpPr>
        <p:grpSpPr bwMode="auto">
          <a:xfrm>
            <a:off x="1703785" y="4116388"/>
            <a:ext cx="417909" cy="379412"/>
            <a:chOff x="2619" y="2940"/>
            <a:chExt cx="584" cy="530"/>
          </a:xfrm>
        </p:grpSpPr>
        <p:sp>
          <p:nvSpPr>
            <p:cNvPr id="1463416" name="Oval 120"/>
            <p:cNvSpPr>
              <a:spLocks noChangeArrowheads="1"/>
            </p:cNvSpPr>
            <p:nvPr/>
          </p:nvSpPr>
          <p:spPr bwMode="auto">
            <a:xfrm>
              <a:off x="2691" y="3033"/>
              <a:ext cx="145" cy="144"/>
            </a:xfrm>
            <a:prstGeom prst="ellipse">
              <a:avLst/>
            </a:prstGeom>
            <a:gradFill rotWithShape="0">
              <a:gsLst>
                <a:gs pos="0">
                  <a:srgbClr val="EFFF00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6600"/>
              </a:solidFill>
              <a:round/>
              <a:headEnd/>
              <a:tailEnd/>
            </a:ln>
            <a:effectLst>
              <a:outerShdw dist="35921" dir="2700000" algn="ctr" rotWithShape="0">
                <a:srgbClr val="99330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s-ES" sz="1400">
                <a:solidFill>
                  <a:schemeClr val="bg1"/>
                </a:solidFill>
              </a:endParaRPr>
            </a:p>
          </p:txBody>
        </p:sp>
        <p:sp>
          <p:nvSpPr>
            <p:cNvPr id="1463417" name="Oval 121"/>
            <p:cNvSpPr>
              <a:spLocks noChangeArrowheads="1"/>
            </p:cNvSpPr>
            <p:nvPr/>
          </p:nvSpPr>
          <p:spPr bwMode="auto">
            <a:xfrm>
              <a:off x="2826" y="3033"/>
              <a:ext cx="145" cy="144"/>
            </a:xfrm>
            <a:prstGeom prst="ellipse">
              <a:avLst/>
            </a:prstGeom>
            <a:gradFill rotWithShape="0">
              <a:gsLst>
                <a:gs pos="0">
                  <a:srgbClr val="EFFF00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6600"/>
              </a:solidFill>
              <a:round/>
              <a:headEnd/>
              <a:tailEnd/>
            </a:ln>
            <a:effectLst>
              <a:outerShdw dist="35921" dir="2700000" algn="ctr" rotWithShape="0">
                <a:srgbClr val="99330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s-ES" sz="1400">
                <a:solidFill>
                  <a:schemeClr val="bg1"/>
                </a:solidFill>
              </a:endParaRPr>
            </a:p>
          </p:txBody>
        </p:sp>
        <p:sp>
          <p:nvSpPr>
            <p:cNvPr id="1463418" name="Oval 122"/>
            <p:cNvSpPr>
              <a:spLocks noChangeArrowheads="1"/>
            </p:cNvSpPr>
            <p:nvPr/>
          </p:nvSpPr>
          <p:spPr bwMode="auto">
            <a:xfrm>
              <a:off x="2776" y="2940"/>
              <a:ext cx="145" cy="144"/>
            </a:xfrm>
            <a:prstGeom prst="ellipse">
              <a:avLst/>
            </a:prstGeom>
            <a:gradFill rotWithShape="0">
              <a:gsLst>
                <a:gs pos="0">
                  <a:srgbClr val="EFFF00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6600"/>
              </a:solidFill>
              <a:round/>
              <a:headEnd/>
              <a:tailEnd/>
            </a:ln>
            <a:effectLst>
              <a:outerShdw dist="35921" dir="2700000" algn="ctr" rotWithShape="0">
                <a:srgbClr val="99330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s-ES" sz="1400">
                <a:solidFill>
                  <a:schemeClr val="bg1"/>
                </a:solidFill>
              </a:endParaRPr>
            </a:p>
          </p:txBody>
        </p:sp>
        <p:sp>
          <p:nvSpPr>
            <p:cNvPr id="1463419" name="Oval 123"/>
            <p:cNvSpPr>
              <a:spLocks noChangeArrowheads="1"/>
            </p:cNvSpPr>
            <p:nvPr/>
          </p:nvSpPr>
          <p:spPr bwMode="auto">
            <a:xfrm>
              <a:off x="2691" y="3213"/>
              <a:ext cx="145" cy="144"/>
            </a:xfrm>
            <a:prstGeom prst="ellipse">
              <a:avLst/>
            </a:prstGeom>
            <a:gradFill rotWithShape="0">
              <a:gsLst>
                <a:gs pos="0">
                  <a:srgbClr val="EFFF00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6600"/>
              </a:solidFill>
              <a:round/>
              <a:headEnd/>
              <a:tailEnd/>
            </a:ln>
            <a:effectLst>
              <a:outerShdw dist="35921" dir="2700000" algn="ctr" rotWithShape="0">
                <a:srgbClr val="99330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s-ES" sz="1400">
                <a:solidFill>
                  <a:schemeClr val="bg1"/>
                </a:solidFill>
              </a:endParaRPr>
            </a:p>
          </p:txBody>
        </p:sp>
        <p:sp>
          <p:nvSpPr>
            <p:cNvPr id="1463420" name="Oval 124"/>
            <p:cNvSpPr>
              <a:spLocks noChangeArrowheads="1"/>
            </p:cNvSpPr>
            <p:nvPr/>
          </p:nvSpPr>
          <p:spPr bwMode="auto">
            <a:xfrm>
              <a:off x="2826" y="3213"/>
              <a:ext cx="145" cy="144"/>
            </a:xfrm>
            <a:prstGeom prst="ellipse">
              <a:avLst/>
            </a:prstGeom>
            <a:gradFill rotWithShape="0">
              <a:gsLst>
                <a:gs pos="0">
                  <a:srgbClr val="EFFF00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6600"/>
              </a:solidFill>
              <a:round/>
              <a:headEnd/>
              <a:tailEnd/>
            </a:ln>
            <a:effectLst>
              <a:outerShdw dist="35921" dir="2700000" algn="ctr" rotWithShape="0">
                <a:srgbClr val="99330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s-ES" sz="1400">
                <a:solidFill>
                  <a:schemeClr val="bg1"/>
                </a:solidFill>
              </a:endParaRPr>
            </a:p>
          </p:txBody>
        </p:sp>
        <p:sp>
          <p:nvSpPr>
            <p:cNvPr id="1463421" name="Oval 125"/>
            <p:cNvSpPr>
              <a:spLocks noChangeArrowheads="1"/>
            </p:cNvSpPr>
            <p:nvPr/>
          </p:nvSpPr>
          <p:spPr bwMode="auto">
            <a:xfrm>
              <a:off x="2776" y="3117"/>
              <a:ext cx="145" cy="144"/>
            </a:xfrm>
            <a:prstGeom prst="ellipse">
              <a:avLst/>
            </a:prstGeom>
            <a:gradFill rotWithShape="0">
              <a:gsLst>
                <a:gs pos="0">
                  <a:srgbClr val="EFFF00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6600"/>
              </a:solidFill>
              <a:round/>
              <a:headEnd/>
              <a:tailEnd/>
            </a:ln>
            <a:effectLst>
              <a:outerShdw dist="35921" dir="2700000" algn="ctr" rotWithShape="0">
                <a:srgbClr val="99330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s-ES" sz="1400">
                <a:solidFill>
                  <a:schemeClr val="bg1"/>
                </a:solidFill>
              </a:endParaRPr>
            </a:p>
          </p:txBody>
        </p:sp>
        <p:sp>
          <p:nvSpPr>
            <p:cNvPr id="1463422" name="Oval 126"/>
            <p:cNvSpPr>
              <a:spLocks noChangeArrowheads="1"/>
            </p:cNvSpPr>
            <p:nvPr/>
          </p:nvSpPr>
          <p:spPr bwMode="auto">
            <a:xfrm>
              <a:off x="2891" y="3117"/>
              <a:ext cx="145" cy="144"/>
            </a:xfrm>
            <a:prstGeom prst="ellipse">
              <a:avLst/>
            </a:prstGeom>
            <a:gradFill rotWithShape="0">
              <a:gsLst>
                <a:gs pos="0">
                  <a:srgbClr val="EFFF00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6600"/>
              </a:solidFill>
              <a:round/>
              <a:headEnd/>
              <a:tailEnd/>
            </a:ln>
            <a:effectLst>
              <a:outerShdw dist="35921" dir="2700000" algn="ctr" rotWithShape="0">
                <a:srgbClr val="99330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s-ES" sz="1400">
                <a:solidFill>
                  <a:schemeClr val="bg1"/>
                </a:solidFill>
              </a:endParaRPr>
            </a:p>
          </p:txBody>
        </p:sp>
        <p:sp>
          <p:nvSpPr>
            <p:cNvPr id="1463423" name="Oval 127"/>
            <p:cNvSpPr>
              <a:spLocks noChangeArrowheads="1"/>
            </p:cNvSpPr>
            <p:nvPr/>
          </p:nvSpPr>
          <p:spPr bwMode="auto">
            <a:xfrm>
              <a:off x="2619" y="3117"/>
              <a:ext cx="145" cy="144"/>
            </a:xfrm>
            <a:prstGeom prst="ellipse">
              <a:avLst/>
            </a:prstGeom>
            <a:gradFill rotWithShape="0">
              <a:gsLst>
                <a:gs pos="0">
                  <a:srgbClr val="EFFF00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6600"/>
              </a:solidFill>
              <a:round/>
              <a:headEnd/>
              <a:tailEnd/>
            </a:ln>
            <a:effectLst>
              <a:outerShdw dist="35921" dir="2700000" algn="ctr" rotWithShape="0">
                <a:srgbClr val="99330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s-ES" sz="1400">
                <a:solidFill>
                  <a:schemeClr val="bg1"/>
                </a:solidFill>
              </a:endParaRPr>
            </a:p>
          </p:txBody>
        </p:sp>
        <p:sp>
          <p:nvSpPr>
            <p:cNvPr id="1463424" name="Oval 128"/>
            <p:cNvSpPr>
              <a:spLocks noChangeArrowheads="1"/>
            </p:cNvSpPr>
            <p:nvPr/>
          </p:nvSpPr>
          <p:spPr bwMode="auto">
            <a:xfrm>
              <a:off x="2941" y="2984"/>
              <a:ext cx="142" cy="144"/>
            </a:xfrm>
            <a:prstGeom prst="ellipse">
              <a:avLst/>
            </a:prstGeom>
            <a:gradFill rotWithShape="0">
              <a:gsLst>
                <a:gs pos="0">
                  <a:srgbClr val="EFFF00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6600"/>
              </a:solidFill>
              <a:round/>
              <a:headEnd/>
              <a:tailEnd/>
            </a:ln>
            <a:effectLst>
              <a:outerShdw dist="35921" dir="2700000" algn="ctr" rotWithShape="0">
                <a:srgbClr val="99330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s-ES" sz="1400">
                <a:solidFill>
                  <a:schemeClr val="bg1"/>
                </a:solidFill>
              </a:endParaRPr>
            </a:p>
          </p:txBody>
        </p:sp>
        <p:sp>
          <p:nvSpPr>
            <p:cNvPr id="1463425" name="Oval 129"/>
            <p:cNvSpPr>
              <a:spLocks noChangeArrowheads="1"/>
            </p:cNvSpPr>
            <p:nvPr/>
          </p:nvSpPr>
          <p:spPr bwMode="auto">
            <a:xfrm>
              <a:off x="2931" y="3315"/>
              <a:ext cx="145" cy="144"/>
            </a:xfrm>
            <a:prstGeom prst="ellipse">
              <a:avLst/>
            </a:prstGeom>
            <a:gradFill rotWithShape="0">
              <a:gsLst>
                <a:gs pos="0">
                  <a:srgbClr val="EFFF00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6600"/>
              </a:solidFill>
              <a:round/>
              <a:headEnd/>
              <a:tailEnd/>
            </a:ln>
            <a:effectLst>
              <a:outerShdw dist="35921" dir="2700000" algn="ctr" rotWithShape="0">
                <a:srgbClr val="99330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s-ES" sz="1400">
                <a:solidFill>
                  <a:schemeClr val="bg1"/>
                </a:solidFill>
              </a:endParaRPr>
            </a:p>
          </p:txBody>
        </p:sp>
        <p:sp>
          <p:nvSpPr>
            <p:cNvPr id="1463426" name="Oval 130"/>
            <p:cNvSpPr>
              <a:spLocks noChangeArrowheads="1"/>
            </p:cNvSpPr>
            <p:nvPr/>
          </p:nvSpPr>
          <p:spPr bwMode="auto">
            <a:xfrm>
              <a:off x="2776" y="3326"/>
              <a:ext cx="145" cy="144"/>
            </a:xfrm>
            <a:prstGeom prst="ellipse">
              <a:avLst/>
            </a:prstGeom>
            <a:gradFill rotWithShape="0">
              <a:gsLst>
                <a:gs pos="0">
                  <a:srgbClr val="EFFF00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6600"/>
              </a:solidFill>
              <a:round/>
              <a:headEnd/>
              <a:tailEnd/>
            </a:ln>
            <a:effectLst>
              <a:outerShdw dist="35921" dir="2700000" algn="ctr" rotWithShape="0">
                <a:srgbClr val="99330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s-ES" sz="1400">
                <a:solidFill>
                  <a:schemeClr val="bg1"/>
                </a:solidFill>
              </a:endParaRPr>
            </a:p>
          </p:txBody>
        </p:sp>
        <p:sp>
          <p:nvSpPr>
            <p:cNvPr id="1463427" name="Oval 131"/>
            <p:cNvSpPr>
              <a:spLocks noChangeArrowheads="1"/>
            </p:cNvSpPr>
            <p:nvPr/>
          </p:nvSpPr>
          <p:spPr bwMode="auto">
            <a:xfrm>
              <a:off x="3016" y="3077"/>
              <a:ext cx="145" cy="144"/>
            </a:xfrm>
            <a:prstGeom prst="ellipse">
              <a:avLst/>
            </a:prstGeom>
            <a:gradFill rotWithShape="0">
              <a:gsLst>
                <a:gs pos="0">
                  <a:srgbClr val="EFFF00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6600"/>
              </a:solidFill>
              <a:round/>
              <a:headEnd/>
              <a:tailEnd/>
            </a:ln>
            <a:effectLst>
              <a:outerShdw dist="35921" dir="2700000" algn="ctr" rotWithShape="0">
                <a:srgbClr val="99330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s-ES" sz="1400">
                <a:solidFill>
                  <a:schemeClr val="bg1"/>
                </a:solidFill>
              </a:endParaRPr>
            </a:p>
          </p:txBody>
        </p:sp>
        <p:sp>
          <p:nvSpPr>
            <p:cNvPr id="1463428" name="Oval 132"/>
            <p:cNvSpPr>
              <a:spLocks noChangeArrowheads="1"/>
            </p:cNvSpPr>
            <p:nvPr/>
          </p:nvSpPr>
          <p:spPr bwMode="auto">
            <a:xfrm>
              <a:off x="3058" y="3182"/>
              <a:ext cx="145" cy="144"/>
            </a:xfrm>
            <a:prstGeom prst="ellipse">
              <a:avLst/>
            </a:prstGeom>
            <a:gradFill rotWithShape="0">
              <a:gsLst>
                <a:gs pos="0">
                  <a:srgbClr val="EFFF00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6600"/>
              </a:solidFill>
              <a:round/>
              <a:headEnd/>
              <a:tailEnd/>
            </a:ln>
            <a:effectLst>
              <a:outerShdw dist="35921" dir="2700000" algn="ctr" rotWithShape="0">
                <a:srgbClr val="99330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s-ES" sz="1400">
                <a:solidFill>
                  <a:schemeClr val="bg1"/>
                </a:solidFill>
              </a:endParaRPr>
            </a:p>
          </p:txBody>
        </p:sp>
        <p:sp>
          <p:nvSpPr>
            <p:cNvPr id="1463429" name="Oval 133"/>
            <p:cNvSpPr>
              <a:spLocks noChangeArrowheads="1"/>
            </p:cNvSpPr>
            <p:nvPr/>
          </p:nvSpPr>
          <p:spPr bwMode="auto">
            <a:xfrm>
              <a:off x="2953" y="3222"/>
              <a:ext cx="145" cy="144"/>
            </a:xfrm>
            <a:prstGeom prst="ellipse">
              <a:avLst/>
            </a:prstGeom>
            <a:gradFill rotWithShape="0">
              <a:gsLst>
                <a:gs pos="0">
                  <a:srgbClr val="EFFF00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6600"/>
              </a:solidFill>
              <a:round/>
              <a:headEnd/>
              <a:tailEnd/>
            </a:ln>
            <a:effectLst>
              <a:outerShdw dist="35921" dir="2700000" algn="ctr" rotWithShape="0">
                <a:srgbClr val="99330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s-ES" sz="1400">
                <a:solidFill>
                  <a:schemeClr val="bg1"/>
                </a:solidFill>
              </a:endParaRPr>
            </a:p>
          </p:txBody>
        </p:sp>
        <p:sp>
          <p:nvSpPr>
            <p:cNvPr id="1463430" name="Oval 134"/>
            <p:cNvSpPr>
              <a:spLocks noChangeArrowheads="1"/>
            </p:cNvSpPr>
            <p:nvPr/>
          </p:nvSpPr>
          <p:spPr bwMode="auto">
            <a:xfrm>
              <a:off x="2641" y="3297"/>
              <a:ext cx="145" cy="142"/>
            </a:xfrm>
            <a:prstGeom prst="ellipse">
              <a:avLst/>
            </a:prstGeom>
            <a:gradFill rotWithShape="0">
              <a:gsLst>
                <a:gs pos="0">
                  <a:srgbClr val="EFFF00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6600"/>
              </a:solidFill>
              <a:round/>
              <a:headEnd/>
              <a:tailEnd/>
            </a:ln>
            <a:effectLst>
              <a:outerShdw dist="35921" dir="2700000" algn="ctr" rotWithShape="0">
                <a:srgbClr val="99330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s-ES" sz="1400">
                <a:solidFill>
                  <a:schemeClr val="bg1"/>
                </a:solidFill>
              </a:endParaRPr>
            </a:p>
          </p:txBody>
        </p:sp>
      </p:grpSp>
      <p:pic>
        <p:nvPicPr>
          <p:cNvPr id="32856" name="Picture 135" descr="vesse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55357"/>
              </a:clrFrom>
              <a:clrTo>
                <a:srgbClr val="05535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93956" y="3935413"/>
            <a:ext cx="1071563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57" name="Picture 136" descr="vess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55357"/>
              </a:clrFrom>
              <a:clrTo>
                <a:srgbClr val="05535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93344" y="3967163"/>
            <a:ext cx="757238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858" name="Line 137"/>
          <p:cNvSpPr>
            <a:spLocks noChangeShapeType="1"/>
          </p:cNvSpPr>
          <p:nvPr/>
        </p:nvSpPr>
        <p:spPr bwMode="auto">
          <a:xfrm flipV="1">
            <a:off x="9147572" y="4473575"/>
            <a:ext cx="0" cy="2984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859" name="Line 138"/>
          <p:cNvSpPr>
            <a:spLocks noChangeShapeType="1"/>
          </p:cNvSpPr>
          <p:nvPr/>
        </p:nvSpPr>
        <p:spPr bwMode="auto">
          <a:xfrm flipV="1">
            <a:off x="9319022" y="4454525"/>
            <a:ext cx="0" cy="2984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860" name="Line 139"/>
          <p:cNvSpPr>
            <a:spLocks noChangeShapeType="1"/>
          </p:cNvSpPr>
          <p:nvPr/>
        </p:nvSpPr>
        <p:spPr bwMode="auto">
          <a:xfrm flipV="1">
            <a:off x="9490472" y="4435475"/>
            <a:ext cx="0" cy="2984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861" name="Line 140"/>
          <p:cNvSpPr>
            <a:spLocks noChangeShapeType="1"/>
          </p:cNvSpPr>
          <p:nvPr/>
        </p:nvSpPr>
        <p:spPr bwMode="auto">
          <a:xfrm flipV="1">
            <a:off x="9661922" y="4429125"/>
            <a:ext cx="0" cy="2984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862" name="Freeform 141"/>
          <p:cNvSpPr>
            <a:spLocks/>
          </p:cNvSpPr>
          <p:nvPr/>
        </p:nvSpPr>
        <p:spPr bwMode="auto">
          <a:xfrm>
            <a:off x="7393782" y="3894139"/>
            <a:ext cx="782241" cy="371475"/>
          </a:xfrm>
          <a:custGeom>
            <a:avLst/>
            <a:gdLst>
              <a:gd name="T0" fmla="*/ 2147483647 w 438"/>
              <a:gd name="T1" fmla="*/ 2147483647 h 234"/>
              <a:gd name="T2" fmla="*/ 2147483647 w 438"/>
              <a:gd name="T3" fmla="*/ 2147483647 h 234"/>
              <a:gd name="T4" fmla="*/ 2147483647 w 438"/>
              <a:gd name="T5" fmla="*/ 2147483647 h 234"/>
              <a:gd name="T6" fmla="*/ 2147483647 w 438"/>
              <a:gd name="T7" fmla="*/ 2147483647 h 234"/>
              <a:gd name="T8" fmla="*/ 2147483647 w 438"/>
              <a:gd name="T9" fmla="*/ 2147483647 h 234"/>
              <a:gd name="T10" fmla="*/ 2147483647 w 438"/>
              <a:gd name="T11" fmla="*/ 2147483647 h 234"/>
              <a:gd name="T12" fmla="*/ 2147483647 w 438"/>
              <a:gd name="T13" fmla="*/ 2147483647 h 234"/>
              <a:gd name="T14" fmla="*/ 2147483647 w 438"/>
              <a:gd name="T15" fmla="*/ 2147483647 h 234"/>
              <a:gd name="T16" fmla="*/ 2147483647 w 438"/>
              <a:gd name="T17" fmla="*/ 2147483647 h 234"/>
              <a:gd name="T18" fmla="*/ 2147483647 w 438"/>
              <a:gd name="T19" fmla="*/ 2147483647 h 234"/>
              <a:gd name="T20" fmla="*/ 2147483647 w 438"/>
              <a:gd name="T21" fmla="*/ 2147483647 h 234"/>
              <a:gd name="T22" fmla="*/ 0 w 438"/>
              <a:gd name="T23" fmla="*/ 2147483647 h 234"/>
              <a:gd name="T24" fmla="*/ 2147483647 w 438"/>
              <a:gd name="T25" fmla="*/ 2147483647 h 234"/>
              <a:gd name="T26" fmla="*/ 2147483647 w 438"/>
              <a:gd name="T27" fmla="*/ 2147483647 h 234"/>
              <a:gd name="T28" fmla="*/ 2147483647 w 438"/>
              <a:gd name="T29" fmla="*/ 2147483647 h 23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38"/>
              <a:gd name="T46" fmla="*/ 0 h 234"/>
              <a:gd name="T47" fmla="*/ 438 w 438"/>
              <a:gd name="T48" fmla="*/ 234 h 23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38" h="234">
                <a:moveTo>
                  <a:pt x="140" y="101"/>
                </a:moveTo>
                <a:cubicBezTo>
                  <a:pt x="166" y="96"/>
                  <a:pt x="210" y="96"/>
                  <a:pt x="244" y="95"/>
                </a:cubicBezTo>
                <a:cubicBezTo>
                  <a:pt x="278" y="94"/>
                  <a:pt x="320" y="100"/>
                  <a:pt x="346" y="95"/>
                </a:cubicBezTo>
                <a:cubicBezTo>
                  <a:pt x="372" y="90"/>
                  <a:pt x="387" y="78"/>
                  <a:pt x="402" y="63"/>
                </a:cubicBezTo>
                <a:cubicBezTo>
                  <a:pt x="417" y="48"/>
                  <a:pt x="437" y="0"/>
                  <a:pt x="438" y="7"/>
                </a:cubicBezTo>
                <a:lnTo>
                  <a:pt x="406" y="105"/>
                </a:lnTo>
                <a:cubicBezTo>
                  <a:pt x="391" y="133"/>
                  <a:pt x="370" y="160"/>
                  <a:pt x="348" y="175"/>
                </a:cubicBezTo>
                <a:cubicBezTo>
                  <a:pt x="326" y="190"/>
                  <a:pt x="299" y="197"/>
                  <a:pt x="272" y="197"/>
                </a:cubicBezTo>
                <a:cubicBezTo>
                  <a:pt x="245" y="197"/>
                  <a:pt x="211" y="181"/>
                  <a:pt x="186" y="177"/>
                </a:cubicBezTo>
                <a:cubicBezTo>
                  <a:pt x="161" y="173"/>
                  <a:pt x="147" y="171"/>
                  <a:pt x="124" y="175"/>
                </a:cubicBezTo>
                <a:cubicBezTo>
                  <a:pt x="101" y="179"/>
                  <a:pt x="69" y="192"/>
                  <a:pt x="48" y="201"/>
                </a:cubicBezTo>
                <a:cubicBezTo>
                  <a:pt x="27" y="210"/>
                  <a:pt x="2" y="234"/>
                  <a:pt x="0" y="231"/>
                </a:cubicBezTo>
                <a:lnTo>
                  <a:pt x="36" y="183"/>
                </a:lnTo>
                <a:cubicBezTo>
                  <a:pt x="51" y="165"/>
                  <a:pt x="73" y="138"/>
                  <a:pt x="90" y="125"/>
                </a:cubicBezTo>
                <a:cubicBezTo>
                  <a:pt x="107" y="112"/>
                  <a:pt x="114" y="106"/>
                  <a:pt x="140" y="101"/>
                </a:cubicBezTo>
                <a:close/>
              </a:path>
            </a:pathLst>
          </a:custGeom>
          <a:solidFill>
            <a:srgbClr val="FF824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863" name="Freeform 142"/>
          <p:cNvSpPr>
            <a:spLocks/>
          </p:cNvSpPr>
          <p:nvPr/>
        </p:nvSpPr>
        <p:spPr bwMode="auto">
          <a:xfrm>
            <a:off x="7490222" y="4198938"/>
            <a:ext cx="809030" cy="239712"/>
          </a:xfrm>
          <a:custGeom>
            <a:avLst/>
            <a:gdLst>
              <a:gd name="T0" fmla="*/ 2147483647 w 453"/>
              <a:gd name="T1" fmla="*/ 2147483647 h 151"/>
              <a:gd name="T2" fmla="*/ 2147483647 w 453"/>
              <a:gd name="T3" fmla="*/ 2147483647 h 151"/>
              <a:gd name="T4" fmla="*/ 2147483647 w 453"/>
              <a:gd name="T5" fmla="*/ 2147483647 h 151"/>
              <a:gd name="T6" fmla="*/ 2147483647 w 453"/>
              <a:gd name="T7" fmla="*/ 2147483647 h 151"/>
              <a:gd name="T8" fmla="*/ 2147483647 w 453"/>
              <a:gd name="T9" fmla="*/ 2147483647 h 151"/>
              <a:gd name="T10" fmla="*/ 2147483647 w 453"/>
              <a:gd name="T11" fmla="*/ 2147483647 h 151"/>
              <a:gd name="T12" fmla="*/ 2147483647 w 453"/>
              <a:gd name="T13" fmla="*/ 2147483647 h 151"/>
              <a:gd name="T14" fmla="*/ 2147483647 w 453"/>
              <a:gd name="T15" fmla="*/ 2147483647 h 151"/>
              <a:gd name="T16" fmla="*/ 2147483647 w 453"/>
              <a:gd name="T17" fmla="*/ 2147483647 h 151"/>
              <a:gd name="T18" fmla="*/ 2147483647 w 453"/>
              <a:gd name="T19" fmla="*/ 2147483647 h 151"/>
              <a:gd name="T20" fmla="*/ 2147483647 w 453"/>
              <a:gd name="T21" fmla="*/ 2147483647 h 151"/>
              <a:gd name="T22" fmla="*/ 2147483647 w 453"/>
              <a:gd name="T23" fmla="*/ 2147483647 h 151"/>
              <a:gd name="T24" fmla="*/ 0 w 453"/>
              <a:gd name="T25" fmla="*/ 2147483647 h 151"/>
              <a:gd name="T26" fmla="*/ 2147483647 w 453"/>
              <a:gd name="T27" fmla="*/ 2147483647 h 151"/>
              <a:gd name="T28" fmla="*/ 2147483647 w 453"/>
              <a:gd name="T29" fmla="*/ 2147483647 h 15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53"/>
              <a:gd name="T46" fmla="*/ 0 h 151"/>
              <a:gd name="T47" fmla="*/ 453 w 453"/>
              <a:gd name="T48" fmla="*/ 151 h 15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53" h="151">
                <a:moveTo>
                  <a:pt x="82" y="43"/>
                </a:moveTo>
                <a:cubicBezTo>
                  <a:pt x="101" y="33"/>
                  <a:pt x="118" y="20"/>
                  <a:pt x="144" y="19"/>
                </a:cubicBezTo>
                <a:cubicBezTo>
                  <a:pt x="170" y="18"/>
                  <a:pt x="201" y="29"/>
                  <a:pt x="236" y="37"/>
                </a:cubicBezTo>
                <a:cubicBezTo>
                  <a:pt x="271" y="45"/>
                  <a:pt x="326" y="63"/>
                  <a:pt x="356" y="65"/>
                </a:cubicBezTo>
                <a:cubicBezTo>
                  <a:pt x="386" y="67"/>
                  <a:pt x="402" y="57"/>
                  <a:pt x="418" y="47"/>
                </a:cubicBezTo>
                <a:cubicBezTo>
                  <a:pt x="434" y="37"/>
                  <a:pt x="453" y="0"/>
                  <a:pt x="452" y="7"/>
                </a:cubicBezTo>
                <a:lnTo>
                  <a:pt x="412" y="89"/>
                </a:lnTo>
                <a:cubicBezTo>
                  <a:pt x="391" y="112"/>
                  <a:pt x="356" y="135"/>
                  <a:pt x="328" y="143"/>
                </a:cubicBezTo>
                <a:cubicBezTo>
                  <a:pt x="300" y="151"/>
                  <a:pt x="267" y="145"/>
                  <a:pt x="242" y="139"/>
                </a:cubicBezTo>
                <a:cubicBezTo>
                  <a:pt x="217" y="133"/>
                  <a:pt x="200" y="116"/>
                  <a:pt x="180" y="107"/>
                </a:cubicBezTo>
                <a:cubicBezTo>
                  <a:pt x="160" y="98"/>
                  <a:pt x="144" y="90"/>
                  <a:pt x="124" y="87"/>
                </a:cubicBezTo>
                <a:cubicBezTo>
                  <a:pt x="104" y="84"/>
                  <a:pt x="79" y="88"/>
                  <a:pt x="58" y="91"/>
                </a:cubicBezTo>
                <a:cubicBezTo>
                  <a:pt x="37" y="94"/>
                  <a:pt x="5" y="109"/>
                  <a:pt x="0" y="107"/>
                </a:cubicBezTo>
                <a:lnTo>
                  <a:pt x="30" y="79"/>
                </a:lnTo>
                <a:cubicBezTo>
                  <a:pt x="44" y="69"/>
                  <a:pt x="63" y="53"/>
                  <a:pt x="82" y="43"/>
                </a:cubicBezTo>
                <a:close/>
              </a:path>
            </a:pathLst>
          </a:custGeom>
          <a:solidFill>
            <a:srgbClr val="FF824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864" name="Oval 143"/>
          <p:cNvSpPr>
            <a:spLocks noChangeArrowheads="1"/>
          </p:cNvSpPr>
          <p:nvPr/>
        </p:nvSpPr>
        <p:spPr bwMode="auto">
          <a:xfrm>
            <a:off x="7740254" y="4089401"/>
            <a:ext cx="132159" cy="53975"/>
          </a:xfrm>
          <a:prstGeom prst="ellipse">
            <a:avLst/>
          </a:pr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 sz="1400">
              <a:solidFill>
                <a:schemeClr val="bg1"/>
              </a:solidFill>
            </a:endParaRPr>
          </a:p>
        </p:txBody>
      </p:sp>
      <p:sp>
        <p:nvSpPr>
          <p:cNvPr id="32865" name="Oval 144"/>
          <p:cNvSpPr>
            <a:spLocks noChangeArrowheads="1"/>
          </p:cNvSpPr>
          <p:nvPr/>
        </p:nvSpPr>
        <p:spPr bwMode="auto">
          <a:xfrm rot="968765">
            <a:off x="7836695" y="4302126"/>
            <a:ext cx="132159" cy="53975"/>
          </a:xfrm>
          <a:prstGeom prst="ellipse">
            <a:avLst/>
          </a:pr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 sz="1400">
              <a:solidFill>
                <a:schemeClr val="bg1"/>
              </a:solidFill>
            </a:endParaRPr>
          </a:p>
        </p:txBody>
      </p:sp>
      <p:sp>
        <p:nvSpPr>
          <p:cNvPr id="32866" name="Freeform 145"/>
          <p:cNvSpPr>
            <a:spLocks/>
          </p:cNvSpPr>
          <p:nvPr/>
        </p:nvSpPr>
        <p:spPr bwMode="auto">
          <a:xfrm>
            <a:off x="7965282" y="3906839"/>
            <a:ext cx="782241" cy="371475"/>
          </a:xfrm>
          <a:custGeom>
            <a:avLst/>
            <a:gdLst>
              <a:gd name="T0" fmla="*/ 2147483647 w 438"/>
              <a:gd name="T1" fmla="*/ 2147483647 h 234"/>
              <a:gd name="T2" fmla="*/ 2147483647 w 438"/>
              <a:gd name="T3" fmla="*/ 2147483647 h 234"/>
              <a:gd name="T4" fmla="*/ 2147483647 w 438"/>
              <a:gd name="T5" fmla="*/ 2147483647 h 234"/>
              <a:gd name="T6" fmla="*/ 2147483647 w 438"/>
              <a:gd name="T7" fmla="*/ 2147483647 h 234"/>
              <a:gd name="T8" fmla="*/ 2147483647 w 438"/>
              <a:gd name="T9" fmla="*/ 2147483647 h 234"/>
              <a:gd name="T10" fmla="*/ 2147483647 w 438"/>
              <a:gd name="T11" fmla="*/ 2147483647 h 234"/>
              <a:gd name="T12" fmla="*/ 2147483647 w 438"/>
              <a:gd name="T13" fmla="*/ 2147483647 h 234"/>
              <a:gd name="T14" fmla="*/ 2147483647 w 438"/>
              <a:gd name="T15" fmla="*/ 2147483647 h 234"/>
              <a:gd name="T16" fmla="*/ 2147483647 w 438"/>
              <a:gd name="T17" fmla="*/ 2147483647 h 234"/>
              <a:gd name="T18" fmla="*/ 2147483647 w 438"/>
              <a:gd name="T19" fmla="*/ 2147483647 h 234"/>
              <a:gd name="T20" fmla="*/ 2147483647 w 438"/>
              <a:gd name="T21" fmla="*/ 2147483647 h 234"/>
              <a:gd name="T22" fmla="*/ 0 w 438"/>
              <a:gd name="T23" fmla="*/ 2147483647 h 234"/>
              <a:gd name="T24" fmla="*/ 2147483647 w 438"/>
              <a:gd name="T25" fmla="*/ 2147483647 h 234"/>
              <a:gd name="T26" fmla="*/ 2147483647 w 438"/>
              <a:gd name="T27" fmla="*/ 2147483647 h 234"/>
              <a:gd name="T28" fmla="*/ 2147483647 w 438"/>
              <a:gd name="T29" fmla="*/ 2147483647 h 23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38"/>
              <a:gd name="T46" fmla="*/ 0 h 234"/>
              <a:gd name="T47" fmla="*/ 438 w 438"/>
              <a:gd name="T48" fmla="*/ 234 h 23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38" h="234">
                <a:moveTo>
                  <a:pt x="140" y="101"/>
                </a:moveTo>
                <a:cubicBezTo>
                  <a:pt x="166" y="96"/>
                  <a:pt x="210" y="96"/>
                  <a:pt x="244" y="95"/>
                </a:cubicBezTo>
                <a:cubicBezTo>
                  <a:pt x="278" y="94"/>
                  <a:pt x="320" y="100"/>
                  <a:pt x="346" y="95"/>
                </a:cubicBezTo>
                <a:cubicBezTo>
                  <a:pt x="372" y="90"/>
                  <a:pt x="387" y="78"/>
                  <a:pt x="402" y="63"/>
                </a:cubicBezTo>
                <a:cubicBezTo>
                  <a:pt x="417" y="48"/>
                  <a:pt x="437" y="0"/>
                  <a:pt x="438" y="7"/>
                </a:cubicBezTo>
                <a:lnTo>
                  <a:pt x="406" y="105"/>
                </a:lnTo>
                <a:cubicBezTo>
                  <a:pt x="391" y="133"/>
                  <a:pt x="370" y="160"/>
                  <a:pt x="348" y="175"/>
                </a:cubicBezTo>
                <a:cubicBezTo>
                  <a:pt x="326" y="190"/>
                  <a:pt x="299" y="197"/>
                  <a:pt x="272" y="197"/>
                </a:cubicBezTo>
                <a:cubicBezTo>
                  <a:pt x="245" y="197"/>
                  <a:pt x="211" y="181"/>
                  <a:pt x="186" y="177"/>
                </a:cubicBezTo>
                <a:cubicBezTo>
                  <a:pt x="161" y="173"/>
                  <a:pt x="147" y="171"/>
                  <a:pt x="124" y="175"/>
                </a:cubicBezTo>
                <a:cubicBezTo>
                  <a:pt x="101" y="179"/>
                  <a:pt x="69" y="192"/>
                  <a:pt x="48" y="201"/>
                </a:cubicBezTo>
                <a:cubicBezTo>
                  <a:pt x="27" y="210"/>
                  <a:pt x="2" y="234"/>
                  <a:pt x="0" y="231"/>
                </a:cubicBezTo>
                <a:lnTo>
                  <a:pt x="36" y="183"/>
                </a:lnTo>
                <a:cubicBezTo>
                  <a:pt x="51" y="165"/>
                  <a:pt x="73" y="138"/>
                  <a:pt x="90" y="125"/>
                </a:cubicBezTo>
                <a:cubicBezTo>
                  <a:pt x="107" y="112"/>
                  <a:pt x="114" y="106"/>
                  <a:pt x="140" y="101"/>
                </a:cubicBezTo>
                <a:close/>
              </a:path>
            </a:pathLst>
          </a:custGeom>
          <a:solidFill>
            <a:srgbClr val="FF824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867" name="Freeform 146"/>
          <p:cNvSpPr>
            <a:spLocks/>
          </p:cNvSpPr>
          <p:nvPr/>
        </p:nvSpPr>
        <p:spPr bwMode="auto">
          <a:xfrm>
            <a:off x="7411641" y="4383088"/>
            <a:ext cx="809030" cy="239712"/>
          </a:xfrm>
          <a:custGeom>
            <a:avLst/>
            <a:gdLst>
              <a:gd name="T0" fmla="*/ 2147483647 w 453"/>
              <a:gd name="T1" fmla="*/ 2147483647 h 151"/>
              <a:gd name="T2" fmla="*/ 2147483647 w 453"/>
              <a:gd name="T3" fmla="*/ 2147483647 h 151"/>
              <a:gd name="T4" fmla="*/ 2147483647 w 453"/>
              <a:gd name="T5" fmla="*/ 2147483647 h 151"/>
              <a:gd name="T6" fmla="*/ 2147483647 w 453"/>
              <a:gd name="T7" fmla="*/ 2147483647 h 151"/>
              <a:gd name="T8" fmla="*/ 2147483647 w 453"/>
              <a:gd name="T9" fmla="*/ 2147483647 h 151"/>
              <a:gd name="T10" fmla="*/ 2147483647 w 453"/>
              <a:gd name="T11" fmla="*/ 2147483647 h 151"/>
              <a:gd name="T12" fmla="*/ 2147483647 w 453"/>
              <a:gd name="T13" fmla="*/ 2147483647 h 151"/>
              <a:gd name="T14" fmla="*/ 2147483647 w 453"/>
              <a:gd name="T15" fmla="*/ 2147483647 h 151"/>
              <a:gd name="T16" fmla="*/ 2147483647 w 453"/>
              <a:gd name="T17" fmla="*/ 2147483647 h 151"/>
              <a:gd name="T18" fmla="*/ 2147483647 w 453"/>
              <a:gd name="T19" fmla="*/ 2147483647 h 151"/>
              <a:gd name="T20" fmla="*/ 2147483647 w 453"/>
              <a:gd name="T21" fmla="*/ 2147483647 h 151"/>
              <a:gd name="T22" fmla="*/ 2147483647 w 453"/>
              <a:gd name="T23" fmla="*/ 2147483647 h 151"/>
              <a:gd name="T24" fmla="*/ 0 w 453"/>
              <a:gd name="T25" fmla="*/ 2147483647 h 151"/>
              <a:gd name="T26" fmla="*/ 2147483647 w 453"/>
              <a:gd name="T27" fmla="*/ 2147483647 h 151"/>
              <a:gd name="T28" fmla="*/ 2147483647 w 453"/>
              <a:gd name="T29" fmla="*/ 2147483647 h 15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53"/>
              <a:gd name="T46" fmla="*/ 0 h 151"/>
              <a:gd name="T47" fmla="*/ 453 w 453"/>
              <a:gd name="T48" fmla="*/ 151 h 15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53" h="151">
                <a:moveTo>
                  <a:pt x="82" y="43"/>
                </a:moveTo>
                <a:cubicBezTo>
                  <a:pt x="101" y="33"/>
                  <a:pt x="118" y="20"/>
                  <a:pt x="144" y="19"/>
                </a:cubicBezTo>
                <a:cubicBezTo>
                  <a:pt x="170" y="18"/>
                  <a:pt x="201" y="29"/>
                  <a:pt x="236" y="37"/>
                </a:cubicBezTo>
                <a:cubicBezTo>
                  <a:pt x="271" y="45"/>
                  <a:pt x="326" y="63"/>
                  <a:pt x="356" y="65"/>
                </a:cubicBezTo>
                <a:cubicBezTo>
                  <a:pt x="386" y="67"/>
                  <a:pt x="402" y="57"/>
                  <a:pt x="418" y="47"/>
                </a:cubicBezTo>
                <a:cubicBezTo>
                  <a:pt x="434" y="37"/>
                  <a:pt x="453" y="0"/>
                  <a:pt x="452" y="7"/>
                </a:cubicBezTo>
                <a:lnTo>
                  <a:pt x="412" y="89"/>
                </a:lnTo>
                <a:cubicBezTo>
                  <a:pt x="391" y="112"/>
                  <a:pt x="356" y="135"/>
                  <a:pt x="328" y="143"/>
                </a:cubicBezTo>
                <a:cubicBezTo>
                  <a:pt x="300" y="151"/>
                  <a:pt x="267" y="145"/>
                  <a:pt x="242" y="139"/>
                </a:cubicBezTo>
                <a:cubicBezTo>
                  <a:pt x="217" y="133"/>
                  <a:pt x="200" y="116"/>
                  <a:pt x="180" y="107"/>
                </a:cubicBezTo>
                <a:cubicBezTo>
                  <a:pt x="160" y="98"/>
                  <a:pt x="144" y="90"/>
                  <a:pt x="124" y="87"/>
                </a:cubicBezTo>
                <a:cubicBezTo>
                  <a:pt x="104" y="84"/>
                  <a:pt x="79" y="88"/>
                  <a:pt x="58" y="91"/>
                </a:cubicBezTo>
                <a:cubicBezTo>
                  <a:pt x="37" y="94"/>
                  <a:pt x="5" y="109"/>
                  <a:pt x="0" y="107"/>
                </a:cubicBezTo>
                <a:lnTo>
                  <a:pt x="30" y="79"/>
                </a:lnTo>
                <a:cubicBezTo>
                  <a:pt x="44" y="69"/>
                  <a:pt x="63" y="53"/>
                  <a:pt x="82" y="43"/>
                </a:cubicBezTo>
                <a:close/>
              </a:path>
            </a:pathLst>
          </a:custGeom>
          <a:solidFill>
            <a:srgbClr val="FF824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868" name="Oval 147"/>
          <p:cNvSpPr>
            <a:spLocks noChangeArrowheads="1"/>
          </p:cNvSpPr>
          <p:nvPr/>
        </p:nvSpPr>
        <p:spPr bwMode="auto">
          <a:xfrm>
            <a:off x="8311754" y="4102100"/>
            <a:ext cx="132159" cy="53975"/>
          </a:xfrm>
          <a:prstGeom prst="ellipse">
            <a:avLst/>
          </a:pr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 sz="1400">
              <a:solidFill>
                <a:schemeClr val="bg1"/>
              </a:solidFill>
            </a:endParaRPr>
          </a:p>
        </p:txBody>
      </p:sp>
      <p:sp>
        <p:nvSpPr>
          <p:cNvPr id="32869" name="Oval 148"/>
          <p:cNvSpPr>
            <a:spLocks noChangeArrowheads="1"/>
          </p:cNvSpPr>
          <p:nvPr/>
        </p:nvSpPr>
        <p:spPr bwMode="auto">
          <a:xfrm rot="968765">
            <a:off x="7758113" y="4486276"/>
            <a:ext cx="132159" cy="53975"/>
          </a:xfrm>
          <a:prstGeom prst="ellipse">
            <a:avLst/>
          </a:pr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 sz="1400">
              <a:solidFill>
                <a:schemeClr val="bg1"/>
              </a:solidFill>
            </a:endParaRPr>
          </a:p>
        </p:txBody>
      </p:sp>
      <p:sp>
        <p:nvSpPr>
          <p:cNvPr id="32870" name="Freeform 149"/>
          <p:cNvSpPr>
            <a:spLocks/>
          </p:cNvSpPr>
          <p:nvPr/>
        </p:nvSpPr>
        <p:spPr bwMode="auto">
          <a:xfrm>
            <a:off x="7429500" y="4484689"/>
            <a:ext cx="782241" cy="371475"/>
          </a:xfrm>
          <a:custGeom>
            <a:avLst/>
            <a:gdLst>
              <a:gd name="T0" fmla="*/ 2147483647 w 438"/>
              <a:gd name="T1" fmla="*/ 2147483647 h 234"/>
              <a:gd name="T2" fmla="*/ 2147483647 w 438"/>
              <a:gd name="T3" fmla="*/ 2147483647 h 234"/>
              <a:gd name="T4" fmla="*/ 2147483647 w 438"/>
              <a:gd name="T5" fmla="*/ 2147483647 h 234"/>
              <a:gd name="T6" fmla="*/ 2147483647 w 438"/>
              <a:gd name="T7" fmla="*/ 2147483647 h 234"/>
              <a:gd name="T8" fmla="*/ 2147483647 w 438"/>
              <a:gd name="T9" fmla="*/ 2147483647 h 234"/>
              <a:gd name="T10" fmla="*/ 2147483647 w 438"/>
              <a:gd name="T11" fmla="*/ 2147483647 h 234"/>
              <a:gd name="T12" fmla="*/ 2147483647 w 438"/>
              <a:gd name="T13" fmla="*/ 2147483647 h 234"/>
              <a:gd name="T14" fmla="*/ 2147483647 w 438"/>
              <a:gd name="T15" fmla="*/ 2147483647 h 234"/>
              <a:gd name="T16" fmla="*/ 2147483647 w 438"/>
              <a:gd name="T17" fmla="*/ 2147483647 h 234"/>
              <a:gd name="T18" fmla="*/ 2147483647 w 438"/>
              <a:gd name="T19" fmla="*/ 2147483647 h 234"/>
              <a:gd name="T20" fmla="*/ 2147483647 w 438"/>
              <a:gd name="T21" fmla="*/ 2147483647 h 234"/>
              <a:gd name="T22" fmla="*/ 0 w 438"/>
              <a:gd name="T23" fmla="*/ 2147483647 h 234"/>
              <a:gd name="T24" fmla="*/ 2147483647 w 438"/>
              <a:gd name="T25" fmla="*/ 2147483647 h 234"/>
              <a:gd name="T26" fmla="*/ 2147483647 w 438"/>
              <a:gd name="T27" fmla="*/ 2147483647 h 234"/>
              <a:gd name="T28" fmla="*/ 2147483647 w 438"/>
              <a:gd name="T29" fmla="*/ 2147483647 h 23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38"/>
              <a:gd name="T46" fmla="*/ 0 h 234"/>
              <a:gd name="T47" fmla="*/ 438 w 438"/>
              <a:gd name="T48" fmla="*/ 234 h 23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38" h="234">
                <a:moveTo>
                  <a:pt x="140" y="101"/>
                </a:moveTo>
                <a:cubicBezTo>
                  <a:pt x="166" y="96"/>
                  <a:pt x="210" y="96"/>
                  <a:pt x="244" y="95"/>
                </a:cubicBezTo>
                <a:cubicBezTo>
                  <a:pt x="278" y="94"/>
                  <a:pt x="320" y="100"/>
                  <a:pt x="346" y="95"/>
                </a:cubicBezTo>
                <a:cubicBezTo>
                  <a:pt x="372" y="90"/>
                  <a:pt x="387" y="78"/>
                  <a:pt x="402" y="63"/>
                </a:cubicBezTo>
                <a:cubicBezTo>
                  <a:pt x="417" y="48"/>
                  <a:pt x="437" y="0"/>
                  <a:pt x="438" y="7"/>
                </a:cubicBezTo>
                <a:lnTo>
                  <a:pt x="406" y="105"/>
                </a:lnTo>
                <a:cubicBezTo>
                  <a:pt x="391" y="133"/>
                  <a:pt x="370" y="160"/>
                  <a:pt x="348" y="175"/>
                </a:cubicBezTo>
                <a:cubicBezTo>
                  <a:pt x="326" y="190"/>
                  <a:pt x="299" y="197"/>
                  <a:pt x="272" y="197"/>
                </a:cubicBezTo>
                <a:cubicBezTo>
                  <a:pt x="245" y="197"/>
                  <a:pt x="211" y="181"/>
                  <a:pt x="186" y="177"/>
                </a:cubicBezTo>
                <a:cubicBezTo>
                  <a:pt x="161" y="173"/>
                  <a:pt x="147" y="171"/>
                  <a:pt x="124" y="175"/>
                </a:cubicBezTo>
                <a:cubicBezTo>
                  <a:pt x="101" y="179"/>
                  <a:pt x="69" y="192"/>
                  <a:pt x="48" y="201"/>
                </a:cubicBezTo>
                <a:cubicBezTo>
                  <a:pt x="27" y="210"/>
                  <a:pt x="2" y="234"/>
                  <a:pt x="0" y="231"/>
                </a:cubicBezTo>
                <a:lnTo>
                  <a:pt x="36" y="183"/>
                </a:lnTo>
                <a:cubicBezTo>
                  <a:pt x="51" y="165"/>
                  <a:pt x="73" y="138"/>
                  <a:pt x="90" y="125"/>
                </a:cubicBezTo>
                <a:cubicBezTo>
                  <a:pt x="107" y="112"/>
                  <a:pt x="114" y="106"/>
                  <a:pt x="140" y="101"/>
                </a:cubicBezTo>
                <a:close/>
              </a:path>
            </a:pathLst>
          </a:custGeom>
          <a:solidFill>
            <a:srgbClr val="FF824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871" name="Oval 150"/>
          <p:cNvSpPr>
            <a:spLocks noChangeArrowheads="1"/>
          </p:cNvSpPr>
          <p:nvPr/>
        </p:nvSpPr>
        <p:spPr bwMode="auto">
          <a:xfrm>
            <a:off x="7775973" y="4679951"/>
            <a:ext cx="132159" cy="53975"/>
          </a:xfrm>
          <a:prstGeom prst="ellipse">
            <a:avLst/>
          </a:pr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 sz="1400">
              <a:solidFill>
                <a:schemeClr val="bg1"/>
              </a:solidFill>
            </a:endParaRPr>
          </a:p>
        </p:txBody>
      </p:sp>
      <p:sp>
        <p:nvSpPr>
          <p:cNvPr id="32872" name="Freeform 151"/>
          <p:cNvSpPr>
            <a:spLocks/>
          </p:cNvSpPr>
          <p:nvPr/>
        </p:nvSpPr>
        <p:spPr bwMode="auto">
          <a:xfrm rot="1666646">
            <a:off x="4943475" y="3963989"/>
            <a:ext cx="1067991" cy="676275"/>
          </a:xfrm>
          <a:custGeom>
            <a:avLst/>
            <a:gdLst>
              <a:gd name="T0" fmla="*/ 2147483647 w 438"/>
              <a:gd name="T1" fmla="*/ 2147483647 h 234"/>
              <a:gd name="T2" fmla="*/ 2147483647 w 438"/>
              <a:gd name="T3" fmla="*/ 2147483647 h 234"/>
              <a:gd name="T4" fmla="*/ 2147483647 w 438"/>
              <a:gd name="T5" fmla="*/ 2147483647 h 234"/>
              <a:gd name="T6" fmla="*/ 2147483647 w 438"/>
              <a:gd name="T7" fmla="*/ 2147483647 h 234"/>
              <a:gd name="T8" fmla="*/ 2147483647 w 438"/>
              <a:gd name="T9" fmla="*/ 2147483647 h 234"/>
              <a:gd name="T10" fmla="*/ 2147483647 w 438"/>
              <a:gd name="T11" fmla="*/ 2147483647 h 234"/>
              <a:gd name="T12" fmla="*/ 2147483647 w 438"/>
              <a:gd name="T13" fmla="*/ 2147483647 h 234"/>
              <a:gd name="T14" fmla="*/ 2147483647 w 438"/>
              <a:gd name="T15" fmla="*/ 2147483647 h 234"/>
              <a:gd name="T16" fmla="*/ 2147483647 w 438"/>
              <a:gd name="T17" fmla="*/ 2147483647 h 234"/>
              <a:gd name="T18" fmla="*/ 2147483647 w 438"/>
              <a:gd name="T19" fmla="*/ 2147483647 h 234"/>
              <a:gd name="T20" fmla="*/ 2147483647 w 438"/>
              <a:gd name="T21" fmla="*/ 2147483647 h 234"/>
              <a:gd name="T22" fmla="*/ 0 w 438"/>
              <a:gd name="T23" fmla="*/ 2147483647 h 234"/>
              <a:gd name="T24" fmla="*/ 2147483647 w 438"/>
              <a:gd name="T25" fmla="*/ 2147483647 h 234"/>
              <a:gd name="T26" fmla="*/ 2147483647 w 438"/>
              <a:gd name="T27" fmla="*/ 2147483647 h 234"/>
              <a:gd name="T28" fmla="*/ 2147483647 w 438"/>
              <a:gd name="T29" fmla="*/ 2147483647 h 23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38"/>
              <a:gd name="T46" fmla="*/ 0 h 234"/>
              <a:gd name="T47" fmla="*/ 438 w 438"/>
              <a:gd name="T48" fmla="*/ 234 h 23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38" h="234">
                <a:moveTo>
                  <a:pt x="140" y="101"/>
                </a:moveTo>
                <a:cubicBezTo>
                  <a:pt x="166" y="96"/>
                  <a:pt x="210" y="96"/>
                  <a:pt x="244" y="95"/>
                </a:cubicBezTo>
                <a:cubicBezTo>
                  <a:pt x="278" y="94"/>
                  <a:pt x="320" y="100"/>
                  <a:pt x="346" y="95"/>
                </a:cubicBezTo>
                <a:cubicBezTo>
                  <a:pt x="372" y="90"/>
                  <a:pt x="387" y="78"/>
                  <a:pt x="402" y="63"/>
                </a:cubicBezTo>
                <a:cubicBezTo>
                  <a:pt x="417" y="48"/>
                  <a:pt x="437" y="0"/>
                  <a:pt x="438" y="7"/>
                </a:cubicBezTo>
                <a:lnTo>
                  <a:pt x="406" y="105"/>
                </a:lnTo>
                <a:cubicBezTo>
                  <a:pt x="391" y="133"/>
                  <a:pt x="370" y="160"/>
                  <a:pt x="348" y="175"/>
                </a:cubicBezTo>
                <a:cubicBezTo>
                  <a:pt x="326" y="190"/>
                  <a:pt x="299" y="197"/>
                  <a:pt x="272" y="197"/>
                </a:cubicBezTo>
                <a:cubicBezTo>
                  <a:pt x="245" y="197"/>
                  <a:pt x="211" y="181"/>
                  <a:pt x="186" y="177"/>
                </a:cubicBezTo>
                <a:cubicBezTo>
                  <a:pt x="161" y="173"/>
                  <a:pt x="147" y="171"/>
                  <a:pt x="124" y="175"/>
                </a:cubicBezTo>
                <a:cubicBezTo>
                  <a:pt x="101" y="179"/>
                  <a:pt x="69" y="192"/>
                  <a:pt x="48" y="201"/>
                </a:cubicBezTo>
                <a:cubicBezTo>
                  <a:pt x="27" y="210"/>
                  <a:pt x="2" y="234"/>
                  <a:pt x="0" y="231"/>
                </a:cubicBezTo>
                <a:lnTo>
                  <a:pt x="36" y="183"/>
                </a:lnTo>
                <a:cubicBezTo>
                  <a:pt x="51" y="165"/>
                  <a:pt x="73" y="138"/>
                  <a:pt x="90" y="125"/>
                </a:cubicBezTo>
                <a:cubicBezTo>
                  <a:pt x="107" y="112"/>
                  <a:pt x="114" y="106"/>
                  <a:pt x="140" y="101"/>
                </a:cubicBezTo>
                <a:close/>
              </a:path>
            </a:pathLst>
          </a:custGeom>
          <a:solidFill>
            <a:srgbClr val="FF824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873" name="Oval 152"/>
          <p:cNvSpPr>
            <a:spLocks noChangeArrowheads="1"/>
          </p:cNvSpPr>
          <p:nvPr/>
        </p:nvSpPr>
        <p:spPr bwMode="auto">
          <a:xfrm rot="1612308">
            <a:off x="5297091" y="4279901"/>
            <a:ext cx="180380" cy="98425"/>
          </a:xfrm>
          <a:prstGeom prst="ellipse">
            <a:avLst/>
          </a:pr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 sz="1400">
              <a:solidFill>
                <a:schemeClr val="bg1"/>
              </a:solidFill>
            </a:endParaRPr>
          </a:p>
        </p:txBody>
      </p:sp>
      <p:sp>
        <p:nvSpPr>
          <p:cNvPr id="1463449" name="Rectangle 153"/>
          <p:cNvSpPr>
            <a:spLocks noChangeArrowheads="1"/>
          </p:cNvSpPr>
          <p:nvPr/>
        </p:nvSpPr>
        <p:spPr bwMode="auto">
          <a:xfrm>
            <a:off x="694730" y="505842"/>
            <a:ext cx="8885039" cy="546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algn="ctr">
              <a:defRPr/>
            </a:pPr>
            <a:r>
              <a:rPr lang="es-ES_tradnl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Múltiples efectos de las </a:t>
            </a:r>
            <a:r>
              <a:rPr lang="es-ES_tradnl" sz="32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Estatinas</a:t>
            </a:r>
            <a:r>
              <a:rPr lang="es-ES_tradnl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 algn="ctr">
              <a:defRPr/>
            </a:pPr>
            <a:r>
              <a:rPr lang="es-ES_tradnl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sobre la Pared Arterial</a:t>
            </a:r>
          </a:p>
        </p:txBody>
      </p:sp>
      <p:pic>
        <p:nvPicPr>
          <p:cNvPr id="154" name="153 Imagen"/>
          <p:cNvPicPr/>
          <p:nvPr/>
        </p:nvPicPr>
        <p:blipFill>
          <a:blip r:embed="rId8" cstate="print"/>
          <a:srcRect l="68666" t="17086" r="19039" b="55276"/>
          <a:stretch>
            <a:fillRect/>
          </a:stretch>
        </p:blipFill>
        <p:spPr bwMode="auto">
          <a:xfrm>
            <a:off x="8643962" y="214290"/>
            <a:ext cx="1395512" cy="1167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7394" y="285728"/>
            <a:ext cx="1072768" cy="1004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6328025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heme/theme1.xml><?xml version="1.0" encoding="utf-8"?>
<a:theme xmlns:a="http://schemas.openxmlformats.org/drawingml/2006/main" name="Diseño predeterminado">
  <a:themeElements>
    <a:clrScheme name="Diseño predeterminado 4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55858</TotalTime>
  <Words>2891</Words>
  <Application>Microsoft Office PowerPoint</Application>
  <PresentationFormat>Diapositivas de 35 mm</PresentationFormat>
  <Paragraphs>411</Paragraphs>
  <Slides>46</Slides>
  <Notes>30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56" baseType="lpstr">
      <vt:lpstr>ＭＳ Ｐゴシック</vt:lpstr>
      <vt:lpstr>Arial</vt:lpstr>
      <vt:lpstr>Arial Narrow</vt:lpstr>
      <vt:lpstr>Arial Rounded MT Bold</vt:lpstr>
      <vt:lpstr>Bookman Old Style</vt:lpstr>
      <vt:lpstr>Calibri</vt:lpstr>
      <vt:lpstr>Symbol</vt:lpstr>
      <vt:lpstr>Times New Roman</vt:lpstr>
      <vt:lpstr>Diseño predeterminado</vt:lpstr>
      <vt:lpstr>Diapositiva</vt:lpstr>
      <vt:lpstr>Presentación de PowerPoint</vt:lpstr>
      <vt:lpstr>La mortalidad global y la carga de morbilidad atribuible a las enfermedades cardiovasculares y sus principales factores de riesgo para las personas mayores de 30 años</vt:lpstr>
      <vt:lpstr>LA HIPERCOLESTEROLEMIA  ESTÁ LIGADA A</vt:lpstr>
      <vt:lpstr>El colesterol alto es un factor de riesgo para todas las causas de muerte y mortalidad cardiovascular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  Muchas Gracias por su atención </vt:lpstr>
    </vt:vector>
  </TitlesOfParts>
  <Company>Ordenador Personal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Autorizado</dc:creator>
  <cp:lastModifiedBy>David Urquizo</cp:lastModifiedBy>
  <cp:revision>2906</cp:revision>
  <cp:lastPrinted>2019-08-17T19:23:10Z</cp:lastPrinted>
  <dcterms:created xsi:type="dcterms:W3CDTF">2002-08-27T10:48:04Z</dcterms:created>
  <dcterms:modified xsi:type="dcterms:W3CDTF">2025-03-26T21:44:14Z</dcterms:modified>
</cp:coreProperties>
</file>