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9144000" cy="5143500" type="screen16x9"/>
  <p:notesSz cx="6858000" cy="9144000"/>
  <p:embeddedFontLst>
    <p:embeddedFont>
      <p:font typeface="Anton" pitchFamily="2" charset="0"/>
      <p:regular r:id="rId50"/>
    </p:embeddedFont>
    <p:embeddedFont>
      <p:font typeface="Arial Black" panose="020B0A04020102020204" pitchFamily="34" charset="0"/>
      <p:regular r:id="rId51"/>
      <p:bold r:id="rId52"/>
    </p:embeddedFont>
    <p:embeddedFont>
      <p:font typeface="Oswald" panose="00000500000000000000" pitchFamily="2" charset="0"/>
      <p:regular r:id="rId53"/>
      <p:bold r:id="rId54"/>
    </p:embeddedFont>
    <p:embeddedFont>
      <p:font typeface="Oswald Light" panose="00000400000000000000" pitchFamily="2" charset="0"/>
      <p:regular r:id="rId55"/>
      <p:bold r:id="rId56"/>
    </p:embeddedFont>
    <p:embeddedFont>
      <p:font typeface="Oswald Medium" panose="00000600000000000000" pitchFamily="2" charset="0"/>
      <p:regular r:id="rId57"/>
      <p:bold r:id="rId58"/>
    </p:embeddedFont>
    <p:embeddedFont>
      <p:font typeface="Oswald SemiBold" panose="00000700000000000000" pitchFamily="2" charset="0"/>
      <p:regular r:id="rId59"/>
      <p:bold r:id="rId60"/>
    </p:embeddedFont>
    <p:embeddedFont>
      <p:font typeface="Roboto" panose="02000000000000000000" pitchFamily="2" charset="0"/>
      <p:regular r:id="rId61"/>
      <p:bold r:id="rId62"/>
      <p:italic r:id="rId63"/>
      <p:boldItalic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9" roundtripDataSignature="AMtx7mimB/qNxo1p0VwTb51ztN8SULtTP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E16DAAD-D6AA-4CDD-98AF-BFA373DE10CB}">
  <a:tblStyle styleId="{1E16DAAD-D6AA-4CDD-98AF-BFA373DE10CB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820" y="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4.fntdata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5" Type="http://schemas.openxmlformats.org/officeDocument/2006/relationships/slide" Target="slides/slide4.xml"/><Relationship Id="rId61" Type="http://schemas.openxmlformats.org/officeDocument/2006/relationships/font" Target="fonts/font1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1.fntdata"/><Relationship Id="rId5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" name="Google Shape;5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7" name="Google Shape;327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0" name="Google Shape;360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6" name="Google Shape;366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2" name="Google Shape;372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8" name="Google Shape;378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4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5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4" name="Google Shape;44;p5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5" name="Google Shape;45;p5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5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9" name="Google Shape;49;p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" name="Google Shape;24;p5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6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" name="Google Shape;36;p56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" name="Google Shape;37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cmaj.ca/content/192/47/E1532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doi.org/10.1186/s13613-021-00870-0" TargetMode="External"/><Relationship Id="rId5" Type="http://schemas.openxmlformats.org/officeDocument/2006/relationships/hyperlink" Target="https://doi.org/10.4266/acc.2022.00367" TargetMode="External"/><Relationship Id="rId4" Type="http://schemas.openxmlformats.org/officeDocument/2006/relationships/hyperlink" Target="https://respiratory-research.biomedcentral.com/articles/10.1186/s12931-025-03154-4#citeas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esearchgate.net/publication/341138658_Alveolar_Dynamics_and_Beyond_-_The_Importance_of_Surfactant_Protein_C_and_Cholesterol_in_Lung_Homeostasis_and_Fibrosis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esearchgate.net/publication/341138658_Alveolar_Dynamics_and_Beyond_-_The_Importance_of_Surfactant_Protein_C_and_Cholesterol_in_Lung_Homeostasis_and_Fibrosi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esearchgate.net/publication/341138658_Alveolar_Dynamics_and_Beyond_-_The_Importance_of_Surfactant_Protein_C_and_Cholesterol_in_Lung_Homeostasis_and_Fibrosis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rontiersin.org/journals/bioengineering-and-biotechnology/articles/10.3389/fbioe.2020.577172/full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sNFjjgZ7YiIHnnS42pHTALRNP6oGzKbP/view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nstagram.com/reel/CYz7kBCh0QN/?igsh=MTl0bW9seW42eXJsMw==" TargetMode="External"/><Relationship Id="rId4" Type="http://schemas.openxmlformats.org/officeDocument/2006/relationships/image" Target="../media/image1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pmc.ncbi.nlm.nih.gov/articles/PMC11034037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youtube.com/watch?v=qjiJjViT8Q4&amp;t=934s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2207172" y="206922"/>
            <a:ext cx="4592550" cy="459255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"/>
          <p:cNvSpPr txBox="1">
            <a:spLocks noGrp="1"/>
          </p:cNvSpPr>
          <p:nvPr>
            <p:ph type="subTitle" idx="1"/>
          </p:nvPr>
        </p:nvSpPr>
        <p:spPr>
          <a:xfrm>
            <a:off x="311708" y="3235397"/>
            <a:ext cx="8520600" cy="18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-419" sz="2500" dirty="0">
                <a:solidFill>
                  <a:srgbClr val="000000"/>
                </a:solidFill>
              </a:rPr>
              <a:t>Dr. Ricardo Salcedo Escalante </a:t>
            </a:r>
            <a:endParaRPr sz="2500" dirty="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-419" sz="2500" dirty="0">
                <a:solidFill>
                  <a:srgbClr val="000000"/>
                </a:solidFill>
              </a:rPr>
              <a:t>Medico Internista </a:t>
            </a:r>
            <a:endParaRPr sz="2500" dirty="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-419" sz="1500" dirty="0">
                <a:solidFill>
                  <a:srgbClr val="000000"/>
                </a:solidFill>
              </a:rPr>
              <a:t>UCIN 7B-HNERM</a:t>
            </a:r>
            <a:endParaRPr sz="1500" dirty="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-419" sz="1500" dirty="0">
                <a:solidFill>
                  <a:srgbClr val="000000"/>
                </a:solidFill>
              </a:rPr>
              <a:t>Medicina Interna SANNA El Golf</a:t>
            </a:r>
            <a:endParaRPr sz="1500" dirty="0">
              <a:solidFill>
                <a:srgbClr val="000000"/>
              </a:solidFill>
            </a:endParaRPr>
          </a:p>
        </p:txBody>
      </p:sp>
      <p:sp>
        <p:nvSpPr>
          <p:cNvPr id="56" name="Google Shape;56;p1"/>
          <p:cNvSpPr txBox="1">
            <a:spLocks noGrp="1"/>
          </p:cNvSpPr>
          <p:nvPr>
            <p:ph type="ctrTitle"/>
          </p:nvPr>
        </p:nvSpPr>
        <p:spPr>
          <a:xfrm>
            <a:off x="311704" y="271129"/>
            <a:ext cx="8520592" cy="2031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s-419" dirty="0">
                <a:solidFill>
                  <a:schemeClr val="accent1">
                    <a:lumMod val="50000"/>
                  </a:schemeClr>
                </a:solidFill>
              </a:rPr>
              <a:t>ARDS: ACTUALIZACIÓN SOBRE EL MANEJO </a:t>
            </a:r>
            <a:endParaRPr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0"/>
          <p:cNvPicPr preferRelativeResize="0"/>
          <p:nvPr/>
        </p:nvPicPr>
        <p:blipFill rotWithShape="1">
          <a:blip r:embed="rId3">
            <a:alphaModFix/>
          </a:blip>
          <a:srcRect l="30512" t="14097" r="16293" b="35296"/>
          <a:stretch/>
        </p:blipFill>
        <p:spPr>
          <a:xfrm>
            <a:off x="604938" y="497950"/>
            <a:ext cx="7934126" cy="424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0"/>
          <p:cNvSpPr txBox="1"/>
          <p:nvPr/>
        </p:nvSpPr>
        <p:spPr>
          <a:xfrm>
            <a:off x="16650" y="4661100"/>
            <a:ext cx="91107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419" sz="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Matthay </a:t>
            </a:r>
            <a:r>
              <a:rPr lang="es-419"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MA et al. </a:t>
            </a:r>
            <a:r>
              <a:rPr lang="es-419" sz="9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 New Global Definition of Acute Respiratory Distress Syndrome</a:t>
            </a:r>
            <a:r>
              <a:rPr lang="es-419"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s-419" sz="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Am J Respir Crit Care Med. 2024 Jan 1;209(1):37-47</a:t>
            </a:r>
            <a:r>
              <a:rPr lang="es-419"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. doi: 10.1164/rccm.202303-0558WS. PMID: 37487152; PMCID: PMC10870872.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1" title="TAC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87775" y="779725"/>
            <a:ext cx="2152580" cy="390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1" title="TRALI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0900" y="779725"/>
            <a:ext cx="2158274" cy="3901126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1"/>
          <p:cNvSpPr txBox="1"/>
          <p:nvPr/>
        </p:nvSpPr>
        <p:spPr>
          <a:xfrm>
            <a:off x="82075" y="68400"/>
            <a:ext cx="1443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s-419" sz="3700" b="0" i="0" u="none" strike="noStrike" cap="none">
                <a:solidFill>
                  <a:srgbClr val="222222"/>
                </a:solidFill>
                <a:latin typeface="Anton"/>
                <a:ea typeface="Anton"/>
                <a:cs typeface="Anton"/>
                <a:sym typeface="Anton"/>
              </a:rPr>
              <a:t>TACO</a:t>
            </a:r>
            <a:endParaRPr sz="3700" b="0" i="0" u="none" strike="noStrike" cap="none">
              <a:solidFill>
                <a:srgbClr val="222222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27" name="Google Shape;127;p11"/>
          <p:cNvSpPr txBox="1"/>
          <p:nvPr/>
        </p:nvSpPr>
        <p:spPr>
          <a:xfrm>
            <a:off x="95750" y="544300"/>
            <a:ext cx="1498200" cy="15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419" sz="1800" b="0" i="0" u="none" strike="noStrike" cap="none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T</a:t>
            </a:r>
            <a:r>
              <a:rPr lang="es-419" sz="1800" b="0" i="0" u="none" strike="noStrike" cap="none">
                <a:solidFill>
                  <a:schemeClr val="dk2"/>
                </a:solidFill>
                <a:latin typeface="Oswald Light"/>
                <a:ea typeface="Oswald Light"/>
                <a:cs typeface="Oswald Light"/>
                <a:sym typeface="Oswald Light"/>
              </a:rPr>
              <a:t>ransfusion</a:t>
            </a:r>
            <a:endParaRPr sz="1800" b="0" i="0" u="none" strike="noStrike" cap="none">
              <a:solidFill>
                <a:schemeClr val="dk2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419" sz="1800" b="0" i="0" u="none" strike="noStrike" cap="none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A</a:t>
            </a:r>
            <a:r>
              <a:rPr lang="es-419" sz="1800" b="0" i="0" u="none" strike="noStrike" cap="none">
                <a:solidFill>
                  <a:schemeClr val="dk2"/>
                </a:solidFill>
                <a:latin typeface="Oswald Light"/>
                <a:ea typeface="Oswald Light"/>
                <a:cs typeface="Oswald Light"/>
                <a:sym typeface="Oswald Light"/>
              </a:rPr>
              <a:t>ssociated</a:t>
            </a:r>
            <a:endParaRPr sz="1800" b="0" i="0" u="none" strike="noStrike" cap="none">
              <a:solidFill>
                <a:schemeClr val="dk2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419" sz="1800" b="0" i="0" u="none" strike="noStrike" cap="none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C</a:t>
            </a:r>
            <a:r>
              <a:rPr lang="es-419" sz="1800" b="0" i="0" u="none" strike="noStrike" cap="none">
                <a:solidFill>
                  <a:schemeClr val="dk2"/>
                </a:solidFill>
                <a:latin typeface="Oswald Light"/>
                <a:ea typeface="Oswald Light"/>
                <a:cs typeface="Oswald Light"/>
                <a:sym typeface="Oswald Light"/>
              </a:rPr>
              <a:t>irculatory</a:t>
            </a:r>
            <a:endParaRPr sz="1800" b="0" i="0" u="none" strike="noStrike" cap="none">
              <a:solidFill>
                <a:schemeClr val="dk2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419" sz="1800" b="0" i="0" u="none" strike="noStrike" cap="none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O</a:t>
            </a:r>
            <a:r>
              <a:rPr lang="es-419" sz="1800" b="0" i="0" u="none" strike="noStrike" cap="none">
                <a:solidFill>
                  <a:schemeClr val="dk2"/>
                </a:solidFill>
                <a:latin typeface="Oswald Light"/>
                <a:ea typeface="Oswald Light"/>
                <a:cs typeface="Oswald Light"/>
                <a:sym typeface="Oswald Light"/>
              </a:rPr>
              <a:t>verload</a:t>
            </a:r>
            <a:endParaRPr sz="1800" b="0" i="0" u="none" strike="noStrike" cap="none">
              <a:solidFill>
                <a:schemeClr val="dk2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128" name="Google Shape;128;p11"/>
          <p:cNvSpPr txBox="1"/>
          <p:nvPr/>
        </p:nvSpPr>
        <p:spPr>
          <a:xfrm>
            <a:off x="7397275" y="68400"/>
            <a:ext cx="1443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s-419" sz="3700" b="0" i="0" u="none" strike="noStrike" cap="none">
                <a:solidFill>
                  <a:srgbClr val="222222"/>
                </a:solidFill>
                <a:latin typeface="Anton"/>
                <a:ea typeface="Anton"/>
                <a:cs typeface="Anton"/>
                <a:sym typeface="Anton"/>
              </a:rPr>
              <a:t>TRALI</a:t>
            </a:r>
            <a:endParaRPr sz="3700" b="0" i="0" u="none" strike="noStrike" cap="none">
              <a:solidFill>
                <a:srgbClr val="222222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29" name="Google Shape;129;p11"/>
          <p:cNvSpPr txBox="1"/>
          <p:nvPr/>
        </p:nvSpPr>
        <p:spPr>
          <a:xfrm>
            <a:off x="7410950" y="544300"/>
            <a:ext cx="1498200" cy="15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419" sz="1800" b="0" i="0" u="none" strike="noStrike" cap="none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T</a:t>
            </a:r>
            <a:r>
              <a:rPr lang="es-419" sz="1800" b="0" i="0" u="none" strike="noStrike" cap="none">
                <a:solidFill>
                  <a:schemeClr val="dk2"/>
                </a:solidFill>
                <a:latin typeface="Oswald Light"/>
                <a:ea typeface="Oswald Light"/>
                <a:cs typeface="Oswald Light"/>
                <a:sym typeface="Oswald Light"/>
              </a:rPr>
              <a:t>ransfusion</a:t>
            </a:r>
            <a:endParaRPr sz="1800" b="0" i="0" u="none" strike="noStrike" cap="none">
              <a:solidFill>
                <a:schemeClr val="dk2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419" sz="1800" b="0" i="0" u="none" strike="noStrike" cap="none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R</a:t>
            </a:r>
            <a:r>
              <a:rPr lang="es-419" sz="1800" b="0" i="0" u="none" strike="noStrike" cap="none">
                <a:solidFill>
                  <a:schemeClr val="dk2"/>
                </a:solidFill>
                <a:latin typeface="Oswald Light"/>
                <a:ea typeface="Oswald Light"/>
                <a:cs typeface="Oswald Light"/>
                <a:sym typeface="Oswald Light"/>
              </a:rPr>
              <a:t>elated</a:t>
            </a:r>
            <a:endParaRPr sz="1800" b="0" i="0" u="none" strike="noStrike" cap="none">
              <a:solidFill>
                <a:schemeClr val="dk2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419" sz="1800" b="0" i="0" u="none" strike="noStrike" cap="none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A</a:t>
            </a:r>
            <a:r>
              <a:rPr lang="es-419" sz="1800" b="0" i="0" u="none" strike="noStrike" cap="none">
                <a:solidFill>
                  <a:schemeClr val="dk2"/>
                </a:solidFill>
                <a:latin typeface="Oswald Light"/>
                <a:ea typeface="Oswald Light"/>
                <a:cs typeface="Oswald Light"/>
                <a:sym typeface="Oswald Light"/>
              </a:rPr>
              <a:t>cte</a:t>
            </a:r>
            <a:endParaRPr sz="1800" b="0" i="0" u="none" strike="noStrike" cap="none">
              <a:solidFill>
                <a:schemeClr val="dk2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419" sz="1800" b="0" i="0" u="none" strike="noStrike" cap="none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L</a:t>
            </a:r>
            <a:r>
              <a:rPr lang="es-419" sz="1800" b="0" i="0" u="none" strike="noStrike" cap="none">
                <a:solidFill>
                  <a:schemeClr val="dk2"/>
                </a:solidFill>
                <a:latin typeface="Oswald Light"/>
                <a:ea typeface="Oswald Light"/>
                <a:cs typeface="Oswald Light"/>
                <a:sym typeface="Oswald Light"/>
              </a:rPr>
              <a:t>ung</a:t>
            </a:r>
            <a:endParaRPr sz="1800" b="0" i="0" u="none" strike="noStrike" cap="none">
              <a:solidFill>
                <a:schemeClr val="dk2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800" b="0" i="0" u="none" strike="noStrike" cap="none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I</a:t>
            </a:r>
            <a:r>
              <a:rPr lang="es-419" sz="1800" b="0" i="0" u="none" strike="noStrike" cap="none">
                <a:solidFill>
                  <a:schemeClr val="dk2"/>
                </a:solidFill>
                <a:latin typeface="Oswald Light"/>
                <a:ea typeface="Oswald Light"/>
                <a:cs typeface="Oswald Light"/>
                <a:sym typeface="Oswald Light"/>
              </a:rPr>
              <a:t>injury</a:t>
            </a:r>
            <a:endParaRPr sz="1800" b="0" i="0" u="none" strike="noStrike" cap="none">
              <a:solidFill>
                <a:schemeClr val="dk2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130" name="Google Shape;130;p11"/>
          <p:cNvSpPr txBox="1"/>
          <p:nvPr/>
        </p:nvSpPr>
        <p:spPr>
          <a:xfrm>
            <a:off x="7031425" y="2102500"/>
            <a:ext cx="2175000" cy="26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9999" marR="0" lvl="0" indent="-1661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swald Light"/>
              <a:buChar char="●"/>
            </a:pPr>
            <a:r>
              <a:rPr lang="es-419" sz="1200" b="0" i="0" u="none" strike="noStrike" cap="none">
                <a:solidFill>
                  <a:schemeClr val="dk2"/>
                </a:solidFill>
                <a:latin typeface="Oswald Light"/>
                <a:ea typeface="Oswald Light"/>
                <a:cs typeface="Oswald Light"/>
                <a:sym typeface="Oswald Light"/>
              </a:rPr>
              <a:t>0.1% transfusiones</a:t>
            </a:r>
            <a:endParaRPr sz="1200" b="0" i="0" u="none" strike="noStrike" cap="none">
              <a:solidFill>
                <a:schemeClr val="dk2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179999" marR="0" lvl="0" indent="-1661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swald Light"/>
              <a:buChar char="●"/>
            </a:pPr>
            <a:r>
              <a:rPr lang="es-419" sz="1200" b="0" i="0" u="none" strike="noStrike" cap="none">
                <a:solidFill>
                  <a:schemeClr val="dk2"/>
                </a:solidFill>
                <a:latin typeface="Oswald Light"/>
                <a:ea typeface="Oswald Light"/>
                <a:cs typeface="Oswald Light"/>
                <a:sym typeface="Oswald Light"/>
              </a:rPr>
              <a:t>Enfermedad crítica </a:t>
            </a:r>
            <a:endParaRPr sz="1200" b="0" i="0" u="none" strike="noStrike" cap="none">
              <a:solidFill>
                <a:schemeClr val="dk2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360000" marR="0" lvl="1" indent="-16620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swald Light"/>
              <a:buChar char="○"/>
            </a:pPr>
            <a:r>
              <a:rPr lang="es-419" sz="1200" b="0" i="0" u="none" strike="noStrike" cap="none">
                <a:solidFill>
                  <a:schemeClr val="dk2"/>
                </a:solidFill>
                <a:latin typeface="Oswald Light"/>
                <a:ea typeface="Oswald Light"/>
                <a:cs typeface="Oswald Light"/>
                <a:sym typeface="Oswald Light"/>
              </a:rPr>
              <a:t>Alto volumen de plasma transfundido</a:t>
            </a:r>
            <a:endParaRPr sz="1200" b="0" i="0" u="none" strike="noStrike" cap="none">
              <a:solidFill>
                <a:schemeClr val="dk2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360000" marR="0" lvl="1" indent="-16620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swald Light"/>
              <a:buChar char="○"/>
            </a:pPr>
            <a:r>
              <a:rPr lang="es-419" sz="1200" b="0" i="0" u="none" strike="noStrike" cap="none">
                <a:solidFill>
                  <a:schemeClr val="dk2"/>
                </a:solidFill>
                <a:latin typeface="Oswald Light"/>
                <a:ea typeface="Oswald Light"/>
                <a:cs typeface="Oswald Light"/>
                <a:sym typeface="Oswald Light"/>
              </a:rPr>
              <a:t>donante mujer multípara </a:t>
            </a:r>
            <a:endParaRPr sz="1200" b="0" i="0" u="none" strike="noStrike" cap="none">
              <a:solidFill>
                <a:schemeClr val="dk2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179999" marR="0" lvl="0" indent="-1661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swald Light"/>
              <a:buChar char="●"/>
            </a:pPr>
            <a:r>
              <a:rPr lang="es-419" sz="1200" b="0" i="0" u="none" strike="noStrike" cap="none">
                <a:solidFill>
                  <a:schemeClr val="dk2"/>
                </a:solidFill>
                <a:latin typeface="Oswald Light"/>
                <a:ea typeface="Oswald Light"/>
                <a:cs typeface="Oswald Light"/>
                <a:sym typeface="Oswald Light"/>
              </a:rPr>
              <a:t>Mecanismo de dos golpes con secuestro y activación de los neutrófilos </a:t>
            </a:r>
            <a:endParaRPr sz="1200" b="0" i="0" u="none" strike="noStrike" cap="none">
              <a:solidFill>
                <a:schemeClr val="dk2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179999" marR="0" lvl="0" indent="-1661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swald Light"/>
              <a:buChar char="●"/>
            </a:pPr>
            <a:r>
              <a:rPr lang="es-419" sz="1200" b="0" i="0" u="none" strike="noStrike" cap="none">
                <a:solidFill>
                  <a:schemeClr val="dk2"/>
                </a:solidFill>
                <a:latin typeface="Oswald Light"/>
                <a:ea typeface="Oswald Light"/>
                <a:cs typeface="Oswald Light"/>
                <a:sym typeface="Oswald Light"/>
              </a:rPr>
              <a:t>&lt; 6 horas de transfusión </a:t>
            </a:r>
            <a:endParaRPr sz="1200" b="0" i="0" u="none" strike="noStrike" cap="none">
              <a:solidFill>
                <a:schemeClr val="dk2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179999" marR="0" lvl="0" indent="-1661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swald Light"/>
              <a:buChar char="●"/>
            </a:pPr>
            <a:r>
              <a:rPr lang="es-419" sz="1200" b="0" i="0" u="none" strike="noStrike" cap="none">
                <a:solidFill>
                  <a:schemeClr val="dk2"/>
                </a:solidFill>
                <a:latin typeface="Oswald Light"/>
                <a:ea typeface="Oswald Light"/>
                <a:cs typeface="Oswald Light"/>
                <a:sym typeface="Oswald Light"/>
              </a:rPr>
              <a:t>Criterios de Berlín de ARDS se cumplen sin otra causa aparente.</a:t>
            </a:r>
            <a:endParaRPr sz="1200" b="0" i="0" u="none" strike="noStrike" cap="none">
              <a:solidFill>
                <a:schemeClr val="dk2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179999" marR="0" lvl="0" indent="-1661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swald Light"/>
              <a:buChar char="●"/>
            </a:pPr>
            <a:r>
              <a:rPr lang="es-419" sz="1200" b="0" i="0" u="none" strike="noStrike" cap="none">
                <a:solidFill>
                  <a:schemeClr val="dk2"/>
                </a:solidFill>
                <a:latin typeface="Oswald Light"/>
                <a:ea typeface="Oswald Light"/>
                <a:cs typeface="Oswald Light"/>
                <a:sym typeface="Oswald Light"/>
              </a:rPr>
              <a:t>Fiebre - ↓PA =&gt; 33%</a:t>
            </a:r>
            <a:endParaRPr sz="1200" b="0" i="0" u="none" strike="noStrike" cap="none">
              <a:solidFill>
                <a:schemeClr val="dk2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179999" marR="0" lvl="0" indent="-1661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swald Light"/>
              <a:buChar char="●"/>
            </a:pPr>
            <a:r>
              <a:rPr lang="es-419" sz="1200" b="0" i="0" u="none" strike="noStrike" cap="none">
                <a:solidFill>
                  <a:schemeClr val="dk2"/>
                </a:solidFill>
                <a:latin typeface="Oswald Light"/>
                <a:ea typeface="Oswald Light"/>
                <a:cs typeface="Oswald Light"/>
                <a:sym typeface="Oswald Light"/>
              </a:rPr>
              <a:t>Manejo: Soporte</a:t>
            </a:r>
            <a:endParaRPr sz="1200" b="0" i="0" u="none" strike="noStrike" cap="none">
              <a:solidFill>
                <a:schemeClr val="dk2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131" name="Google Shape;131;p11"/>
          <p:cNvSpPr txBox="1"/>
          <p:nvPr/>
        </p:nvSpPr>
        <p:spPr>
          <a:xfrm>
            <a:off x="-95650" y="2064350"/>
            <a:ext cx="2175000" cy="22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9999" marR="0" lvl="0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swald Light"/>
              <a:buChar char="●"/>
            </a:pPr>
            <a:r>
              <a:rPr lang="es-419" sz="1200" b="0" i="0" u="none" strike="noStrike" cap="none">
                <a:solidFill>
                  <a:schemeClr val="dk2"/>
                </a:solidFill>
                <a:latin typeface="Oswald Light"/>
                <a:ea typeface="Oswald Light"/>
                <a:cs typeface="Oswald Light"/>
                <a:sym typeface="Oswald Light"/>
              </a:rPr>
              <a:t>0.3-8% transfusiones</a:t>
            </a:r>
            <a:endParaRPr sz="1200" b="0" i="0" u="none" strike="noStrike" cap="none">
              <a:solidFill>
                <a:schemeClr val="dk2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179999" marR="0" lvl="0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swald Light"/>
              <a:buChar char="●"/>
            </a:pPr>
            <a:r>
              <a:rPr lang="es-419" sz="1200" b="0" i="0" u="none" strike="noStrike" cap="none">
                <a:solidFill>
                  <a:schemeClr val="dk2"/>
                </a:solidFill>
                <a:latin typeface="Oswald Light"/>
                <a:ea typeface="Oswald Light"/>
                <a:cs typeface="Oswald Light"/>
                <a:sym typeface="Oswald Light"/>
              </a:rPr>
              <a:t>&gt;60 años, ERC, ICC , Gran volúmen y/o a alta velocidad de transfusión </a:t>
            </a:r>
            <a:endParaRPr sz="1200" b="0" i="0" u="none" strike="noStrike" cap="none">
              <a:solidFill>
                <a:schemeClr val="dk2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179999" marR="0" lvl="0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swald Light"/>
              <a:buChar char="●"/>
            </a:pPr>
            <a:r>
              <a:rPr lang="es-419" sz="1200" b="0" i="0" u="none" strike="noStrike" cap="none">
                <a:solidFill>
                  <a:schemeClr val="dk2"/>
                </a:solidFill>
                <a:latin typeface="Oswald Light"/>
                <a:ea typeface="Oswald Light"/>
                <a:cs typeface="Oswald Light"/>
                <a:sym typeface="Oswald Light"/>
              </a:rPr>
              <a:t>Sobrecarga de volumen </a:t>
            </a:r>
            <a:endParaRPr sz="1200" b="0" i="0" u="none" strike="noStrike" cap="none">
              <a:solidFill>
                <a:schemeClr val="dk2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179999" marR="0" lvl="0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swald Light"/>
              <a:buChar char="●"/>
            </a:pPr>
            <a:r>
              <a:rPr lang="es-419" sz="1200" b="0" i="0" u="none" strike="noStrike" cap="none">
                <a:solidFill>
                  <a:schemeClr val="dk2"/>
                </a:solidFill>
                <a:latin typeface="Oswald Light"/>
                <a:ea typeface="Oswald Light"/>
                <a:cs typeface="Oswald Light"/>
                <a:sym typeface="Oswald Light"/>
              </a:rPr>
              <a:t>&lt; 6 horas de la transfusión</a:t>
            </a:r>
            <a:endParaRPr sz="1200" b="0" i="0" u="none" strike="noStrike" cap="none">
              <a:solidFill>
                <a:schemeClr val="dk2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179999" marR="0" lvl="0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swald Light"/>
              <a:buChar char="●"/>
            </a:pPr>
            <a:r>
              <a:rPr lang="es-419" sz="1200" b="0" i="0" u="none" strike="noStrike" cap="none">
                <a:solidFill>
                  <a:schemeClr val="dk2"/>
                </a:solidFill>
                <a:latin typeface="Oswald Light"/>
                <a:ea typeface="Oswald Light"/>
                <a:cs typeface="Oswald Light"/>
                <a:sym typeface="Oswald Light"/>
              </a:rPr>
              <a:t>Al menos 3 de los siguientes: IRA, BNP ALTO, PVC ALTA, ICC IZQ, BHE +, RXTX: EPA</a:t>
            </a:r>
            <a:endParaRPr sz="1200" b="0" i="0" u="none" strike="noStrike" cap="none">
              <a:solidFill>
                <a:schemeClr val="dk2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179999" marR="0" lvl="0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swald Light"/>
              <a:buChar char="●"/>
            </a:pPr>
            <a:r>
              <a:rPr lang="es-419" sz="1200" b="0" i="0" u="none" strike="noStrike" cap="none">
                <a:solidFill>
                  <a:schemeClr val="dk2"/>
                </a:solidFill>
                <a:latin typeface="Oswald Light"/>
                <a:ea typeface="Oswald Light"/>
                <a:cs typeface="Oswald Light"/>
                <a:sym typeface="Oswald Light"/>
              </a:rPr>
              <a:t>No Fiebre ni ↓PA</a:t>
            </a:r>
            <a:endParaRPr sz="1200" b="0" i="0" u="none" strike="noStrike" cap="none">
              <a:solidFill>
                <a:schemeClr val="dk2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179999" marR="0" lvl="0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swald Light"/>
              <a:buChar char="●"/>
            </a:pPr>
            <a:r>
              <a:rPr lang="es-419" sz="1200" b="0" i="0" u="none" strike="noStrike" cap="none">
                <a:solidFill>
                  <a:schemeClr val="dk2"/>
                </a:solidFill>
                <a:latin typeface="Oswald Light"/>
                <a:ea typeface="Oswald Light"/>
                <a:cs typeface="Oswald Light"/>
                <a:sym typeface="Oswald Light"/>
              </a:rPr>
              <a:t>Manejo: Diuresis</a:t>
            </a:r>
            <a:endParaRPr sz="1200" b="0" i="0" u="none" strike="noStrike" cap="none">
              <a:solidFill>
                <a:schemeClr val="dk2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132" name="Google Shape;132;p11"/>
          <p:cNvSpPr txBox="1"/>
          <p:nvPr/>
        </p:nvSpPr>
        <p:spPr>
          <a:xfrm>
            <a:off x="3973500" y="2325525"/>
            <a:ext cx="13494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9999" marR="0" lvl="0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swald Light"/>
              <a:buChar char="●"/>
            </a:pPr>
            <a:r>
              <a:rPr lang="es-419" sz="1200" b="0" i="0" u="none" strike="noStrike" cap="none">
                <a:solidFill>
                  <a:schemeClr val="dk2"/>
                </a:solidFill>
                <a:latin typeface="Oswald Light"/>
                <a:ea typeface="Oswald Light"/>
                <a:cs typeface="Oswald Light"/>
                <a:sym typeface="Oswald Light"/>
              </a:rPr>
              <a:t>Disnea </a:t>
            </a:r>
            <a:endParaRPr sz="1200" b="0" i="0" u="none" strike="noStrike" cap="none">
              <a:solidFill>
                <a:schemeClr val="dk2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179999" marR="0" lvl="0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swald Light"/>
              <a:buChar char="●"/>
            </a:pPr>
            <a:r>
              <a:rPr lang="es-419" sz="1200" b="0" i="0" u="none" strike="noStrike" cap="none">
                <a:solidFill>
                  <a:schemeClr val="dk2"/>
                </a:solidFill>
                <a:latin typeface="Oswald Light"/>
                <a:ea typeface="Oswald Light"/>
                <a:cs typeface="Oswald Light"/>
                <a:sym typeface="Oswald Light"/>
              </a:rPr>
              <a:t>Crepitantes </a:t>
            </a:r>
            <a:endParaRPr sz="1200" b="0" i="0" u="none" strike="noStrike" cap="none">
              <a:solidFill>
                <a:schemeClr val="dk2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179999" marR="0" lvl="0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swald Light"/>
              <a:buChar char="●"/>
            </a:pPr>
            <a:r>
              <a:rPr lang="es-419" sz="1200" b="0" i="0" u="none" strike="noStrike" cap="none">
                <a:solidFill>
                  <a:schemeClr val="dk2"/>
                </a:solidFill>
                <a:latin typeface="Oswald Light"/>
                <a:ea typeface="Oswald Light"/>
                <a:cs typeface="Oswald Light"/>
                <a:sym typeface="Oswald Light"/>
              </a:rPr>
              <a:t>↓SatO2</a:t>
            </a:r>
            <a:endParaRPr sz="1200" b="0" i="0" u="none" strike="noStrike" cap="none">
              <a:solidFill>
                <a:schemeClr val="dk2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179999" marR="0" lvl="0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swald Light"/>
              <a:buChar char="●"/>
            </a:pPr>
            <a:r>
              <a:rPr lang="es-419" sz="1200" b="0" i="0" u="none" strike="noStrike" cap="none">
                <a:solidFill>
                  <a:schemeClr val="dk2"/>
                </a:solidFill>
                <a:latin typeface="Oswald Light"/>
                <a:ea typeface="Oswald Light"/>
                <a:cs typeface="Oswald Light"/>
                <a:sym typeface="Oswald Light"/>
              </a:rPr>
              <a:t>Hipoxemia </a:t>
            </a:r>
            <a:endParaRPr sz="1200" b="0" i="0" u="none" strike="noStrike" cap="none">
              <a:solidFill>
                <a:schemeClr val="dk2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marL="179999" marR="0" lvl="0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swald Light"/>
              <a:buChar char="●"/>
            </a:pPr>
            <a:r>
              <a:rPr lang="es-419" sz="1200" b="0" i="0" u="none" strike="noStrike" cap="none">
                <a:solidFill>
                  <a:schemeClr val="dk2"/>
                </a:solidFill>
                <a:latin typeface="Oswald Light"/>
                <a:ea typeface="Oswald Light"/>
                <a:cs typeface="Oswald Light"/>
                <a:sym typeface="Oswald Light"/>
              </a:rPr>
              <a:t>Infiltrados bilaterales</a:t>
            </a:r>
            <a:endParaRPr sz="1200" b="0" i="0" u="none" strike="noStrike" cap="none">
              <a:solidFill>
                <a:schemeClr val="dk2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" name="Google Shape;137;p12"/>
          <p:cNvGraphicFramePr/>
          <p:nvPr/>
        </p:nvGraphicFramePr>
        <p:xfrm>
          <a:off x="453200" y="9247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{1E16DAAD-D6AA-4CDD-98AF-BFA373DE10CB}</a:tableStyleId>
              </a:tblPr>
              <a:tblGrid>
                <a:gridCol w="1492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81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63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5825"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419" sz="2000" b="1" u="none" strike="noStrike" cap="non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PROS Y CONTRAS A LA ACTUAL DEFINICIÓN DE ARDS </a:t>
                      </a:r>
                      <a:endParaRPr sz="2000" b="1" u="none" strike="noStrike" cap="none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284E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84E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84E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84E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C343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419" sz="1600" b="1" u="none" strike="noStrike" cap="non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PARÁMETROS</a:t>
                      </a:r>
                      <a:endParaRPr sz="1600" b="1" u="none" strike="noStrike" cap="none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284E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5685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84E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84E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5685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419" sz="1600" b="1" u="none" strike="noStrike" cap="non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PROS</a:t>
                      </a:r>
                      <a:endParaRPr sz="1600" b="1" u="none" strike="noStrike" cap="none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35685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5685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84E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84E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5685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419" sz="1600" b="1" u="none" strike="noStrike" cap="non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CONTRAS</a:t>
                      </a:r>
                      <a:endParaRPr sz="1600" b="1" u="none" strike="noStrike" cap="none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35685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84E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84E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84E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568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s-419" sz="13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IMÁGENES</a:t>
                      </a:r>
                      <a:endParaRPr sz="13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284E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84E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s-419" sz="13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Criterios claros </a:t>
                      </a:r>
                      <a:endParaRPr sz="13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84E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s-419" sz="1300" b="1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Falta de especificidad</a:t>
                      </a:r>
                      <a:r>
                        <a:rPr lang="es-419" sz="13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endParaRPr sz="13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84E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84E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s-419" sz="13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OXIGENACIÓN</a:t>
                      </a:r>
                      <a:endParaRPr sz="13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284E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s-419" sz="13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El PAFI es objetivo y fácil para evaluar severidad</a:t>
                      </a:r>
                      <a:endParaRPr sz="13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s-419" sz="1300" b="1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PAFI sobresimplifica</a:t>
                      </a:r>
                      <a:r>
                        <a:rPr lang="es-419" sz="13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las variabilidades individuales del SDRA</a:t>
                      </a:r>
                      <a:endParaRPr sz="13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84E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9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s-419" sz="13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ORGANIZACIÓN</a:t>
                      </a:r>
                      <a:endParaRPr sz="13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284E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s-419" sz="13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Abordaje bien estructurado para la VM</a:t>
                      </a:r>
                      <a:endParaRPr sz="13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s-419" sz="1300" b="1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Limita las estrategias individualizadas</a:t>
                      </a:r>
                      <a:r>
                        <a:rPr lang="es-419" sz="13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pues ignora la heterogeneidad fisiológica del ARDS </a:t>
                      </a:r>
                      <a:endParaRPr sz="13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84E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s-419" sz="13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INFLAMACIÓN</a:t>
                      </a:r>
                      <a:endParaRPr sz="13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284E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s-419" sz="13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Da un rol central de la inflamación </a:t>
                      </a:r>
                      <a:endParaRPr sz="13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s-419" sz="13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Los biomarcadores actuales aún no capturan plenamente la complejidad del ARDS </a:t>
                      </a:r>
                      <a:endParaRPr sz="13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84E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6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s-419" sz="13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SUB FENOTIPOS</a:t>
                      </a:r>
                      <a:endParaRPr sz="13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284E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s-419" sz="1300" b="1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Identifica sub fenotipos</a:t>
                      </a:r>
                      <a:r>
                        <a:rPr lang="es-419" sz="13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, lo que podría ayudar a adaptar las estrategias al tratamiento</a:t>
                      </a:r>
                      <a:endParaRPr sz="13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s-419" sz="1300" b="1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La clasificación de los subfenotipos</a:t>
                      </a:r>
                      <a:r>
                        <a:rPr lang="es-419" sz="13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aún está </a:t>
                      </a:r>
                      <a:r>
                        <a:rPr lang="es-419" sz="1300" b="1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incompleta </a:t>
                      </a:r>
                      <a:r>
                        <a:rPr lang="es-419" sz="13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limitando su aplicabilidad clínica</a:t>
                      </a:r>
                      <a:endParaRPr sz="13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84E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s-419" sz="13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VENTILACIÓN MECÁNICA</a:t>
                      </a:r>
                      <a:endParaRPr sz="13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284E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5685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s-419" sz="13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Usa estrategias basadas en evidencia (pe: Vt bajo) que han demostrado claros beneficios para el manejo del ARDS</a:t>
                      </a:r>
                      <a:endParaRPr sz="13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5685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s-419" sz="13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Hay un </a:t>
                      </a:r>
                      <a:r>
                        <a:rPr lang="es-419" sz="1300" b="1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énfasis excesivo en la VM</a:t>
                      </a:r>
                      <a:r>
                        <a:rPr lang="es-419" sz="1300" u="none" strike="noStrike" cap="none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podría distraer de otras opciones terapéuticas tales como las intervenciones farmacológicas</a:t>
                      </a:r>
                      <a:endParaRPr sz="1300" u="none" strike="noStrike" cap="none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76200" marR="76200" marT="19050" marB="19050" anchor="ctr">
                    <a:lnL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84E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6F8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5685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38" name="Google Shape;138;p12"/>
          <p:cNvSpPr txBox="1"/>
          <p:nvPr/>
        </p:nvSpPr>
        <p:spPr>
          <a:xfrm>
            <a:off x="-17550" y="4820400"/>
            <a:ext cx="9179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419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Al‑Husinat et al. Critical Care. Crit Care. 2025 Feb 24;29(1):88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419">
                <a:solidFill>
                  <a:srgbClr val="1C4587"/>
                </a:solidFill>
                <a:latin typeface="Arial Black"/>
                <a:ea typeface="Arial Black"/>
                <a:cs typeface="Arial Black"/>
                <a:sym typeface="Arial Black"/>
              </a:rPr>
              <a:t>ARDS: SUBFENOTIPOS</a:t>
            </a:r>
            <a:endParaRPr>
              <a:solidFill>
                <a:srgbClr val="1C4587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4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3193"/>
              <a:buFont typeface="Arial"/>
              <a:buNone/>
            </a:pPr>
            <a:r>
              <a:rPr lang="es-419" sz="2546" b="1"/>
              <a:t>HETEROGENEIDAD DEL ARDS</a:t>
            </a:r>
            <a:endParaRPr sz="330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149" name="Google Shape;149;p14"/>
          <p:cNvSpPr txBox="1">
            <a:spLocks noGrp="1"/>
          </p:cNvSpPr>
          <p:nvPr>
            <p:ph type="body" idx="1"/>
          </p:nvPr>
        </p:nvSpPr>
        <p:spPr>
          <a:xfrm>
            <a:off x="311700" y="718975"/>
            <a:ext cx="8520600" cy="42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457200" lvl="0" indent="-32937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9951"/>
              <a:buChar char="●"/>
            </a:pPr>
            <a:r>
              <a:rPr lang="es-419" sz="2045" b="1">
                <a:solidFill>
                  <a:schemeClr val="dk1"/>
                </a:solidFill>
              </a:rPr>
              <a:t>Heterogeneidad espacial</a:t>
            </a:r>
            <a:r>
              <a:rPr lang="es-419" sz="2045">
                <a:solidFill>
                  <a:schemeClr val="dk1"/>
                </a:solidFill>
              </a:rPr>
              <a:t>: </a:t>
            </a:r>
            <a:endParaRPr sz="2045">
              <a:solidFill>
                <a:schemeClr val="dk1"/>
              </a:solidFill>
            </a:endParaRPr>
          </a:p>
          <a:p>
            <a:pPr marL="914400" lvl="1" indent="-30969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9939"/>
              <a:buChar char="○"/>
            </a:pPr>
            <a:r>
              <a:rPr lang="es-419" sz="1645">
                <a:solidFill>
                  <a:schemeClr val="dk1"/>
                </a:solidFill>
              </a:rPr>
              <a:t>Por la </a:t>
            </a:r>
            <a:r>
              <a:rPr lang="es-419" sz="1645" b="1" i="1">
                <a:solidFill>
                  <a:schemeClr val="dk1"/>
                </a:solidFill>
              </a:rPr>
              <a:t>presión hidrostática</a:t>
            </a:r>
            <a:r>
              <a:rPr lang="es-419" sz="1645">
                <a:solidFill>
                  <a:schemeClr val="dk1"/>
                </a:solidFill>
              </a:rPr>
              <a:t>: diferencia entre bases y vértices </a:t>
            </a:r>
            <a:endParaRPr sz="1645">
              <a:solidFill>
                <a:schemeClr val="dk1"/>
              </a:solidFill>
            </a:endParaRPr>
          </a:p>
          <a:p>
            <a:pPr marL="457200" lvl="0" indent="-32937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9951"/>
              <a:buChar char="●"/>
            </a:pPr>
            <a:r>
              <a:rPr lang="es-419" sz="2045" b="1">
                <a:solidFill>
                  <a:schemeClr val="dk1"/>
                </a:solidFill>
              </a:rPr>
              <a:t>Heterogeneidad biológica:</a:t>
            </a:r>
            <a:r>
              <a:rPr lang="es-419" sz="2045">
                <a:solidFill>
                  <a:schemeClr val="dk1"/>
                </a:solidFill>
              </a:rPr>
              <a:t> </a:t>
            </a:r>
            <a:endParaRPr sz="2045">
              <a:solidFill>
                <a:schemeClr val="dk1"/>
              </a:solidFill>
            </a:endParaRPr>
          </a:p>
          <a:p>
            <a:pPr marL="914400" lvl="1" indent="-30969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9939"/>
              <a:buChar char="○"/>
            </a:pPr>
            <a:r>
              <a:rPr lang="es-419" sz="1645" b="1" i="1">
                <a:solidFill>
                  <a:schemeClr val="dk1"/>
                </a:solidFill>
              </a:rPr>
              <a:t>Directa (primaria):</a:t>
            </a:r>
            <a:r>
              <a:rPr lang="es-419" sz="1645">
                <a:solidFill>
                  <a:schemeClr val="dk1"/>
                </a:solidFill>
              </a:rPr>
              <a:t> Neumonía, Neumonitis por aspiración, Embolia grasa y VILI</a:t>
            </a:r>
            <a:endParaRPr sz="1645">
              <a:solidFill>
                <a:schemeClr val="dk1"/>
              </a:solidFill>
            </a:endParaRPr>
          </a:p>
          <a:p>
            <a:pPr marL="1371600" lvl="2" indent="-30969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9939"/>
              <a:buChar char="■"/>
            </a:pPr>
            <a:r>
              <a:rPr lang="es-419" sz="1645">
                <a:solidFill>
                  <a:schemeClr val="dk1"/>
                </a:solidFill>
              </a:rPr>
              <a:t>Daño Epitelial:</a:t>
            </a:r>
            <a:endParaRPr sz="1645">
              <a:solidFill>
                <a:schemeClr val="dk1"/>
              </a:solidFill>
            </a:endParaRPr>
          </a:p>
          <a:p>
            <a:pPr marL="1828800" lvl="3" indent="-30969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9939"/>
              <a:buChar char="●"/>
            </a:pPr>
            <a:r>
              <a:rPr lang="es-419" sz="1645">
                <a:solidFill>
                  <a:schemeClr val="dk1"/>
                </a:solidFill>
              </a:rPr>
              <a:t>Colapso alveolar más extenso, </a:t>
            </a:r>
            <a:endParaRPr sz="1645">
              <a:solidFill>
                <a:schemeClr val="dk1"/>
              </a:solidFill>
            </a:endParaRPr>
          </a:p>
          <a:p>
            <a:pPr marL="1828800" lvl="3" indent="-30969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9939"/>
              <a:buChar char="●"/>
            </a:pPr>
            <a:r>
              <a:rPr lang="es-419" sz="1645">
                <a:solidFill>
                  <a:schemeClr val="dk1"/>
                </a:solidFill>
              </a:rPr>
              <a:t>Exudados fibrinosos y edema dentro de las paredes alveolares.</a:t>
            </a:r>
            <a:endParaRPr sz="1645">
              <a:solidFill>
                <a:schemeClr val="dk1"/>
              </a:solidFill>
            </a:endParaRPr>
          </a:p>
          <a:p>
            <a:pPr marL="1828800" lvl="3" indent="-30969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9939"/>
              <a:buChar char="●"/>
            </a:pPr>
            <a:r>
              <a:rPr lang="es-419" sz="1645">
                <a:solidFill>
                  <a:schemeClr val="dk1"/>
                </a:solidFill>
              </a:rPr>
              <a:t>Mayor deposición y capas más gruesas de membrana hialina.</a:t>
            </a:r>
            <a:endParaRPr sz="1645">
              <a:solidFill>
                <a:schemeClr val="dk1"/>
              </a:solidFill>
            </a:endParaRPr>
          </a:p>
          <a:p>
            <a:pPr marL="914400" lvl="1" indent="-30969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9939"/>
              <a:buChar char="○"/>
            </a:pPr>
            <a:r>
              <a:rPr lang="es-419" sz="1645" b="1" i="1">
                <a:solidFill>
                  <a:schemeClr val="dk1"/>
                </a:solidFill>
              </a:rPr>
              <a:t>Indirecta (secundaria):</a:t>
            </a:r>
            <a:r>
              <a:rPr lang="es-419" sz="1645">
                <a:solidFill>
                  <a:schemeClr val="dk1"/>
                </a:solidFill>
              </a:rPr>
              <a:t> Sepsis, Shock, Trauma, Pancreatitis, Quemaduras, Transfusiones, etc</a:t>
            </a:r>
            <a:endParaRPr sz="1645">
              <a:solidFill>
                <a:schemeClr val="dk1"/>
              </a:solidFill>
            </a:endParaRPr>
          </a:p>
          <a:p>
            <a:pPr marL="1371600" lvl="2" indent="-30969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9939"/>
              <a:buChar char="■"/>
            </a:pPr>
            <a:r>
              <a:rPr lang="es-419" sz="1645">
                <a:solidFill>
                  <a:schemeClr val="dk1"/>
                </a:solidFill>
              </a:rPr>
              <a:t>Daño Endotelial</a:t>
            </a:r>
            <a:endParaRPr sz="1645">
              <a:solidFill>
                <a:schemeClr val="dk1"/>
              </a:solidFill>
            </a:endParaRPr>
          </a:p>
          <a:p>
            <a:pPr marL="457200" lvl="0" indent="-32937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9951"/>
              <a:buChar char="●"/>
            </a:pPr>
            <a:r>
              <a:rPr lang="es-419" sz="2045" b="1">
                <a:solidFill>
                  <a:schemeClr val="dk1"/>
                </a:solidFill>
              </a:rPr>
              <a:t>Heterogeneidad funcional</a:t>
            </a:r>
            <a:r>
              <a:rPr lang="es-419" sz="2045">
                <a:solidFill>
                  <a:schemeClr val="dk1"/>
                </a:solidFill>
              </a:rPr>
              <a:t>: </a:t>
            </a:r>
            <a:endParaRPr sz="2045">
              <a:solidFill>
                <a:schemeClr val="dk1"/>
              </a:solidFill>
            </a:endParaRPr>
          </a:p>
          <a:p>
            <a:pPr marL="914400" lvl="1" indent="-30969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9939"/>
              <a:buChar char="○"/>
            </a:pPr>
            <a:r>
              <a:rPr lang="es-419" sz="1645">
                <a:solidFill>
                  <a:schemeClr val="dk1"/>
                </a:solidFill>
              </a:rPr>
              <a:t>Histológica: hay alveolos sanos y enfermos adyacentes</a:t>
            </a:r>
            <a:endParaRPr sz="1645">
              <a:solidFill>
                <a:schemeClr val="dk1"/>
              </a:solidFill>
            </a:endParaRPr>
          </a:p>
          <a:p>
            <a:pPr marL="914400" lvl="1" indent="-30969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9939"/>
              <a:buChar char="○"/>
            </a:pPr>
            <a:r>
              <a:rPr lang="es-419" sz="1645">
                <a:solidFill>
                  <a:schemeClr val="dk1"/>
                </a:solidFill>
              </a:rPr>
              <a:t>Variabilidad de la distensibilidad alveolar y por lo tanto pulmonar</a:t>
            </a:r>
            <a:endParaRPr sz="1645">
              <a:solidFill>
                <a:schemeClr val="dk1"/>
              </a:solidFill>
            </a:endParaRPr>
          </a:p>
          <a:p>
            <a:pPr marL="1371600" lvl="2" indent="-30969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9939"/>
              <a:buChar char="■"/>
            </a:pPr>
            <a:r>
              <a:rPr lang="es-419" sz="1645">
                <a:solidFill>
                  <a:schemeClr val="dk1"/>
                </a:solidFill>
              </a:rPr>
              <a:t>Alveolo dañado: pierde surfactante y se colapsa</a:t>
            </a:r>
            <a:endParaRPr sz="1645">
              <a:solidFill>
                <a:schemeClr val="dk1"/>
              </a:solidFill>
            </a:endParaRPr>
          </a:p>
          <a:p>
            <a:pPr marL="1371600" lvl="2" indent="-30969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9939"/>
              <a:buChar char="■"/>
            </a:pPr>
            <a:r>
              <a:rPr lang="es-419" sz="1645">
                <a:solidFill>
                  <a:schemeClr val="dk1"/>
                </a:solidFill>
              </a:rPr>
              <a:t>Finalmente se llena de líquido</a:t>
            </a:r>
            <a:endParaRPr sz="1645">
              <a:solidFill>
                <a:schemeClr val="dk1"/>
              </a:solidFill>
            </a:endParaRPr>
          </a:p>
          <a:p>
            <a:pPr marL="1371600" lvl="2" indent="-30969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9939"/>
              <a:buChar char="■"/>
            </a:pPr>
            <a:r>
              <a:rPr lang="es-419" sz="1645">
                <a:solidFill>
                  <a:schemeClr val="dk1"/>
                </a:solidFill>
              </a:rPr>
              <a:t>VILI: Atelectrauma, Volutrauma, Barotrauma, Hiperoxia, Biotrauma</a:t>
            </a:r>
            <a:endParaRPr sz="1645">
              <a:solidFill>
                <a:schemeClr val="dk1"/>
              </a:solidFill>
            </a:endParaRPr>
          </a:p>
          <a:p>
            <a:pPr marL="457200" lvl="0" indent="-32937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99951"/>
              <a:buChar char="●"/>
            </a:pPr>
            <a:r>
              <a:rPr lang="es-419" sz="2045" b="1">
                <a:solidFill>
                  <a:schemeClr val="dk1"/>
                </a:solidFill>
              </a:rPr>
              <a:t>En las fases del ARDS</a:t>
            </a:r>
            <a:r>
              <a:rPr lang="es-419" sz="2045" b="1"/>
              <a:t>: </a:t>
            </a:r>
            <a:endParaRPr sz="2045" b="1"/>
          </a:p>
          <a:p>
            <a:pPr marL="914400" lvl="1" indent="-30969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99939"/>
              <a:buChar char="○"/>
            </a:pPr>
            <a:r>
              <a:rPr lang="es-419" sz="1645"/>
              <a:t>Progresión dinámica </a:t>
            </a:r>
            <a:endParaRPr sz="1645"/>
          </a:p>
          <a:p>
            <a:pPr marL="914400" lvl="1" indent="-30969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99939"/>
              <a:buChar char="○"/>
            </a:pPr>
            <a:r>
              <a:rPr lang="es-419" sz="1645"/>
              <a:t>Heterogéneo a lo largo del tiempo, </a:t>
            </a:r>
            <a:endParaRPr sz="1645"/>
          </a:p>
          <a:p>
            <a:pPr marL="914400" lvl="1" indent="-29754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84967"/>
              <a:buChar char="○"/>
            </a:pPr>
            <a:r>
              <a:rPr lang="es-419" sz="1645"/>
              <a:t>Respuesta a las intervenciones terapéuticas es evolutiva a lo largo de la evolución .</a:t>
            </a:r>
            <a:endParaRPr sz="1645"/>
          </a:p>
        </p:txBody>
      </p:sp>
      <p:sp>
        <p:nvSpPr>
          <p:cNvPr id="150" name="Google Shape;150;p14"/>
          <p:cNvSpPr txBox="1"/>
          <p:nvPr/>
        </p:nvSpPr>
        <p:spPr>
          <a:xfrm>
            <a:off x="-17550" y="4885600"/>
            <a:ext cx="9179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419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Al‑Husinat et al. Critical Care. Crit Care. 2025 Feb 24;29(1):88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5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2800"/>
              <a:buNone/>
            </a:pPr>
            <a:r>
              <a:rPr lang="es-419" sz="2546" b="1"/>
              <a:t>HETEROGENEIDAD ESPACIAL</a:t>
            </a:r>
            <a:endParaRPr sz="3300"/>
          </a:p>
        </p:txBody>
      </p:sp>
      <p:pic>
        <p:nvPicPr>
          <p:cNvPr id="156" name="Google Shape;15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81175" y="862725"/>
            <a:ext cx="5381625" cy="36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5"/>
          <p:cNvSpPr txBox="1"/>
          <p:nvPr/>
        </p:nvSpPr>
        <p:spPr>
          <a:xfrm>
            <a:off x="100275" y="1428600"/>
            <a:ext cx="1819500" cy="35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419" sz="1800" b="0" i="0" u="none" strike="noStrike" cap="none">
                <a:solidFill>
                  <a:schemeClr val="dk2"/>
                </a:solidFill>
                <a:latin typeface="Oswald Medium"/>
                <a:ea typeface="Oswald Medium"/>
                <a:cs typeface="Oswald Medium"/>
                <a:sym typeface="Oswald Medium"/>
              </a:rPr>
              <a:t>Normalmente los alvéolos: </a:t>
            </a:r>
            <a:endParaRPr sz="1800" b="0" i="0" u="none" strike="noStrike" cap="none">
              <a:solidFill>
                <a:schemeClr val="dk2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419" sz="1800" b="0" i="0" u="none" strike="noStrike" cap="none">
                <a:solidFill>
                  <a:schemeClr val="dk2"/>
                </a:solidFill>
                <a:latin typeface="Oswald Medium"/>
                <a:ea typeface="Oswald Medium"/>
                <a:cs typeface="Oswald Medium"/>
                <a:sym typeface="Oswald Medium"/>
              </a:rPr>
              <a:t>Menos perfundidos están bien ventilados </a:t>
            </a:r>
            <a:r>
              <a:rPr lang="es-419" sz="1800" b="0" i="0" u="none" strike="noStrike" cap="none">
                <a:solidFill>
                  <a:srgbClr val="FF0000"/>
                </a:solidFill>
                <a:latin typeface="Oswald Medium"/>
                <a:ea typeface="Oswald Medium"/>
                <a:cs typeface="Oswald Medium"/>
                <a:sym typeface="Oswald Medium"/>
              </a:rPr>
              <a:t>V/Q ALTO</a:t>
            </a:r>
            <a:endParaRPr sz="1800" b="0" i="0" u="none" strike="noStrike" cap="none">
              <a:solidFill>
                <a:srgbClr val="FF0000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419" sz="1800" b="0" i="0" u="none" strike="noStrike" cap="none">
                <a:solidFill>
                  <a:schemeClr val="dk2"/>
                </a:solidFill>
                <a:latin typeface="Oswald Medium"/>
                <a:ea typeface="Oswald Medium"/>
                <a:cs typeface="Oswald Medium"/>
                <a:sym typeface="Oswald Medium"/>
              </a:rPr>
              <a:t>Más perfundidos están peor ventilados</a:t>
            </a:r>
            <a:endParaRPr sz="1800" b="0" i="0" u="none" strike="noStrike" cap="none">
              <a:solidFill>
                <a:schemeClr val="dk2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800" b="0" i="0" u="none" strike="noStrike" cap="none">
                <a:solidFill>
                  <a:srgbClr val="FF0000"/>
                </a:solidFill>
                <a:latin typeface="Oswald Medium"/>
                <a:ea typeface="Oswald Medium"/>
                <a:cs typeface="Oswald Medium"/>
                <a:sym typeface="Oswald Medium"/>
              </a:rPr>
              <a:t>V/Q BAJO</a:t>
            </a:r>
            <a:endParaRPr sz="1800" b="0" i="0" u="none" strike="noStrike" cap="none">
              <a:solidFill>
                <a:schemeClr val="dk2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158" name="Google Shape;158;p15"/>
          <p:cNvSpPr txBox="1"/>
          <p:nvPr/>
        </p:nvSpPr>
        <p:spPr>
          <a:xfrm>
            <a:off x="7339275" y="1428600"/>
            <a:ext cx="1819500" cy="35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419" sz="1800" b="0" i="0" u="none" strike="noStrike" cap="none">
                <a:solidFill>
                  <a:schemeClr val="dk2"/>
                </a:solidFill>
                <a:latin typeface="Oswald Medium"/>
                <a:ea typeface="Oswald Medium"/>
                <a:cs typeface="Oswald Medium"/>
                <a:sym typeface="Oswald Medium"/>
              </a:rPr>
              <a:t>En PRONO los alvéolos: </a:t>
            </a:r>
            <a:endParaRPr sz="1800" b="0" i="0" u="none" strike="noStrike" cap="none">
              <a:solidFill>
                <a:schemeClr val="dk2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419" sz="1800" b="0" i="0" u="none" strike="noStrike" cap="none">
                <a:solidFill>
                  <a:schemeClr val="dk2"/>
                </a:solidFill>
                <a:latin typeface="Oswald Medium"/>
                <a:ea typeface="Oswald Medium"/>
                <a:cs typeface="Oswald Medium"/>
                <a:sym typeface="Oswald Medium"/>
              </a:rPr>
              <a:t>Más perfundidos están bien ventilados </a:t>
            </a:r>
            <a:endParaRPr sz="1800" b="0" i="0" u="none" strike="noStrike" cap="none">
              <a:solidFill>
                <a:schemeClr val="dk2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419" sz="1800" b="0" i="0" u="none" strike="noStrike" cap="none">
                <a:solidFill>
                  <a:srgbClr val="FF0000"/>
                </a:solidFill>
                <a:latin typeface="Oswald Medium"/>
                <a:ea typeface="Oswald Medium"/>
                <a:cs typeface="Oswald Medium"/>
                <a:sym typeface="Oswald Medium"/>
              </a:rPr>
              <a:t>V/Q cero (0.8)</a:t>
            </a:r>
            <a:endParaRPr sz="1800" b="0" i="0" u="none" strike="noStrike" cap="none">
              <a:solidFill>
                <a:srgbClr val="FF0000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419" sz="1800" b="0" i="0" u="none" strike="noStrike" cap="none">
                <a:solidFill>
                  <a:schemeClr val="dk2"/>
                </a:solidFill>
                <a:latin typeface="Oswald Medium"/>
                <a:ea typeface="Oswald Medium"/>
                <a:cs typeface="Oswald Medium"/>
                <a:sym typeface="Oswald Medium"/>
              </a:rPr>
              <a:t>Menos perfundidos están menos ventilados</a:t>
            </a:r>
            <a:endParaRPr sz="1800" b="0" i="0" u="none" strike="noStrike" cap="none">
              <a:solidFill>
                <a:schemeClr val="dk2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419" sz="1800" b="0" i="0" u="none" strike="noStrike" cap="none">
                <a:solidFill>
                  <a:srgbClr val="FF0000"/>
                </a:solidFill>
                <a:latin typeface="Oswald Medium"/>
                <a:ea typeface="Oswald Medium"/>
                <a:cs typeface="Oswald Medium"/>
                <a:sym typeface="Oswald Medium"/>
              </a:rPr>
              <a:t>V/Q cero </a:t>
            </a:r>
            <a:endParaRPr sz="1800" b="0" i="0" u="none" strike="noStrike" cap="none">
              <a:solidFill>
                <a:schemeClr val="dk2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159" name="Google Shape;159;p15"/>
          <p:cNvSpPr txBox="1"/>
          <p:nvPr/>
        </p:nvSpPr>
        <p:spPr>
          <a:xfrm>
            <a:off x="1795938" y="4468125"/>
            <a:ext cx="5552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419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Esta heterogeneidad es más notoria en el ARDS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5"/>
          <p:cNvSpPr txBox="1"/>
          <p:nvPr/>
        </p:nvSpPr>
        <p:spPr>
          <a:xfrm>
            <a:off x="0" y="4820400"/>
            <a:ext cx="4878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419" sz="900" b="0" i="0" u="none" strike="noStrike" cap="none">
                <a:solidFill>
                  <a:schemeClr val="accent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Al Duhailib. Respir Med Res. 2023 Nov(84):101037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2800"/>
              <a:buNone/>
            </a:pPr>
            <a:r>
              <a:rPr lang="es-419" sz="2546" b="1"/>
              <a:t>HETEROGENEIDAD ESPACIAL</a:t>
            </a:r>
            <a:endParaRPr b="1"/>
          </a:p>
        </p:txBody>
      </p:sp>
      <p:pic>
        <p:nvPicPr>
          <p:cNvPr id="166" name="Google Shape;16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4675" y="1319250"/>
            <a:ext cx="4158425" cy="285818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6"/>
          <p:cNvSpPr txBox="1"/>
          <p:nvPr/>
        </p:nvSpPr>
        <p:spPr>
          <a:xfrm>
            <a:off x="311700" y="3945400"/>
            <a:ext cx="3013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419" sz="8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Bellani,Trends Anes Crit Care, 2011(1);4:203-209.</a:t>
            </a:r>
            <a:endParaRPr sz="800" b="1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p16"/>
          <p:cNvPicPr preferRelativeResize="0"/>
          <p:nvPr/>
        </p:nvPicPr>
        <p:blipFill rotWithShape="1">
          <a:blip r:embed="rId4">
            <a:alphaModFix/>
          </a:blip>
          <a:srcRect t="51028" r="50680"/>
          <a:stretch/>
        </p:blipFill>
        <p:spPr>
          <a:xfrm>
            <a:off x="4579525" y="1319250"/>
            <a:ext cx="3658675" cy="2933952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6"/>
          <p:cNvSpPr txBox="1"/>
          <p:nvPr/>
        </p:nvSpPr>
        <p:spPr>
          <a:xfrm>
            <a:off x="4636825" y="3966700"/>
            <a:ext cx="3073200" cy="2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419" sz="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Huang C-Y, J. Clin. Med. 2022; 11(9):2458. 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7"/>
          <p:cNvSpPr txBox="1">
            <a:spLocks noGrp="1"/>
          </p:cNvSpPr>
          <p:nvPr>
            <p:ph type="title"/>
          </p:nvPr>
        </p:nvSpPr>
        <p:spPr>
          <a:xfrm>
            <a:off x="311700" y="-12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3000" b="1"/>
              <a:t>HETEROGENEIDAD ESPACIAL</a:t>
            </a:r>
            <a:endParaRPr sz="3000" b="1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</a:pPr>
            <a:endParaRPr sz="3000"/>
          </a:p>
        </p:txBody>
      </p:sp>
      <p:pic>
        <p:nvPicPr>
          <p:cNvPr id="175" name="Google Shape;175;p17" title="PRONA 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638975"/>
            <a:ext cx="8615900" cy="4352124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7"/>
          <p:cNvSpPr txBox="1"/>
          <p:nvPr/>
        </p:nvSpPr>
        <p:spPr>
          <a:xfrm>
            <a:off x="311700" y="4871275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419" sz="800" b="1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Adaptado de: Venus,CMAJ 2020(192)47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8"/>
          <p:cNvSpPr txBox="1">
            <a:spLocks noGrp="1"/>
          </p:cNvSpPr>
          <p:nvPr>
            <p:ph type="title"/>
          </p:nvPr>
        </p:nvSpPr>
        <p:spPr>
          <a:xfrm>
            <a:off x="311700" y="-12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b="1"/>
              <a:t>HETEROGENEIDAD ESPACIAL</a:t>
            </a: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182" name="Google Shape;182;p18"/>
          <p:cNvPicPr preferRelativeResize="0"/>
          <p:nvPr/>
        </p:nvPicPr>
        <p:blipFill rotWithShape="1">
          <a:blip r:embed="rId3">
            <a:alphaModFix/>
          </a:blip>
          <a:srcRect l="3324" t="4945" r="3296" b="5439"/>
          <a:stretch/>
        </p:blipFill>
        <p:spPr>
          <a:xfrm>
            <a:off x="444150" y="520975"/>
            <a:ext cx="8202375" cy="323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8"/>
          <p:cNvSpPr txBox="1"/>
          <p:nvPr/>
        </p:nvSpPr>
        <p:spPr>
          <a:xfrm>
            <a:off x="152400" y="4887575"/>
            <a:ext cx="3830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419" sz="8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(*)sRAGE: Receptor soluble de productos finales de la Glicación Avanzada </a:t>
            </a:r>
            <a:endParaRPr sz="800" b="1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18"/>
          <p:cNvSpPr txBox="1"/>
          <p:nvPr/>
        </p:nvSpPr>
        <p:spPr>
          <a:xfrm>
            <a:off x="5000225" y="3704250"/>
            <a:ext cx="3830700" cy="11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9999" marR="0" lvl="0" indent="-1619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</a:pPr>
            <a:r>
              <a:rPr lang="es-419"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↑Marcadores de injuria alveolar (sRAGE</a:t>
            </a:r>
            <a:r>
              <a:rPr lang="es-419"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r>
              <a:rPr lang="es-419"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2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9999" marR="0" lvl="0" indent="-1619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</a:pPr>
            <a:r>
              <a:rPr lang="es-419"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↑Mortalidad</a:t>
            </a:r>
            <a:endParaRPr sz="12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9999" marR="0" lvl="0" indent="-1619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</a:pPr>
            <a:r>
              <a:rPr lang="es-419"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Más reclutable (Le va bien con PEEP alto) </a:t>
            </a:r>
            <a:endParaRPr sz="12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9999" marR="0" lvl="0" indent="-1619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</a:pPr>
            <a:r>
              <a:rPr lang="es-419"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↓Sobredistensión (↓ riesgo de VILI)</a:t>
            </a:r>
            <a:endParaRPr sz="12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9999" marR="0" lvl="0" indent="-1619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</a:pPr>
            <a:r>
              <a:rPr lang="es-419"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Más días de Pronación en ARDS difuso c/DD↑ que en ARDS focal c/DD(n). </a:t>
            </a:r>
            <a:r>
              <a:rPr lang="es-419" sz="800" b="1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Yang et al. Resp Res (2025) 26:70</a:t>
            </a:r>
            <a:r>
              <a:rPr lang="es-419"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18"/>
          <p:cNvSpPr txBox="1"/>
          <p:nvPr/>
        </p:nvSpPr>
        <p:spPr>
          <a:xfrm>
            <a:off x="193425" y="3704250"/>
            <a:ext cx="4477200" cy="1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9999" marR="0" lvl="0" indent="-1619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</a:pPr>
            <a:r>
              <a:rPr lang="es-419"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Las maniobras de </a:t>
            </a:r>
            <a:r>
              <a:rPr lang="es-419"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reclutamiento </a:t>
            </a:r>
            <a:r>
              <a:rPr lang="es-419"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fueron menos efectivas.</a:t>
            </a:r>
            <a:endParaRPr sz="12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9999" marR="0" lvl="0" indent="-1619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</a:pPr>
            <a:r>
              <a:rPr lang="es-419"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La </a:t>
            </a:r>
            <a:r>
              <a:rPr lang="es-419"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pronación </a:t>
            </a:r>
            <a:r>
              <a:rPr lang="es-419"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lleva al líquido inflamatorio hacia el tórax anterior </a:t>
            </a:r>
            <a:r>
              <a:rPr lang="es-419"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liberando alveolos basales</a:t>
            </a:r>
            <a:r>
              <a:rPr lang="es-419"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2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9999" marR="0" lvl="0" indent="-1619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</a:pPr>
            <a:r>
              <a:rPr lang="es-419"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El </a:t>
            </a:r>
            <a:r>
              <a:rPr lang="es-419"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PAFI sube más</a:t>
            </a:r>
            <a:r>
              <a:rPr lang="es-419"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que en el ARDS difuso pero no es estadísticamente significativo. </a:t>
            </a:r>
            <a:r>
              <a:rPr lang="es-419" sz="800" b="1" i="0" u="sng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Kim NY, Acute Crit Care. 2022</a:t>
            </a:r>
            <a:endParaRPr sz="12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9999" marR="0" lvl="0" indent="-1619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</a:pPr>
            <a:r>
              <a:rPr lang="es-419"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ARDS focal c/DD(n): menos días de Pronación</a:t>
            </a:r>
            <a:endParaRPr sz="12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18"/>
          <p:cNvSpPr txBox="1"/>
          <p:nvPr/>
        </p:nvSpPr>
        <p:spPr>
          <a:xfrm>
            <a:off x="4856950" y="3273775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419" sz="800" b="1" i="0" u="sng" strike="noStrike" cap="none">
                <a:solidFill>
                  <a:schemeClr val="accent5"/>
                </a:solidFill>
                <a:highlight>
                  <a:srgbClr val="FCFCFC"/>
                </a:highlight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Coppola, </a:t>
            </a:r>
            <a:r>
              <a:rPr lang="es-419" sz="800" b="1" i="1" u="sng" strike="noStrike" cap="none">
                <a:solidFill>
                  <a:schemeClr val="accent5"/>
                </a:solidFill>
                <a:highlight>
                  <a:srgbClr val="FCFCFC"/>
                </a:highlight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Ann. Intensive Care</a:t>
            </a:r>
            <a:r>
              <a:rPr lang="es-419" sz="800" b="1" i="0" u="sng" strike="noStrike" cap="none">
                <a:solidFill>
                  <a:schemeClr val="accent5"/>
                </a:solidFill>
                <a:highlight>
                  <a:srgbClr val="FCFCFC"/>
                </a:highlight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2021;(11)78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18"/>
          <p:cNvSpPr txBox="1"/>
          <p:nvPr/>
        </p:nvSpPr>
        <p:spPr>
          <a:xfrm>
            <a:off x="372525" y="3273775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419" sz="800" b="1" i="0" u="sng" strike="noStrike" cap="none">
                <a:solidFill>
                  <a:schemeClr val="accent5"/>
                </a:solidFill>
                <a:highlight>
                  <a:srgbClr val="FCFCFC"/>
                </a:highlight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Coppola, </a:t>
            </a:r>
            <a:r>
              <a:rPr lang="es-419" sz="800" b="1" i="1" u="sng" strike="noStrike" cap="none">
                <a:solidFill>
                  <a:schemeClr val="accent5"/>
                </a:solidFill>
                <a:highlight>
                  <a:srgbClr val="FCFCFC"/>
                </a:highlight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Ann. Intensive Care</a:t>
            </a:r>
            <a:r>
              <a:rPr lang="es-419" sz="800" b="1" i="0" u="sng" strike="noStrike" cap="none">
                <a:solidFill>
                  <a:schemeClr val="accent5"/>
                </a:solidFill>
                <a:highlight>
                  <a:srgbClr val="FCFCFC"/>
                </a:highlight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2021;(11)78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18"/>
          <p:cNvSpPr txBox="1"/>
          <p:nvPr/>
        </p:nvSpPr>
        <p:spPr>
          <a:xfrm>
            <a:off x="6144000" y="4835700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419" sz="800" b="1" i="0" u="sng" strike="noStrike" cap="none">
                <a:solidFill>
                  <a:schemeClr val="accent5"/>
                </a:solidFill>
                <a:highlight>
                  <a:srgbClr val="FCFCFC"/>
                </a:highlight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Coppola, </a:t>
            </a:r>
            <a:r>
              <a:rPr lang="es-419" sz="800" b="1" i="1" u="sng" strike="noStrike" cap="none">
                <a:solidFill>
                  <a:schemeClr val="accent5"/>
                </a:solidFill>
                <a:highlight>
                  <a:srgbClr val="FCFCFC"/>
                </a:highlight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Ann. Intensive Care</a:t>
            </a:r>
            <a:r>
              <a:rPr lang="es-419" sz="800" b="1" i="0" u="sng" strike="noStrike" cap="none">
                <a:solidFill>
                  <a:schemeClr val="accent5"/>
                </a:solidFill>
                <a:highlight>
                  <a:srgbClr val="FCFCFC"/>
                </a:highlight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2021;(11)78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9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2920" b="1"/>
              <a:t>HETEROGENEIDAD BIOLÓGICA </a:t>
            </a:r>
            <a:endParaRPr sz="292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92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920"/>
          </a:p>
        </p:txBody>
      </p:sp>
      <p:sp>
        <p:nvSpPr>
          <p:cNvPr id="194" name="Google Shape;194;p19"/>
          <p:cNvSpPr txBox="1">
            <a:spLocks noGrp="1"/>
          </p:cNvSpPr>
          <p:nvPr>
            <p:ph type="body" idx="1"/>
          </p:nvPr>
        </p:nvSpPr>
        <p:spPr>
          <a:xfrm>
            <a:off x="4514025" y="935000"/>
            <a:ext cx="4535100" cy="42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419" sz="2300" b="1">
                <a:solidFill>
                  <a:schemeClr val="dk1"/>
                </a:solidFill>
              </a:rPr>
              <a:t>Indirecta (Secundaria) epARDS</a:t>
            </a:r>
            <a:endParaRPr sz="2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s-419" sz="1546">
                <a:solidFill>
                  <a:schemeClr val="dk1"/>
                </a:solidFill>
              </a:rPr>
              <a:t>Sepsis, Shock, Trauma, Pancreatitis, Quemaduras, Transfusiones, Drugs, etc.</a:t>
            </a:r>
            <a:endParaRPr sz="1546">
              <a:solidFill>
                <a:schemeClr val="dk1"/>
              </a:solidFill>
            </a:endParaRPr>
          </a:p>
          <a:p>
            <a:pPr marL="269999" lvl="0" indent="-188214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47"/>
              <a:buChar char="●"/>
            </a:pPr>
            <a:r>
              <a:rPr lang="es-419" sz="1546" b="1">
                <a:solidFill>
                  <a:schemeClr val="dk1"/>
                </a:solidFill>
              </a:rPr>
              <a:t>Daño Endotelial</a:t>
            </a:r>
            <a:endParaRPr sz="1546" b="1">
              <a:solidFill>
                <a:schemeClr val="dk1"/>
              </a:solidFill>
            </a:endParaRPr>
          </a:p>
          <a:p>
            <a:pPr marL="450000" lvl="1" indent="-199814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47"/>
              <a:buChar char="○"/>
            </a:pPr>
            <a:endParaRPr sz="1538">
              <a:solidFill>
                <a:schemeClr val="dk1"/>
              </a:solidFill>
            </a:endParaRPr>
          </a:p>
          <a:p>
            <a:pPr marL="450000" lvl="1" indent="-199814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47"/>
              <a:buChar char="○"/>
            </a:pPr>
            <a:r>
              <a:rPr lang="es-419" sz="1538">
                <a:solidFill>
                  <a:schemeClr val="dk1"/>
                </a:solidFill>
              </a:rPr>
              <a:t>Inicialmente: </a:t>
            </a:r>
            <a:endParaRPr sz="1538">
              <a:solidFill>
                <a:schemeClr val="dk1"/>
              </a:solidFill>
            </a:endParaRPr>
          </a:p>
          <a:p>
            <a:pPr marL="630000" lvl="2" indent="-194564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47"/>
              <a:buChar char="■"/>
            </a:pPr>
            <a:r>
              <a:rPr lang="es-419" sz="1538">
                <a:solidFill>
                  <a:schemeClr val="dk1"/>
                </a:solidFill>
              </a:rPr>
              <a:t>↓ Compliance (&gt;50 mL/cmH2O)</a:t>
            </a:r>
            <a:endParaRPr sz="1538">
              <a:solidFill>
                <a:schemeClr val="dk1"/>
              </a:solidFill>
            </a:endParaRPr>
          </a:p>
          <a:p>
            <a:pPr marL="630000" marR="0" lvl="2" indent="-194564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47"/>
              <a:buChar char="■"/>
            </a:pPr>
            <a:r>
              <a:rPr lang="es-419" sz="1538">
                <a:solidFill>
                  <a:schemeClr val="dk1"/>
                </a:solidFill>
              </a:rPr>
              <a:t>Permite Vt (6-8) y PEEP (5-10)</a:t>
            </a:r>
            <a:endParaRPr sz="1538">
              <a:solidFill>
                <a:schemeClr val="dk1"/>
              </a:solidFill>
            </a:endParaRPr>
          </a:p>
          <a:p>
            <a:pPr marL="450000" marR="0" lvl="1" indent="-192949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39"/>
              <a:buChar char="○"/>
            </a:pPr>
            <a:r>
              <a:rPr lang="es-419" sz="1538">
                <a:solidFill>
                  <a:schemeClr val="dk1"/>
                </a:solidFill>
              </a:rPr>
              <a:t>Luego: </a:t>
            </a:r>
            <a:endParaRPr sz="1538">
              <a:solidFill>
                <a:schemeClr val="dk1"/>
              </a:solidFill>
            </a:endParaRPr>
          </a:p>
          <a:p>
            <a:pPr marL="630000" marR="0" lvl="2" indent="-194564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47"/>
              <a:buChar char="■"/>
            </a:pPr>
            <a:r>
              <a:rPr lang="es-419" sz="1538">
                <a:solidFill>
                  <a:schemeClr val="dk1"/>
                </a:solidFill>
              </a:rPr>
              <a:t>Se parece al Directo (Primario)</a:t>
            </a:r>
            <a:endParaRPr sz="1538">
              <a:solidFill>
                <a:schemeClr val="dk1"/>
              </a:solidFill>
            </a:endParaRPr>
          </a:p>
          <a:p>
            <a:pPr marL="450000" marR="0" lvl="1" indent="-199814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47"/>
              <a:buChar char="○"/>
            </a:pPr>
            <a:r>
              <a:rPr lang="es-419" sz="1538">
                <a:solidFill>
                  <a:schemeClr val="dk1"/>
                </a:solidFill>
              </a:rPr>
              <a:t>Pronación es exitosa</a:t>
            </a:r>
            <a:endParaRPr sz="1538">
              <a:solidFill>
                <a:schemeClr val="dk1"/>
              </a:solidFill>
            </a:endParaRPr>
          </a:p>
          <a:p>
            <a:pPr marL="450000" marR="0" lvl="1" indent="-192949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39"/>
              <a:buChar char="○"/>
            </a:pPr>
            <a:r>
              <a:rPr lang="es-419" sz="1538">
                <a:solidFill>
                  <a:schemeClr val="dk1"/>
                </a:solidFill>
              </a:rPr>
              <a:t>Peor pronóstico</a:t>
            </a:r>
            <a:endParaRPr sz="1538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sp>
        <p:nvSpPr>
          <p:cNvPr id="195" name="Google Shape;195;p19"/>
          <p:cNvSpPr txBox="1">
            <a:spLocks noGrp="1"/>
          </p:cNvSpPr>
          <p:nvPr>
            <p:ph type="body" idx="1"/>
          </p:nvPr>
        </p:nvSpPr>
        <p:spPr>
          <a:xfrm>
            <a:off x="109425" y="937200"/>
            <a:ext cx="4404600" cy="42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419" sz="2300" b="1">
                <a:solidFill>
                  <a:schemeClr val="dk1"/>
                </a:solidFill>
              </a:rPr>
              <a:t>Directa (Primaria) pARDS</a:t>
            </a:r>
            <a:endParaRPr sz="2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s-419" sz="1500">
                <a:solidFill>
                  <a:schemeClr val="dk1"/>
                </a:solidFill>
              </a:rPr>
              <a:t>Neumonía, Neumonitis por aspiración, </a:t>
            </a:r>
            <a:endParaRPr sz="15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419" sz="1500">
                <a:solidFill>
                  <a:schemeClr val="dk1"/>
                </a:solidFill>
              </a:rPr>
              <a:t>Embolia grasa y VILI</a:t>
            </a:r>
            <a:endParaRPr sz="1500">
              <a:solidFill>
                <a:schemeClr val="dk1"/>
              </a:solidFill>
            </a:endParaRPr>
          </a:p>
          <a:p>
            <a:pPr marL="266700" lvl="0" indent="-18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s-419" sz="1500" b="1">
                <a:solidFill>
                  <a:schemeClr val="dk1"/>
                </a:solidFill>
              </a:rPr>
              <a:t>Daño Epitelial</a:t>
            </a:r>
            <a:r>
              <a:rPr lang="es-419" sz="1500">
                <a:solidFill>
                  <a:schemeClr val="dk1"/>
                </a:solidFill>
              </a:rPr>
              <a:t>:</a:t>
            </a:r>
            <a:endParaRPr sz="1500">
              <a:solidFill>
                <a:schemeClr val="dk1"/>
              </a:solidFill>
            </a:endParaRPr>
          </a:p>
          <a:p>
            <a:pPr marL="540000" marR="0" lvl="1" indent="-27622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s-419" sz="1500">
                <a:solidFill>
                  <a:schemeClr val="dk1"/>
                </a:solidFill>
              </a:rPr>
              <a:t>Colapso alveolar más extenso, </a:t>
            </a:r>
            <a:endParaRPr sz="1500">
              <a:solidFill>
                <a:schemeClr val="dk1"/>
              </a:solidFill>
            </a:endParaRPr>
          </a:p>
          <a:p>
            <a:pPr marL="540000" marR="0" lvl="1" indent="-27622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s-419" sz="1500">
                <a:solidFill>
                  <a:schemeClr val="dk1"/>
                </a:solidFill>
              </a:rPr>
              <a:t>Exudados fibrinosos y </a:t>
            </a:r>
            <a:endParaRPr sz="1500">
              <a:solidFill>
                <a:schemeClr val="dk1"/>
              </a:solidFill>
            </a:endParaRPr>
          </a:p>
          <a:p>
            <a:pPr marL="540000" marR="0" lvl="1" indent="-27622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s-419" sz="1500">
                <a:solidFill>
                  <a:schemeClr val="dk1"/>
                </a:solidFill>
              </a:rPr>
              <a:t>Edema de pared alveolar</a:t>
            </a:r>
            <a:endParaRPr sz="1500">
              <a:solidFill>
                <a:schemeClr val="dk1"/>
              </a:solidFill>
            </a:endParaRPr>
          </a:p>
          <a:p>
            <a:pPr marL="540000" marR="0" lvl="1" indent="-27622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s-419" sz="1500">
                <a:solidFill>
                  <a:schemeClr val="dk1"/>
                </a:solidFill>
              </a:rPr>
              <a:t>Mayor depósito y capas más gruesas de membranas hialinas.</a:t>
            </a:r>
            <a:endParaRPr sz="1500">
              <a:solidFill>
                <a:schemeClr val="dk1"/>
              </a:solidFill>
            </a:endParaRPr>
          </a:p>
          <a:p>
            <a:pPr marL="540000" marR="0" lvl="1" indent="-27622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s-419" sz="1500">
                <a:solidFill>
                  <a:schemeClr val="dk1"/>
                </a:solidFill>
              </a:rPr>
              <a:t>↑sRAGE y Proteina D surfactante</a:t>
            </a:r>
            <a:endParaRPr sz="1500">
              <a:solidFill>
                <a:schemeClr val="dk1"/>
              </a:solidFill>
            </a:endParaRPr>
          </a:p>
          <a:p>
            <a:pPr marL="540000" marR="0" lvl="1" indent="-27622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s-419" sz="1538">
                <a:solidFill>
                  <a:schemeClr val="dk1"/>
                </a:solidFill>
              </a:rPr>
              <a:t>↑ IL-1 e IL</a:t>
            </a:r>
            <a:r>
              <a:rPr lang="es-419" sz="1500">
                <a:solidFill>
                  <a:schemeClr val="dk1"/>
                </a:solidFill>
              </a:rPr>
              <a:t>-</a:t>
            </a:r>
            <a:r>
              <a:rPr lang="es-419" sz="1538">
                <a:solidFill>
                  <a:schemeClr val="dk1"/>
                </a:solidFill>
              </a:rPr>
              <a:t>18</a:t>
            </a:r>
            <a:endParaRPr sz="1500">
              <a:solidFill>
                <a:schemeClr val="dk1"/>
              </a:solidFill>
            </a:endParaRPr>
          </a:p>
          <a:p>
            <a:pPr marL="540000" marR="0" lvl="1" indent="-27622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s-419" sz="1500">
                <a:solidFill>
                  <a:schemeClr val="dk1"/>
                </a:solidFill>
              </a:rPr>
              <a:t>↓ Compliance (&lt;40 mL/cmH2O)</a:t>
            </a:r>
            <a:endParaRPr sz="1500">
              <a:solidFill>
                <a:schemeClr val="dk1"/>
              </a:solidFill>
            </a:endParaRPr>
          </a:p>
          <a:p>
            <a:pPr marL="540000" marR="0" lvl="1" indent="-27622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s-419" sz="1500">
                <a:solidFill>
                  <a:schemeClr val="dk1"/>
                </a:solidFill>
              </a:rPr>
              <a:t>Requiere ↓Vt (4-6) y ↑PEEP (10-15) y Sigh</a:t>
            </a:r>
            <a:endParaRPr sz="1500">
              <a:solidFill>
                <a:schemeClr val="dk1"/>
              </a:solidFill>
            </a:endParaRPr>
          </a:p>
          <a:p>
            <a:pPr marL="540000" marR="0" lvl="1" indent="-27622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s-419" sz="1500">
                <a:solidFill>
                  <a:schemeClr val="dk1"/>
                </a:solidFill>
              </a:rPr>
              <a:t>Pronación es exitosa</a:t>
            </a:r>
            <a:endParaRPr sz="1500">
              <a:solidFill>
                <a:schemeClr val="dk1"/>
              </a:solidFill>
            </a:endParaRPr>
          </a:p>
          <a:p>
            <a:pPr marL="540000" marR="0" lvl="1" indent="-27622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s-419" sz="1500">
                <a:solidFill>
                  <a:schemeClr val="dk1"/>
                </a:solidFill>
              </a:rPr>
              <a:t>Mejor pronóstico</a:t>
            </a:r>
            <a:endParaRPr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2"/>
          <p:cNvPicPr preferRelativeResize="0"/>
          <p:nvPr/>
        </p:nvPicPr>
        <p:blipFill rotWithShape="1">
          <a:blip r:embed="rId3">
            <a:alphaModFix/>
          </a:blip>
          <a:srcRect l="6952" t="9208" r="7845" b="15061"/>
          <a:stretch/>
        </p:blipFill>
        <p:spPr>
          <a:xfrm>
            <a:off x="148325" y="359912"/>
            <a:ext cx="8847350" cy="442367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2"/>
          <p:cNvSpPr txBox="1"/>
          <p:nvPr/>
        </p:nvSpPr>
        <p:spPr>
          <a:xfrm>
            <a:off x="-17550" y="4820400"/>
            <a:ext cx="9179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419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Al‑Husinat et al. Critical Care. Crit Care. 2025 Feb 24;29(1):88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0"/>
          <p:cNvSpPr txBox="1"/>
          <p:nvPr/>
        </p:nvSpPr>
        <p:spPr>
          <a:xfrm>
            <a:off x="357550" y="487125"/>
            <a:ext cx="2643300" cy="28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419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heterogeneidad del ARDS es INCLUSO a nivel HISTOLÓGICO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419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Tanto así que conviven: 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9999" marR="0" lvl="0" indent="-2042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s-419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Alveolos normales,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9999" marR="0" lvl="0" indent="-1915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lang="es-419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Condensados (llenos),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9999" marR="0" lvl="0" indent="-1915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lang="es-419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Parcialmente llenos y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9999" marR="0" lvl="0" indent="-2042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s-419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Colapsados (atelectasiados)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p20" title="ATELETRMA 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24650" y="152400"/>
            <a:ext cx="6066949" cy="4703863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0"/>
          <p:cNvSpPr txBox="1"/>
          <p:nvPr/>
        </p:nvSpPr>
        <p:spPr>
          <a:xfrm>
            <a:off x="121775" y="42975"/>
            <a:ext cx="47496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s-419" sz="19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HETEROGENEIDAD HISTOLÓGICA</a:t>
            </a:r>
            <a:endParaRPr sz="1900" b="1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03" name="Google Shape;203;p20"/>
          <p:cNvSpPr txBox="1"/>
          <p:nvPr/>
        </p:nvSpPr>
        <p:spPr>
          <a:xfrm>
            <a:off x="0" y="4856275"/>
            <a:ext cx="4713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419" sz="8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Modificado de </a:t>
            </a:r>
            <a:r>
              <a:rPr lang="es-419" sz="800" b="1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Sehlmeyer, Frontiers in Physiology. May 2020(11)</a:t>
            </a:r>
            <a:endParaRPr sz="800" b="1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1"/>
          <p:cNvSpPr txBox="1"/>
          <p:nvPr/>
        </p:nvSpPr>
        <p:spPr>
          <a:xfrm>
            <a:off x="128950" y="-46275"/>
            <a:ext cx="2643300" cy="36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419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Para mejorar la PaO2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419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Hay que abrir (reclutar)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419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los alvéolos 2, 4 y 5.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419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 usa la VM a PP: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419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presión positiva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9999" marR="0" lvl="0" indent="-2699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s-419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Recluta al 4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9999" marR="0" lvl="0" indent="-2699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s-419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puede reclutar 2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9999" marR="0" lvl="0" indent="-2699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s-419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 se abre en inspiración y se cierra en espiración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9999" marR="0" lvl="0" indent="-2699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s-419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Sobredistiende al 1 Convierte el 1 en 3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21"/>
          <p:cNvSpPr txBox="1"/>
          <p:nvPr/>
        </p:nvSpPr>
        <p:spPr>
          <a:xfrm>
            <a:off x="52750" y="3611325"/>
            <a:ext cx="2643300" cy="16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419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Para evitar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lang="es-419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Volutrauma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</a:pPr>
            <a:r>
              <a:rPr lang="es-419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uso Vt bajo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lang="es-419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Atelectrauma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</a:pPr>
            <a:r>
              <a:rPr lang="es-419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Uso PEEP alto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21" title="ATELETRMA 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24650" y="152400"/>
            <a:ext cx="6066949" cy="4703863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1"/>
          <p:cNvSpPr txBox="1"/>
          <p:nvPr/>
        </p:nvSpPr>
        <p:spPr>
          <a:xfrm>
            <a:off x="4430400" y="4915425"/>
            <a:ext cx="4713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419" sz="8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Modificado de </a:t>
            </a:r>
            <a:r>
              <a:rPr lang="es-419" sz="800" b="1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Sehlmeyer, Frontiers in Physiology. May 2020(11)</a:t>
            </a:r>
            <a:endParaRPr sz="800" b="1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2" title="ATELETRMA 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24650" y="152400"/>
            <a:ext cx="6066949" cy="4703863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2"/>
          <p:cNvSpPr txBox="1"/>
          <p:nvPr/>
        </p:nvSpPr>
        <p:spPr>
          <a:xfrm>
            <a:off x="128950" y="487125"/>
            <a:ext cx="3223500" cy="26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419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Para evitar 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es-419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Volutrauma: 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○"/>
            </a:pPr>
            <a:r>
              <a:rPr lang="es-419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Uso Vt bajo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es-419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Atelectrauma: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○"/>
            </a:pPr>
            <a:r>
              <a:rPr lang="es-419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Uso PEEP alto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es-419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Barotrauma: 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○"/>
            </a:pPr>
            <a:r>
              <a:rPr lang="es-419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Pi(max) &lt; 40 cmH2O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○"/>
            </a:pPr>
            <a:r>
              <a:rPr lang="es-419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Presión de Conducción o Drive Pressure </a:t>
            </a:r>
            <a:br>
              <a:rPr lang="es-419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419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(Pplat-PEEP) &lt;15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22"/>
          <p:cNvSpPr txBox="1"/>
          <p:nvPr/>
        </p:nvSpPr>
        <p:spPr>
          <a:xfrm>
            <a:off x="121775" y="42975"/>
            <a:ext cx="47496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s-419" sz="19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HETEROGENEIDAD HISTOLÓGICA</a:t>
            </a:r>
            <a:endParaRPr sz="1900" b="1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19" name="Google Shape;219;p22"/>
          <p:cNvSpPr txBox="1"/>
          <p:nvPr/>
        </p:nvSpPr>
        <p:spPr>
          <a:xfrm>
            <a:off x="0" y="4856275"/>
            <a:ext cx="4713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419" sz="8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Modificado de </a:t>
            </a:r>
            <a:r>
              <a:rPr lang="es-419" sz="800" b="1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Sehlmeyer, Frontiers in Physiology. May 2020(11)</a:t>
            </a:r>
            <a:endParaRPr sz="800" b="1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23" title="ATELETRMA 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609600"/>
            <a:ext cx="8839204" cy="415632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3"/>
          <p:cNvSpPr txBox="1"/>
          <p:nvPr/>
        </p:nvSpPr>
        <p:spPr>
          <a:xfrm>
            <a:off x="121775" y="42975"/>
            <a:ext cx="87756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s-419" sz="19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HETEROGENEIDAD HISTOLÓGICA Y FUNCIONAL</a:t>
            </a:r>
            <a:endParaRPr sz="1900" b="1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26" name="Google Shape;226;p23"/>
          <p:cNvSpPr txBox="1"/>
          <p:nvPr/>
        </p:nvSpPr>
        <p:spPr>
          <a:xfrm>
            <a:off x="121775" y="4765925"/>
            <a:ext cx="3653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419" sz="8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Modificado de </a:t>
            </a:r>
            <a:r>
              <a:rPr lang="es-419" sz="800" b="1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Kumar, Hypothesis And Theory Sept 2020(8)</a:t>
            </a:r>
            <a:endParaRPr sz="800" b="1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7BA0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24" title="Atelectrauma video 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30663" y="631507"/>
            <a:ext cx="5682676" cy="4262018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4"/>
          <p:cNvSpPr txBox="1"/>
          <p:nvPr/>
        </p:nvSpPr>
        <p:spPr>
          <a:xfrm>
            <a:off x="0" y="4804800"/>
            <a:ext cx="731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419" sz="14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Tomado de Instragam: </a:t>
            </a:r>
            <a:r>
              <a:rPr lang="es-419" sz="1000" b="1" i="0" u="sng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https://www.instagram.com/reel/CYz7kBCh0QN/?igsh=MTl0bW9seW42eXJsMw==</a:t>
            </a:r>
            <a:r>
              <a:rPr lang="es-419" sz="10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1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24"/>
          <p:cNvSpPr txBox="1"/>
          <p:nvPr/>
        </p:nvSpPr>
        <p:spPr>
          <a:xfrm>
            <a:off x="915000" y="190800"/>
            <a:ext cx="7314000" cy="3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419"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 NIVEL DE PEEP DISMINUYE EL ATELECTRAUMA </a:t>
            </a:r>
            <a:endParaRPr sz="2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8788" y="461925"/>
            <a:ext cx="6268776" cy="425545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5"/>
          <p:cNvSpPr txBox="1"/>
          <p:nvPr/>
        </p:nvSpPr>
        <p:spPr>
          <a:xfrm>
            <a:off x="121775" y="42975"/>
            <a:ext cx="87756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s-419" sz="19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HETEROGENEIDAD HISTOLÓGICA Y FUNCIONAL</a:t>
            </a:r>
            <a:endParaRPr sz="1900" b="1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6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3120" b="1"/>
              <a:t>HETEROGENEIDAD EVOLUTIVA CRONOLÓGICA EN LAS FASES DEL ARDS</a:t>
            </a:r>
            <a:endParaRPr sz="312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12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120"/>
          </a:p>
        </p:txBody>
      </p:sp>
      <p:sp>
        <p:nvSpPr>
          <p:cNvPr id="245" name="Google Shape;245;p26"/>
          <p:cNvSpPr txBox="1">
            <a:spLocks noGrp="1"/>
          </p:cNvSpPr>
          <p:nvPr>
            <p:ph type="body" idx="1"/>
          </p:nvPr>
        </p:nvSpPr>
        <p:spPr>
          <a:xfrm>
            <a:off x="4754450" y="1470600"/>
            <a:ext cx="4122000" cy="38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419" sz="2800" b="1">
                <a:solidFill>
                  <a:schemeClr val="dk1"/>
                </a:solidFill>
              </a:rPr>
              <a:t>TARDÍO</a:t>
            </a:r>
            <a:endParaRPr sz="2800">
              <a:solidFill>
                <a:schemeClr val="dk1"/>
              </a:solidFill>
            </a:endParaRPr>
          </a:p>
          <a:p>
            <a:pPr marL="269999" lvl="0" indent="-188214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47"/>
              <a:buChar char="●"/>
            </a:pPr>
            <a:r>
              <a:rPr lang="es-419" sz="1546" b="1">
                <a:solidFill>
                  <a:schemeClr val="dk1"/>
                </a:solidFill>
              </a:rPr>
              <a:t>Fase Fibroproliferativa</a:t>
            </a:r>
            <a:endParaRPr sz="1546" b="1">
              <a:solidFill>
                <a:schemeClr val="dk1"/>
              </a:solidFill>
            </a:endParaRPr>
          </a:p>
          <a:p>
            <a:pPr marL="269999" lvl="0" indent="-188214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47"/>
              <a:buChar char="●"/>
            </a:pPr>
            <a:r>
              <a:rPr lang="es-419" sz="1546" b="1">
                <a:solidFill>
                  <a:schemeClr val="dk1"/>
                </a:solidFill>
              </a:rPr>
              <a:t>Menos reclutable</a:t>
            </a:r>
            <a:endParaRPr sz="1546" b="1">
              <a:solidFill>
                <a:schemeClr val="dk1"/>
              </a:solidFill>
            </a:endParaRPr>
          </a:p>
          <a:p>
            <a:pPr marL="269999" lvl="0" indent="-188214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47"/>
              <a:buChar char="●"/>
            </a:pPr>
            <a:r>
              <a:rPr lang="es-419" sz="1546" b="1">
                <a:solidFill>
                  <a:schemeClr val="dk1"/>
                </a:solidFill>
              </a:rPr>
              <a:t>Mucha cautela con PEEP alto</a:t>
            </a:r>
            <a:endParaRPr sz="1546" b="1">
              <a:solidFill>
                <a:schemeClr val="dk1"/>
              </a:solidFill>
            </a:endParaRPr>
          </a:p>
          <a:p>
            <a:pPr marL="450000" marR="0" lvl="1" indent="-199814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47"/>
              <a:buChar char="○"/>
            </a:pPr>
            <a:r>
              <a:rPr lang="es-419" sz="1538">
                <a:solidFill>
                  <a:schemeClr val="dk1"/>
                </a:solidFill>
              </a:rPr>
              <a:t>Prevenir sobredistensión</a:t>
            </a:r>
            <a:endParaRPr sz="1538">
              <a:solidFill>
                <a:schemeClr val="dk1"/>
              </a:solidFill>
            </a:endParaRPr>
          </a:p>
          <a:p>
            <a:pPr marL="450000" marR="0" lvl="1" indent="-192949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39"/>
              <a:buChar char="○"/>
            </a:pPr>
            <a:r>
              <a:rPr lang="es-419" sz="1538">
                <a:solidFill>
                  <a:schemeClr val="dk1"/>
                </a:solidFill>
              </a:rPr>
              <a:t>Prevenir Barotrauma</a:t>
            </a:r>
            <a:endParaRPr sz="1546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sp>
        <p:nvSpPr>
          <p:cNvPr id="246" name="Google Shape;246;p26"/>
          <p:cNvSpPr txBox="1">
            <a:spLocks noGrp="1"/>
          </p:cNvSpPr>
          <p:nvPr>
            <p:ph type="body" idx="1"/>
          </p:nvPr>
        </p:nvSpPr>
        <p:spPr>
          <a:xfrm>
            <a:off x="615650" y="1470600"/>
            <a:ext cx="3898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419" sz="2722" b="1">
                <a:solidFill>
                  <a:schemeClr val="dk1"/>
                </a:solidFill>
              </a:rPr>
              <a:t>PRECOZ</a:t>
            </a:r>
            <a:endParaRPr sz="2722">
              <a:solidFill>
                <a:schemeClr val="dk1"/>
              </a:solidFill>
            </a:endParaRPr>
          </a:p>
          <a:p>
            <a:pPr marL="266700" lvl="0" indent="-191263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47"/>
              <a:buChar char="●"/>
            </a:pPr>
            <a:r>
              <a:rPr lang="es-419" sz="1645" b="1">
                <a:solidFill>
                  <a:schemeClr val="dk1"/>
                </a:solidFill>
              </a:rPr>
              <a:t>Fase exudativa </a:t>
            </a:r>
            <a:endParaRPr sz="1645" b="1">
              <a:solidFill>
                <a:schemeClr val="dk1"/>
              </a:solidFill>
            </a:endParaRPr>
          </a:p>
          <a:p>
            <a:pPr marL="266700" lvl="0" indent="-19126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47"/>
              <a:buChar char="●"/>
            </a:pPr>
            <a:r>
              <a:rPr lang="es-419" sz="1645" b="1">
                <a:solidFill>
                  <a:schemeClr val="dk1"/>
                </a:solidFill>
              </a:rPr>
              <a:t>Más reclutable </a:t>
            </a:r>
            <a:endParaRPr sz="1645" b="1">
              <a:solidFill>
                <a:schemeClr val="dk1"/>
              </a:solidFill>
            </a:endParaRPr>
          </a:p>
          <a:p>
            <a:pPr marL="266700" lvl="0" indent="-19126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47"/>
              <a:buChar char="●"/>
            </a:pPr>
            <a:r>
              <a:rPr lang="es-419" sz="1645" b="1">
                <a:solidFill>
                  <a:schemeClr val="dk1"/>
                </a:solidFill>
              </a:rPr>
              <a:t>Puede usar ↑ PEEP</a:t>
            </a:r>
            <a:endParaRPr sz="1538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7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3120" b="1"/>
              <a:t>HETEROGENEIDAD EVOLUTIVA CRONOLÓGICA EN LAS FASES DEL ARDS</a:t>
            </a:r>
            <a:endParaRPr sz="312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12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120"/>
          </a:p>
        </p:txBody>
      </p:sp>
      <p:sp>
        <p:nvSpPr>
          <p:cNvPr id="252" name="Google Shape;252;p27"/>
          <p:cNvSpPr txBox="1">
            <a:spLocks noGrp="1"/>
          </p:cNvSpPr>
          <p:nvPr>
            <p:ph type="body" idx="1"/>
          </p:nvPr>
        </p:nvSpPr>
        <p:spPr>
          <a:xfrm>
            <a:off x="615650" y="1470600"/>
            <a:ext cx="7400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419" sz="2722" b="1">
                <a:solidFill>
                  <a:schemeClr val="dk1"/>
                </a:solidFill>
              </a:rPr>
              <a:t>ARDS DE RÁPIDA MEJORÍA (riARDS)</a:t>
            </a:r>
            <a:endParaRPr sz="2722">
              <a:solidFill>
                <a:schemeClr val="dk1"/>
              </a:solidFill>
            </a:endParaRPr>
          </a:p>
          <a:p>
            <a:pPr marL="266700" lvl="0" indent="-191263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47"/>
              <a:buChar char="●"/>
            </a:pPr>
            <a:r>
              <a:rPr lang="es-419" sz="1645">
                <a:solidFill>
                  <a:schemeClr val="dk1"/>
                </a:solidFill>
              </a:rPr>
              <a:t>Pacientes intubados con ARDS según criterios de Berlín.</a:t>
            </a:r>
            <a:endParaRPr sz="1645">
              <a:solidFill>
                <a:schemeClr val="dk1"/>
              </a:solidFill>
            </a:endParaRPr>
          </a:p>
          <a:p>
            <a:pPr marL="266700" lvl="0" indent="-19126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47"/>
              <a:buChar char="●"/>
            </a:pPr>
            <a:r>
              <a:rPr lang="es-419" sz="1645">
                <a:solidFill>
                  <a:schemeClr val="dk1"/>
                </a:solidFill>
              </a:rPr>
              <a:t>Pronta Mejoría de la hipoxemia, definida como:</a:t>
            </a:r>
            <a:endParaRPr sz="1645">
              <a:solidFill>
                <a:schemeClr val="dk1"/>
              </a:solidFill>
            </a:endParaRPr>
          </a:p>
          <a:p>
            <a:pPr marL="450000" lvl="1" indent="-19981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47"/>
              <a:buChar char="○"/>
            </a:pPr>
            <a:r>
              <a:rPr lang="es-419" sz="1645">
                <a:solidFill>
                  <a:schemeClr val="dk1"/>
                </a:solidFill>
              </a:rPr>
              <a:t>(i) PaO2: FiO2 &gt; 300 o</a:t>
            </a:r>
            <a:endParaRPr sz="1645">
              <a:solidFill>
                <a:schemeClr val="dk1"/>
              </a:solidFill>
            </a:endParaRPr>
          </a:p>
          <a:p>
            <a:pPr marL="450000" lvl="1" indent="-19981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47"/>
              <a:buChar char="○"/>
            </a:pPr>
            <a:r>
              <a:rPr lang="es-419" sz="1645">
                <a:solidFill>
                  <a:schemeClr val="dk1"/>
                </a:solidFill>
              </a:rPr>
              <a:t>(ii) SpO2: FiO2 &gt; 315 al día siguiente del dx de SDRA (día 2) o</a:t>
            </a:r>
            <a:endParaRPr sz="1645">
              <a:solidFill>
                <a:schemeClr val="dk1"/>
              </a:solidFill>
            </a:endParaRPr>
          </a:p>
          <a:p>
            <a:pPr marL="450000" lvl="1" indent="-19981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47"/>
              <a:buChar char="○"/>
            </a:pPr>
            <a:r>
              <a:rPr lang="es-419" sz="1645">
                <a:solidFill>
                  <a:schemeClr val="dk1"/>
                </a:solidFill>
              </a:rPr>
              <a:t>(iii) Respiración-No-Asistida el día 2 y durante las 48 hrs siguientes (definida como ausencia de intubación endotraqueal del día 2 al día 4).</a:t>
            </a:r>
            <a:endParaRPr sz="1645">
              <a:solidFill>
                <a:schemeClr val="dk1"/>
              </a:solidFill>
            </a:endParaRPr>
          </a:p>
          <a:p>
            <a:pPr marL="457200" lvl="0" indent="-33316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47"/>
              <a:buChar char="●"/>
            </a:pPr>
            <a:r>
              <a:rPr lang="es-419" sz="1645">
                <a:solidFill>
                  <a:schemeClr val="dk1"/>
                </a:solidFill>
              </a:rPr>
              <a:t>Alta prevalencia (6%). Mejor pronóstico. </a:t>
            </a:r>
            <a:endParaRPr sz="1645">
              <a:solidFill>
                <a:schemeClr val="dk1"/>
              </a:solidFill>
            </a:endParaRPr>
          </a:p>
          <a:p>
            <a:pPr marL="457200" lvl="0" indent="-33316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47"/>
              <a:buChar char="●"/>
            </a:pPr>
            <a:r>
              <a:rPr lang="es-419" sz="1645">
                <a:solidFill>
                  <a:schemeClr val="dk1"/>
                </a:solidFill>
              </a:rPr>
              <a:t>Menos Biomarcadores de inflamación. ↑ Fenotipo Hipo-inflamatorio. </a:t>
            </a:r>
            <a:endParaRPr sz="1645">
              <a:solidFill>
                <a:schemeClr val="dk1"/>
              </a:solidFill>
            </a:endParaRPr>
          </a:p>
          <a:p>
            <a:pPr marL="457200" lvl="0" indent="-33316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47"/>
              <a:buChar char="●"/>
            </a:pPr>
            <a:r>
              <a:rPr lang="es-419" sz="1645">
                <a:solidFill>
                  <a:schemeClr val="dk1"/>
                </a:solidFill>
              </a:rPr>
              <a:t>Serán ARDS (?) : Identificar y excluir de los ensayos clínicos. </a:t>
            </a:r>
            <a:endParaRPr sz="1645">
              <a:solidFill>
                <a:schemeClr val="dk1"/>
              </a:solidFill>
            </a:endParaRPr>
          </a:p>
        </p:txBody>
      </p:sp>
      <p:sp>
        <p:nvSpPr>
          <p:cNvPr id="253" name="Google Shape;253;p27"/>
          <p:cNvSpPr txBox="1"/>
          <p:nvPr/>
        </p:nvSpPr>
        <p:spPr>
          <a:xfrm>
            <a:off x="515775" y="4835700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419" sz="800" b="1" i="0" u="sng" strike="noStrike" cap="none">
                <a:solidFill>
                  <a:schemeClr val="hlink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3"/>
              </a:rPr>
              <a:t>Toro, </a:t>
            </a:r>
            <a:r>
              <a:rPr lang="es-419" sz="800" b="1" i="1" u="sng" strike="noStrike" cap="none">
                <a:solidFill>
                  <a:schemeClr val="hlink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3"/>
              </a:rPr>
              <a:t>Crit Care</a:t>
            </a:r>
            <a:r>
              <a:rPr lang="es-419" sz="800" b="1" i="0" u="sng" strike="noStrike" cap="none">
                <a:solidFill>
                  <a:schemeClr val="hlink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3"/>
              </a:rPr>
              <a:t> Apr 2024;(28)1:132</a:t>
            </a:r>
            <a:endParaRPr sz="800" b="1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28" title="Alveolo Arterial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3949" y="1121825"/>
            <a:ext cx="3269699" cy="3035775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8"/>
          <p:cNvSpPr txBox="1"/>
          <p:nvPr/>
        </p:nvSpPr>
        <p:spPr>
          <a:xfrm>
            <a:off x="-23550" y="759225"/>
            <a:ext cx="3269700" cy="42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419" sz="1400" b="0" i="0" u="none" strike="noStrike" cap="none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rPr>
              <a:t>Inflamación incrementada (IL-6, IL-8, TNF)</a:t>
            </a:r>
            <a:endParaRPr sz="1400" b="0" i="0" u="none" strike="noStrike" cap="none">
              <a:solidFill>
                <a:schemeClr val="dk1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419" sz="1400" b="0" i="0" u="none" strike="noStrike" cap="none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rPr>
              <a:t>Uparegulación de los genes de activación de los neutrófilos</a:t>
            </a:r>
            <a:endParaRPr sz="1400" b="0" i="0" u="none" strike="noStrike" cap="none">
              <a:solidFill>
                <a:schemeClr val="dk1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419" sz="1400" b="0" i="0" u="none" strike="noStrike" cap="none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rPr>
              <a:t>Más mortalidad </a:t>
            </a:r>
            <a:endParaRPr sz="1400" b="0" i="0" u="none" strike="noStrike" cap="none">
              <a:solidFill>
                <a:schemeClr val="dk1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419" sz="1400" b="0" i="0" u="none" strike="noStrike" cap="none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rPr>
              <a:t>Más días en ventilador </a:t>
            </a:r>
            <a:endParaRPr sz="1400" b="0" i="0" u="none" strike="noStrike" cap="none">
              <a:solidFill>
                <a:schemeClr val="dk1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419" sz="1400" b="0" i="0" u="none" strike="noStrike" cap="none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rPr>
              <a:t>Más disfunción de órgano </a:t>
            </a:r>
            <a:endParaRPr sz="1400" b="0" i="0" u="none" strike="noStrike" cap="none">
              <a:solidFill>
                <a:schemeClr val="dk1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419" sz="1400" b="0" i="0" u="none" strike="noStrike" cap="none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rPr>
              <a:t>Bicarbonato bajo. Más vasopresores y Sepsis</a:t>
            </a:r>
            <a:endParaRPr sz="1400" b="0" i="0" u="none" strike="noStrike" cap="none">
              <a:solidFill>
                <a:schemeClr val="dk1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419" sz="1400" b="0" i="0" u="none" strike="noStrike" cap="none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rPr>
              <a:t>↓ Mortalidad con restricción de fluidos  </a:t>
            </a:r>
            <a:endParaRPr sz="1400" b="0" i="0" u="none" strike="noStrike" cap="none">
              <a:solidFill>
                <a:schemeClr val="dk1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419" sz="1400" b="0" i="0" u="none" strike="noStrike" cap="none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rPr>
              <a:t>Mayor ventilación minuto </a:t>
            </a:r>
            <a:endParaRPr sz="1400" b="0" i="0" u="none" strike="noStrike" cap="none">
              <a:solidFill>
                <a:schemeClr val="dk1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419" sz="1400" b="0" i="0" u="none" strike="noStrike" cap="none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rPr>
              <a:t>La estrategia de PEEP-alto baja la mortalidad</a:t>
            </a:r>
            <a:endParaRPr sz="1400" b="0" i="0" u="none" strike="noStrike" cap="none">
              <a:solidFill>
                <a:schemeClr val="dk1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419" sz="1400" b="0" i="0" u="none" strike="noStrike" cap="none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rPr>
              <a:t>Simvastatina protege (x ↑MAPK)</a:t>
            </a:r>
            <a:endParaRPr sz="1400" b="0" i="0" u="none" strike="noStrike" cap="none">
              <a:solidFill>
                <a:schemeClr val="dk1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260" name="Google Shape;260;p28"/>
          <p:cNvSpPr txBox="1"/>
          <p:nvPr/>
        </p:nvSpPr>
        <p:spPr>
          <a:xfrm>
            <a:off x="205075" y="95750"/>
            <a:ext cx="2658900" cy="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419" sz="1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SUB-FENOTIPO B o 2</a:t>
            </a:r>
            <a:endParaRPr sz="18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419" sz="1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HIPERINFLAMATORIO</a:t>
            </a:r>
            <a:endParaRPr sz="18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28"/>
          <p:cNvSpPr txBox="1"/>
          <p:nvPr/>
        </p:nvSpPr>
        <p:spPr>
          <a:xfrm>
            <a:off x="6003150" y="663350"/>
            <a:ext cx="3140700" cy="42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419" sz="1400" b="0" i="0" u="none" strike="noStrike" cap="none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rPr>
              <a:t>Menor inflamación </a:t>
            </a:r>
            <a:endParaRPr sz="1400" b="0" i="0" u="none" strike="noStrike" cap="none">
              <a:solidFill>
                <a:schemeClr val="dk1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419" sz="1400" b="0" i="0" u="none" strike="noStrike" cap="none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rPr>
              <a:t>Menos mortalidad </a:t>
            </a:r>
            <a:endParaRPr sz="1400" b="0" i="0" u="none" strike="noStrike" cap="none">
              <a:solidFill>
                <a:schemeClr val="dk1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419" sz="1400" b="0" i="0" u="none" strike="noStrike" cap="none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rPr>
              <a:t>Menos días en ventilador </a:t>
            </a:r>
            <a:endParaRPr sz="1400" b="0" i="0" u="none" strike="noStrike" cap="none">
              <a:solidFill>
                <a:schemeClr val="dk1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419" sz="1400" b="0" i="0" u="none" strike="noStrike" cap="none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rPr>
              <a:t>Menos disfunción de órgano </a:t>
            </a:r>
            <a:endParaRPr sz="1400" b="0" i="0" u="none" strike="noStrike" cap="none">
              <a:solidFill>
                <a:schemeClr val="dk1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419" sz="1400" b="0" i="0" u="none" strike="noStrike" cap="none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rPr>
              <a:t>Bicarbonato Normal. Menos vasop y Sepsis</a:t>
            </a:r>
            <a:endParaRPr sz="1400" b="0" i="0" u="none" strike="noStrike" cap="none">
              <a:solidFill>
                <a:schemeClr val="dk1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419" sz="1400" b="0" i="0" u="none" strike="noStrike" cap="none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rPr>
              <a:t>↑ Mortalidad con restricción de fluidos </a:t>
            </a:r>
            <a:endParaRPr sz="1400" b="0" i="0" u="none" strike="noStrike" cap="none">
              <a:solidFill>
                <a:schemeClr val="dk1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419" sz="1400" b="0" i="0" u="none" strike="noStrike" cap="none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rPr>
              <a:t>Menor ventilación minuto </a:t>
            </a:r>
            <a:endParaRPr sz="1400" b="0" i="0" u="none" strike="noStrike" cap="none">
              <a:solidFill>
                <a:schemeClr val="dk1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419" sz="1400" b="0" i="0" u="none" strike="noStrike" cap="none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rPr>
              <a:t>Estrategia PEEP-alto aumenta la mortalidad</a:t>
            </a:r>
            <a:endParaRPr sz="1400" b="0" i="0" u="none" strike="noStrike" cap="none">
              <a:solidFill>
                <a:schemeClr val="dk1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262" name="Google Shape;262;p28"/>
          <p:cNvSpPr txBox="1"/>
          <p:nvPr/>
        </p:nvSpPr>
        <p:spPr>
          <a:xfrm>
            <a:off x="6301075" y="95750"/>
            <a:ext cx="2658900" cy="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419" sz="18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SUB-FENOTIPO A o 1</a:t>
            </a:r>
            <a:endParaRPr sz="1800" b="1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419" sz="18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HIPOINFLAMATORIO</a:t>
            </a:r>
            <a:endParaRPr sz="1800" b="1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28"/>
          <p:cNvSpPr txBox="1"/>
          <p:nvPr/>
        </p:nvSpPr>
        <p:spPr>
          <a:xfrm>
            <a:off x="225700" y="4789500"/>
            <a:ext cx="6525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419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Adaptado de: </a:t>
            </a:r>
            <a:r>
              <a:rPr lang="es-419" sz="11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https://www.youtube.com/watch?v=qjiJjViT8Q4&amp;t=934s</a:t>
            </a:r>
            <a:r>
              <a:rPr lang="es-419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28"/>
          <p:cNvSpPr txBox="1"/>
          <p:nvPr/>
        </p:nvSpPr>
        <p:spPr>
          <a:xfrm>
            <a:off x="6225200" y="4820250"/>
            <a:ext cx="29187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s-419" sz="700" b="1" i="0" u="none" strike="noStrike" cap="none">
                <a:solidFill>
                  <a:srgbClr val="0000F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Calfee CS, Lancet Respir Med. 2014 Aug;2(8):611-20. </a:t>
            </a:r>
            <a:endParaRPr sz="700" b="1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9" name="Google Shape;269;p29"/>
          <p:cNvGraphicFramePr/>
          <p:nvPr/>
        </p:nvGraphicFramePr>
        <p:xfrm>
          <a:off x="795175" y="184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{1E16DAAD-D6AA-4CDD-98AF-BFA373DE10CB}</a:tableStyleId>
              </a:tblPr>
              <a:tblGrid>
                <a:gridCol w="411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9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1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1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s-419" sz="2600" b="1" u="none" strike="noStrike" cap="none">
                          <a:latin typeface="Oswald"/>
                          <a:ea typeface="Oswald"/>
                          <a:cs typeface="Oswald"/>
                          <a:sym typeface="Oswald"/>
                        </a:rPr>
                        <a:t>SUBFENOTIPO</a:t>
                      </a:r>
                      <a:endParaRPr sz="2600" b="1" u="none" strike="noStrike" cap="none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3D2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s-419" sz="2100" u="none" strike="noStrike" cap="none">
                          <a:latin typeface="Oswald"/>
                          <a:ea typeface="Oswald"/>
                          <a:cs typeface="Oswald"/>
                          <a:sym typeface="Oswald"/>
                        </a:rPr>
                        <a:t>C (EDAD)</a:t>
                      </a:r>
                      <a:endParaRPr sz="2100" u="none" strike="noStrike" cap="none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3D2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s-419" sz="2100" u="none" strike="noStrike" cap="none">
                          <a:latin typeface="Oswald"/>
                          <a:ea typeface="Oswald"/>
                          <a:cs typeface="Oswald"/>
                          <a:sym typeface="Oswald"/>
                        </a:rPr>
                        <a:t>B</a:t>
                      </a:r>
                      <a:endParaRPr sz="2100" u="none" strike="noStrike" cap="none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3D2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s-419" sz="2100" u="none" strike="noStrike" cap="none">
                          <a:latin typeface="Oswald"/>
                          <a:ea typeface="Oswald"/>
                          <a:cs typeface="Oswald"/>
                          <a:sym typeface="Oswald"/>
                        </a:rPr>
                        <a:t>A</a:t>
                      </a:r>
                      <a:endParaRPr sz="2100" u="none" strike="noStrike" cap="none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3D2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s-419" sz="2100" u="none" strike="noStrike" cap="none">
                          <a:latin typeface="Oswald"/>
                          <a:ea typeface="Oswald"/>
                          <a:cs typeface="Oswald"/>
                          <a:sym typeface="Oswald"/>
                        </a:rPr>
                        <a:t>Inflamación </a:t>
                      </a:r>
                      <a:r>
                        <a:rPr lang="es-419" sz="1800" u="none" strike="noStrike" cap="none">
                          <a:solidFill>
                            <a:schemeClr val="dk1"/>
                          </a:solidFill>
                          <a:latin typeface="Oswald Medium"/>
                          <a:ea typeface="Oswald Medium"/>
                          <a:cs typeface="Oswald Medium"/>
                          <a:sym typeface="Oswald Medium"/>
                        </a:rPr>
                        <a:t>(IL-6, IL-8, TNF)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Oswald Medium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s-419" sz="2100" u="none" strike="noStrike" cap="none">
                          <a:latin typeface="Oswald"/>
                          <a:ea typeface="Oswald"/>
                          <a:cs typeface="Oswald"/>
                          <a:sym typeface="Oswald"/>
                        </a:rPr>
                        <a:t>ALTA</a:t>
                      </a:r>
                      <a:endParaRPr sz="2100" u="none" strike="noStrike" cap="none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s-419" sz="2100" u="none" strike="noStrike" cap="none">
                          <a:latin typeface="Oswald"/>
                          <a:ea typeface="Oswald"/>
                          <a:cs typeface="Oswald"/>
                          <a:sym typeface="Oswald"/>
                        </a:rPr>
                        <a:t>ALTA</a:t>
                      </a:r>
                      <a:endParaRPr sz="2100" u="none" strike="noStrike" cap="none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s-419" sz="2100" u="none" strike="noStrike" cap="none">
                          <a:latin typeface="Oswald"/>
                          <a:ea typeface="Oswald"/>
                          <a:cs typeface="Oswald"/>
                          <a:sym typeface="Oswald"/>
                        </a:rPr>
                        <a:t>BAJA</a:t>
                      </a:r>
                      <a:endParaRPr sz="2100" u="none" strike="noStrike" cap="none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s-419" sz="2100" u="none" strike="noStrike" cap="none">
                          <a:latin typeface="Oswald"/>
                          <a:ea typeface="Oswald"/>
                          <a:cs typeface="Oswald"/>
                          <a:sym typeface="Oswald"/>
                        </a:rPr>
                        <a:t>Uparegulación de los genes de activación de neutrófilos</a:t>
                      </a:r>
                      <a:endParaRPr sz="2100" u="none" strike="noStrike" cap="none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9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s-419" sz="2100" u="none" strike="noStrike" cap="none">
                          <a:latin typeface="Oswald"/>
                          <a:ea typeface="Oswald"/>
                          <a:cs typeface="Oswald"/>
                          <a:sym typeface="Oswald"/>
                        </a:rPr>
                        <a:t>SI</a:t>
                      </a:r>
                      <a:endParaRPr sz="2100" u="none" strike="noStrike" cap="none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endParaRPr sz="2100" u="none" strike="noStrike" cap="none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9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s-419" sz="2100" u="none" strike="noStrike" cap="none">
                          <a:latin typeface="Oswald"/>
                          <a:ea typeface="Oswald"/>
                          <a:cs typeface="Oswald"/>
                          <a:sym typeface="Oswald"/>
                        </a:rPr>
                        <a:t>SI</a:t>
                      </a:r>
                      <a:endParaRPr sz="2100" u="none" strike="noStrike" cap="none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endParaRPr sz="2100" u="none" strike="noStrike" cap="none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9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s-419" sz="2100" u="none" strike="noStrike" cap="none">
                          <a:latin typeface="Oswald"/>
                          <a:ea typeface="Oswald"/>
                          <a:cs typeface="Oswald"/>
                          <a:sym typeface="Oswald"/>
                        </a:rPr>
                        <a:t>NO</a:t>
                      </a:r>
                      <a:endParaRPr sz="2100" u="none" strike="noStrike" cap="none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endParaRPr sz="2100" u="none" strike="noStrike" cap="none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9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s-419" sz="2100" u="none" strike="noStrike" cap="none">
                          <a:latin typeface="Oswald"/>
                          <a:ea typeface="Oswald"/>
                          <a:cs typeface="Oswald"/>
                          <a:sym typeface="Oswald"/>
                        </a:rPr>
                        <a:t>Mortalidad</a:t>
                      </a:r>
                      <a:endParaRPr sz="2100" u="none" strike="noStrike" cap="none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s-419" sz="2100" u="none" strike="noStrike" cap="none">
                          <a:latin typeface="Oswald"/>
                          <a:ea typeface="Oswald"/>
                          <a:cs typeface="Oswald"/>
                          <a:sym typeface="Oswald"/>
                        </a:rPr>
                        <a:t>MUY ALTA</a:t>
                      </a:r>
                      <a:endParaRPr sz="2100" u="none" strike="noStrike" cap="none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s-419" sz="2100" u="none" strike="noStrike" cap="none">
                          <a:latin typeface="Oswald"/>
                          <a:ea typeface="Oswald"/>
                          <a:cs typeface="Oswald"/>
                          <a:sym typeface="Oswald"/>
                        </a:rPr>
                        <a:t>ALTA</a:t>
                      </a:r>
                      <a:endParaRPr sz="2100" u="none" strike="noStrike" cap="none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s-419" sz="2100" u="none" strike="noStrike" cap="none">
                          <a:latin typeface="Oswald"/>
                          <a:ea typeface="Oswald"/>
                          <a:cs typeface="Oswald"/>
                          <a:sym typeface="Oswald"/>
                        </a:rPr>
                        <a:t>BAJA</a:t>
                      </a:r>
                      <a:endParaRPr sz="2100" u="none" strike="noStrike" cap="none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s-419" sz="2100" u="none" strike="noStrike" cap="none">
                          <a:latin typeface="Oswald"/>
                          <a:ea typeface="Oswald"/>
                          <a:cs typeface="Oswald"/>
                          <a:sym typeface="Oswald"/>
                        </a:rPr>
                        <a:t>Días sin ventilador</a:t>
                      </a:r>
                      <a:endParaRPr sz="2100" u="none" strike="noStrike" cap="none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9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s-419" sz="2100" u="none" strike="noStrike" cap="none">
                          <a:latin typeface="Oswald"/>
                          <a:ea typeface="Oswald"/>
                          <a:cs typeface="Oswald"/>
                          <a:sym typeface="Oswald"/>
                        </a:rPr>
                        <a:t>MUY BAJO</a:t>
                      </a:r>
                      <a:endParaRPr sz="2100" u="none" strike="noStrike" cap="none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9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s-419" sz="2100" u="none" strike="noStrike" cap="none">
                          <a:latin typeface="Oswald"/>
                          <a:ea typeface="Oswald"/>
                          <a:cs typeface="Oswald"/>
                          <a:sym typeface="Oswald"/>
                        </a:rPr>
                        <a:t>MENOS</a:t>
                      </a:r>
                      <a:endParaRPr sz="2100" u="none" strike="noStrike" cap="none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9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s-419" sz="2100" u="none" strike="noStrike" cap="none">
                          <a:latin typeface="Oswald"/>
                          <a:ea typeface="Oswald"/>
                          <a:cs typeface="Oswald"/>
                          <a:sym typeface="Oswald"/>
                        </a:rPr>
                        <a:t>MAS</a:t>
                      </a:r>
                      <a:endParaRPr sz="2100" u="none" strike="noStrike" cap="none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9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s-419" sz="2100" u="none" strike="noStrike" cap="none">
                          <a:latin typeface="Oswald"/>
                          <a:ea typeface="Oswald"/>
                          <a:cs typeface="Oswald"/>
                          <a:sym typeface="Oswald"/>
                        </a:rPr>
                        <a:t>Tasa de difusión de órgano</a:t>
                      </a:r>
                      <a:endParaRPr sz="2100" u="none" strike="noStrike" cap="none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s-419" sz="2100" u="none" strike="noStrike" cap="none">
                          <a:latin typeface="Oswald"/>
                          <a:ea typeface="Oswald"/>
                          <a:cs typeface="Oswald"/>
                          <a:sym typeface="Oswald"/>
                        </a:rPr>
                        <a:t>MUY ALTO</a:t>
                      </a:r>
                      <a:endParaRPr sz="2100" u="none" strike="noStrike" cap="none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s-419" sz="2100" u="none" strike="noStrike" cap="none">
                          <a:latin typeface="Oswald"/>
                          <a:ea typeface="Oswald"/>
                          <a:cs typeface="Oswald"/>
                          <a:sym typeface="Oswald"/>
                        </a:rPr>
                        <a:t>MAYOR</a:t>
                      </a:r>
                      <a:endParaRPr sz="2100" u="none" strike="noStrike" cap="none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s-419" sz="2100" u="none" strike="noStrike" cap="none">
                          <a:latin typeface="Oswald"/>
                          <a:ea typeface="Oswald"/>
                          <a:cs typeface="Oswald"/>
                          <a:sym typeface="Oswald"/>
                        </a:rPr>
                        <a:t>MENOR</a:t>
                      </a:r>
                      <a:endParaRPr sz="2100" u="none" strike="noStrike" cap="none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s-419" sz="2100" u="none" strike="noStrike" cap="none">
                          <a:latin typeface="Oswald"/>
                          <a:ea typeface="Oswald"/>
                          <a:cs typeface="Oswald"/>
                          <a:sym typeface="Oswald"/>
                        </a:rPr>
                        <a:t>Mortalidad con Restricción de fluidos</a:t>
                      </a:r>
                      <a:endParaRPr sz="2100" u="none" strike="noStrike" cap="none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9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s-419" sz="2100" u="none" strike="noStrike" cap="none">
                          <a:latin typeface="Oswald"/>
                          <a:ea typeface="Oswald"/>
                          <a:cs typeface="Oswald"/>
                          <a:sym typeface="Oswald"/>
                        </a:rPr>
                        <a:t>MENOR</a:t>
                      </a:r>
                      <a:endParaRPr sz="2100" u="none" strike="noStrike" cap="none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9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s-419" sz="2100" u="none" strike="noStrike" cap="none">
                          <a:latin typeface="Oswald"/>
                          <a:ea typeface="Oswald"/>
                          <a:cs typeface="Oswald"/>
                          <a:sym typeface="Oswald"/>
                        </a:rPr>
                        <a:t>MENOR</a:t>
                      </a:r>
                      <a:endParaRPr sz="2100" u="none" strike="noStrike" cap="none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9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s-419" sz="2100" u="none" strike="noStrike" cap="none">
                          <a:latin typeface="Oswald"/>
                          <a:ea typeface="Oswald"/>
                          <a:cs typeface="Oswald"/>
                          <a:sym typeface="Oswald"/>
                        </a:rPr>
                        <a:t>MAYOR</a:t>
                      </a:r>
                      <a:endParaRPr sz="2100" u="none" strike="noStrike" cap="none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9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s-419" sz="2100" u="none" strike="noStrike" cap="none">
                          <a:latin typeface="Oswald"/>
                          <a:ea typeface="Oswald"/>
                          <a:cs typeface="Oswald"/>
                          <a:sym typeface="Oswald"/>
                        </a:rPr>
                        <a:t>Bicarbonato</a:t>
                      </a:r>
                      <a:endParaRPr sz="2100" u="none" strike="noStrike" cap="none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s-419" sz="2100" u="none" strike="noStrike" cap="none">
                          <a:latin typeface="Oswald"/>
                          <a:ea typeface="Oswald"/>
                          <a:cs typeface="Oswald"/>
                          <a:sym typeface="Oswald"/>
                        </a:rPr>
                        <a:t>MUY BAJO</a:t>
                      </a:r>
                      <a:endParaRPr sz="2100" u="none" strike="noStrike" cap="none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s-419" sz="2100" u="none" strike="noStrike" cap="none">
                          <a:latin typeface="Oswald"/>
                          <a:ea typeface="Oswald"/>
                          <a:cs typeface="Oswald"/>
                          <a:sym typeface="Oswald"/>
                        </a:rPr>
                        <a:t>BAJO</a:t>
                      </a:r>
                      <a:endParaRPr sz="2100" u="none" strike="noStrike" cap="none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s-419" sz="2100" u="none" strike="noStrike" cap="none">
                          <a:latin typeface="Oswald"/>
                          <a:ea typeface="Oswald"/>
                          <a:cs typeface="Oswald"/>
                          <a:sym typeface="Oswald"/>
                        </a:rPr>
                        <a:t>NORMAL</a:t>
                      </a:r>
                      <a:endParaRPr sz="2100" u="none" strike="noStrike" cap="none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s-419" sz="2100" u="none" strike="noStrike" cap="none">
                          <a:latin typeface="Oswald"/>
                          <a:ea typeface="Oswald"/>
                          <a:cs typeface="Oswald"/>
                          <a:sym typeface="Oswald"/>
                        </a:rPr>
                        <a:t>Ventilación minuto</a:t>
                      </a:r>
                      <a:endParaRPr sz="2100" u="none" strike="noStrike" cap="none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9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endParaRPr sz="2100" u="none" strike="noStrike" cap="none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9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s-419" sz="2100" u="none" strike="noStrike" cap="none">
                          <a:latin typeface="Oswald"/>
                          <a:ea typeface="Oswald"/>
                          <a:cs typeface="Oswald"/>
                          <a:sym typeface="Oswald"/>
                        </a:rPr>
                        <a:t>MAYOR</a:t>
                      </a:r>
                      <a:endParaRPr sz="2100" u="none" strike="noStrike" cap="none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9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s-419" sz="2100" u="none" strike="noStrike" cap="none">
                          <a:latin typeface="Oswald"/>
                          <a:ea typeface="Oswald"/>
                          <a:cs typeface="Oswald"/>
                          <a:sym typeface="Oswald"/>
                        </a:rPr>
                        <a:t>MENOR</a:t>
                      </a:r>
                      <a:endParaRPr sz="2100" u="none" strike="noStrike" cap="none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9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s-419" sz="2100" u="none" strike="noStrike" cap="none">
                          <a:latin typeface="Oswald"/>
                          <a:ea typeface="Oswald"/>
                          <a:cs typeface="Oswald"/>
                          <a:sym typeface="Oswald"/>
                        </a:rPr>
                        <a:t>Mortalidad con PEEP alto</a:t>
                      </a:r>
                      <a:endParaRPr sz="2100" u="none" strike="noStrike" cap="none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s-419" sz="2100" u="none" strike="noStrike" cap="none">
                          <a:latin typeface="Oswald"/>
                          <a:ea typeface="Oswald"/>
                          <a:cs typeface="Oswald"/>
                          <a:sym typeface="Oswald"/>
                        </a:rPr>
                        <a:t>MUY ALTA</a:t>
                      </a:r>
                      <a:endParaRPr sz="2100" u="none" strike="noStrike" cap="none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s-419" sz="2100" u="none" strike="noStrike" cap="none">
                          <a:latin typeface="Oswald"/>
                          <a:ea typeface="Oswald"/>
                          <a:cs typeface="Oswald"/>
                          <a:sym typeface="Oswald"/>
                        </a:rPr>
                        <a:t>BAJA</a:t>
                      </a:r>
                      <a:endParaRPr sz="2100" u="none" strike="noStrike" cap="none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s-419" sz="2100" u="none" strike="noStrike" cap="none">
                          <a:latin typeface="Oswald"/>
                          <a:ea typeface="Oswald"/>
                          <a:cs typeface="Oswald"/>
                          <a:sym typeface="Oswald"/>
                        </a:rPr>
                        <a:t>ALTA</a:t>
                      </a:r>
                      <a:endParaRPr sz="2100" u="none" strike="noStrike" cap="none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s-419" sz="2100" u="none" strike="noStrike" cap="none">
                          <a:latin typeface="Oswald"/>
                          <a:ea typeface="Oswald"/>
                          <a:cs typeface="Oswald"/>
                          <a:sym typeface="Oswald"/>
                        </a:rPr>
                        <a:t>Mortalidad con PEEP bajo</a:t>
                      </a:r>
                      <a:endParaRPr sz="2100" u="none" strike="noStrike" cap="none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9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s-419" sz="2100" u="none" strike="noStrike" cap="none">
                          <a:latin typeface="Oswald"/>
                          <a:ea typeface="Oswald"/>
                          <a:cs typeface="Oswald"/>
                          <a:sym typeface="Oswald"/>
                        </a:rPr>
                        <a:t>MUY ALTA</a:t>
                      </a:r>
                      <a:endParaRPr sz="2100" u="none" strike="noStrike" cap="none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9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s-419" sz="2100" u="none" strike="noStrike" cap="none">
                          <a:latin typeface="Oswald"/>
                          <a:ea typeface="Oswald"/>
                          <a:cs typeface="Oswald"/>
                          <a:sym typeface="Oswald"/>
                        </a:rPr>
                        <a:t>ALTA</a:t>
                      </a:r>
                      <a:endParaRPr sz="2100" u="none" strike="noStrike" cap="none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9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s-419" sz="2100" u="none" strike="noStrike" cap="none">
                          <a:latin typeface="Oswald"/>
                          <a:ea typeface="Oswald"/>
                          <a:cs typeface="Oswald"/>
                          <a:sym typeface="Oswald"/>
                        </a:rPr>
                        <a:t>BAJA</a:t>
                      </a:r>
                      <a:endParaRPr sz="2100" u="none" strike="noStrike" cap="none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9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70" name="Google Shape;270;p29"/>
          <p:cNvSpPr txBox="1"/>
          <p:nvPr/>
        </p:nvSpPr>
        <p:spPr>
          <a:xfrm>
            <a:off x="225700" y="4789500"/>
            <a:ext cx="6525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419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Adaptado de: https://www.youtube.com/watch?v=qjiJjViT8Q4&amp;t=934s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3"/>
          <p:cNvPicPr preferRelativeResize="0"/>
          <p:nvPr/>
        </p:nvPicPr>
        <p:blipFill rotWithShape="1">
          <a:blip r:embed="rId3">
            <a:alphaModFix/>
          </a:blip>
          <a:srcRect l="28202" t="20315" r="13909" b="10842"/>
          <a:stretch/>
        </p:blipFill>
        <p:spPr>
          <a:xfrm>
            <a:off x="1029013" y="302550"/>
            <a:ext cx="7085976" cy="4740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276" name="Google Shape;276;p30"/>
          <p:cNvSpPr txBox="1"/>
          <p:nvPr/>
        </p:nvSpPr>
        <p:spPr>
          <a:xfrm>
            <a:off x="0" y="4568875"/>
            <a:ext cx="9144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419" sz="900" b="0" i="0" u="none" strike="noStrike" cap="none">
                <a:solidFill>
                  <a:schemeClr val="accent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Siuba MT, Bulgarelli L, Duggal A, Cavalcanti AB, Zampieri FG, Rey DA, Lucena WDR, Maia IS, Paisani DM, Laranjeira LN, Neto AS, Deliberato RO. Differential Effect of Positive End-Expiratory Pressure Strategies in Patients With ARDS: A Bayesian Analysis of Clinical Subphenotypes. Chest. 2024 Oct;166(4):754-764. doi: 10.1016/j.chest.2024.04.011. Epub 2024 May 18. PMID: 38768777; PMCID: PMC11489450.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7" name="Google Shape;277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7411" y="0"/>
            <a:ext cx="8469188" cy="4614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31" title="bmjopen-2024-April-14-4--F1.larg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4041071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1"/>
          <p:cNvSpPr txBox="1"/>
          <p:nvPr/>
        </p:nvSpPr>
        <p:spPr>
          <a:xfrm>
            <a:off x="4678400" y="102575"/>
            <a:ext cx="41997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419" sz="150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SUBGROUP, PHENOTYPES AND SUBPHENOTYPES PROPOSED FOR ACUTE RESPIRATORY DISTRESS SYNDROME</a:t>
            </a: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31"/>
          <p:cNvSpPr txBox="1"/>
          <p:nvPr/>
        </p:nvSpPr>
        <p:spPr>
          <a:xfrm>
            <a:off x="5278250" y="10328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419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Nasa P, BMJ Open 2024;14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419" sz="5000">
                <a:solidFill>
                  <a:srgbClr val="1C4587"/>
                </a:solidFill>
                <a:latin typeface="Arial Black"/>
                <a:ea typeface="Arial Black"/>
                <a:cs typeface="Arial Black"/>
                <a:sym typeface="Arial Black"/>
              </a:rPr>
              <a:t>ARDS: MANEJO </a:t>
            </a:r>
            <a:endParaRPr sz="5000">
              <a:solidFill>
                <a:srgbClr val="1C4587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3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5000">
                <a:solidFill>
                  <a:srgbClr val="1C4587"/>
                </a:solidFill>
                <a:latin typeface="Arial Black"/>
                <a:ea typeface="Arial Black"/>
                <a:cs typeface="Arial Black"/>
                <a:sym typeface="Arial Black"/>
              </a:rPr>
              <a:t>ARDS: MANEJO</a:t>
            </a:r>
            <a:endParaRPr sz="13400" b="1"/>
          </a:p>
        </p:txBody>
      </p:sp>
      <p:sp>
        <p:nvSpPr>
          <p:cNvPr id="295" name="Google Shape;295;p3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s-419" b="1">
                <a:solidFill>
                  <a:srgbClr val="1C4587"/>
                </a:solidFill>
              </a:rPr>
              <a:t>MANEJO DE LA HIPOXEMIA</a:t>
            </a:r>
            <a:endParaRPr b="1">
              <a:solidFill>
                <a:srgbClr val="1C4587"/>
              </a:solidFill>
            </a:endParaRPr>
          </a:p>
          <a:p>
            <a: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s-419" b="1">
                <a:solidFill>
                  <a:srgbClr val="1C4587"/>
                </a:solidFill>
              </a:rPr>
              <a:t>CUIDADOS DE APOYO</a:t>
            </a:r>
            <a:endParaRPr b="1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4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0554"/>
              <a:buFont typeface="Arial"/>
              <a:buNone/>
            </a:pPr>
            <a:r>
              <a:rPr lang="es-419" sz="3600">
                <a:solidFill>
                  <a:srgbClr val="1C4587"/>
                </a:solidFill>
                <a:latin typeface="Arial Black"/>
                <a:ea typeface="Arial Black"/>
                <a:cs typeface="Arial Black"/>
                <a:sym typeface="Arial Black"/>
              </a:rPr>
              <a:t>ARDS: MANEJO DE LA HIPOXEMIA</a:t>
            </a:r>
            <a:endParaRPr b="1"/>
          </a:p>
        </p:txBody>
      </p:sp>
      <p:sp>
        <p:nvSpPr>
          <p:cNvPr id="301" name="Google Shape;301;p34"/>
          <p:cNvSpPr txBox="1">
            <a:spLocks noGrp="1"/>
          </p:cNvSpPr>
          <p:nvPr>
            <p:ph type="body" idx="1"/>
          </p:nvPr>
        </p:nvSpPr>
        <p:spPr>
          <a:xfrm>
            <a:off x="311700" y="800250"/>
            <a:ext cx="8682600" cy="43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s-419" b="1">
                <a:solidFill>
                  <a:srgbClr val="1C4587"/>
                </a:solidFill>
              </a:rPr>
              <a:t>Oxígeno suplementario: </a:t>
            </a:r>
            <a:endParaRPr b="1">
              <a:solidFill>
                <a:srgbClr val="1C4587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400"/>
              <a:buChar char="○"/>
            </a:pPr>
            <a:r>
              <a:rPr lang="es-419" b="1">
                <a:solidFill>
                  <a:srgbClr val="1C4587"/>
                </a:solidFill>
              </a:rPr>
              <a:t>Máscara de Reservorio</a:t>
            </a:r>
            <a:endParaRPr b="1">
              <a:solidFill>
                <a:srgbClr val="1C4587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400"/>
              <a:buChar char="○"/>
            </a:pPr>
            <a:r>
              <a:rPr lang="es-419" b="1">
                <a:solidFill>
                  <a:srgbClr val="1C4587"/>
                </a:solidFill>
              </a:rPr>
              <a:t>CNAF</a:t>
            </a:r>
            <a:endParaRPr b="1">
              <a:solidFill>
                <a:srgbClr val="1C4587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400"/>
              <a:buChar char="○"/>
            </a:pPr>
            <a:r>
              <a:rPr lang="es-419" b="1">
                <a:solidFill>
                  <a:srgbClr val="1C4587"/>
                </a:solidFill>
              </a:rPr>
              <a:t>VNI</a:t>
            </a:r>
            <a:endParaRPr b="1">
              <a:solidFill>
                <a:srgbClr val="1C4587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400"/>
              <a:buChar char="○"/>
            </a:pPr>
            <a:r>
              <a:rPr lang="es-419" b="1">
                <a:solidFill>
                  <a:srgbClr val="1C4587"/>
                </a:solidFill>
              </a:rPr>
              <a:t>VI</a:t>
            </a:r>
            <a:endParaRPr b="1">
              <a:solidFill>
                <a:srgbClr val="1C4587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s-419" b="1">
                <a:solidFill>
                  <a:srgbClr val="1C4587"/>
                </a:solidFill>
              </a:rPr>
              <a:t>Posición prona</a:t>
            </a:r>
            <a:endParaRPr b="1">
              <a:solidFill>
                <a:srgbClr val="1C4587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s-419" b="1">
                <a:solidFill>
                  <a:srgbClr val="1C4587"/>
                </a:solidFill>
              </a:rPr>
              <a:t>Manejo de la inflamación (corticosteroides): Metilprednisolona 1 mg/kg/d</a:t>
            </a:r>
            <a:endParaRPr b="1">
              <a:solidFill>
                <a:srgbClr val="1C4587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s-419" b="1">
                <a:solidFill>
                  <a:srgbClr val="1C4587"/>
                </a:solidFill>
              </a:rPr>
              <a:t>Manejo de líquidos: Restricción de fluidos</a:t>
            </a:r>
            <a:endParaRPr b="1">
              <a:solidFill>
                <a:srgbClr val="1C4587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s-419" b="1">
                <a:solidFill>
                  <a:srgbClr val="1C4587"/>
                </a:solidFill>
              </a:rPr>
              <a:t>Disminuir el consumo de oxígeno de los tejidos: </a:t>
            </a:r>
            <a:endParaRPr b="1">
              <a:solidFill>
                <a:srgbClr val="1C4587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400"/>
              <a:buChar char="○"/>
            </a:pPr>
            <a:r>
              <a:rPr lang="es-419" b="1">
                <a:solidFill>
                  <a:srgbClr val="1C4587"/>
                </a:solidFill>
              </a:rPr>
              <a:t>Antipiréticos, sedantes, analgésicos y agentes paralizantes.</a:t>
            </a:r>
            <a:endParaRPr b="1">
              <a:solidFill>
                <a:srgbClr val="1C4587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s-419" b="1">
                <a:solidFill>
                  <a:srgbClr val="1C4587"/>
                </a:solidFill>
              </a:rPr>
              <a:t>Aumentar el aporte de oxígeno a los tejidos:</a:t>
            </a:r>
            <a:endParaRPr b="1">
              <a:solidFill>
                <a:srgbClr val="1C4587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400"/>
              <a:buChar char="○"/>
            </a:pPr>
            <a:r>
              <a:rPr lang="es-419" b="1">
                <a:solidFill>
                  <a:srgbClr val="1C4587"/>
                </a:solidFill>
              </a:rPr>
              <a:t>Inotrópicos para ↑ presión de llenado (si no hay edema pulmonar)</a:t>
            </a:r>
            <a:endParaRPr b="1">
              <a:solidFill>
                <a:srgbClr val="1C4587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400"/>
              <a:buChar char="○"/>
            </a:pPr>
            <a:r>
              <a:rPr lang="es-419" b="1">
                <a:solidFill>
                  <a:srgbClr val="1C4587"/>
                </a:solidFill>
              </a:rPr>
              <a:t>Restringir las transfusiones para mantener la hemoglobina en 7-9 g/dL</a:t>
            </a:r>
            <a:endParaRPr b="1">
              <a:solidFill>
                <a:srgbClr val="1C4587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400"/>
              <a:buChar char="○"/>
            </a:pPr>
            <a:r>
              <a:rPr lang="es-419" b="1">
                <a:solidFill>
                  <a:srgbClr val="1C4587"/>
                </a:solidFill>
              </a:rPr>
              <a:t>Vasodilatadores inhalados (óxido nítrico, prostaciclina y prostaglandina E1) para ↑ V/Q </a:t>
            </a:r>
            <a:endParaRPr b="1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4462" y="559900"/>
            <a:ext cx="7195075" cy="4247474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5"/>
          <p:cNvSpPr txBox="1"/>
          <p:nvPr/>
        </p:nvSpPr>
        <p:spPr>
          <a:xfrm>
            <a:off x="0" y="-41050"/>
            <a:ext cx="914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s-419" sz="1700" b="1" i="0" u="none" strike="noStrike" cap="none">
                <a:solidFill>
                  <a:srgbClr val="073763"/>
                </a:solidFill>
                <a:highlight>
                  <a:schemeClr val="lt1"/>
                </a:highlight>
                <a:latin typeface="Arial Black"/>
                <a:ea typeface="Arial Black"/>
                <a:cs typeface="Arial Black"/>
                <a:sym typeface="Arial Black"/>
              </a:rPr>
              <a:t>USO DE CNAF o VNI</a:t>
            </a:r>
            <a:r>
              <a:rPr lang="es-419" sz="1000" b="0" i="0" u="none" strike="noStrike" cap="none">
                <a:solidFill>
                  <a:srgbClr val="073763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s-419" sz="1700" b="1" i="0" u="none" strike="noStrike" cap="none">
                <a:solidFill>
                  <a:srgbClr val="073763"/>
                </a:solidFill>
                <a:highlight>
                  <a:schemeClr val="lt1"/>
                </a:highlight>
                <a:latin typeface="Arial Black"/>
                <a:ea typeface="Arial Black"/>
                <a:cs typeface="Arial Black"/>
                <a:sym typeface="Arial Black"/>
              </a:rPr>
              <a:t>EN LA IRA DEL COVID-19: </a:t>
            </a:r>
            <a:endParaRPr sz="1700" b="1" i="0" u="none" strike="noStrike" cap="none">
              <a:solidFill>
                <a:srgbClr val="073763"/>
              </a:solidFill>
              <a:highlight>
                <a:schemeClr val="lt1"/>
              </a:highlight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419" sz="1100" b="1" i="0" u="none" strike="noStrike" cap="none">
                <a:solidFill>
                  <a:srgbClr val="073763"/>
                </a:solidFill>
                <a:highlight>
                  <a:schemeClr val="lt1"/>
                </a:highlight>
                <a:latin typeface="Arial Black"/>
                <a:ea typeface="Arial Black"/>
                <a:cs typeface="Arial Black"/>
                <a:sym typeface="Arial Black"/>
              </a:rPr>
              <a:t>Ospedale Policlinico San Martino, Genoa, Italy</a:t>
            </a:r>
            <a:endParaRPr sz="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35"/>
          <p:cNvSpPr txBox="1"/>
          <p:nvPr/>
        </p:nvSpPr>
        <p:spPr>
          <a:xfrm>
            <a:off x="0" y="4835700"/>
            <a:ext cx="6272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419" sz="8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Robba, Resp Phys Neurob, Aug 2020;(279)</a:t>
            </a:r>
            <a:endParaRPr sz="800" b="1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793838"/>
            <a:ext cx="8839203" cy="3251029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6"/>
          <p:cNvSpPr txBox="1"/>
          <p:nvPr/>
        </p:nvSpPr>
        <p:spPr>
          <a:xfrm>
            <a:off x="0" y="4876800"/>
            <a:ext cx="5766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419" sz="800" b="1" i="0" u="none" strike="noStrike" cap="none">
                <a:solidFill>
                  <a:srgbClr val="0000F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Ricard, </a:t>
            </a:r>
            <a:r>
              <a:rPr lang="es-419" sz="800" b="1" i="1" u="none" strike="noStrike" cap="none">
                <a:solidFill>
                  <a:srgbClr val="0000F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Intensive Care Med.</a:t>
            </a:r>
            <a:r>
              <a:rPr lang="es-419" sz="800" b="1" i="0" u="none" strike="noStrike" cap="none">
                <a:solidFill>
                  <a:srgbClr val="0000F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Dec 2020;(46):2238–2247</a:t>
            </a:r>
            <a:endParaRPr sz="800" b="1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36"/>
          <p:cNvSpPr txBox="1"/>
          <p:nvPr/>
        </p:nvSpPr>
        <p:spPr>
          <a:xfrm>
            <a:off x="513000" y="4121075"/>
            <a:ext cx="7941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s-419" sz="1350" b="1" i="1" u="none" strike="noStrike" cap="none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NHF</a:t>
            </a:r>
            <a:r>
              <a:rPr lang="es-419" sz="1350" b="1" i="0" u="none" strike="noStrike" cap="none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419" sz="1350" b="0" i="0" u="none" strike="noStrike" cap="none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nasal high flow, </a:t>
            </a:r>
            <a:r>
              <a:rPr lang="es-419" sz="1350" b="1" i="1" u="none" strike="noStrike" cap="none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Paw</a:t>
            </a:r>
            <a:r>
              <a:rPr lang="es-419" sz="1350" b="1" i="0" u="none" strike="noStrike" cap="none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419" sz="1350" b="0" i="0" u="none" strike="noStrike" cap="none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airway pressure; </a:t>
            </a:r>
            <a:r>
              <a:rPr lang="es-419" sz="1350" b="1" i="1" u="none" strike="noStrike" cap="none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FiO</a:t>
            </a:r>
            <a:r>
              <a:rPr lang="es-419" sz="1000" b="1" i="1" u="none" strike="noStrike" cap="none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s-419" sz="1350" b="1" i="0" u="none" strike="noStrike" cap="none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419" sz="1350" b="0" i="0" u="none" strike="noStrike" cap="none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fraction of inspired oxygen, </a:t>
            </a:r>
            <a:r>
              <a:rPr lang="es-419" sz="1350" b="1" i="1" u="none" strike="noStrike" cap="none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EELV</a:t>
            </a:r>
            <a:r>
              <a:rPr lang="es-419" sz="1350" b="1" i="0" u="none" strike="noStrike" cap="none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419" sz="1350" b="0" i="0" u="none" strike="noStrike" cap="none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end-expiratory lung volume, </a:t>
            </a:r>
            <a:r>
              <a:rPr lang="es-419" sz="1350" b="1" i="1" u="none" strike="noStrike" cap="none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RR</a:t>
            </a:r>
            <a:r>
              <a:rPr lang="es-419" sz="1350" b="1" i="0" u="none" strike="noStrike" cap="none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419" sz="1350" b="0" i="0" u="none" strike="noStrike" cap="none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respiratory rate, </a:t>
            </a:r>
            <a:r>
              <a:rPr lang="es-419" sz="1350" b="1" i="1" u="none" strike="noStrike" cap="none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s-419" sz="1000" b="1" i="1" u="none" strike="noStrike" cap="none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s-419" sz="1350" b="1" i="0" u="none" strike="noStrike" cap="none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419" sz="1350" b="0" i="0" u="none" strike="noStrike" cap="none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minute volume, </a:t>
            </a:r>
            <a:r>
              <a:rPr lang="es-419" sz="1350" b="1" i="1" u="none" strike="noStrike" cap="none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WOB</a:t>
            </a:r>
            <a:r>
              <a:rPr lang="es-419" sz="1350" b="1" i="0" u="none" strike="noStrike" cap="none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419" sz="1350" b="0" i="0" u="none" strike="noStrike" cap="none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work of breathing</a:t>
            </a:r>
            <a:endParaRPr sz="14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36"/>
          <p:cNvSpPr txBox="1"/>
          <p:nvPr/>
        </p:nvSpPr>
        <p:spPr>
          <a:xfrm>
            <a:off x="0" y="0"/>
            <a:ext cx="9144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s-419" sz="2300" b="1" i="0" u="none" strike="noStrike" cap="none">
                <a:solidFill>
                  <a:srgbClr val="073763"/>
                </a:solidFill>
                <a:highlight>
                  <a:schemeClr val="lt1"/>
                </a:highlight>
                <a:latin typeface="Arial Black"/>
                <a:ea typeface="Arial Black"/>
                <a:cs typeface="Arial Black"/>
                <a:sym typeface="Arial Black"/>
              </a:rPr>
              <a:t>USO DE CNAF EN LA FALLA RESPIRATORIA AGUDA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36"/>
          <p:cNvSpPr txBox="1"/>
          <p:nvPr/>
        </p:nvSpPr>
        <p:spPr>
          <a:xfrm>
            <a:off x="499300" y="3734500"/>
            <a:ext cx="53760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419" sz="1800" b="0" i="0" u="none" strike="noStrike" cap="none">
                <a:solidFill>
                  <a:srgbClr val="073763"/>
                </a:solidFill>
                <a:latin typeface="Anton"/>
                <a:ea typeface="Anton"/>
                <a:cs typeface="Anton"/>
                <a:sym typeface="Anton"/>
              </a:rPr>
              <a:t>CNAF es Mejor que MR o MV pq previene TET</a:t>
            </a:r>
            <a:endParaRPr sz="1800" b="0" i="0" u="none" strike="noStrike" cap="none">
              <a:solidFill>
                <a:srgbClr val="073763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638" y="734425"/>
            <a:ext cx="7584726" cy="4201975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7"/>
          <p:cNvSpPr txBox="1"/>
          <p:nvPr/>
        </p:nvSpPr>
        <p:spPr>
          <a:xfrm>
            <a:off x="0" y="4876800"/>
            <a:ext cx="5766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419" sz="800" b="1" i="0" u="none" strike="noStrike" cap="none">
                <a:solidFill>
                  <a:srgbClr val="0000F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Ricard, </a:t>
            </a:r>
            <a:r>
              <a:rPr lang="es-419" sz="800" b="1" i="1" u="none" strike="noStrike" cap="none">
                <a:solidFill>
                  <a:srgbClr val="0000F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Intensive Care Med.</a:t>
            </a:r>
            <a:r>
              <a:rPr lang="es-419" sz="800" b="1" i="0" u="none" strike="noStrike" cap="none">
                <a:solidFill>
                  <a:srgbClr val="0000F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Dec 2020;(46):2238–2247</a:t>
            </a:r>
            <a:endParaRPr sz="800" b="1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37"/>
          <p:cNvSpPr txBox="1"/>
          <p:nvPr/>
        </p:nvSpPr>
        <p:spPr>
          <a:xfrm>
            <a:off x="0" y="-41050"/>
            <a:ext cx="91440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s-419" sz="2300" b="1" i="0" u="none" strike="noStrike" cap="none">
                <a:solidFill>
                  <a:srgbClr val="073763"/>
                </a:solidFill>
                <a:highlight>
                  <a:schemeClr val="lt1"/>
                </a:highlight>
                <a:latin typeface="Arial Black"/>
                <a:ea typeface="Arial Black"/>
                <a:cs typeface="Arial Black"/>
                <a:sym typeface="Arial Black"/>
              </a:rPr>
              <a:t>CONSIDERACIONES INICIALES PARA </a:t>
            </a:r>
            <a:endParaRPr sz="2300" b="1" i="0" u="none" strike="noStrike" cap="none">
              <a:solidFill>
                <a:srgbClr val="073763"/>
              </a:solidFill>
              <a:highlight>
                <a:schemeClr val="lt1"/>
              </a:highlight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2300" b="1" i="0" u="none" strike="noStrike" cap="none">
                <a:solidFill>
                  <a:srgbClr val="073763"/>
                </a:solidFill>
                <a:highlight>
                  <a:schemeClr val="lt1"/>
                </a:highlight>
                <a:latin typeface="Arial Black"/>
                <a:ea typeface="Arial Black"/>
                <a:cs typeface="Arial Black"/>
                <a:sym typeface="Arial Black"/>
              </a:rPr>
              <a:t>EL USO DE CNAF, VNI o INTUBACIÓN</a:t>
            </a:r>
            <a:r>
              <a:rPr lang="es-419" sz="1600" b="0" i="0" u="none" strike="noStrike" cap="none">
                <a:solidFill>
                  <a:srgbClr val="073763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s-419" sz="2300" b="1" i="0" u="none" strike="noStrike" cap="none">
                <a:solidFill>
                  <a:srgbClr val="073763"/>
                </a:solidFill>
                <a:highlight>
                  <a:schemeClr val="lt1"/>
                </a:highlight>
                <a:latin typeface="Arial Black"/>
                <a:ea typeface="Arial Black"/>
                <a:cs typeface="Arial Black"/>
                <a:sym typeface="Arial Black"/>
              </a:rPr>
              <a:t>EN ARDS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457200"/>
            <a:ext cx="8839203" cy="4467017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8"/>
          <p:cNvSpPr txBox="1"/>
          <p:nvPr/>
        </p:nvSpPr>
        <p:spPr>
          <a:xfrm>
            <a:off x="0" y="4876800"/>
            <a:ext cx="5766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419" sz="800" b="1" i="0" u="none" strike="noStrike" cap="none">
                <a:solidFill>
                  <a:srgbClr val="0000F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Ricard, </a:t>
            </a:r>
            <a:r>
              <a:rPr lang="es-419" sz="800" b="1" i="1" u="none" strike="noStrike" cap="none">
                <a:solidFill>
                  <a:srgbClr val="0000F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Intensive Care Med.</a:t>
            </a:r>
            <a:r>
              <a:rPr lang="es-419" sz="800" b="1" i="0" u="none" strike="noStrike" cap="none">
                <a:solidFill>
                  <a:srgbClr val="0000F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Dec 2020;(46):2238–2247</a:t>
            </a:r>
            <a:endParaRPr sz="800" b="1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38"/>
          <p:cNvSpPr txBox="1"/>
          <p:nvPr/>
        </p:nvSpPr>
        <p:spPr>
          <a:xfrm>
            <a:off x="0" y="0"/>
            <a:ext cx="899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419" sz="1400" b="0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Índice ROX para decidir intubación. ROX= (SatO2/FIO2)/FR, ETI: Endotracheal Intubation) </a:t>
            </a:r>
            <a:endParaRPr sz="14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9"/>
          <p:cNvSpPr txBox="1">
            <a:spLocks noGrp="1"/>
          </p:cNvSpPr>
          <p:nvPr>
            <p:ph type="title"/>
          </p:nvPr>
        </p:nvSpPr>
        <p:spPr>
          <a:xfrm>
            <a:off x="311700" y="-12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-419" sz="2500" b="1">
                <a:solidFill>
                  <a:srgbClr val="073763"/>
                </a:solidFill>
                <a:highlight>
                  <a:schemeClr val="lt1"/>
                </a:highlight>
                <a:latin typeface="Arial Black"/>
                <a:ea typeface="Arial Black"/>
                <a:cs typeface="Arial Black"/>
                <a:sym typeface="Arial Black"/>
              </a:rPr>
              <a:t>VM INVASIVA EN ARDS: PROTECTIVA</a:t>
            </a:r>
            <a:endParaRPr sz="2500" b="1"/>
          </a:p>
        </p:txBody>
      </p:sp>
      <p:sp>
        <p:nvSpPr>
          <p:cNvPr id="337" name="Google Shape;337;p39"/>
          <p:cNvSpPr txBox="1">
            <a:spLocks noGrp="1"/>
          </p:cNvSpPr>
          <p:nvPr>
            <p:ph type="body" idx="1"/>
          </p:nvPr>
        </p:nvSpPr>
        <p:spPr>
          <a:xfrm>
            <a:off x="396700" y="484325"/>
            <a:ext cx="8435700" cy="46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269999" lvl="0" indent="-2042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s-419" b="1">
                <a:solidFill>
                  <a:srgbClr val="1C4587"/>
                </a:solidFill>
              </a:rPr>
              <a:t>FiO2 alto: 1.0</a:t>
            </a:r>
            <a:endParaRPr b="1">
              <a:solidFill>
                <a:srgbClr val="1C4587"/>
              </a:solidFill>
            </a:endParaRPr>
          </a:p>
          <a:p>
            <a:pPr marL="269999" lvl="0" indent="-2042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s-419" b="1">
                <a:solidFill>
                  <a:srgbClr val="1C4587"/>
                </a:solidFill>
              </a:rPr>
              <a:t>Vt bajo: Vt 4-8 ml/PCI(Kg)  </a:t>
            </a:r>
            <a:endParaRPr b="1">
              <a:solidFill>
                <a:srgbClr val="1C4587"/>
              </a:solidFill>
            </a:endParaRPr>
          </a:p>
          <a:p>
            <a:pPr marL="269999" lvl="0" indent="-2042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s-419" b="1">
                <a:solidFill>
                  <a:srgbClr val="1C4587"/>
                </a:solidFill>
              </a:rPr>
              <a:t>PEEP alto: 10-15 cmH2O</a:t>
            </a:r>
            <a:endParaRPr b="1">
              <a:solidFill>
                <a:srgbClr val="1C4587"/>
              </a:solidFill>
            </a:endParaRPr>
          </a:p>
          <a:p>
            <a:pPr marL="269999" marR="0" lvl="0" indent="-2042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s-419" b="1">
                <a:solidFill>
                  <a:srgbClr val="1C4587"/>
                </a:solidFill>
              </a:rPr>
              <a:t>Meta: SatO2: 88-95%, pH: 7.30-7.40 y Presión de Conducción &lt; 15 cmH2O</a:t>
            </a:r>
            <a:endParaRPr b="1">
              <a:solidFill>
                <a:srgbClr val="1C4587"/>
              </a:solidFill>
            </a:endParaRPr>
          </a:p>
          <a:p>
            <a:pPr marL="540000" marR="0" lvl="1" indent="-2688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400"/>
              <a:buChar char="○"/>
            </a:pPr>
            <a:r>
              <a:rPr lang="es-419" b="1">
                <a:solidFill>
                  <a:srgbClr val="1C4587"/>
                </a:solidFill>
              </a:rPr>
              <a:t>Presión de Conducción (Drive Pressure o 𝚫P) = Pplat - PEEP &gt; 15 hay rx de barotrauma</a:t>
            </a:r>
            <a:endParaRPr b="1">
              <a:solidFill>
                <a:srgbClr val="1C4587"/>
              </a:solidFill>
            </a:endParaRPr>
          </a:p>
          <a:p>
            <a:pPr marL="540000" marR="0" lvl="1" indent="-2688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400"/>
              <a:buChar char="○"/>
            </a:pPr>
            <a:r>
              <a:rPr lang="es-419" b="1">
                <a:solidFill>
                  <a:srgbClr val="1C4587"/>
                </a:solidFill>
              </a:rPr>
              <a:t>Si hay acidosis respiratoria, subir FR hasta =&lt;35.  </a:t>
            </a:r>
            <a:endParaRPr b="1">
              <a:solidFill>
                <a:srgbClr val="1C4587"/>
              </a:solidFill>
            </a:endParaRPr>
          </a:p>
          <a:p>
            <a:pPr marL="269999" lvl="0" indent="-2042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s-419" b="1">
                <a:solidFill>
                  <a:srgbClr val="1C4587"/>
                </a:solidFill>
              </a:rPr>
              <a:t>Si la Compliance Pulmonar es Baja: Pplateau &gt; 30 mmHg o PPi &gt;40mmH2O </a:t>
            </a:r>
            <a:endParaRPr b="1">
              <a:solidFill>
                <a:srgbClr val="1C4587"/>
              </a:solidFill>
            </a:endParaRPr>
          </a:p>
          <a:p>
            <a:pPr marL="450000" lvl="1" indent="-1915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600"/>
              <a:buChar char="○"/>
            </a:pPr>
            <a:r>
              <a:rPr lang="es-419" sz="1600" b="1">
                <a:solidFill>
                  <a:srgbClr val="1C4587"/>
                </a:solidFill>
              </a:rPr>
              <a:t>↓Vt 1 ml/PCI siempre y cuando  pH&gt;7.15</a:t>
            </a:r>
            <a:endParaRPr sz="1600" b="1">
              <a:solidFill>
                <a:srgbClr val="1C4587"/>
              </a:solidFill>
            </a:endParaRPr>
          </a:p>
          <a:p>
            <a:pPr marL="450000" lvl="1" indent="-1915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600"/>
              <a:buChar char="○"/>
            </a:pPr>
            <a:r>
              <a:rPr lang="es-419" sz="1600" b="1">
                <a:solidFill>
                  <a:srgbClr val="1C4587"/>
                </a:solidFill>
              </a:rPr>
              <a:t>Cambiar la Modalidad a una Controlada por Presión.</a:t>
            </a:r>
            <a:endParaRPr sz="1600" b="1">
              <a:solidFill>
                <a:srgbClr val="1C4587"/>
              </a:solidFill>
            </a:endParaRPr>
          </a:p>
          <a:p>
            <a:pPr marL="450000" lvl="1" indent="-1915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600"/>
              <a:buChar char="○"/>
            </a:pPr>
            <a:r>
              <a:rPr lang="es-419" sz="1600" b="1">
                <a:solidFill>
                  <a:srgbClr val="1C4587"/>
                </a:solidFill>
              </a:rPr>
              <a:t>Mayor sedación - relajación. Considerar bloqueo NM: evita picos de presión</a:t>
            </a:r>
            <a:endParaRPr sz="1600" b="1">
              <a:solidFill>
                <a:srgbClr val="1C4587"/>
              </a:solidFill>
            </a:endParaRPr>
          </a:p>
          <a:p>
            <a:pPr marL="269999" marR="0" lvl="0" indent="-2042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s-419" b="1">
                <a:solidFill>
                  <a:srgbClr val="1C4587"/>
                </a:solidFill>
              </a:rPr>
              <a:t>Si la FiO2 no se puede bajar considerar</a:t>
            </a:r>
            <a:endParaRPr b="1">
              <a:solidFill>
                <a:srgbClr val="1C4587"/>
              </a:solidFill>
            </a:endParaRPr>
          </a:p>
          <a:p>
            <a:pPr marL="450000" marR="0" lvl="1" indent="-1915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600"/>
              <a:buChar char="○"/>
            </a:pPr>
            <a:r>
              <a:rPr lang="es-419" sz="1600" b="1">
                <a:solidFill>
                  <a:srgbClr val="1C4587"/>
                </a:solidFill>
              </a:rPr>
              <a:t>Posición Prona x 18 hrs/día x 7-14 días. </a:t>
            </a:r>
            <a:endParaRPr sz="1600" b="1">
              <a:solidFill>
                <a:srgbClr val="1C4587"/>
              </a:solidFill>
            </a:endParaRPr>
          </a:p>
          <a:p>
            <a:pPr marL="450000" marR="0" lvl="1" indent="-1915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600"/>
              <a:buChar char="○"/>
            </a:pPr>
            <a:r>
              <a:rPr lang="es-419" sz="1600" b="1">
                <a:solidFill>
                  <a:srgbClr val="1C4587"/>
                </a:solidFill>
              </a:rPr>
              <a:t>Maniobras de Reclutamiento a muy alto PEEP</a:t>
            </a:r>
            <a:endParaRPr sz="1600" b="1">
              <a:solidFill>
                <a:srgbClr val="1C4587"/>
              </a:solidFill>
            </a:endParaRPr>
          </a:p>
          <a:p>
            <a:pPr marL="450000" marR="0" lvl="1" indent="-1915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600"/>
              <a:buChar char="○"/>
            </a:pPr>
            <a:r>
              <a:rPr lang="es-419" sz="1600" b="1">
                <a:solidFill>
                  <a:srgbClr val="1C4587"/>
                </a:solidFill>
              </a:rPr>
              <a:t>Óxido Nítrico Inhalado</a:t>
            </a:r>
            <a:endParaRPr sz="1600" b="1">
              <a:solidFill>
                <a:srgbClr val="1C4587"/>
              </a:solidFill>
            </a:endParaRPr>
          </a:p>
          <a:p>
            <a:pPr marL="450000" marR="0" lvl="1" indent="-1915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600"/>
              <a:buChar char="○"/>
            </a:pPr>
            <a:r>
              <a:rPr lang="es-419" sz="1600" b="1">
                <a:solidFill>
                  <a:srgbClr val="1C4587"/>
                </a:solidFill>
              </a:rPr>
              <a:t>ECMO</a:t>
            </a:r>
            <a:endParaRPr sz="1600" b="1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4"/>
          <p:cNvPicPr preferRelativeResize="0"/>
          <p:nvPr/>
        </p:nvPicPr>
        <p:blipFill rotWithShape="1">
          <a:blip r:embed="rId3">
            <a:alphaModFix/>
          </a:blip>
          <a:srcRect l="28202" t="20315" r="13909" b="60734"/>
          <a:stretch/>
        </p:blipFill>
        <p:spPr>
          <a:xfrm>
            <a:off x="1029000" y="157950"/>
            <a:ext cx="7085976" cy="1304799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4"/>
          <p:cNvSpPr txBox="1"/>
          <p:nvPr/>
        </p:nvSpPr>
        <p:spPr>
          <a:xfrm>
            <a:off x="434225" y="1501850"/>
            <a:ext cx="71682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419"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SDRA: ES UN SÍNDROME HETEROGÉNEO </a:t>
            </a:r>
            <a:endParaRPr sz="25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4"/>
          <p:cNvSpPr txBox="1"/>
          <p:nvPr/>
        </p:nvSpPr>
        <p:spPr>
          <a:xfrm>
            <a:off x="444575" y="2034400"/>
            <a:ext cx="71682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es-419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ETIOLOGÍA MÚLTIPLE: 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○"/>
            </a:pPr>
            <a:r>
              <a:rPr lang="es-419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PULMONAR: Neumonía 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○"/>
            </a:pPr>
            <a:r>
              <a:rPr lang="es-419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EXTRAPULMONAR: Sepsis, Shock, Trauma, Transfusión, Quemaduras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4"/>
          <p:cNvSpPr txBox="1"/>
          <p:nvPr/>
        </p:nvSpPr>
        <p:spPr>
          <a:xfrm>
            <a:off x="434225" y="3196100"/>
            <a:ext cx="7168200" cy="15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es-419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HISTOLOGÍA VARIADA : 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○"/>
            </a:pPr>
            <a:r>
              <a:rPr lang="es-419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Edema intraalveolar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○"/>
            </a:pPr>
            <a:r>
              <a:rPr lang="es-419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Inflamación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○"/>
            </a:pPr>
            <a:r>
              <a:rPr lang="es-419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Membranas hialinas 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○"/>
            </a:pPr>
            <a:r>
              <a:rPr lang="es-419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Hemorragia alveolar 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4"/>
          <p:cNvSpPr txBox="1"/>
          <p:nvPr/>
        </p:nvSpPr>
        <p:spPr>
          <a:xfrm>
            <a:off x="16650" y="4661100"/>
            <a:ext cx="91107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419" sz="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Matthay </a:t>
            </a:r>
            <a:r>
              <a:rPr lang="es-419"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MA et al. </a:t>
            </a:r>
            <a:r>
              <a:rPr lang="es-419" sz="9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 New Global Definition of Acute Respiratory Distress Syndrome</a:t>
            </a:r>
            <a:r>
              <a:rPr lang="es-419"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s-419" sz="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Am J Respir Crit Care Med. 2024 Jan 1;209(1):37-47</a:t>
            </a:r>
            <a:r>
              <a:rPr lang="es-419"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. doi: 10.1164/rccm.202303-0558WS. PMID: 37487152; PMCID: PMC10870872.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850479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40"/>
          <p:cNvSpPr txBox="1"/>
          <p:nvPr/>
        </p:nvSpPr>
        <p:spPr>
          <a:xfrm>
            <a:off x="152400" y="4835700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419" sz="800" b="1" i="0" u="none" strike="noStrike" cap="none">
                <a:solidFill>
                  <a:srgbClr val="0000F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Duggal, </a:t>
            </a:r>
            <a:r>
              <a:rPr lang="es-419" sz="800" b="1" i="1" u="none" strike="noStrike" cap="none">
                <a:solidFill>
                  <a:srgbClr val="0000F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Intensive Care Med, </a:t>
            </a:r>
            <a:r>
              <a:rPr lang="es-419" sz="800" b="1" i="0" u="none" strike="noStrike" cap="none">
                <a:solidFill>
                  <a:srgbClr val="0000F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May 2024;(50):1133–1136</a:t>
            </a:r>
            <a:endParaRPr sz="800" b="1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40"/>
          <p:cNvSpPr txBox="1"/>
          <p:nvPr/>
        </p:nvSpPr>
        <p:spPr>
          <a:xfrm>
            <a:off x="2181900" y="0"/>
            <a:ext cx="64752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419" sz="2000" b="1" i="0" u="none" strike="noStrike" cap="non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SINCRONIZACIÓN Y SECUENCIA </a:t>
            </a:r>
            <a:endParaRPr sz="2000" b="1" i="0" u="none" strike="noStrike" cap="non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419" sz="2000" b="1" i="0" u="none" strike="noStrike" cap="non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DEL MANEJO DEL SDRA</a:t>
            </a:r>
            <a:endParaRPr sz="2000" b="1" i="0" u="none" strike="noStrike" cap="non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3762" y="49800"/>
            <a:ext cx="7416473" cy="4710674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41"/>
          <p:cNvSpPr txBox="1"/>
          <p:nvPr/>
        </p:nvSpPr>
        <p:spPr>
          <a:xfrm>
            <a:off x="0" y="4834750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419" sz="800" b="1" i="0" u="none" strike="noStrike" cap="none">
                <a:solidFill>
                  <a:srgbClr val="0000FF"/>
                </a:solidFill>
                <a:highlight>
                  <a:srgbClr val="FCFCFC"/>
                </a:highlight>
                <a:latin typeface="Roboto"/>
                <a:ea typeface="Roboto"/>
                <a:cs typeface="Roboto"/>
                <a:sym typeface="Roboto"/>
              </a:rPr>
              <a:t>Papazian. </a:t>
            </a:r>
            <a:r>
              <a:rPr lang="es-419" sz="800" b="1" i="1" u="none" strike="noStrike" cap="none">
                <a:solidFill>
                  <a:srgbClr val="0000FF"/>
                </a:solidFill>
                <a:highlight>
                  <a:srgbClr val="FCFCFC"/>
                </a:highlight>
                <a:latin typeface="Roboto"/>
                <a:ea typeface="Roboto"/>
                <a:cs typeface="Roboto"/>
                <a:sym typeface="Roboto"/>
              </a:rPr>
              <a:t>Ann. Intensive Care,</a:t>
            </a:r>
            <a:r>
              <a:rPr lang="es-419" sz="800" b="1" i="0" u="none" strike="noStrike" cap="none">
                <a:solidFill>
                  <a:srgbClr val="0000FF"/>
                </a:solidFill>
                <a:highlight>
                  <a:srgbClr val="FCFCFC"/>
                </a:highlight>
                <a:latin typeface="Roboto"/>
                <a:ea typeface="Roboto"/>
                <a:cs typeface="Roboto"/>
                <a:sym typeface="Roboto"/>
              </a:rPr>
              <a:t> June 2019;(69)9 </a:t>
            </a:r>
            <a:endParaRPr sz="800" b="1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4888750" cy="4731202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42"/>
          <p:cNvSpPr txBox="1"/>
          <p:nvPr/>
        </p:nvSpPr>
        <p:spPr>
          <a:xfrm>
            <a:off x="5444450" y="403550"/>
            <a:ext cx="3317400" cy="42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419"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DIEZ REGLAS DE ORO PARA CONFIGURAR EL VENTILADOR EN PACIENTES CON SDRA.</a:t>
            </a:r>
            <a:endParaRPr sz="15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419" sz="1000" b="1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VT</a:t>
            </a:r>
            <a:r>
              <a:rPr lang="es-419" sz="1000" b="0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, tidal volume; </a:t>
            </a:r>
            <a:endParaRPr sz="1000" b="0" i="0" u="none" strike="noStrike" cap="none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419" sz="1000" b="1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PBW</a:t>
            </a:r>
            <a:r>
              <a:rPr lang="es-419" sz="1000" b="0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, predicted body weight; </a:t>
            </a:r>
            <a:endParaRPr sz="1000" b="0" i="0" u="none" strike="noStrike" cap="none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419" sz="1000" b="1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IBW</a:t>
            </a:r>
            <a:r>
              <a:rPr lang="es-419" sz="1000" b="0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, ideal body weight; </a:t>
            </a:r>
            <a:endParaRPr sz="1000" b="0" i="0" u="none" strike="noStrike" cap="none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419" sz="1000" b="1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Pplat</a:t>
            </a:r>
            <a:r>
              <a:rPr lang="es-419" sz="1000" b="0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, plateau pressure; </a:t>
            </a:r>
            <a:endParaRPr sz="1000" b="0" i="0" u="none" strike="noStrike" cap="none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419" sz="1000" b="1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∆P</a:t>
            </a:r>
            <a:r>
              <a:rPr lang="es-419" sz="1000" b="0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, driving pressure; </a:t>
            </a:r>
            <a:endParaRPr sz="1000" b="0" i="0" u="none" strike="noStrike" cap="none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419" sz="1000" b="1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RR</a:t>
            </a:r>
            <a:r>
              <a:rPr lang="es-419" sz="1000" b="0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, respiratory rate; </a:t>
            </a:r>
            <a:endParaRPr sz="1000" b="0" i="0" u="none" strike="noStrike" cap="none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419" sz="1000" b="1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PEEP</a:t>
            </a:r>
            <a:r>
              <a:rPr lang="es-419" sz="1000" b="0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, positive end-expiratory pressure; </a:t>
            </a:r>
            <a:endParaRPr sz="1000" b="0" i="0" u="none" strike="noStrike" cap="none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419" sz="1000" b="1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MP</a:t>
            </a:r>
            <a:r>
              <a:rPr lang="es-419" sz="1000" b="0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, mechanical power; </a:t>
            </a:r>
            <a:endParaRPr sz="1000" b="0" i="0" u="none" strike="noStrike" cap="none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419" sz="1000" b="1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ECCO2R</a:t>
            </a:r>
            <a:r>
              <a:rPr lang="es-419" sz="1000" b="0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, extracorporeal carbon dioxide removal; </a:t>
            </a:r>
            <a:endParaRPr sz="1000" b="0" i="0" u="none" strike="noStrike" cap="none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419" sz="1000" b="1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ECMO</a:t>
            </a:r>
            <a:r>
              <a:rPr lang="es-419" sz="1000" b="0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, extracorporeal membrane oxygenation; </a:t>
            </a:r>
            <a:endParaRPr sz="1000" b="0" i="0" u="none" strike="noStrike" cap="none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419" sz="1000" b="1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PaO2</a:t>
            </a:r>
            <a:r>
              <a:rPr lang="es-419" sz="1000" b="0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, arterial partial pressure of oxygen; </a:t>
            </a:r>
            <a:endParaRPr sz="1000" b="0" i="0" u="none" strike="noStrike" cap="none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419" sz="1000" b="1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FiO2</a:t>
            </a:r>
            <a:r>
              <a:rPr lang="es-419" sz="1000" b="0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, fraction of inspired oxygen; </a:t>
            </a:r>
            <a:endParaRPr sz="1000" b="0" i="0" u="none" strike="noStrike" cap="none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419" sz="1000" b="1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NMBAs</a:t>
            </a:r>
            <a:r>
              <a:rPr lang="es-419" sz="1000" b="0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, neuromuscular blocking agents; </a:t>
            </a:r>
            <a:endParaRPr sz="1000" b="0" i="0" u="none" strike="noStrike" cap="none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000" b="1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RMs</a:t>
            </a:r>
            <a:r>
              <a:rPr lang="es-419" sz="1000" b="0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, recruitment maneuvers.</a:t>
            </a:r>
            <a:endParaRPr sz="1000" b="0" i="0" u="none" strike="noStrike" cap="none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42"/>
          <p:cNvSpPr txBox="1"/>
          <p:nvPr/>
        </p:nvSpPr>
        <p:spPr>
          <a:xfrm>
            <a:off x="0" y="4835700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419" sz="800" b="1" i="0" u="none" strike="noStrike" cap="none">
                <a:solidFill>
                  <a:srgbClr val="0000FF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Battaglini, </a:t>
            </a:r>
            <a:r>
              <a:rPr lang="es-419" sz="800" b="1" i="1" u="none" strike="noStrike" cap="none">
                <a:solidFill>
                  <a:srgbClr val="0000FF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J. Clin. Med.</a:t>
            </a:r>
            <a:r>
              <a:rPr lang="es-419" sz="800" b="1" i="0" u="none" strike="noStrike" cap="none">
                <a:solidFill>
                  <a:srgbClr val="0000FF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2023; 12(4):1381</a:t>
            </a:r>
            <a:endParaRPr sz="800" b="1" i="0" u="none" strike="noStrike" cap="none">
              <a:solidFill>
                <a:srgbClr val="0000FF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3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6419"/>
              <a:buNone/>
            </a:pPr>
            <a:r>
              <a:rPr lang="es-419" sz="3600">
                <a:solidFill>
                  <a:srgbClr val="1C4587"/>
                </a:solidFill>
                <a:latin typeface="Arial Black"/>
                <a:ea typeface="Arial Black"/>
                <a:cs typeface="Arial Black"/>
                <a:sym typeface="Arial Black"/>
              </a:rPr>
              <a:t>ARDS: MANEJO DE LA HIPOXEMIA</a:t>
            </a:r>
            <a:endParaRPr b="1"/>
          </a:p>
        </p:txBody>
      </p:sp>
      <p:sp>
        <p:nvSpPr>
          <p:cNvPr id="363" name="Google Shape;363;p43"/>
          <p:cNvSpPr txBox="1">
            <a:spLocks noGrp="1"/>
          </p:cNvSpPr>
          <p:nvPr>
            <p:ph type="body" idx="1"/>
          </p:nvPr>
        </p:nvSpPr>
        <p:spPr>
          <a:xfrm>
            <a:off x="311700" y="800250"/>
            <a:ext cx="8682600" cy="43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s-419" b="1">
                <a:solidFill>
                  <a:srgbClr val="1C4587"/>
                </a:solidFill>
              </a:rPr>
              <a:t>Oxígeno suplementario: </a:t>
            </a:r>
            <a:endParaRPr b="1">
              <a:solidFill>
                <a:srgbClr val="1C4587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400"/>
              <a:buChar char="○"/>
            </a:pPr>
            <a:r>
              <a:rPr lang="es-419" b="1">
                <a:solidFill>
                  <a:srgbClr val="1C4587"/>
                </a:solidFill>
              </a:rPr>
              <a:t>Máscara de Reservorio</a:t>
            </a:r>
            <a:endParaRPr b="1">
              <a:solidFill>
                <a:srgbClr val="1C4587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400"/>
              <a:buChar char="○"/>
            </a:pPr>
            <a:r>
              <a:rPr lang="es-419" b="1">
                <a:solidFill>
                  <a:srgbClr val="1C4587"/>
                </a:solidFill>
              </a:rPr>
              <a:t>CNAF</a:t>
            </a:r>
            <a:endParaRPr b="1">
              <a:solidFill>
                <a:srgbClr val="1C4587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400"/>
              <a:buChar char="○"/>
            </a:pPr>
            <a:r>
              <a:rPr lang="es-419" b="1">
                <a:solidFill>
                  <a:srgbClr val="1C4587"/>
                </a:solidFill>
              </a:rPr>
              <a:t>VNI</a:t>
            </a:r>
            <a:endParaRPr b="1">
              <a:solidFill>
                <a:srgbClr val="1C4587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400"/>
              <a:buChar char="○"/>
            </a:pPr>
            <a:r>
              <a:rPr lang="es-419" b="1">
                <a:solidFill>
                  <a:srgbClr val="1C4587"/>
                </a:solidFill>
              </a:rPr>
              <a:t>VI</a:t>
            </a:r>
            <a:endParaRPr b="1">
              <a:solidFill>
                <a:srgbClr val="1C4587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s-419" b="1">
                <a:solidFill>
                  <a:srgbClr val="1C4587"/>
                </a:solidFill>
              </a:rPr>
              <a:t>Posición prona</a:t>
            </a:r>
            <a:endParaRPr b="1">
              <a:solidFill>
                <a:srgbClr val="1C4587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s-419" b="1">
                <a:solidFill>
                  <a:srgbClr val="1C4587"/>
                </a:solidFill>
              </a:rPr>
              <a:t>Manejo de la inflamación (corticosteroides): Metilprednisolona 1 mg/kg/d</a:t>
            </a:r>
            <a:endParaRPr b="1">
              <a:solidFill>
                <a:srgbClr val="1C4587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s-419" b="1">
                <a:solidFill>
                  <a:srgbClr val="1C4587"/>
                </a:solidFill>
              </a:rPr>
              <a:t>Manejo de líquidos: Restricción de fluidos</a:t>
            </a:r>
            <a:endParaRPr b="1">
              <a:solidFill>
                <a:srgbClr val="1C4587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s-419" b="1">
                <a:solidFill>
                  <a:srgbClr val="1C4587"/>
                </a:solidFill>
              </a:rPr>
              <a:t>Disminuir el consumo de oxígeno de los tejidos: </a:t>
            </a:r>
            <a:endParaRPr b="1">
              <a:solidFill>
                <a:srgbClr val="1C4587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400"/>
              <a:buChar char="○"/>
            </a:pPr>
            <a:r>
              <a:rPr lang="es-419" b="1">
                <a:solidFill>
                  <a:srgbClr val="1C4587"/>
                </a:solidFill>
              </a:rPr>
              <a:t>Antipiréticos, sedantes, analgésicos y agentes paralizantes.</a:t>
            </a:r>
            <a:endParaRPr b="1">
              <a:solidFill>
                <a:srgbClr val="1C4587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s-419" b="1">
                <a:solidFill>
                  <a:srgbClr val="1C4587"/>
                </a:solidFill>
              </a:rPr>
              <a:t>Aumentar el aporte de oxígeno a los tejidos:</a:t>
            </a:r>
            <a:endParaRPr b="1">
              <a:solidFill>
                <a:srgbClr val="1C4587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400"/>
              <a:buChar char="○"/>
            </a:pPr>
            <a:r>
              <a:rPr lang="es-419" b="1">
                <a:solidFill>
                  <a:srgbClr val="1C4587"/>
                </a:solidFill>
              </a:rPr>
              <a:t>Inotrópicos para ↑ presión de llenado (si no hay edema pulmonar)</a:t>
            </a:r>
            <a:endParaRPr b="1">
              <a:solidFill>
                <a:srgbClr val="1C4587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400"/>
              <a:buChar char="○"/>
            </a:pPr>
            <a:r>
              <a:rPr lang="es-419" b="1">
                <a:solidFill>
                  <a:srgbClr val="1C4587"/>
                </a:solidFill>
              </a:rPr>
              <a:t>Restringir las transfusiones para mantener la hemoglobina en 7-9 g/dL</a:t>
            </a:r>
            <a:endParaRPr b="1">
              <a:solidFill>
                <a:srgbClr val="1C4587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400"/>
              <a:buChar char="○"/>
            </a:pPr>
            <a:r>
              <a:rPr lang="es-419" b="1">
                <a:solidFill>
                  <a:srgbClr val="1C4587"/>
                </a:solidFill>
              </a:rPr>
              <a:t>Vasodilatadores inhalados (óxido nítrico, prostaciclina y prostaglandina E1) para ↑ V/Q </a:t>
            </a:r>
            <a:endParaRPr b="1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6419"/>
              <a:buNone/>
            </a:pPr>
            <a:r>
              <a:rPr lang="es-419" sz="3600">
                <a:solidFill>
                  <a:srgbClr val="1C4587"/>
                </a:solidFill>
                <a:latin typeface="Arial Black"/>
                <a:ea typeface="Arial Black"/>
                <a:cs typeface="Arial Black"/>
                <a:sym typeface="Arial Black"/>
              </a:rPr>
              <a:t>ARDS: CUIDADOS DE APOYO</a:t>
            </a:r>
            <a:endParaRPr b="1"/>
          </a:p>
        </p:txBody>
      </p:sp>
      <p:sp>
        <p:nvSpPr>
          <p:cNvPr id="369" name="Google Shape;369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s-419" b="1">
                <a:solidFill>
                  <a:srgbClr val="1C4587"/>
                </a:solidFill>
              </a:rPr>
              <a:t>Sedación y analgesia </a:t>
            </a:r>
            <a:endParaRPr b="1">
              <a:solidFill>
                <a:srgbClr val="1C4587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s-419" b="1">
                <a:solidFill>
                  <a:srgbClr val="1C4587"/>
                </a:solidFill>
              </a:rPr>
              <a:t>Bloqueo neuromuscular en caso de SDRA grave </a:t>
            </a:r>
            <a:endParaRPr b="1">
              <a:solidFill>
                <a:srgbClr val="1C4587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s-419" b="1">
                <a:solidFill>
                  <a:srgbClr val="1C4587"/>
                </a:solidFill>
              </a:rPr>
              <a:t>Monitorización/manejo hemodinámico mediante CVC</a:t>
            </a:r>
            <a:endParaRPr b="1">
              <a:solidFill>
                <a:srgbClr val="1C4587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s-419" b="1">
                <a:solidFill>
                  <a:srgbClr val="1C4587"/>
                </a:solidFill>
              </a:rPr>
              <a:t>Soporte nutricional (enteral)</a:t>
            </a:r>
            <a:endParaRPr b="1">
              <a:solidFill>
                <a:srgbClr val="1C4587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s-419" b="1">
                <a:solidFill>
                  <a:srgbClr val="1C4587"/>
                </a:solidFill>
              </a:rPr>
              <a:t>Control de glucosa</a:t>
            </a:r>
            <a:endParaRPr b="1">
              <a:solidFill>
                <a:srgbClr val="1C4587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s-419" b="1">
                <a:solidFill>
                  <a:srgbClr val="1C4587"/>
                </a:solidFill>
              </a:rPr>
              <a:t>Prevención y tratamiento de la NAVM </a:t>
            </a:r>
            <a:endParaRPr b="1">
              <a:solidFill>
                <a:srgbClr val="1C4587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s-419" b="1">
                <a:solidFill>
                  <a:srgbClr val="1C4587"/>
                </a:solidFill>
              </a:rPr>
              <a:t>Profilaxis de la TVP</a:t>
            </a:r>
            <a:endParaRPr b="1">
              <a:solidFill>
                <a:srgbClr val="1C4587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s-419" b="1">
                <a:solidFill>
                  <a:srgbClr val="1C4587"/>
                </a:solidFill>
              </a:rPr>
              <a:t>Profilaxis gastrointestinal (úlceras por estrés)</a:t>
            </a:r>
            <a:endParaRPr b="1">
              <a:solidFill>
                <a:srgbClr val="1C4587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s-419" b="1">
                <a:solidFill>
                  <a:srgbClr val="1C4587"/>
                </a:solidFill>
              </a:rPr>
              <a:t>Prevención y tratamiento de Infecciones UCI : ITU - CVC - UPP</a:t>
            </a:r>
            <a:endParaRPr b="1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1950" y="152400"/>
            <a:ext cx="7760108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45"/>
          <p:cNvSpPr txBox="1"/>
          <p:nvPr/>
        </p:nvSpPr>
        <p:spPr>
          <a:xfrm>
            <a:off x="0" y="4835700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419" sz="800" b="1" i="0" u="none" strike="noStrike" cap="none">
                <a:solidFill>
                  <a:srgbClr val="0000FF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Battaglini, </a:t>
            </a:r>
            <a:r>
              <a:rPr lang="es-419" sz="800" b="1" i="1" u="none" strike="noStrike" cap="none">
                <a:solidFill>
                  <a:srgbClr val="0000FF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J. Clin. Med.</a:t>
            </a:r>
            <a:r>
              <a:rPr lang="es-419" sz="800" b="1" i="0" u="none" strike="noStrike" cap="none">
                <a:solidFill>
                  <a:srgbClr val="0000FF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2023; 12(4):1381</a:t>
            </a:r>
            <a:endParaRPr sz="800" b="1" i="0" u="none" strike="noStrike" cap="none">
              <a:solidFill>
                <a:srgbClr val="0000FF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s-419">
                <a:latin typeface="Arial Black"/>
                <a:ea typeface="Arial Black"/>
                <a:cs typeface="Arial Black"/>
                <a:sym typeface="Arial Black"/>
              </a:rPr>
              <a:t>CONCLUSIONES Y RECOMENDACIONES</a:t>
            </a:r>
            <a:endParaRPr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81" name="Google Shape;381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●"/>
            </a:pPr>
            <a:r>
              <a:rPr lang="es-419" sz="2000">
                <a:solidFill>
                  <a:schemeClr val="accent2"/>
                </a:solidFill>
              </a:rPr>
              <a:t>En el manejo del ARDS la estrategia de Talla Única </a:t>
            </a:r>
            <a:r>
              <a:rPr lang="es-419" sz="2000" b="1">
                <a:solidFill>
                  <a:schemeClr val="accent2"/>
                </a:solidFill>
              </a:rPr>
              <a:t>NO FUNCIONA</a:t>
            </a:r>
            <a:endParaRPr sz="2000" b="1">
              <a:solidFill>
                <a:schemeClr val="accent2"/>
              </a:solidFill>
            </a:endParaRPr>
          </a:p>
          <a:p>
            <a:pPr marL="457200" lvl="0" indent="-35560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●"/>
            </a:pPr>
            <a:r>
              <a:rPr lang="es-419" sz="2000">
                <a:solidFill>
                  <a:schemeClr val="accent2"/>
                </a:solidFill>
              </a:rPr>
              <a:t>Por la heterogeneidad del ARDS las estrategias terapéuticas deben:  </a:t>
            </a:r>
            <a:br>
              <a:rPr lang="es-419" sz="2000">
                <a:solidFill>
                  <a:schemeClr val="accent2"/>
                </a:solidFill>
              </a:rPr>
            </a:br>
            <a:r>
              <a:rPr lang="es-419" sz="2000">
                <a:solidFill>
                  <a:schemeClr val="accent2"/>
                </a:solidFill>
              </a:rPr>
              <a:t>Calzarse; </a:t>
            </a:r>
            <a:br>
              <a:rPr lang="es-419" sz="2000">
                <a:solidFill>
                  <a:schemeClr val="accent2"/>
                </a:solidFill>
              </a:rPr>
            </a:br>
            <a:r>
              <a:rPr lang="es-419" sz="2000">
                <a:solidFill>
                  <a:schemeClr val="accent2"/>
                </a:solidFill>
              </a:rPr>
              <a:t>Acomodarse</a:t>
            </a:r>
            <a:br>
              <a:rPr lang="es-419" sz="2000">
                <a:solidFill>
                  <a:schemeClr val="accent2"/>
                </a:solidFill>
              </a:rPr>
            </a:br>
            <a:r>
              <a:rPr lang="es-419" sz="2000">
                <a:solidFill>
                  <a:schemeClr val="accent2"/>
                </a:solidFill>
              </a:rPr>
              <a:t>Individualizarse</a:t>
            </a:r>
            <a:br>
              <a:rPr lang="es-419" sz="2000">
                <a:solidFill>
                  <a:schemeClr val="accent2"/>
                </a:solidFill>
              </a:rPr>
            </a:br>
            <a:r>
              <a:rPr lang="es-419" sz="2000">
                <a:solidFill>
                  <a:schemeClr val="accent2"/>
                </a:solidFill>
              </a:rPr>
              <a:t>Personalizarse</a:t>
            </a:r>
            <a:endParaRPr sz="2000">
              <a:solidFill>
                <a:schemeClr val="accent2"/>
              </a:solidFill>
            </a:endParaRPr>
          </a:p>
          <a:p>
            <a:pPr marL="457200" lvl="0" indent="-35560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●"/>
            </a:pPr>
            <a:r>
              <a:rPr lang="es-419" sz="2000">
                <a:solidFill>
                  <a:schemeClr val="accent2"/>
                </a:solidFill>
              </a:rPr>
              <a:t>Incorporando esta dinámica a nuestra práctica clínica </a:t>
            </a:r>
            <a:br>
              <a:rPr lang="es-419" sz="2000">
                <a:solidFill>
                  <a:schemeClr val="accent2"/>
                </a:solidFill>
              </a:rPr>
            </a:br>
            <a:r>
              <a:rPr lang="es-419" sz="2000">
                <a:solidFill>
                  <a:schemeClr val="accent2"/>
                </a:solidFill>
              </a:rPr>
              <a:t>debemos conseguir una </a:t>
            </a:r>
            <a:r>
              <a:rPr lang="es-419" sz="2000" b="1">
                <a:solidFill>
                  <a:schemeClr val="accent2"/>
                </a:solidFill>
              </a:rPr>
              <a:t>medicina y terapia de precisión</a:t>
            </a:r>
            <a:r>
              <a:rPr lang="es-419" sz="2000">
                <a:solidFill>
                  <a:schemeClr val="accent2"/>
                </a:solidFill>
              </a:rPr>
              <a:t> </a:t>
            </a:r>
            <a:br>
              <a:rPr lang="es-419" sz="2000">
                <a:solidFill>
                  <a:schemeClr val="accent2"/>
                </a:solidFill>
              </a:rPr>
            </a:br>
            <a:r>
              <a:rPr lang="es-419" sz="2000">
                <a:solidFill>
                  <a:schemeClr val="accent2"/>
                </a:solidFill>
              </a:rPr>
              <a:t>que se ajuste a los fenotipos y requerimientos de nuestros pacientes. </a:t>
            </a:r>
            <a:endParaRPr sz="2000">
              <a:solidFill>
                <a:schemeClr val="accent2"/>
              </a:solidFill>
            </a:endParaRPr>
          </a:p>
          <a:p>
            <a:pPr marL="0" lvl="0" indent="0" algn="l" rtl="0">
              <a:lnSpc>
                <a:spcPct val="105000"/>
              </a:lnSpc>
              <a:spcBef>
                <a:spcPts val="1000"/>
              </a:spcBef>
              <a:spcAft>
                <a:spcPts val="1200"/>
              </a:spcAft>
              <a:buSzPts val="1800"/>
              <a:buNone/>
            </a:pPr>
            <a:endParaRPr sz="20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47"/>
          <p:cNvPicPr preferRelativeResize="0"/>
          <p:nvPr/>
        </p:nvPicPr>
        <p:blipFill rotWithShape="1">
          <a:blip r:embed="rId3">
            <a:alphaModFix/>
          </a:blip>
          <a:srcRect l="9739"/>
          <a:stretch/>
        </p:blipFill>
        <p:spPr>
          <a:xfrm>
            <a:off x="21025" y="0"/>
            <a:ext cx="584637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0600" y="0"/>
            <a:ext cx="38934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47"/>
          <p:cNvSpPr txBox="1">
            <a:spLocks noGrp="1"/>
          </p:cNvSpPr>
          <p:nvPr>
            <p:ph type="body" idx="1"/>
          </p:nvPr>
        </p:nvSpPr>
        <p:spPr>
          <a:xfrm>
            <a:off x="311700" y="3641001"/>
            <a:ext cx="8520600" cy="1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sp>
        <p:nvSpPr>
          <p:cNvPr id="389" name="Google Shape;389;p47"/>
          <p:cNvSpPr txBox="1">
            <a:spLocks noGrp="1"/>
          </p:cNvSpPr>
          <p:nvPr>
            <p:ph type="title"/>
          </p:nvPr>
        </p:nvSpPr>
        <p:spPr>
          <a:xfrm>
            <a:off x="311700" y="1277638"/>
            <a:ext cx="8520600" cy="22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6000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MUCHAS GRACIAS</a:t>
            </a:r>
            <a:endParaRPr sz="6000">
              <a:solidFill>
                <a:srgbClr val="FFFF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5"/>
          <p:cNvPicPr preferRelativeResize="0"/>
          <p:nvPr/>
        </p:nvPicPr>
        <p:blipFill rotWithShape="1">
          <a:blip r:embed="rId3">
            <a:alphaModFix/>
          </a:blip>
          <a:srcRect l="28202" t="20315" r="13909" b="60734"/>
          <a:stretch/>
        </p:blipFill>
        <p:spPr>
          <a:xfrm>
            <a:off x="1029000" y="234150"/>
            <a:ext cx="7085976" cy="1304799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5"/>
          <p:cNvSpPr txBox="1"/>
          <p:nvPr/>
        </p:nvSpPr>
        <p:spPr>
          <a:xfrm>
            <a:off x="434225" y="1730450"/>
            <a:ext cx="71682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419"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SDRA: ES UN SÍNDROME HETEROGÉNEO </a:t>
            </a:r>
            <a:endParaRPr sz="25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5"/>
          <p:cNvSpPr txBox="1"/>
          <p:nvPr/>
        </p:nvSpPr>
        <p:spPr>
          <a:xfrm>
            <a:off x="444575" y="2187750"/>
            <a:ext cx="7168200" cy="24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es-419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FISIOPATOLOGÍA: 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○"/>
            </a:pPr>
            <a:r>
              <a:rPr lang="es-419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Los mecanismos fisiopatológicos no son homogéneos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○"/>
            </a:pPr>
            <a:r>
              <a:rPr lang="es-419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Sin embargo todos confluyen en que:  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■"/>
            </a:pPr>
            <a:r>
              <a:rPr lang="es-419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Hay un injuria inicial: es un síndrome agudo. 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■"/>
            </a:pPr>
            <a:r>
              <a:rPr lang="es-419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Hay pérdida difusa del tejido pulmonar aireado.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■"/>
            </a:pPr>
            <a:r>
              <a:rPr lang="es-419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Hay shunt: V/Q: CERO o Unidades que no oxigenan.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■"/>
            </a:pPr>
            <a:r>
              <a:rPr lang="es-419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Ocurre hipoxemia severa refractaria.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■"/>
            </a:pPr>
            <a:r>
              <a:rPr lang="es-419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Disminuye la compliance pulmonar.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5"/>
          <p:cNvSpPr txBox="1"/>
          <p:nvPr/>
        </p:nvSpPr>
        <p:spPr>
          <a:xfrm>
            <a:off x="16650" y="4661100"/>
            <a:ext cx="91107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419" sz="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Matthay </a:t>
            </a:r>
            <a:r>
              <a:rPr lang="es-419"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MA et al. </a:t>
            </a:r>
            <a:r>
              <a:rPr lang="es-419" sz="9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 New Global Definition of Acute Respiratory Distress Syndrome</a:t>
            </a:r>
            <a:r>
              <a:rPr lang="es-419"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s-419" sz="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Am J Respir Crit Care Med. 2024 Jan 1;209(1):37-47</a:t>
            </a:r>
            <a:r>
              <a:rPr lang="es-419"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. doi: 10.1164/rccm.202303-0558WS. PMID: 37487152; PMCID: PMC10870872.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6"/>
          <p:cNvPicPr preferRelativeResize="0"/>
          <p:nvPr/>
        </p:nvPicPr>
        <p:blipFill rotWithShape="1">
          <a:blip r:embed="rId3">
            <a:alphaModFix/>
          </a:blip>
          <a:srcRect l="28202" t="20315" r="13909" b="60734"/>
          <a:stretch/>
        </p:blipFill>
        <p:spPr>
          <a:xfrm>
            <a:off x="1029000" y="234150"/>
            <a:ext cx="7085976" cy="130479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6"/>
          <p:cNvSpPr txBox="1"/>
          <p:nvPr/>
        </p:nvSpPr>
        <p:spPr>
          <a:xfrm>
            <a:off x="434225" y="1730450"/>
            <a:ext cx="71682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419"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SDRA: ES UN SÍNDROME HETEROGÉNEO </a:t>
            </a:r>
            <a:endParaRPr sz="25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6"/>
          <p:cNvSpPr txBox="1"/>
          <p:nvPr/>
        </p:nvSpPr>
        <p:spPr>
          <a:xfrm>
            <a:off x="444575" y="2187750"/>
            <a:ext cx="7168200" cy="24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es-419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PERMITE COMPRENDER QUE: 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○"/>
            </a:pPr>
            <a:r>
              <a:rPr lang="es-419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LA RESPUESTA A LAS TERAPIAS NO ES HOMOGÉNEA 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○"/>
            </a:pPr>
            <a:r>
              <a:rPr lang="es-419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HAY QUE HACER ESFUERZOS EN CLASIFICARLA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○"/>
            </a:pPr>
            <a:r>
              <a:rPr lang="es-419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IDENTIFICAR LOS TIPOS Y SUBTIPOS AHORA LLAMADOS: </a:t>
            </a:r>
            <a:r>
              <a:rPr lang="es-419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FENOTIPOS </a:t>
            </a:r>
            <a:r>
              <a:rPr lang="es-419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Y </a:t>
            </a:r>
            <a:r>
              <a:rPr lang="es-419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SUB FENOTIPOS</a:t>
            </a:r>
            <a:r>
              <a:rPr lang="es-419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6"/>
          <p:cNvSpPr txBox="1"/>
          <p:nvPr/>
        </p:nvSpPr>
        <p:spPr>
          <a:xfrm>
            <a:off x="16650" y="4661100"/>
            <a:ext cx="91107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419" sz="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Matthay </a:t>
            </a:r>
            <a:r>
              <a:rPr lang="es-419"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MA et al. </a:t>
            </a:r>
            <a:r>
              <a:rPr lang="es-419" sz="9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 New Global Definition of Acute Respiratory Distress Syndrome</a:t>
            </a:r>
            <a:r>
              <a:rPr lang="es-419"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s-419" sz="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Am J Respir Crit Care Med. 2024 Jan 1;209(1):37-47</a:t>
            </a:r>
            <a:r>
              <a:rPr lang="es-419"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. doi: 10.1164/rccm.202303-0558WS. PMID: 37487152; PMCID: PMC10870872.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7"/>
          <p:cNvPicPr preferRelativeResize="0"/>
          <p:nvPr/>
        </p:nvPicPr>
        <p:blipFill rotWithShape="1">
          <a:blip r:embed="rId3">
            <a:alphaModFix/>
          </a:blip>
          <a:srcRect l="28202" t="20315" r="13909" b="10842"/>
          <a:stretch/>
        </p:blipFill>
        <p:spPr>
          <a:xfrm>
            <a:off x="1029013" y="-2250"/>
            <a:ext cx="7085976" cy="4740274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7"/>
          <p:cNvSpPr txBox="1"/>
          <p:nvPr/>
        </p:nvSpPr>
        <p:spPr>
          <a:xfrm>
            <a:off x="16650" y="4737300"/>
            <a:ext cx="91107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419" sz="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Matthay </a:t>
            </a:r>
            <a:r>
              <a:rPr lang="es-419"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MA et al. </a:t>
            </a:r>
            <a:r>
              <a:rPr lang="es-419" sz="9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 New Global Definition of Acute Respiratory Distress Syndrome</a:t>
            </a:r>
            <a:r>
              <a:rPr lang="es-419"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s-419" sz="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Am J Respir Crit Care Med. 2024 Jan 1;209(1):37-47</a:t>
            </a:r>
            <a:r>
              <a:rPr lang="es-419"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. doi: 10.1164/rccm.202303-0558WS. PMID: 37487152; PMCID: PMC10870872.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8"/>
          <p:cNvPicPr preferRelativeResize="0"/>
          <p:nvPr/>
        </p:nvPicPr>
        <p:blipFill rotWithShape="1">
          <a:blip r:embed="rId3">
            <a:alphaModFix/>
          </a:blip>
          <a:srcRect l="28202" t="38771" r="13909" b="37983"/>
          <a:stretch/>
        </p:blipFill>
        <p:spPr>
          <a:xfrm>
            <a:off x="1029025" y="1573150"/>
            <a:ext cx="7085976" cy="1600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8"/>
          <p:cNvSpPr txBox="1"/>
          <p:nvPr/>
        </p:nvSpPr>
        <p:spPr>
          <a:xfrm>
            <a:off x="1046475" y="259900"/>
            <a:ext cx="6983400" cy="13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419"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Hay una injuria !!! Hay un factor precipitante!!!</a:t>
            </a:r>
            <a:endParaRPr sz="16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419"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La hipoxemia no es por: </a:t>
            </a:r>
            <a:endParaRPr sz="16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</a:pPr>
            <a:r>
              <a:rPr lang="es-419" sz="1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Edema cardiogénico, </a:t>
            </a:r>
            <a:endParaRPr sz="14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</a:pPr>
            <a:r>
              <a:rPr lang="es-419" sz="1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Congestión, </a:t>
            </a:r>
            <a:endParaRPr sz="14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</a:pPr>
            <a:r>
              <a:rPr lang="es-419" sz="1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Atelectasia.</a:t>
            </a:r>
            <a:endParaRPr sz="14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8"/>
          <p:cNvSpPr txBox="1"/>
          <p:nvPr/>
        </p:nvSpPr>
        <p:spPr>
          <a:xfrm>
            <a:off x="1046475" y="3155500"/>
            <a:ext cx="6983400" cy="6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419"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Es agudo!!!</a:t>
            </a:r>
            <a:endParaRPr sz="16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●"/>
            </a:pPr>
            <a:r>
              <a:rPr lang="es-419"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&lt;1sem desde el inicio o el deterioro de los síntomas respiratorios</a:t>
            </a:r>
            <a:endParaRPr sz="16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8"/>
          <p:cNvSpPr txBox="1"/>
          <p:nvPr/>
        </p:nvSpPr>
        <p:spPr>
          <a:xfrm>
            <a:off x="1046475" y="3765100"/>
            <a:ext cx="7188600" cy="11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419"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Imágenes pulmonares: </a:t>
            </a:r>
            <a:endParaRPr sz="16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</a:pPr>
            <a:r>
              <a:rPr lang="es-419" sz="1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Infiltrados bilaterales en RxTx o TEM de Tx</a:t>
            </a:r>
            <a:endParaRPr sz="14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</a:pPr>
            <a:r>
              <a:rPr lang="es-419" sz="1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Líneas B bilaterales y/o consolidaciones en Ultrasonido</a:t>
            </a:r>
            <a:endParaRPr sz="14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</a:pPr>
            <a:r>
              <a:rPr lang="es-419" sz="1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Derrame, atelectasias, masas o nódulos no excluye / no es la causa</a:t>
            </a:r>
            <a:endParaRPr sz="14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8"/>
          <p:cNvSpPr txBox="1"/>
          <p:nvPr/>
        </p:nvSpPr>
        <p:spPr>
          <a:xfrm>
            <a:off x="16650" y="4661100"/>
            <a:ext cx="91107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419" sz="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Matthay </a:t>
            </a:r>
            <a:r>
              <a:rPr lang="es-419"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MA et al. </a:t>
            </a:r>
            <a:r>
              <a:rPr lang="es-419" sz="9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 New Global Definition of Acute Respiratory Distress Syndrome</a:t>
            </a:r>
            <a:r>
              <a:rPr lang="es-419"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s-419" sz="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Am J Respir Crit Care Med. 2024 Jan 1;209(1):37-47</a:t>
            </a:r>
            <a:r>
              <a:rPr lang="es-419"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. doi: 10.1164/rccm.202303-0558WS. PMID: 37487152; PMCID: PMC10870872.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156625"/>
            <a:ext cx="8839200" cy="2498692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9"/>
          <p:cNvSpPr txBox="1"/>
          <p:nvPr/>
        </p:nvSpPr>
        <p:spPr>
          <a:xfrm>
            <a:off x="16650" y="4661100"/>
            <a:ext cx="91107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419" sz="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Matthay </a:t>
            </a:r>
            <a:r>
              <a:rPr lang="es-419"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MA et al. </a:t>
            </a:r>
            <a:r>
              <a:rPr lang="es-419" sz="9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 New Global Definition of Acute Respiratory Distress Syndrome</a:t>
            </a:r>
            <a:r>
              <a:rPr lang="es-419"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s-419" sz="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Am J Respir Crit Care Med. 2024 Jan 1;209(1):37-47</a:t>
            </a:r>
            <a:r>
              <a:rPr lang="es-419"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. doi: 10.1164/rccm.202303-0558WS. PMID: 37487152; PMCID: PMC10870872.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2920</Words>
  <Application>Microsoft Office PowerPoint</Application>
  <PresentationFormat>Presentación en pantalla (16:9)</PresentationFormat>
  <Paragraphs>420</Paragraphs>
  <Slides>47</Slides>
  <Notes>47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57" baseType="lpstr">
      <vt:lpstr>Oswald SemiBold</vt:lpstr>
      <vt:lpstr>Oswald</vt:lpstr>
      <vt:lpstr>Roboto</vt:lpstr>
      <vt:lpstr>Arial</vt:lpstr>
      <vt:lpstr>Arial Black</vt:lpstr>
      <vt:lpstr>Anton</vt:lpstr>
      <vt:lpstr>Oswald Medium</vt:lpstr>
      <vt:lpstr>Calibri</vt:lpstr>
      <vt:lpstr>Oswald Light</vt:lpstr>
      <vt:lpstr>Simple Light</vt:lpstr>
      <vt:lpstr>ARDS: ACTUALIZACIÓN SOBRE EL MANEJO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ARDS: SUBFENOTIPOS</vt:lpstr>
      <vt:lpstr>HETEROGENEIDAD DEL ARDS </vt:lpstr>
      <vt:lpstr>HETEROGENEIDAD ESPACIAL</vt:lpstr>
      <vt:lpstr>HETEROGENEIDAD ESPACIAL</vt:lpstr>
      <vt:lpstr>HETEROGENEIDAD ESPACIAL </vt:lpstr>
      <vt:lpstr>HETEROGENEIDAD ESPACIAL </vt:lpstr>
      <vt:lpstr>HETEROGENEIDAD BIOLÓGICA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HETEROGENEIDAD EVOLUTIVA CRONOLÓGICA EN LAS FASES DEL ARDS  </vt:lpstr>
      <vt:lpstr>HETEROGENEIDAD EVOLUTIVA CRONOLÓGICA EN LAS FASES DEL ARDS  </vt:lpstr>
      <vt:lpstr>Presentación de PowerPoint</vt:lpstr>
      <vt:lpstr>Presentación de PowerPoint</vt:lpstr>
      <vt:lpstr>Presentación de PowerPoint</vt:lpstr>
      <vt:lpstr>Presentación de PowerPoint</vt:lpstr>
      <vt:lpstr>ARDS: MANEJO </vt:lpstr>
      <vt:lpstr>ARDS: MANEJO</vt:lpstr>
      <vt:lpstr>ARDS: MANEJO DE LA HIPOXEMIA</vt:lpstr>
      <vt:lpstr>Presentación de PowerPoint</vt:lpstr>
      <vt:lpstr>Presentación de PowerPoint</vt:lpstr>
      <vt:lpstr>Presentación de PowerPoint</vt:lpstr>
      <vt:lpstr>Presentación de PowerPoint</vt:lpstr>
      <vt:lpstr>VM INVASIVA EN ARDS: PROTECTIVA</vt:lpstr>
      <vt:lpstr>Presentación de PowerPoint</vt:lpstr>
      <vt:lpstr>Presentación de PowerPoint</vt:lpstr>
      <vt:lpstr>Presentación de PowerPoint</vt:lpstr>
      <vt:lpstr>ARDS: MANEJO DE LA HIPOXEMIA</vt:lpstr>
      <vt:lpstr>ARDS: CUIDADOS DE APOYO</vt:lpstr>
      <vt:lpstr>Presentación de PowerPoint</vt:lpstr>
      <vt:lpstr>CONCLUSIONES Y RECOMENDACIONES</vt:lpstr>
      <vt:lpstr>MUCHAS 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ARDS: ACTUALIZACIÓN SOBRE EL MANEJO </dc:title>
  <dc:creator>SPMI</dc:creator>
  <cp:lastModifiedBy>David Urquizo</cp:lastModifiedBy>
  <cp:revision>3</cp:revision>
  <dcterms:modified xsi:type="dcterms:W3CDTF">2025-03-26T03:39:15Z</dcterms:modified>
</cp:coreProperties>
</file>