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</p:sldMasterIdLst>
  <p:notesMasterIdLst>
    <p:notesMasterId r:id="rId79"/>
  </p:notesMasterIdLst>
  <p:sldIdLst>
    <p:sldId id="2147480784" r:id="rId5"/>
    <p:sldId id="8298" r:id="rId6"/>
    <p:sldId id="8299" r:id="rId7"/>
    <p:sldId id="8053" r:id="rId8"/>
    <p:sldId id="2147480955" r:id="rId9"/>
    <p:sldId id="2147480839" r:id="rId10"/>
    <p:sldId id="2147480636" r:id="rId11"/>
    <p:sldId id="2147480896" r:id="rId12"/>
    <p:sldId id="2147480893" r:id="rId13"/>
    <p:sldId id="2147480840" r:id="rId14"/>
    <p:sldId id="2147480838" r:id="rId15"/>
    <p:sldId id="1881841078" r:id="rId16"/>
    <p:sldId id="2147480544" r:id="rId17"/>
    <p:sldId id="2147480842" r:id="rId18"/>
    <p:sldId id="2147480897" r:id="rId19"/>
    <p:sldId id="2147480899" r:id="rId20"/>
    <p:sldId id="2147480894" r:id="rId21"/>
    <p:sldId id="2147480895" r:id="rId22"/>
    <p:sldId id="2147480956" r:id="rId23"/>
    <p:sldId id="2147480579" r:id="rId24"/>
    <p:sldId id="2147471870" r:id="rId25"/>
    <p:sldId id="2147480803" r:id="rId26"/>
    <p:sldId id="2147480903" r:id="rId27"/>
    <p:sldId id="2147480904" r:id="rId28"/>
    <p:sldId id="2147480795" r:id="rId29"/>
    <p:sldId id="2147480796" r:id="rId30"/>
    <p:sldId id="2147480905" r:id="rId31"/>
    <p:sldId id="2147480906" r:id="rId32"/>
    <p:sldId id="2147480907" r:id="rId33"/>
    <p:sldId id="2147480908" r:id="rId34"/>
    <p:sldId id="2147480957" r:id="rId35"/>
    <p:sldId id="2147480911" r:id="rId36"/>
    <p:sldId id="2147480912" r:id="rId37"/>
    <p:sldId id="2147480913" r:id="rId38"/>
    <p:sldId id="2147480914" r:id="rId39"/>
    <p:sldId id="2147480845" r:id="rId40"/>
    <p:sldId id="2147480915" r:id="rId41"/>
    <p:sldId id="2147480916" r:id="rId42"/>
    <p:sldId id="2147480917" r:id="rId43"/>
    <p:sldId id="2147480918" r:id="rId44"/>
    <p:sldId id="2147480919" r:id="rId45"/>
    <p:sldId id="2147480921" r:id="rId46"/>
    <p:sldId id="2147471808" r:id="rId47"/>
    <p:sldId id="2147480924" r:id="rId48"/>
    <p:sldId id="2147480958" r:id="rId49"/>
    <p:sldId id="2147480932" r:id="rId50"/>
    <p:sldId id="2147480933" r:id="rId51"/>
    <p:sldId id="2147480934" r:id="rId52"/>
    <p:sldId id="2147480935" r:id="rId53"/>
    <p:sldId id="2147480936" r:id="rId54"/>
    <p:sldId id="2147480937" r:id="rId55"/>
    <p:sldId id="2147480938" r:id="rId56"/>
    <p:sldId id="1881841140" r:id="rId57"/>
    <p:sldId id="2147480940" r:id="rId58"/>
    <p:sldId id="2147480941" r:id="rId59"/>
    <p:sldId id="2147480942" r:id="rId60"/>
    <p:sldId id="2147480944" r:id="rId61"/>
    <p:sldId id="2147480945" r:id="rId62"/>
    <p:sldId id="2147480946" r:id="rId63"/>
    <p:sldId id="2147480774" r:id="rId64"/>
    <p:sldId id="2147480960" r:id="rId65"/>
    <p:sldId id="2147480959" r:id="rId66"/>
    <p:sldId id="2147480949" r:id="rId67"/>
    <p:sldId id="1881841070" r:id="rId68"/>
    <p:sldId id="2147471828" r:id="rId69"/>
    <p:sldId id="2147480950" r:id="rId70"/>
    <p:sldId id="2147480951" r:id="rId71"/>
    <p:sldId id="2147480961" r:id="rId72"/>
    <p:sldId id="2147480952" r:id="rId73"/>
    <p:sldId id="2147480953" r:id="rId74"/>
    <p:sldId id="1881840794" r:id="rId75"/>
    <p:sldId id="2147480885" r:id="rId76"/>
    <p:sldId id="2147471866" r:id="rId77"/>
    <p:sldId id="8767" r:id="rId7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ix Medina" initials="FM" lastIdx="1" clrIdx="0">
    <p:extLst>
      <p:ext uri="{19B8F6BF-5375-455C-9EA6-DF929625EA0E}">
        <p15:presenceInfo xmlns:p15="http://schemas.microsoft.com/office/powerpoint/2012/main" userId="Felix Medi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003300"/>
    <a:srgbClr val="800000"/>
    <a:srgbClr val="FF00FF"/>
    <a:srgbClr val="00FF00"/>
    <a:srgbClr val="FF99CC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0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CB-40CE-B80E-45C51913CBDE}"/>
              </c:ext>
            </c:extLst>
          </c:dPt>
          <c:dPt>
            <c:idx val="2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1CB-40CE-B80E-45C51913CBDE}"/>
              </c:ext>
            </c:extLst>
          </c:dPt>
          <c:cat>
            <c:strRef>
              <c:f>Hoja1!$A$2:$A$4</c:f>
              <c:strCache>
                <c:ptCount val="3"/>
                <c:pt idx="0">
                  <c:v>Enfermedad coronaria</c:v>
                </c:pt>
                <c:pt idx="1">
                  <c:v>Hipertensión arterial</c:v>
                </c:pt>
                <c:pt idx="2">
                  <c:v>Cerebrovascular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37.200000000000003</c:v>
                </c:pt>
                <c:pt idx="1">
                  <c:v>25.1</c:v>
                </c:pt>
                <c:pt idx="2">
                  <c:v>22.6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CB-40CE-B80E-45C51913CB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6641040"/>
        <c:axId val="321163744"/>
      </c:barChart>
      <c:catAx>
        <c:axId val="11664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21163744"/>
        <c:crosses val="autoZero"/>
        <c:auto val="1"/>
        <c:lblAlgn val="ctr"/>
        <c:lblOffset val="100"/>
        <c:noMultiLvlLbl val="0"/>
      </c:catAx>
      <c:valAx>
        <c:axId val="32116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16641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CA-4722-B1B3-06C60D59A45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BCA-4722-B1B3-06C60D59A45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CA-4722-B1B3-06C60D59A45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BCA-4722-B1B3-06C60D59A458}"/>
              </c:ext>
            </c:extLst>
          </c:dPt>
          <c:cat>
            <c:strRef>
              <c:f>Hoja1!$A$2:$A$6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-8</c:v>
                </c:pt>
                <c:pt idx="1">
                  <c:v>-15.9</c:v>
                </c:pt>
                <c:pt idx="2">
                  <c:v>-6.6</c:v>
                </c:pt>
                <c:pt idx="3">
                  <c:v>-11.7</c:v>
                </c:pt>
                <c:pt idx="4">
                  <c:v>-7.8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CA-4722-B1B3-06C60D59A4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3845216"/>
        <c:axId val="1978636176"/>
      </c:barChart>
      <c:catAx>
        <c:axId val="3738452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78636176"/>
        <c:crosses val="autoZero"/>
        <c:auto val="1"/>
        <c:lblAlgn val="ctr"/>
        <c:lblOffset val="100"/>
        <c:noMultiLvlLbl val="0"/>
      </c:catAx>
      <c:valAx>
        <c:axId val="1978636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73845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625048371228383E-2"/>
          <c:y val="6.8900270235096275E-2"/>
          <c:w val="0.95668999757390705"/>
          <c:h val="0.84935854863110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MONO</c:v>
                </c:pt>
              </c:strCache>
            </c:strRef>
          </c:tx>
          <c:spPr>
            <a:solidFill>
              <a:srgbClr val="002060"/>
            </a:solidFill>
            <a:ln w="25400">
              <a:solidFill>
                <a:srgbClr val="00B0F0"/>
              </a:solidFill>
            </a:ln>
            <a:effectLst/>
          </c:spPr>
          <c:invertIfNegative val="0"/>
          <c:cat>
            <c:strRef>
              <c:f>Hoja1!$A$2:$A$11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Categoría 4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55</c:v>
                </c:pt>
                <c:pt idx="1">
                  <c:v>67</c:v>
                </c:pt>
                <c:pt idx="2">
                  <c:v>58</c:v>
                </c:pt>
                <c:pt idx="3">
                  <c:v>62</c:v>
                </c:pt>
                <c:pt idx="4">
                  <c:v>61</c:v>
                </c:pt>
                <c:pt idx="5">
                  <c:v>60</c:v>
                </c:pt>
                <c:pt idx="6">
                  <c:v>57</c:v>
                </c:pt>
                <c:pt idx="7">
                  <c:v>63</c:v>
                </c:pt>
                <c:pt idx="8">
                  <c:v>64</c:v>
                </c:pt>
                <c:pt idx="9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43-4C6D-ACA3-49C3DABFA2E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COMBO</c:v>
                </c:pt>
              </c:strCache>
            </c:strRef>
          </c:tx>
          <c:spPr>
            <a:solidFill>
              <a:srgbClr val="FF0066"/>
            </a:solidFill>
            <a:ln w="25400">
              <a:solidFill>
                <a:srgbClr val="800000"/>
              </a:solidFill>
            </a:ln>
            <a:effectLst/>
          </c:spPr>
          <c:invertIfNegative val="0"/>
          <c:cat>
            <c:strRef>
              <c:f>Hoja1!$A$2:$A$11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Categoría 4</c:v>
                </c:pt>
              </c:strCache>
            </c:strRef>
          </c:cat>
          <c:val>
            <c:numRef>
              <c:f>Hoja1!$C$2:$C$11</c:f>
              <c:numCache>
                <c:formatCode>General</c:formatCode>
                <c:ptCount val="10"/>
                <c:pt idx="0">
                  <c:v>45</c:v>
                </c:pt>
                <c:pt idx="1">
                  <c:v>33</c:v>
                </c:pt>
                <c:pt idx="2">
                  <c:v>42</c:v>
                </c:pt>
                <c:pt idx="3">
                  <c:v>38</c:v>
                </c:pt>
                <c:pt idx="4">
                  <c:v>39</c:v>
                </c:pt>
                <c:pt idx="5">
                  <c:v>40</c:v>
                </c:pt>
                <c:pt idx="6">
                  <c:v>43</c:v>
                </c:pt>
                <c:pt idx="7">
                  <c:v>37</c:v>
                </c:pt>
                <c:pt idx="8">
                  <c:v>36</c:v>
                </c:pt>
                <c:pt idx="9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43-4C6D-ACA3-49C3DABFA2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97783823"/>
        <c:axId val="897794223"/>
      </c:barChart>
      <c:catAx>
        <c:axId val="89778382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97794223"/>
        <c:crosses val="autoZero"/>
        <c:auto val="1"/>
        <c:lblAlgn val="ctr"/>
        <c:lblOffset val="100"/>
        <c:noMultiLvlLbl val="0"/>
      </c:catAx>
      <c:valAx>
        <c:axId val="897794223"/>
        <c:scaling>
          <c:orientation val="minMax"/>
          <c:max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8977838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P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140317808998778E-2"/>
          <c:y val="2.5037355359066493E-2"/>
          <c:w val="0.9196447485557494"/>
          <c:h val="0.8770224016187028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8F7-4310-A79D-8B4A95D4C1FE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8F7-4310-A79D-8B4A95D4C1FE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A8F7-4310-A79D-8B4A95D4C1FE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8F7-4310-A79D-8B4A95D4C1FE}"/>
              </c:ext>
            </c:extLst>
          </c:dPt>
          <c:cat>
            <c:strRef>
              <c:f>Hoja1!$A$2:$A$5</c:f>
              <c:strCache>
                <c:ptCount val="4"/>
                <c:pt idx="0">
                  <c:v>Prevalencia</c:v>
                </c:pt>
                <c:pt idx="1">
                  <c:v>Conocimiento</c:v>
                </c:pt>
                <c:pt idx="2">
                  <c:v>Tratamiento</c:v>
                </c:pt>
                <c:pt idx="3">
                  <c:v>Control</c:v>
                </c:pt>
              </c:strCache>
            </c:strRef>
          </c:cat>
          <c:val>
            <c:numRef>
              <c:f>Hoja1!$B$2:$B$5</c:f>
              <c:numCache>
                <c:formatCode>General</c:formatCode>
                <c:ptCount val="4"/>
                <c:pt idx="0">
                  <c:v>20.6</c:v>
                </c:pt>
                <c:pt idx="1">
                  <c:v>43.5</c:v>
                </c:pt>
                <c:pt idx="2">
                  <c:v>20.5</c:v>
                </c:pt>
                <c:pt idx="3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F7-4310-A79D-8B4A95D4C1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02666848"/>
        <c:axId val="321993104"/>
      </c:barChart>
      <c:catAx>
        <c:axId val="902666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321993104"/>
        <c:crosses val="autoZero"/>
        <c:auto val="1"/>
        <c:lblAlgn val="ctr"/>
        <c:lblOffset val="100"/>
        <c:noMultiLvlLbl val="0"/>
      </c:catAx>
      <c:valAx>
        <c:axId val="32199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02666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5495013819482497E-2"/>
          <c:y val="5.5990237489873182E-2"/>
          <c:w val="0.95450498618051749"/>
          <c:h val="0.867306800637925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23-44E3-8860-3847E4FC11C6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A23-44E3-8860-3847E4FC11C6}"/>
              </c:ext>
            </c:extLst>
          </c:dPt>
          <c:cat>
            <c:strRef>
              <c:f>Hoja1!$A$2:$A$4</c:f>
              <c:strCache>
                <c:ptCount val="3"/>
                <c:pt idx="0">
                  <c:v> </c:v>
                </c:pt>
                <c:pt idx="1">
                  <c:v> </c:v>
                </c:pt>
                <c:pt idx="2">
                  <c:v> 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22</c:v>
                </c:pt>
                <c:pt idx="1">
                  <c:v>5.3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A23-44E3-8860-3847E4FC11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30484463"/>
        <c:axId val="930490287"/>
      </c:barChart>
      <c:catAx>
        <c:axId val="930484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930490287"/>
        <c:crosses val="autoZero"/>
        <c:auto val="1"/>
        <c:lblAlgn val="ctr"/>
        <c:lblOffset val="100"/>
        <c:noMultiLvlLbl val="0"/>
      </c:catAx>
      <c:valAx>
        <c:axId val="930490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9304844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Hoja1!$A$2:$A$8</c:f>
              <c:strCache>
                <c:ptCount val="4"/>
                <c:pt idx="0">
                  <c:v> </c:v>
                </c:pt>
                <c:pt idx="1">
                  <c:v> </c:v>
                </c:pt>
                <c:pt idx="2">
                  <c:v> </c:v>
                </c:pt>
                <c:pt idx="3">
                  <c:v> </c:v>
                </c:pt>
              </c:strCache>
            </c:strRef>
          </c:cat>
          <c:val>
            <c:numRef>
              <c:f>Hoja1!$B$2:$B$8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4</c:v>
                </c:pt>
                <c:pt idx="6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C3-46A0-BA5F-EF0939EB4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58492784"/>
        <c:axId val="463238400"/>
      </c:barChart>
      <c:catAx>
        <c:axId val="205849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463238400"/>
        <c:crosses val="autoZero"/>
        <c:auto val="1"/>
        <c:lblAlgn val="ctr"/>
        <c:lblOffset val="100"/>
        <c:noMultiLvlLbl val="0"/>
      </c:catAx>
      <c:valAx>
        <c:axId val="463238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205849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2" tx1="lt1" bg2="dk1" tx2="lt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FF"/>
              </a:solidFill>
              <a:ln w="25400">
                <a:solidFill>
                  <a:srgbClr val="FF00FF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158-4253-8449-3969C815EEC7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  <a:ln w="25400">
                <a:solidFill>
                  <a:srgbClr val="00FF0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158-4253-8449-3969C815EEC7}"/>
              </c:ext>
            </c:extLst>
          </c:dPt>
          <c:cat>
            <c:strRef>
              <c:f>Hoja1!$A$2:$A$3</c:f>
              <c:strCache>
                <c:ptCount val="2"/>
                <c:pt idx="0">
                  <c:v> </c:v>
                </c:pt>
                <c:pt idx="1">
                  <c:v> 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-30</c:v>
                </c:pt>
                <c:pt idx="1">
                  <c:v>-25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158-4253-8449-3969C815EE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7225984"/>
        <c:axId val="467227776"/>
        <c:axId val="0"/>
      </c:bar3DChart>
      <c:catAx>
        <c:axId val="467225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7227776"/>
        <c:crosses val="autoZero"/>
        <c:auto val="1"/>
        <c:lblAlgn val="ctr"/>
        <c:lblOffset val="100"/>
        <c:noMultiLvlLbl val="0"/>
      </c:catAx>
      <c:valAx>
        <c:axId val="4672277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chemeClr val="bg1"/>
                </a:solidFill>
              </a:defRPr>
            </a:pPr>
            <a:endParaRPr lang="es-PE"/>
          </a:p>
        </c:txPr>
        <c:crossAx val="4672259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PE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0B8-4EAE-9727-4AE6E835FE8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0B8-4EAE-9727-4AE6E835FE81}"/>
              </c:ext>
            </c:extLst>
          </c:dPt>
          <c:cat>
            <c:strRef>
              <c:f>Hoja1!$A$2:$A$3</c:f>
              <c:strCache>
                <c:ptCount val="2"/>
                <c:pt idx="0">
                  <c:v>Categoría 1</c:v>
                </c:pt>
                <c:pt idx="1">
                  <c:v>Categoría 2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9.6999999999999993</c:v>
                </c:pt>
                <c:pt idx="1">
                  <c:v>11.1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B8-4EAE-9727-4AE6E835F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5811663"/>
        <c:axId val="614143967"/>
      </c:barChart>
      <c:catAx>
        <c:axId val="595811663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14143967"/>
        <c:crosses val="autoZero"/>
        <c:auto val="1"/>
        <c:lblAlgn val="ctr"/>
        <c:lblOffset val="100"/>
        <c:noMultiLvlLbl val="0"/>
      </c:catAx>
      <c:valAx>
        <c:axId val="61414396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5958116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FDB-430D-8F31-97242A4F5C08}"/>
              </c:ext>
            </c:extLst>
          </c:dPt>
          <c:dPt>
            <c:idx val="1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FDB-430D-8F31-97242A4F5C08}"/>
              </c:ext>
            </c:extLst>
          </c:dPt>
          <c:cat>
            <c:strRef>
              <c:f>Hoja1!$A$2:$A$3</c:f>
              <c:strCache>
                <c:ptCount val="2"/>
                <c:pt idx="0">
                  <c:v>Categoría 1</c:v>
                </c:pt>
                <c:pt idx="1">
                  <c:v>Categoría 2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1.65</c:v>
                </c:pt>
                <c:pt idx="1">
                  <c:v>2.09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DB-430D-8F31-97242A4F5C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31783775"/>
        <c:axId val="1933077471"/>
      </c:barChart>
      <c:catAx>
        <c:axId val="19317837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33077471"/>
        <c:crosses val="autoZero"/>
        <c:auto val="1"/>
        <c:lblAlgn val="ctr"/>
        <c:lblOffset val="100"/>
        <c:noMultiLvlLbl val="0"/>
      </c:catAx>
      <c:valAx>
        <c:axId val="1933077471"/>
        <c:scaling>
          <c:orientation val="minMax"/>
          <c:max val="2.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931783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169414370078738E-2"/>
          <c:y val="2.8143439862458909E-2"/>
          <c:w val="0.94583062231268478"/>
          <c:h val="0.792670754737559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003300"/>
            </a:solidFill>
            <a:ln w="19050">
              <a:solidFill>
                <a:srgbClr val="00FF00"/>
              </a:solidFill>
            </a:ln>
            <a:effectLst/>
          </c:spPr>
          <c:invertIfNegative val="0"/>
          <c:cat>
            <c:strRef>
              <c:f>Hoja1!$A$2:$A$6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Hoja1!$B$2:$B$6</c:f>
              <c:numCache>
                <c:formatCode>General</c:formatCode>
                <c:ptCount val="5"/>
                <c:pt idx="0">
                  <c:v>-15</c:v>
                </c:pt>
                <c:pt idx="1">
                  <c:v>-27</c:v>
                </c:pt>
                <c:pt idx="2">
                  <c:v>-17</c:v>
                </c:pt>
                <c:pt idx="3">
                  <c:v>-10</c:v>
                </c:pt>
                <c:pt idx="4">
                  <c:v>-37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27-4D63-820E-004645DBAB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7512736"/>
        <c:axId val="197507744"/>
      </c:barChart>
      <c:catAx>
        <c:axId val="19751273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7507744"/>
        <c:crosses val="autoZero"/>
        <c:auto val="1"/>
        <c:lblAlgn val="ctr"/>
        <c:lblOffset val="100"/>
        <c:noMultiLvlLbl val="0"/>
      </c:catAx>
      <c:valAx>
        <c:axId val="197507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97512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spPr>
            <a:solidFill>
              <a:srgbClr val="800000"/>
            </a:solidFill>
            <a:ln>
              <a:noFill/>
            </a:ln>
            <a:effectLst/>
          </c:spPr>
          <c:invertIfNegative val="0"/>
          <c:cat>
            <c:strRef>
              <c:f>Hoja1!$A$2:$A$10</c:f>
              <c:strCache>
                <c:ptCount val="4"/>
                <c:pt idx="0">
                  <c:v>Categoría 1</c:v>
                </c:pt>
                <c:pt idx="1">
                  <c:v>Categoría 2</c:v>
                </c:pt>
                <c:pt idx="2">
                  <c:v>Categoría 3</c:v>
                </c:pt>
                <c:pt idx="3">
                  <c:v>Categoría 4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-23</c:v>
                </c:pt>
                <c:pt idx="1">
                  <c:v>-39</c:v>
                </c:pt>
                <c:pt idx="2">
                  <c:v>-24</c:v>
                </c:pt>
                <c:pt idx="3">
                  <c:v>-34</c:v>
                </c:pt>
                <c:pt idx="4">
                  <c:v>-41</c:v>
                </c:pt>
                <c:pt idx="5">
                  <c:v>-46</c:v>
                </c:pt>
                <c:pt idx="6">
                  <c:v>-28</c:v>
                </c:pt>
                <c:pt idx="7">
                  <c:v>-37</c:v>
                </c:pt>
                <c:pt idx="8">
                  <c:v>-38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DD-4D41-B2CF-8C9236EFE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01280159"/>
        <c:axId val="1565359647"/>
      </c:barChart>
      <c:catAx>
        <c:axId val="180128015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565359647"/>
        <c:crosses val="autoZero"/>
        <c:auto val="1"/>
        <c:lblAlgn val="ctr"/>
        <c:lblOffset val="100"/>
        <c:noMultiLvlLbl val="0"/>
      </c:catAx>
      <c:valAx>
        <c:axId val="156535964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18012801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574A2-FD94-4B85-A926-0F5E57E96908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48293-961C-4280-BB27-A2A7E43760BF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11467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0617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3061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BA5F28-41E1-4E78-BA78-F96CF72DE0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10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C45353-3D5A-4B65-BC1F-9626CFEBA4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4820D-1779-4215-AB80-42A0F3EA3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B5AA89-759F-462A-91DB-A710C5541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C7624E-C022-4B8D-B73E-3ED52837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882115-7E4B-4023-BFE3-47BA111BD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243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2582DF-E3FC-484D-A0DF-AD2F6F7B2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C242B6D-1EAF-4CFB-8532-5E65FCC35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E5ABB06-432B-4939-9A7C-D500F9EE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F61860-7412-46C0-8CF3-820870D5A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0D65E7-ABE9-40E8-B5D2-D3BEEB20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33930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58AAEE0-F8BA-4DCC-8EF2-6C9083D0A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891A85-3DDD-4E82-9C13-89C17817D1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DD915-C6FB-441A-B303-499FA80E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685010-5EFF-4AE3-B890-C52581CB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437DE3-7DC1-4FB1-A231-9A5D1769C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374456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41EDE0-3FFF-41D0-BB20-B01F4346F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7588DC-4848-49A4-B0ED-7976D1CD9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488EED-6638-498C-8D51-1F5ECEAE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F5F347-9E96-4F58-B35A-0E4220C1B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4D831-8BCC-48C4-83E5-7FB6F42B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098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33CC8-4302-4DF5-B8CD-E352239B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A53EDC-2A1B-41B4-B841-462984FEA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EB4FC-618D-4B56-910C-E6A82C96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F4523B-E74A-4490-BB4A-BD60758F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7B053E-8D6F-4114-A2FE-D169808E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4698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7C5F0-E64B-44C6-94EA-B1F5F88E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447F49-B1AA-4E93-8735-844D7A751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EB8D85-2909-4D62-8270-B1BFB2F3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B6221E-2B54-4A24-8C14-8761D4978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0D1E5B-07BF-4B21-A824-22AB4C6E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71893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17D8BA-5203-4A29-87DD-C0F01146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4AA8DF-3C9B-469B-8245-659015AED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879749-0CCF-4024-B78D-A9B3776EC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E6AA5-A2A1-4659-BAFB-615F6A54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74FB93-1AC9-4587-9277-ADC8EAF6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602E8E-AD48-486C-9599-84A7DB2F2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22555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FDE286-0368-4FA6-A9C3-2F666E105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705A18-719A-4C51-ADC5-0E6813254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BD8EF5-2B02-4838-9836-D46B37B42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A22679-C450-4B1E-ACC1-3AA13FAED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5763AD5-5F57-4A4C-8E2B-B6CF22268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7AC4CB3-FF5B-4FAA-8E60-DD95396B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54EF38-BC9D-4619-BD14-6BD51B2F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1C0E701-13F3-4E6E-A7C9-3B1ED7F0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9228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C1194-7046-4D12-B436-43DE9B0D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966D81E-0E63-491E-BB52-409E074B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307F3A-791C-4D60-810B-B44C4B70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DC8A4A-3BFC-4D88-BEA1-E0AC7F6D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183488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D48883-9ED9-41CA-9487-1067709A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28C569D-EDEC-43DE-821A-397991F6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B3682D-77D5-4025-BA57-311D9B768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0842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8BAF1-6FBF-4931-8C74-A025A08BB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543A0A-B570-4591-A96F-3398B253A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906BA4-F5F3-48C6-8C30-17D42DFF6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F400D0-824A-4D82-9FF4-E0FE9FBD3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94C872-0ADE-4205-86F1-02E35E6C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1969AF-98CE-44AF-B51E-F12CF1BB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79559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EA59FF-2238-45E3-BA08-164E9B3B7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6E71C2-1ADE-4258-86B0-7A8FE0EB3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72FD80-0232-48C1-A6EB-9B657EB4E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548B63-A97B-4340-BB48-E383B43F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69EDA7-B7A0-4FBB-AD13-E764FD0E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46003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351CA6-58DD-4622-99A9-F00DB3E3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313A307-1B2D-495B-8298-6B30C7306D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C5343E-D663-4365-A010-61D203687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44A61B-8F17-4F55-B25C-98FC35F8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8653C0-6A2A-484E-85AA-5928D555F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FCAD82-5863-4C11-9C95-3C713270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83800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CF259-06B9-4E0E-99B6-BA7A56A0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7A98D4-A3AE-46B9-B87F-D1A33E21F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881C73-65E9-4D5D-BFE0-964DC363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F8FD4E-D932-4FA2-AB29-A769A6A8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C6DC14-4E9A-4E41-BBC3-FE8AA0F4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39798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8A38C1-9C6B-4F12-9562-D3D65FB89B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721BE2-1A25-4F93-B39C-B1F0C3330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2343CB-8CF9-46A2-8452-A62CC560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79589B-5CAA-4FA5-8742-49A2FE205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5A761C-FF02-4626-BCBB-90E899EC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44063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41EDE0-3FFF-41D0-BB20-B01F4346F8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57588DC-4848-49A4-B0ED-7976D1CD9A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488EED-6638-498C-8D51-1F5ECEAE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2F5F347-9E96-4F58-B35A-0E4220C1B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4D831-8BCC-48C4-83E5-7FB6F42B8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26118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33CC8-4302-4DF5-B8CD-E352239B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A53EDC-2A1B-41B4-B841-462984FEA5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DEB4FC-618D-4B56-910C-E6A82C962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F4523B-E74A-4490-BB4A-BD60758FF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7B053E-8D6F-4114-A2FE-D169808E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79383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7C5F0-E64B-44C6-94EA-B1F5F88E9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447F49-B1AA-4E93-8735-844D7A751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EB8D85-2909-4D62-8270-B1BFB2F3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3B6221E-2B54-4A24-8C14-8761D4978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0D1E5B-07BF-4B21-A824-22AB4C6E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95863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17D8BA-5203-4A29-87DD-C0F011461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4AA8DF-3C9B-469B-8245-659015AED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879749-0CCF-4024-B78D-A9B3776ECE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E6AA5-A2A1-4659-BAFB-615F6A54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74FB93-1AC9-4587-9277-ADC8EAF6D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8602E8E-AD48-486C-9599-84A7DB2F2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238214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FDE286-0368-4FA6-A9C3-2F666E105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705A18-719A-4C51-ADC5-0E6813254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4BD8EF5-2B02-4838-9836-D46B37B427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A22679-C450-4B1E-ACC1-3AA13FAEDD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5763AD5-5F57-4A4C-8E2B-B6CF22268C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7AC4CB3-FF5B-4FAA-8E60-DD95396BB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E54EF38-BC9D-4619-BD14-6BD51B2FE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1C0E701-13F3-4E6E-A7C9-3B1ED7F0D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40385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C1194-7046-4D12-B436-43DE9B0DA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966D81E-0E63-491E-BB52-409E074B3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5307F3A-791C-4D60-810B-B44C4B70A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DC8A4A-3BFC-4D88-BEA1-E0AC7F6D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25428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3D48883-9ED9-41CA-9487-1067709A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28C569D-EDEC-43DE-821A-397991F6A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EB3682D-77D5-4025-BA57-311D9B768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8956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9CCC0F-F61F-41BF-BAEF-BCE2B0816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040A4-45BE-4045-910D-4FB6F556A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33FF8A7-0DCF-47C5-8039-BCD031815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6643D5-9BA8-44AC-8757-E29E233C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A5877E-908E-47CE-877C-C19554474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12665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08BAF1-6FBF-4931-8C74-A025A08BB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543A0A-B570-4591-A96F-3398B253A9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C906BA4-F5F3-48C6-8C30-17D42DFF6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3F400D0-824A-4D82-9FF4-E0FE9FBD3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94C872-0ADE-4205-86F1-02E35E6C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1969AF-98CE-44AF-B51E-F12CF1BB4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98733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351CA6-58DD-4622-99A9-F00DB3E34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313A307-1B2D-495B-8298-6B30C7306D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C5343E-D663-4365-A010-61D203687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C44A61B-8F17-4F55-B25C-98FC35F82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F8653C0-6A2A-484E-85AA-5928D555F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FCAD82-5863-4C11-9C95-3C713270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8935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ECF259-06B9-4E0E-99B6-BA7A56A0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7A98D4-A3AE-46B9-B87F-D1A33E21F4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881C73-65E9-4D5D-BFE0-964DC3634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F8FD4E-D932-4FA2-AB29-A769A6A8D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C6DC14-4E9A-4E41-BBC3-FE8AA0F4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75513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D8A38C1-9C6B-4F12-9562-D3D65FB89B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721BE2-1A25-4F93-B39C-B1F0C33307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2343CB-8CF9-46A2-8452-A62CC560F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79589B-5CAA-4FA5-8742-49A2FE205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5A761C-FF02-4626-BCBB-90E899EC2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91594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950F09-0D5E-20A9-8890-8F9DC0827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C0E1499-4048-4801-E606-85C8FD5A91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C0F645-E9A9-CBC3-1986-381032C347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77059-725E-4821-BDF3-C5FF87AB88E5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1FD6C1-A0D3-387B-025B-A8EC98861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C52C82-BD65-32E7-1B94-FA10D78C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CE538-1928-44B0-BAAD-08681FE8CA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94470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E8968B-8A0C-A7D2-2BBB-63DE0C8B7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8546B8-7980-4DA2-C194-DE3C43048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E6227A-48E8-66E7-A9EF-8B2D5D68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77059-725E-4821-BDF3-C5FF87AB88E5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5CAC1E-3CBC-CFD1-3A72-D37E3D713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B4F740-C228-EAD3-4D73-9FEDE584A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CE538-1928-44B0-BAAD-08681FE8CA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969348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DF9C55-C54E-E7F6-A14B-634D23D00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A6627A-6715-9AF0-C481-64894814B5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12C550-460E-BD13-D794-E16C67D044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77059-725E-4821-BDF3-C5FF87AB88E5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D4D156-E436-3357-AA43-B2AB9ADCC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9FAFA1-6FDF-F9F1-F8F6-F8C7383FC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CE538-1928-44B0-BAAD-08681FE8CA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65568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344FAB-A538-9181-E803-FBA4981F7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B980F8E-AA35-F860-DD23-1505468B50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97BDE1-C4F4-B9F7-CE0F-E52935124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F11CE5-5894-19AE-0C60-A0DE5DD203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77059-725E-4821-BDF3-C5FF87AB88E5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5068D1-57E4-7CA6-438F-B078CB0CC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71BC2D-05E6-E8E9-9D85-94C554B4D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CE538-1928-44B0-BAAD-08681FE8CA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150257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F37435-F532-0C9D-C787-C56F8E3E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7188D38-DD90-74C2-1CA0-83E8192DE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84CF6A-E554-5FC7-9143-75E14B4F1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400AC8-E02E-C1F8-6B95-CA8A98CF2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BCAE91-B906-5AC8-FAAD-3F4316A6B3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CA71F75-A269-1896-CEA3-76A00BF079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77059-725E-4821-BDF3-C5FF87AB88E5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76B44C-5425-5056-F23F-15321FBAF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63F4821-3901-8689-5CC2-B528BC6A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CE538-1928-44B0-BAAD-08681FE8CA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805443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BF758F-111C-0897-2B44-D1D377839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DEB4C16-D960-1890-730E-249C6798E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77059-725E-4821-BDF3-C5FF87AB88E5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F235DED-73AE-1AE9-093A-BA14E1703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6B4245B-82E2-2C32-5989-F9B6F392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CE538-1928-44B0-BAAD-08681FE8CA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58571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CD87D-FDC0-4040-847A-B6833605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7360E8-FF10-4622-97F8-0393184CF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F1AAE2-820B-44BF-A10C-9DF09FA50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4B0E813-9101-48EC-89EA-B6231FE87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D8D495E-8B0D-4424-A983-B599BA279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E0E257-7E0A-4887-87AB-E132E618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33678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D34D7C3-A547-F52E-DB6B-A34705CDE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77059-725E-4821-BDF3-C5FF87AB88E5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AACB8FD-DB72-7BD1-0C1A-EFDB9DFA7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21CDE4E-33C8-9A62-F247-4473304CE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CE538-1928-44B0-BAAD-08681FE8CA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178878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B18E9-1EEA-DEB8-8A9D-4AE8115F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3CF246-8DB8-510D-228B-25E19EABC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3071151-F014-3EBA-0521-87187CE809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72ED8CB-B49E-AD9C-926F-67F83B2D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77059-725E-4821-BDF3-C5FF87AB88E5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DB203-ADFE-6BB4-AF7F-A80BDDF3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F17FD61-DC51-BBBF-2475-B75B0D4F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CE538-1928-44B0-BAAD-08681FE8CA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629787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22198-1804-D22D-4AEA-925D17205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0E6D2F6-3CD5-E8B6-04D3-8A19FD13A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19AAF6-1FAF-E589-D438-D45DC377A9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295DD9-4EB5-F027-3624-E3A8003E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77059-725E-4821-BDF3-C5FF87AB88E5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CFF7A55-E7A9-D3E0-2742-26ABB9547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FFAD83-5128-5C1B-235A-B6F4C1FA7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CE538-1928-44B0-BAAD-08681FE8CA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12456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4D49BE-CC63-6A53-1912-F44017FE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9B23AF-FD35-84C1-4082-350559A3DB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F233CE-1A6C-2158-91FC-151156680F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77059-725E-4821-BDF3-C5FF87AB88E5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E5CF26-9D3D-934A-E7BD-6DF34C5C8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0D4BC1-F4BF-848E-018B-DF4DB4BB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CE538-1928-44B0-BAAD-08681FE8CA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98316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7A5FFD-D4D7-D6E9-C23E-CE6465CD3D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1CB12A5-FB18-B0FD-14B0-EFFDDBCD57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010192-5830-6C81-6E1D-044D4239C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D77059-725E-4821-BDF3-C5FF87AB88E5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5C89EB-7C96-CBF6-084C-8322421D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506A72-5815-3FC4-0F4D-57BB4C71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8CE538-1928-44B0-BAAD-08681FE8CA5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90027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EA8A76-B467-47EA-9463-369F533AB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C39CBD-445E-4B5E-9513-B1BDAC2CB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B4102B-8E49-45FA-BFB0-2A046C4F3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4B3E92C-62A3-4235-AEE8-3FD36816A6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A3C2F08-4861-4810-AF9D-5DF06F9A00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EE0033-238F-4095-BF48-D7718BE2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C5CFD36-277D-4EF5-92C0-7916C7E1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355E1BD-830C-4D95-BEBE-B02F95AF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22787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58AB1-002F-4388-BD52-106D74B47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3E79ECC-19E7-48B0-AA5B-A945CA221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77556C-8713-48F8-9A44-A503EEE3C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7108CD7-781F-4BB4-9DDF-FA5F0845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0269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33DBA12-633F-4F19-81F6-C11D6F1A2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80D73FB-88A0-4909-8BB9-7364B998D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3C11990-4797-4D25-BD3C-78C414D49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62960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9C52D-A94E-4497-B2AF-FC94E6A2C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DCBD61-1409-465F-9587-47F095E4B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048686-5D9E-4D96-BF47-58ED9D2FDC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7EBE43-1979-4242-B39C-194A99B04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D56969-1D7C-4541-8C24-4957B3534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49FBC5-23F5-4766-8F0E-65907DCE0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9170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AE28F7-929B-449C-B925-C9CD07CCC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378686C-BE77-41D9-BD06-1EB35B33A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E6495F6-97F6-4F3F-9848-C2B7D7AFE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271CE0F-E7A2-4B9C-A787-C69504B91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F19BFC-A17B-445D-96A8-B87485A2E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5FCC9A-276C-46DD-B037-C079CC0EB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93120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E63BA8-4E25-4607-A3E9-26362FD5E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FB5B964-7240-44A8-8AAD-FE5D7A181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5847A2-4AAD-42A1-B928-19EDE62B3A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CCAE2-D380-41AA-8311-D3BC7F5F3BC0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EBF770-53F9-4622-ADF5-B86496DBD7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B427B7-1821-4499-ADA5-20F6C687A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7723A-7FDE-4C5D-A480-FA71BD23FAE3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15028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31079FB-B26F-4C1F-AC19-7DCC31D65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B70FEF-327F-4E0C-9091-0C722DECF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9B2ABE-7504-4D08-98A3-81C4A4EAF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DB5B53-F369-4FDF-A0E0-6813D46BD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001377-28AB-4D50-B05B-A1E015DB6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9145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31079FB-B26F-4C1F-AC19-7DCC31D65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2B70FEF-327F-4E0C-9091-0C722DECF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9B2ABE-7504-4D08-98A3-81C4A4EAFA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4C301-5D2E-45D1-8940-4C48F5B665CA}" type="datetimeFigureOut">
              <a:rPr lang="es-PE" smtClean="0"/>
              <a:t>26/03/2025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DB5B53-F369-4FDF-A0E0-6813D46BD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001377-28AB-4D50-B05B-A1E015DB6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4EED7-57E5-425E-A44D-0EBC7E1C0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9352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id="{302C4008-AC6C-EB9A-F985-687859AD2B2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" y="0"/>
            <a:ext cx="12187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7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google.com.pe/url?sa=i&amp;rct=j&amp;q=&amp;esrc=s&amp;source=images&amp;cd=&amp;cad=rja&amp;uact=8&amp;ved=0ahUKEwiHueaIrpbPAhUJWx4KHbEVCmcQjRwIBw&amp;url=http://www.nevasport.com/itsapowderday/art/47482/Conflicto-de-intereses/&amp;psig=AFQjCNFbJkDTdDHaZfxo5HK3q0k2NDta9Q&amp;ust=1474200205533000" TargetMode="Externa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179D8C5-9DA4-4F97-9072-9AE6CCEE7375}"/>
              </a:ext>
            </a:extLst>
          </p:cNvPr>
          <p:cNvSpPr txBox="1"/>
          <p:nvPr/>
        </p:nvSpPr>
        <p:spPr>
          <a:xfrm>
            <a:off x="7486650" y="6105525"/>
            <a:ext cx="4438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Lima, 22 de Marzo del 2025 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7BB6119-4C0D-4C10-A5A8-3D01C560B44E}"/>
              </a:ext>
            </a:extLst>
          </p:cNvPr>
          <p:cNvSpPr/>
          <p:nvPr/>
        </p:nvSpPr>
        <p:spPr>
          <a:xfrm>
            <a:off x="552450" y="2743200"/>
            <a:ext cx="111061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PE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s-ES" sz="20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 CURSO INTERNACIONAL      </a:t>
            </a:r>
          </a:p>
          <a:p>
            <a:pPr algn="ctr"/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                                               </a:t>
            </a:r>
          </a:p>
          <a:p>
            <a:pPr algn="ctr"/>
            <a:r>
              <a:rPr lang="es-E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XLVI CURSO DE TERAPÉUTICA Y PREVENCIÓN EN MEDICINA </a:t>
            </a:r>
          </a:p>
          <a:p>
            <a:pPr algn="ctr"/>
            <a:r>
              <a:rPr lang="es-E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02317D-14CF-4363-BC48-6DDFCFD3CF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8" t="14228" r="8502" b="9103"/>
          <a:stretch/>
        </p:blipFill>
        <p:spPr>
          <a:xfrm>
            <a:off x="1600199" y="595610"/>
            <a:ext cx="8648701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0432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5486407" y="1771647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686800" y="6113415"/>
            <a:ext cx="3218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Factores de riesgo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166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1289" y="6365284"/>
            <a:ext cx="3935437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Roth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 et al JACC 2020; 76 (25): 2982-3021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9210" t="25976" r="24451" b="26953"/>
          <a:stretch/>
        </p:blipFill>
        <p:spPr>
          <a:xfrm>
            <a:off x="4797118" y="2596752"/>
            <a:ext cx="7361552" cy="420410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33544" y="2999215"/>
            <a:ext cx="4366067" cy="2800767"/>
          </a:xfrm>
          <a:prstGeom prst="rect">
            <a:avLst/>
          </a:prstGeom>
          <a:solidFill>
            <a:srgbClr val="FFFF00"/>
          </a:solidFill>
          <a:ln w="25400">
            <a:solidFill>
              <a:sysClr val="windowText" lastClr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Carga de ECV atribuibles a los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factores de riesgo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200" b="1" i="0" u="sng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30 años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200" b="1" u="sng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número 1</a:t>
            </a:r>
            <a:r>
              <a:rPr kumimoji="0" lang="es-E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2200" b="1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Hipertensión arterial sistólica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1ADB4E-6A6D-4549-A499-8A118EA4BB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25" t="47265" r="19852" b="25977"/>
          <a:stretch/>
        </p:blipFill>
        <p:spPr>
          <a:xfrm>
            <a:off x="254168" y="282551"/>
            <a:ext cx="4936958" cy="1275650"/>
          </a:xfrm>
          <a:prstGeom prst="rect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8C130F1-BB39-4754-A0BD-6B0AC1B84877}"/>
              </a:ext>
            </a:extLst>
          </p:cNvPr>
          <p:cNvSpPr txBox="1"/>
          <p:nvPr/>
        </p:nvSpPr>
        <p:spPr>
          <a:xfrm>
            <a:off x="6562008" y="170768"/>
            <a:ext cx="4620341" cy="1477328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Colaboración multinacional : 204 países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1990- 2019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Carga global ECV y factores de riesgo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causas de muerte cardiovascular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factores de riesgo relacionados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D9E5562-4D40-4E4F-8BFD-5F8F8ECABAAA}"/>
              </a:ext>
            </a:extLst>
          </p:cNvPr>
          <p:cNvSpPr/>
          <p:nvPr/>
        </p:nvSpPr>
        <p:spPr>
          <a:xfrm>
            <a:off x="190503" y="1942704"/>
            <a:ext cx="11783457" cy="461665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enfermedad cardiovascular es causa líder de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morbi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-mortalidad en el mundo</a:t>
            </a:r>
          </a:p>
        </p:txBody>
      </p:sp>
    </p:spTree>
    <p:extLst>
      <p:ext uri="{BB962C8B-B14F-4D97-AF65-F5344CB8AC3E}">
        <p14:creationId xmlns:p14="http://schemas.microsoft.com/office/powerpoint/2010/main" val="3529384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23C4AD-D980-458C-ACDE-66B3E73892F4}"/>
              </a:ext>
            </a:extLst>
          </p:cNvPr>
          <p:cNvSpPr txBox="1"/>
          <p:nvPr/>
        </p:nvSpPr>
        <p:spPr>
          <a:xfrm>
            <a:off x="800100" y="171450"/>
            <a:ext cx="10572750" cy="707886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Riesgo ajustado a la edad para enfermedad coronaria (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), se incrementa de manera continua con el incremento de la presión arterial 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0C3BAD-DBE1-45D8-BC82-839CA86359CF}"/>
              </a:ext>
            </a:extLst>
          </p:cNvPr>
          <p:cNvSpPr txBox="1"/>
          <p:nvPr/>
        </p:nvSpPr>
        <p:spPr>
          <a:xfrm flipH="1">
            <a:off x="8458200" y="6464437"/>
            <a:ext cx="3526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Lewington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 et al Lancet 2002; 360: 1903-1913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A1929D-2AB5-4956-A3E6-12D03A3E2816}"/>
              </a:ext>
            </a:extLst>
          </p:cNvPr>
          <p:cNvSpPr txBox="1"/>
          <p:nvPr/>
        </p:nvSpPr>
        <p:spPr>
          <a:xfrm rot="-5400000" flipH="1">
            <a:off x="45975" y="3067379"/>
            <a:ext cx="2562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Mortalidad por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(riesgo absoluto e IC 95%)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E50B64E-8C93-4767-89F0-5932CDF79672}"/>
              </a:ext>
            </a:extLst>
          </p:cNvPr>
          <p:cNvSpPr txBox="1"/>
          <p:nvPr/>
        </p:nvSpPr>
        <p:spPr>
          <a:xfrm>
            <a:off x="1781174" y="6076951"/>
            <a:ext cx="2943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Presión arterial sistólica,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A1DE710-A816-47C5-B4B8-CBD7514EBE78}"/>
              </a:ext>
            </a:extLst>
          </p:cNvPr>
          <p:cNvSpPr txBox="1"/>
          <p:nvPr/>
        </p:nvSpPr>
        <p:spPr>
          <a:xfrm flipH="1">
            <a:off x="2678576" y="962025"/>
            <a:ext cx="6865473" cy="36933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Evidencia basada en estudios observacionales de 1´000,000 individuos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89AA5EE-DA99-4998-A274-BE55C219EE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88" t="9596" r="21350" b="8480"/>
          <a:stretch/>
        </p:blipFill>
        <p:spPr>
          <a:xfrm>
            <a:off x="1638299" y="1428749"/>
            <a:ext cx="3204905" cy="463867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8E26E38-7D4C-4907-AF85-8701307ADE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45" t="12787" r="23297" b="9310"/>
          <a:stretch/>
        </p:blipFill>
        <p:spPr>
          <a:xfrm>
            <a:off x="7486650" y="1371599"/>
            <a:ext cx="3312234" cy="469582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A79154C-97D9-48C4-837B-06BA592CAC91}"/>
              </a:ext>
            </a:extLst>
          </p:cNvPr>
          <p:cNvSpPr txBox="1"/>
          <p:nvPr/>
        </p:nvSpPr>
        <p:spPr>
          <a:xfrm rot="-5400000" flipH="1">
            <a:off x="5811973" y="3270773"/>
            <a:ext cx="2803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Mortalidad por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endParaRPr kumimoji="0" lang="es-E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(riesgo absoluto e IC 95%)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431B1F-A4EB-48D7-BF2B-4D43C66B6DBD}"/>
              </a:ext>
            </a:extLst>
          </p:cNvPr>
          <p:cNvSpPr txBox="1"/>
          <p:nvPr/>
        </p:nvSpPr>
        <p:spPr>
          <a:xfrm>
            <a:off x="7658100" y="6086476"/>
            <a:ext cx="3152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Presión arterial diastólica,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059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42EDF4B-6469-4452-A2F1-C10992FED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0" t="9772" r="6626"/>
          <a:stretch/>
        </p:blipFill>
        <p:spPr>
          <a:xfrm>
            <a:off x="7400926" y="133351"/>
            <a:ext cx="4686299" cy="1587004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E6DADEF-8019-4D08-99C4-4766FA6BBC1D}"/>
              </a:ext>
            </a:extLst>
          </p:cNvPr>
          <p:cNvSpPr/>
          <p:nvPr/>
        </p:nvSpPr>
        <p:spPr>
          <a:xfrm>
            <a:off x="7317619" y="6410326"/>
            <a:ext cx="476008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Hidalgo-</a:t>
            </a:r>
            <a:r>
              <a:rPr lang="en-US" sz="1400" b="1" dirty="0" err="1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Benites</a:t>
            </a:r>
            <a:r>
              <a:rPr lang="en-US" sz="14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et al F1000Research 2023; 10: 1134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B377573-5A43-462B-B1B4-7114EA51695D}"/>
              </a:ext>
            </a:extLst>
          </p:cNvPr>
          <p:cNvSpPr txBox="1"/>
          <p:nvPr/>
        </p:nvSpPr>
        <p:spPr>
          <a:xfrm>
            <a:off x="304800" y="245816"/>
            <a:ext cx="4686298" cy="255454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Estudio PERU MIGRANT</a:t>
            </a:r>
          </a:p>
          <a:p>
            <a:pPr algn="ctr"/>
            <a:r>
              <a:rPr lang="es-ES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 por toda causa a 10 años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JNC-7 vs Guía ACC / AHA 2017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= 976 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Edad = 60.4 (11.4) / 52.6% mujeres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fallecieron (6.4%)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Tasa de mortalidad = 3.6 x 1000 persona-años (2.4 – 4.7)</a:t>
            </a:r>
            <a:endParaRPr lang="es-PE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702257A-CC64-467D-AFF3-BD2AC36E500B}"/>
              </a:ext>
            </a:extLst>
          </p:cNvPr>
          <p:cNvSpPr txBox="1"/>
          <p:nvPr/>
        </p:nvSpPr>
        <p:spPr>
          <a:xfrm>
            <a:off x="4333874" y="3086100"/>
            <a:ext cx="4686298" cy="584775"/>
          </a:xfrm>
          <a:prstGeom prst="rect">
            <a:avLst/>
          </a:prstGeom>
          <a:solidFill>
            <a:srgbClr val="FFFF00"/>
          </a:solidFill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Riesgo de mortalidad</a:t>
            </a:r>
            <a:endParaRPr lang="es-PE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B2C364F3-01BE-4C57-ABA9-33BE9E8C2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932403"/>
              </p:ext>
            </p:extLst>
          </p:nvPr>
        </p:nvGraphicFramePr>
        <p:xfrm>
          <a:off x="323850" y="4029074"/>
          <a:ext cx="11553825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9739">
                  <a:extLst>
                    <a:ext uri="{9D8B030D-6E8A-4147-A177-3AD203B41FA5}">
                      <a16:colId xmlns:a16="http://schemas.microsoft.com/office/drawing/2014/main" val="3197960997"/>
                    </a:ext>
                  </a:extLst>
                </a:gridCol>
                <a:gridCol w="4048493">
                  <a:extLst>
                    <a:ext uri="{9D8B030D-6E8A-4147-A177-3AD203B41FA5}">
                      <a16:colId xmlns:a16="http://schemas.microsoft.com/office/drawing/2014/main" val="3468722157"/>
                    </a:ext>
                  </a:extLst>
                </a:gridCol>
                <a:gridCol w="3645593">
                  <a:extLst>
                    <a:ext uri="{9D8B030D-6E8A-4147-A177-3AD203B41FA5}">
                      <a16:colId xmlns:a16="http://schemas.microsoft.com/office/drawing/2014/main" val="3569259565"/>
                    </a:ext>
                  </a:extLst>
                </a:gridCol>
              </a:tblGrid>
              <a:tr h="501491">
                <a:tc>
                  <a:txBody>
                    <a:bodyPr/>
                    <a:lstStyle/>
                    <a:p>
                      <a:r>
                        <a:rPr lang="es-E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  vs Normal</a:t>
                      </a:r>
                      <a:endParaRPr lang="es-P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Prehipertensión</a:t>
                      </a:r>
                      <a:endParaRPr lang="es-P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Hipertensión</a:t>
                      </a:r>
                      <a:endParaRPr lang="es-P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200287"/>
                  </a:ext>
                </a:extLst>
              </a:tr>
              <a:tr h="1504473">
                <a:tc>
                  <a:txBody>
                    <a:bodyPr/>
                    <a:lstStyle/>
                    <a:p>
                      <a:endParaRPr lang="es-ES" sz="3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ES" sz="32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Riesgo de mortalidad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2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 X</a:t>
                      </a:r>
                      <a:endParaRPr lang="es-PE" sz="3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3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3200" b="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 X</a:t>
                      </a:r>
                    </a:p>
                    <a:p>
                      <a:pPr algn="ctr"/>
                      <a:endParaRPr lang="es-ES" sz="3200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734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394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5486407" y="1771647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553200" y="6113415"/>
            <a:ext cx="5351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 Estamos haciendo bien la tarea ?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891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6A6EFBE-E939-4613-A906-EE1514FDB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20" t="2639" r="36880" b="4860"/>
          <a:stretch/>
        </p:blipFill>
        <p:spPr>
          <a:xfrm>
            <a:off x="133350" y="95249"/>
            <a:ext cx="4629150" cy="6687667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9EF8218-2C6C-42DA-A64E-AAD77F195703}"/>
              </a:ext>
            </a:extLst>
          </p:cNvPr>
          <p:cNvSpPr txBox="1"/>
          <p:nvPr/>
        </p:nvSpPr>
        <p:spPr>
          <a:xfrm>
            <a:off x="7991476" y="5819775"/>
            <a:ext cx="4000500" cy="830997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 de Septiembre del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Primer informe 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AC0225B-B663-4179-B543-286F3608E2B1}"/>
              </a:ext>
            </a:extLst>
          </p:cNvPr>
          <p:cNvSpPr txBox="1"/>
          <p:nvPr/>
        </p:nvSpPr>
        <p:spPr>
          <a:xfrm flipH="1">
            <a:off x="6696075" y="714375"/>
            <a:ext cx="34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¡ </a:t>
            </a: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Cifras devastadoras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!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F57E9B4-AE5F-477C-AB8F-024B0B697E73}"/>
              </a:ext>
            </a:extLst>
          </p:cNvPr>
          <p:cNvSpPr txBox="1"/>
          <p:nvPr/>
        </p:nvSpPr>
        <p:spPr>
          <a:xfrm>
            <a:off x="5029200" y="1876425"/>
            <a:ext cx="6953249" cy="31700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1,280 millones de hipertensos en el mundo (30-79 años)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… 2 / 3 viven en países de ingresos bajos y medianos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46% adultos hipertensos desconocen la afección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Diagnóstico y tratamiento en &lt; 50% adultos hipertensos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/ 5 adultos hipertensos controlados (21%)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Primer factor de riesgo asociado a muerte y desenlaces 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178836E0-7BF9-4A4F-8BF5-CAE4D144049D}"/>
              </a:ext>
            </a:extLst>
          </p:cNvPr>
          <p:cNvSpPr/>
          <p:nvPr/>
        </p:nvSpPr>
        <p:spPr>
          <a:xfrm>
            <a:off x="5029200" y="3924300"/>
            <a:ext cx="5638800" cy="60007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70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09EC8-30B8-AAA7-BA35-3669A46D9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FCDC4F0-7ABF-4AD1-BBC6-CA35DBA68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5" t="5744" r="13552" b="7710"/>
          <a:stretch/>
        </p:blipFill>
        <p:spPr>
          <a:xfrm>
            <a:off x="600075" y="485776"/>
            <a:ext cx="4210050" cy="16490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36904B2-A5F3-4538-80E5-2C31A8E7EB9D}"/>
              </a:ext>
            </a:extLst>
          </p:cNvPr>
          <p:cNvSpPr txBox="1"/>
          <p:nvPr/>
        </p:nvSpPr>
        <p:spPr>
          <a:xfrm>
            <a:off x="6629399" y="6410325"/>
            <a:ext cx="5419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Richardson LC et al JAMA Network Open 2024 (Setiembre 11) 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117199B-CA06-435A-B500-CC46DFF232AA}"/>
              </a:ext>
            </a:extLst>
          </p:cNvPr>
          <p:cNvSpPr txBox="1"/>
          <p:nvPr/>
        </p:nvSpPr>
        <p:spPr>
          <a:xfrm>
            <a:off x="5886450" y="704850"/>
            <a:ext cx="5753100" cy="1754326"/>
          </a:xfrm>
          <a:prstGeom prst="rect">
            <a:avLst/>
          </a:prstGeom>
          <a:solidFill>
            <a:srgbClr val="0099CC"/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NHANES 2017 – 2020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3,129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Adultos ≥ 18 años de edad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mediciones de la presión arterial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Criterio de control : PAS &lt; 130 y PAD &lt; 80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mmHg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Estudio transversal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84BE3F9-DB08-45C4-BA1E-201125CDA607}"/>
              </a:ext>
            </a:extLst>
          </p:cNvPr>
          <p:cNvSpPr/>
          <p:nvPr/>
        </p:nvSpPr>
        <p:spPr>
          <a:xfrm>
            <a:off x="1085851" y="3770174"/>
            <a:ext cx="9867900" cy="137160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EB242EE-8CFC-4724-9406-866E97EDCD60}"/>
              </a:ext>
            </a:extLst>
          </p:cNvPr>
          <p:cNvSpPr txBox="1"/>
          <p:nvPr/>
        </p:nvSpPr>
        <p:spPr>
          <a:xfrm>
            <a:off x="1562100" y="3990975"/>
            <a:ext cx="8829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30</a:t>
            </a: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 adultos con hipertensión en tratamiento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 mantienen </a:t>
            </a:r>
            <a:r>
              <a:rPr kumimoji="0" lang="es-ES" sz="2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controlados</a:t>
            </a:r>
            <a:endParaRPr kumimoji="0" lang="es-PE" sz="2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3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4CB372-5629-4BDD-8889-C900D162ED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42" t="6047" r="10891"/>
          <a:stretch/>
        </p:blipFill>
        <p:spPr>
          <a:xfrm>
            <a:off x="7962899" y="152400"/>
            <a:ext cx="4105275" cy="1233435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3D62E18-088C-441C-892E-A2D9891BEF8E}"/>
              </a:ext>
            </a:extLst>
          </p:cNvPr>
          <p:cNvSpPr/>
          <p:nvPr/>
        </p:nvSpPr>
        <p:spPr>
          <a:xfrm>
            <a:off x="6362700" y="6435209"/>
            <a:ext cx="568642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Villarreal-</a:t>
            </a:r>
            <a:r>
              <a:rPr lang="en-US" sz="1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Zegarra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 et al Journal of Human Hypertension 2021; 35: 462–471</a:t>
            </a:r>
            <a:endParaRPr lang="es-PE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8EB3DC-F23E-452B-A141-ED939955CB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9" t="3474" r="11345" b="4305"/>
          <a:stretch/>
        </p:blipFill>
        <p:spPr>
          <a:xfrm>
            <a:off x="133351" y="177284"/>
            <a:ext cx="3969804" cy="6004442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F916EF7-17E1-4F9A-ACEE-71E522F2A842}"/>
              </a:ext>
            </a:extLst>
          </p:cNvPr>
          <p:cNvSpPr txBox="1"/>
          <p:nvPr/>
        </p:nvSpPr>
        <p:spPr>
          <a:xfrm>
            <a:off x="333376" y="6267450"/>
            <a:ext cx="1485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Proporción de </a:t>
            </a:r>
            <a:r>
              <a:rPr lang="es-E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HTs</a:t>
            </a: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 en tratamiento </a:t>
            </a:r>
            <a:endParaRPr lang="es-P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4E31F04-8A3B-437D-AB6D-46B5B40B457A}"/>
              </a:ext>
            </a:extLst>
          </p:cNvPr>
          <p:cNvSpPr txBox="1"/>
          <p:nvPr/>
        </p:nvSpPr>
        <p:spPr>
          <a:xfrm>
            <a:off x="2447926" y="6267450"/>
            <a:ext cx="14859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Proporción de </a:t>
            </a:r>
            <a:r>
              <a:rPr lang="es-E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HTs</a:t>
            </a: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 controlados </a:t>
            </a:r>
            <a:endParaRPr lang="es-P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D18AE41-82BE-48AA-A5D5-EDAC2A3CFD18}"/>
              </a:ext>
            </a:extLst>
          </p:cNvPr>
          <p:cNvSpPr txBox="1"/>
          <p:nvPr/>
        </p:nvSpPr>
        <p:spPr>
          <a:xfrm>
            <a:off x="304802" y="2924175"/>
            <a:ext cx="132397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Prevalencia de HT ajustada a la edad </a:t>
            </a:r>
            <a:endParaRPr lang="es-P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527958-5EB9-4E22-B83D-5561059E8392}"/>
              </a:ext>
            </a:extLst>
          </p:cNvPr>
          <p:cNvSpPr txBox="1"/>
          <p:nvPr/>
        </p:nvSpPr>
        <p:spPr>
          <a:xfrm>
            <a:off x="2152649" y="2914650"/>
            <a:ext cx="185737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Proporción de </a:t>
            </a:r>
            <a:r>
              <a:rPr lang="es-E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HTs</a:t>
            </a:r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 conocimiento enfermedad</a:t>
            </a:r>
            <a:endParaRPr lang="es-PE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A2B42B-EFC0-4F9F-BE55-36A1984C2798}"/>
              </a:ext>
            </a:extLst>
          </p:cNvPr>
          <p:cNvSpPr txBox="1"/>
          <p:nvPr/>
        </p:nvSpPr>
        <p:spPr>
          <a:xfrm>
            <a:off x="7334250" y="1590675"/>
            <a:ext cx="1990726" cy="523220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N =109,401</a:t>
            </a:r>
          </a:p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ENDES, 2015 - 2018 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AC22EC46-B92B-44A7-BAFD-A4A7129DF3F7}"/>
              </a:ext>
            </a:extLst>
          </p:cNvPr>
          <p:cNvGraphicFramePr/>
          <p:nvPr/>
        </p:nvGraphicFramePr>
        <p:xfrm>
          <a:off x="4667249" y="2009775"/>
          <a:ext cx="6972301" cy="3966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" name="CuadroTexto 16">
            <a:extLst>
              <a:ext uri="{FF2B5EF4-FFF2-40B4-BE49-F238E27FC236}">
                <a16:creationId xmlns:a16="http://schemas.microsoft.com/office/drawing/2014/main" id="{C9538467-7CAC-4E97-B55C-AE7F8A4172FF}"/>
              </a:ext>
            </a:extLst>
          </p:cNvPr>
          <p:cNvSpPr txBox="1"/>
          <p:nvPr/>
        </p:nvSpPr>
        <p:spPr>
          <a:xfrm>
            <a:off x="4714874" y="1514475"/>
            <a:ext cx="257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5F42CEB-5D68-429F-A714-DB2569DA2476}"/>
              </a:ext>
            </a:extLst>
          </p:cNvPr>
          <p:cNvSpPr txBox="1"/>
          <p:nvPr/>
        </p:nvSpPr>
        <p:spPr>
          <a:xfrm>
            <a:off x="5676900" y="6181726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C5EEDE3-487E-45C4-B5CB-ABD8BE0F9460}"/>
              </a:ext>
            </a:extLst>
          </p:cNvPr>
          <p:cNvSpPr txBox="1"/>
          <p:nvPr/>
        </p:nvSpPr>
        <p:spPr>
          <a:xfrm>
            <a:off x="5534026" y="5942478"/>
            <a:ext cx="735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20.6%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3D84A188-D781-4322-89DE-AB07EFB908E3}"/>
              </a:ext>
            </a:extLst>
          </p:cNvPr>
          <p:cNvSpPr txBox="1"/>
          <p:nvPr/>
        </p:nvSpPr>
        <p:spPr>
          <a:xfrm>
            <a:off x="7124701" y="5932953"/>
            <a:ext cx="735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43.5%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FB71BBF-74CB-4D22-86D1-7A8ABF7A5B22}"/>
              </a:ext>
            </a:extLst>
          </p:cNvPr>
          <p:cNvSpPr txBox="1"/>
          <p:nvPr/>
        </p:nvSpPr>
        <p:spPr>
          <a:xfrm>
            <a:off x="8753476" y="5952003"/>
            <a:ext cx="735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20.6%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FC81214-6810-4D3B-A132-39B3B0E0F34D}"/>
              </a:ext>
            </a:extLst>
          </p:cNvPr>
          <p:cNvSpPr txBox="1"/>
          <p:nvPr/>
        </p:nvSpPr>
        <p:spPr>
          <a:xfrm>
            <a:off x="10334626" y="5962650"/>
            <a:ext cx="723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5.3%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87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Graphic spid="16" grpId="0">
        <p:bldAsOne/>
      </p:bldGraphic>
      <p:bldP spid="17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1912" y="5904414"/>
            <a:ext cx="67243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Ruiz-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Alejos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et al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Peru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Salud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Pulica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2021; 38(4): 521-529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Herrera-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Añazco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 A et al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Rev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Peru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Salud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Pulica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2017; 34(3): 497-504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Villarreal-Zegarra D et al J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Hum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Hypertension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2021: 35: 462-471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Gráfico 3"/>
          <p:cNvGraphicFramePr/>
          <p:nvPr/>
        </p:nvGraphicFramePr>
        <p:xfrm>
          <a:off x="3963346" y="1030916"/>
          <a:ext cx="6904383" cy="3925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739188" y="4744104"/>
            <a:ext cx="13500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(20.0 – 25.0)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976080" y="4737480"/>
            <a:ext cx="12362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5.3 %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(1.7 – 13.0)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9079844" y="4737480"/>
            <a:ext cx="11671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11 %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(11 – 57.4)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722712" y="1031983"/>
            <a:ext cx="146706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Prevalencia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6609806" y="3291285"/>
            <a:ext cx="197249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Tasa de control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001466" y="2514866"/>
            <a:ext cx="150554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Adherencia 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/>
          <a:srcRect l="58221" t="26642" r="23072" b="24632"/>
          <a:stretch/>
        </p:blipFill>
        <p:spPr>
          <a:xfrm>
            <a:off x="927651" y="1679761"/>
            <a:ext cx="2487281" cy="3642494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sp>
        <p:nvSpPr>
          <p:cNvPr id="17" name="CuadroTexto 16"/>
          <p:cNvSpPr txBox="1"/>
          <p:nvPr/>
        </p:nvSpPr>
        <p:spPr>
          <a:xfrm>
            <a:off x="574764" y="722723"/>
            <a:ext cx="3205700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Hipertensión arterial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0A7A79A6-518F-48B0-9844-F059641D6D1B}"/>
              </a:ext>
            </a:extLst>
          </p:cNvPr>
          <p:cNvSpPr/>
          <p:nvPr/>
        </p:nvSpPr>
        <p:spPr>
          <a:xfrm>
            <a:off x="8654864" y="1765486"/>
            <a:ext cx="2222390" cy="3925220"/>
          </a:xfrm>
          <a:prstGeom prst="ellipse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0944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  <p:bldP spid="7" grpId="0"/>
      <p:bldP spid="9" grpId="0" animBg="1"/>
      <p:bldP spid="10" grpId="0" animBg="1"/>
      <p:bldP spid="11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1670507-1E2C-4402-A953-F79FCE73792E}"/>
              </a:ext>
            </a:extLst>
          </p:cNvPr>
          <p:cNvSpPr txBox="1"/>
          <p:nvPr/>
        </p:nvSpPr>
        <p:spPr>
          <a:xfrm>
            <a:off x="982637" y="803848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endParaRPr kumimoji="0" lang="es-PE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34FA5C-FEA2-4456-A3F9-4949F23444A5}"/>
              </a:ext>
            </a:extLst>
          </p:cNvPr>
          <p:cNvSpPr txBox="1"/>
          <p:nvPr/>
        </p:nvSpPr>
        <p:spPr>
          <a:xfrm>
            <a:off x="2019301" y="2228849"/>
            <a:ext cx="77533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Escenarios que debemos enfrentar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2025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predictor de desenlaces vasculares              (3)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Discusión ESH 2023 vs ESC 2024 : ¡ mensajes !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Estrategias de la terapia según las exigencias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Reflexiones finales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9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ED7CFD31-B48D-4C29-96B3-09051C7B23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456" t="30522" r="2500" b="46085"/>
          <a:stretch/>
        </p:blipFill>
        <p:spPr>
          <a:xfrm>
            <a:off x="221846" y="208672"/>
            <a:ext cx="2038130" cy="2225700"/>
          </a:xfrm>
          <a:prstGeom prst="rect">
            <a:avLst/>
          </a:prstGeom>
          <a:ln w="38100">
            <a:solidFill>
              <a:srgbClr val="002060"/>
            </a:solidFill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77961" t="48720" r="3139" b="26920"/>
          <a:stretch/>
        </p:blipFill>
        <p:spPr>
          <a:xfrm>
            <a:off x="9045389" y="4539765"/>
            <a:ext cx="2901624" cy="2103678"/>
          </a:xfrm>
          <a:prstGeom prst="rect">
            <a:avLst/>
          </a:prstGeom>
          <a:ln w="31750">
            <a:solidFill>
              <a:srgbClr val="800000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323850" y="5579023"/>
            <a:ext cx="5038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Félix A Medina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Vicedecano de la Facultad de Medicina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Universidad Peruana Cayetano Heredia 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E83A1C6-DA31-4318-8A02-F018491EAC5E}"/>
              </a:ext>
            </a:extLst>
          </p:cNvPr>
          <p:cNvSpPr/>
          <p:nvPr/>
        </p:nvSpPr>
        <p:spPr>
          <a:xfrm>
            <a:off x="336147" y="2924175"/>
            <a:ext cx="114177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Terapia combinada </a:t>
            </a:r>
            <a:r>
              <a:rPr lang="es-E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inicial</a:t>
            </a:r>
            <a:r>
              <a:rPr lang="es-E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manejo de la                   hipertensión arterial 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29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5486407" y="1771647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096000" y="6153150"/>
            <a:ext cx="5826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Nivel d</a:t>
            </a: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presión arterial y riesgo CV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402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F68BF65-B816-4854-8516-9A91EDE64167}"/>
              </a:ext>
            </a:extLst>
          </p:cNvPr>
          <p:cNvSpPr txBox="1"/>
          <p:nvPr/>
        </p:nvSpPr>
        <p:spPr>
          <a:xfrm flipH="1">
            <a:off x="8458200" y="6407287"/>
            <a:ext cx="352615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Lewington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 et al Lancet 2002; 360: 1903-1913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43B442-AFAB-4C49-BC06-C16E10E1221B}"/>
              </a:ext>
            </a:extLst>
          </p:cNvPr>
          <p:cNvSpPr txBox="1"/>
          <p:nvPr/>
        </p:nvSpPr>
        <p:spPr>
          <a:xfrm>
            <a:off x="619125" y="180975"/>
            <a:ext cx="10944224" cy="80021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Mortalidad cardiovascular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riesgo se duplica por cada 20 / 10 </a:t>
            </a:r>
            <a:r>
              <a:rPr kumimoji="0" lang="es-E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mmHg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de ascenso en la PA sistólica / diastólica </a:t>
            </a:r>
            <a:endParaRPr kumimoji="0" lang="es-PE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347FE89-641D-4D3A-82B3-751CE8549725}"/>
              </a:ext>
            </a:extLst>
          </p:cNvPr>
          <p:cNvSpPr txBox="1"/>
          <p:nvPr/>
        </p:nvSpPr>
        <p:spPr>
          <a:xfrm>
            <a:off x="219076" y="6134100"/>
            <a:ext cx="34861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Individuos entre 40 – 69 años de edad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= 1´000,000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A2765C5-543E-40FA-991A-772533C8C0FC}"/>
              </a:ext>
            </a:extLst>
          </p:cNvPr>
          <p:cNvSpPr txBox="1"/>
          <p:nvPr/>
        </p:nvSpPr>
        <p:spPr>
          <a:xfrm>
            <a:off x="3771901" y="5924550"/>
            <a:ext cx="4562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Presión arterial sistólica / diastólica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45D094D-7ECB-40D1-9DFC-142B36BBF747}"/>
              </a:ext>
            </a:extLst>
          </p:cNvPr>
          <p:cNvSpPr txBox="1"/>
          <p:nvPr/>
        </p:nvSpPr>
        <p:spPr>
          <a:xfrm>
            <a:off x="3724276" y="1181100"/>
            <a:ext cx="4810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Riesgo de mortalidad cardiovascular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43C5D528-8FDE-4189-829F-1213333B7D20}"/>
              </a:ext>
            </a:extLst>
          </p:cNvPr>
          <p:cNvGraphicFramePr/>
          <p:nvPr/>
        </p:nvGraphicFramePr>
        <p:xfrm>
          <a:off x="1876425" y="1857375"/>
          <a:ext cx="8153399" cy="3667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DAD3BF0F-846B-400A-BE52-82A28D148B3B}"/>
              </a:ext>
            </a:extLst>
          </p:cNvPr>
          <p:cNvSpPr txBox="1"/>
          <p:nvPr/>
        </p:nvSpPr>
        <p:spPr>
          <a:xfrm>
            <a:off x="2393609" y="4210051"/>
            <a:ext cx="80679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1X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BBDEB755-BD53-4664-955B-58C8585E7BA0}"/>
              </a:ext>
            </a:extLst>
          </p:cNvPr>
          <p:cNvSpPr txBox="1"/>
          <p:nvPr/>
        </p:nvSpPr>
        <p:spPr>
          <a:xfrm>
            <a:off x="4574834" y="3867151"/>
            <a:ext cx="80679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664C2E1-7CA7-4E24-B450-A00343853369}"/>
              </a:ext>
            </a:extLst>
          </p:cNvPr>
          <p:cNvSpPr txBox="1"/>
          <p:nvPr/>
        </p:nvSpPr>
        <p:spPr>
          <a:xfrm>
            <a:off x="6765584" y="3171826"/>
            <a:ext cx="80679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2BC9A12-6C38-4768-9474-362BBA636614}"/>
              </a:ext>
            </a:extLst>
          </p:cNvPr>
          <p:cNvSpPr txBox="1"/>
          <p:nvPr/>
        </p:nvSpPr>
        <p:spPr>
          <a:xfrm>
            <a:off x="8946809" y="1781176"/>
            <a:ext cx="80679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Riesgo</a:t>
            </a:r>
          </a:p>
          <a:p>
            <a:pPr algn="ctr"/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8X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7552294-1B77-4E73-8275-9E1A35949EFB}"/>
              </a:ext>
            </a:extLst>
          </p:cNvPr>
          <p:cNvSpPr txBox="1"/>
          <p:nvPr/>
        </p:nvSpPr>
        <p:spPr>
          <a:xfrm>
            <a:off x="2288834" y="5210175"/>
            <a:ext cx="997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 / 75</a:t>
            </a:r>
            <a:endParaRPr lang="es-PE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B77A288-2BDA-47AD-B861-443A9D128EC7}"/>
              </a:ext>
            </a:extLst>
          </p:cNvPr>
          <p:cNvSpPr txBox="1"/>
          <p:nvPr/>
        </p:nvSpPr>
        <p:spPr>
          <a:xfrm>
            <a:off x="4431959" y="5219700"/>
            <a:ext cx="107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 / 85</a:t>
            </a:r>
            <a:endParaRPr lang="es-PE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0B6C6A4-3B66-4F72-96DA-F10B851B1A5E}"/>
              </a:ext>
            </a:extLst>
          </p:cNvPr>
          <p:cNvSpPr txBox="1"/>
          <p:nvPr/>
        </p:nvSpPr>
        <p:spPr>
          <a:xfrm>
            <a:off x="6622709" y="5219700"/>
            <a:ext cx="107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155 / 95</a:t>
            </a:r>
            <a:endParaRPr lang="es-PE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CD53885-53FC-4CB2-BA24-8B581034AA55}"/>
              </a:ext>
            </a:extLst>
          </p:cNvPr>
          <p:cNvSpPr txBox="1"/>
          <p:nvPr/>
        </p:nvSpPr>
        <p:spPr>
          <a:xfrm>
            <a:off x="8765834" y="5219700"/>
            <a:ext cx="116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175 / 105</a:t>
            </a:r>
            <a:endParaRPr lang="es-PE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9902086-F6B8-41A4-AB77-86DB9CFB5C14}"/>
              </a:ext>
            </a:extLst>
          </p:cNvPr>
          <p:cNvSpPr txBox="1"/>
          <p:nvPr/>
        </p:nvSpPr>
        <p:spPr>
          <a:xfrm>
            <a:off x="10410825" y="5383590"/>
            <a:ext cx="90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latin typeface="Arial" panose="020B0604020202020204" pitchFamily="34" charset="0"/>
                <a:cs typeface="Arial" panose="020B0604020202020204" pitchFamily="34" charset="0"/>
              </a:rPr>
              <a:t>mmHg</a:t>
            </a:r>
            <a:endParaRPr lang="es-P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80E480B9-4FB4-4FD3-BA8D-7B5A7B641714}"/>
              </a:ext>
            </a:extLst>
          </p:cNvPr>
          <p:cNvSpPr/>
          <p:nvPr/>
        </p:nvSpPr>
        <p:spPr>
          <a:xfrm>
            <a:off x="2124075" y="3971925"/>
            <a:ext cx="1386167" cy="1819275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4D733A0E-149E-453B-8569-C51775FB0488}"/>
              </a:ext>
            </a:extLst>
          </p:cNvPr>
          <p:cNvCxnSpPr>
            <a:cxnSpLocks/>
          </p:cNvCxnSpPr>
          <p:nvPr/>
        </p:nvCxnSpPr>
        <p:spPr>
          <a:xfrm flipV="1">
            <a:off x="2800350" y="1742421"/>
            <a:ext cx="5965484" cy="2059543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091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5486407" y="1771647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895850" y="6153150"/>
            <a:ext cx="7026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Reducción absoluta PAS y reducción del RCV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0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C302E96-BA6F-45D8-8F37-3AE72B969122}"/>
              </a:ext>
            </a:extLst>
          </p:cNvPr>
          <p:cNvSpPr txBox="1"/>
          <p:nvPr/>
        </p:nvSpPr>
        <p:spPr>
          <a:xfrm>
            <a:off x="771525" y="438150"/>
            <a:ext cx="10620375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Reducción de la presión arterial sistólica y la mortalidad cardiovascular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PE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147BB2-A0FF-4786-A9F8-1FE17C137DF0}"/>
              </a:ext>
            </a:extLst>
          </p:cNvPr>
          <p:cNvSpPr txBox="1"/>
          <p:nvPr/>
        </p:nvSpPr>
        <p:spPr>
          <a:xfrm flipH="1">
            <a:off x="198117" y="6372225"/>
            <a:ext cx="4078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Staessen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JA et al Lancet 2001; 358: 1305-1315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DD3119-8B90-4E55-A0D0-4AACF2E05345}"/>
              </a:ext>
            </a:extLst>
          </p:cNvPr>
          <p:cNvSpPr txBox="1"/>
          <p:nvPr/>
        </p:nvSpPr>
        <p:spPr>
          <a:xfrm>
            <a:off x="8067675" y="6353174"/>
            <a:ext cx="393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ensayos publicados entre 1970-1980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7A8002-132F-4F21-BF39-2515746645B9}"/>
              </a:ext>
            </a:extLst>
          </p:cNvPr>
          <p:cNvSpPr txBox="1"/>
          <p:nvPr/>
        </p:nvSpPr>
        <p:spPr>
          <a:xfrm flipH="1">
            <a:off x="4608191" y="5857875"/>
            <a:ext cx="545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Diferencia en la presión arterial sistólica,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mmHg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FBD1F2-7E02-477E-9952-7909F4D60825}"/>
              </a:ext>
            </a:extLst>
          </p:cNvPr>
          <p:cNvSpPr txBox="1"/>
          <p:nvPr/>
        </p:nvSpPr>
        <p:spPr>
          <a:xfrm rot="-5400000" flipH="1">
            <a:off x="1741050" y="3248085"/>
            <a:ext cx="138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Odds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ratio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643AB65-EC56-454A-9898-4817B76CAB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3" t="3400" r="13984" b="7805"/>
          <a:stretch/>
        </p:blipFill>
        <p:spPr>
          <a:xfrm>
            <a:off x="2790824" y="1228724"/>
            <a:ext cx="6572251" cy="461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C302E96-BA6F-45D8-8F37-3AE72B969122}"/>
              </a:ext>
            </a:extLst>
          </p:cNvPr>
          <p:cNvSpPr txBox="1"/>
          <p:nvPr/>
        </p:nvSpPr>
        <p:spPr>
          <a:xfrm>
            <a:off x="771525" y="666750"/>
            <a:ext cx="10620375" cy="46166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Reducción de la presión arterial sistólica y la mortalidad cardiovascular</a:t>
            </a:r>
            <a:r>
              <a:rPr kumimoji="0" lang="es-E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PE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147BB2-A0FF-4786-A9F8-1FE17C137DF0}"/>
              </a:ext>
            </a:extLst>
          </p:cNvPr>
          <p:cNvSpPr txBox="1"/>
          <p:nvPr/>
        </p:nvSpPr>
        <p:spPr>
          <a:xfrm flipH="1">
            <a:off x="198117" y="6372225"/>
            <a:ext cx="4078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Staessen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JA et al Lancet 2001; 358: 1305-1315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DD3119-8B90-4E55-A0D0-4AACF2E05345}"/>
              </a:ext>
            </a:extLst>
          </p:cNvPr>
          <p:cNvSpPr txBox="1"/>
          <p:nvPr/>
        </p:nvSpPr>
        <p:spPr>
          <a:xfrm>
            <a:off x="8067675" y="6353174"/>
            <a:ext cx="393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ensayos publicados entre 1970-1980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27A8002-132F-4F21-BF39-2515746645B9}"/>
              </a:ext>
            </a:extLst>
          </p:cNvPr>
          <p:cNvSpPr txBox="1"/>
          <p:nvPr/>
        </p:nvSpPr>
        <p:spPr>
          <a:xfrm flipH="1">
            <a:off x="4703441" y="5857875"/>
            <a:ext cx="5459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Diferencia en la presión arterial sistólica,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mmHg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5FBD1F2-7E02-477E-9952-7909F4D60825}"/>
              </a:ext>
            </a:extLst>
          </p:cNvPr>
          <p:cNvSpPr txBox="1"/>
          <p:nvPr/>
        </p:nvSpPr>
        <p:spPr>
          <a:xfrm rot="-5400000" flipH="1">
            <a:off x="1922141" y="3248026"/>
            <a:ext cx="138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Odds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ratio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3CF7CFE-BA83-4E44-8542-07C20256FDF3}"/>
              </a:ext>
            </a:extLst>
          </p:cNvPr>
          <p:cNvPicPr/>
          <p:nvPr/>
        </p:nvPicPr>
        <p:blipFill rotWithShape="1">
          <a:blip r:embed="rId2"/>
          <a:srcRect l="22813" t="23302" r="23047" b="12191"/>
          <a:stretch/>
        </p:blipFill>
        <p:spPr>
          <a:xfrm>
            <a:off x="2847975" y="1348265"/>
            <a:ext cx="6600826" cy="442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1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1B7C2E4-0A3B-4DE4-B364-C21A5A9346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03" t="47977" r="20078" b="20415"/>
          <a:stretch/>
        </p:blipFill>
        <p:spPr>
          <a:xfrm>
            <a:off x="1060699" y="2055078"/>
            <a:ext cx="10026924" cy="403139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B8D13B2-3604-40C0-B15C-37D97BBD3EA3}"/>
              </a:ext>
            </a:extLst>
          </p:cNvPr>
          <p:cNvSpPr txBox="1"/>
          <p:nvPr/>
        </p:nvSpPr>
        <p:spPr>
          <a:xfrm>
            <a:off x="8001000" y="6210300"/>
            <a:ext cx="4048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Ettehad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 et al Lancet 2016; 387: 957-967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Rahimi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 et al Lancet 2021; 397: 1625-1636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BE3977A-F1C1-44F2-BC8F-4E1B084DEB7B}"/>
              </a:ext>
            </a:extLst>
          </p:cNvPr>
          <p:cNvSpPr txBox="1"/>
          <p:nvPr/>
        </p:nvSpPr>
        <p:spPr>
          <a:xfrm>
            <a:off x="85725" y="161925"/>
            <a:ext cx="11991975" cy="830997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Reducción del riesgo cardiovascular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Descenso de 5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mmHg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y 10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mmHg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de la presión arterial sistólica en el consultorio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EA4E9A1-8B59-4E34-ABDA-C881A9AF9EE7}"/>
              </a:ext>
            </a:extLst>
          </p:cNvPr>
          <p:cNvSpPr txBox="1"/>
          <p:nvPr/>
        </p:nvSpPr>
        <p:spPr>
          <a:xfrm flipH="1">
            <a:off x="2245994" y="1133475"/>
            <a:ext cx="7745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Reducción del riesgo relativo (%) en dos mega meta-análisis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DBC1B0-958C-421F-9FAD-8CA603E14466}"/>
              </a:ext>
            </a:extLst>
          </p:cNvPr>
          <p:cNvSpPr txBox="1"/>
          <p:nvPr/>
        </p:nvSpPr>
        <p:spPr>
          <a:xfrm>
            <a:off x="1219199" y="1640443"/>
            <a:ext cx="15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ECV mayor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B635DB0-52FE-4C16-A16C-4EFADFE40D86}"/>
              </a:ext>
            </a:extLst>
          </p:cNvPr>
          <p:cNvSpPr txBox="1"/>
          <p:nvPr/>
        </p:nvSpPr>
        <p:spPr>
          <a:xfrm>
            <a:off x="3248025" y="1640443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2392B3-8957-47D9-91B2-70D7A0909544}"/>
              </a:ext>
            </a:extLst>
          </p:cNvPr>
          <p:cNvSpPr txBox="1"/>
          <p:nvPr/>
        </p:nvSpPr>
        <p:spPr>
          <a:xfrm>
            <a:off x="4991099" y="1640443"/>
            <a:ext cx="1905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Insuf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cardiaca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EA8D5BE-0362-42CA-9AAA-7BBB5DDC0252}"/>
              </a:ext>
            </a:extLst>
          </p:cNvPr>
          <p:cNvSpPr txBox="1"/>
          <p:nvPr/>
        </p:nvSpPr>
        <p:spPr>
          <a:xfrm>
            <a:off x="7134225" y="1640443"/>
            <a:ext cx="1543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 isquémica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EFD1B89-47F3-4274-A6AF-3DCFDFFF82AC}"/>
              </a:ext>
            </a:extLst>
          </p:cNvPr>
          <p:cNvSpPr txBox="1"/>
          <p:nvPr/>
        </p:nvSpPr>
        <p:spPr>
          <a:xfrm>
            <a:off x="9134475" y="1640443"/>
            <a:ext cx="1504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Muerte CV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B00875D-9B9C-4E7D-B20E-A536B3D416ED}"/>
              </a:ext>
            </a:extLst>
          </p:cNvPr>
          <p:cNvSpPr txBox="1"/>
          <p:nvPr/>
        </p:nvSpPr>
        <p:spPr>
          <a:xfrm>
            <a:off x="209549" y="6210300"/>
            <a:ext cx="3962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ECV enfermedad cardiovascular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Insuf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insuficiencia, C cardiopatía, CV cardiovascular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8448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5486407" y="1771647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019925" y="6153150"/>
            <a:ext cx="4902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Metas de presión arterial y RCV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947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7889A3A-605A-441E-8715-01E69957F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4" t="24235" r="37190" b="48203"/>
          <a:stretch/>
        </p:blipFill>
        <p:spPr bwMode="auto">
          <a:xfrm>
            <a:off x="10511348" y="297484"/>
            <a:ext cx="1414443" cy="1584176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2CEA7B1-0B59-4559-8F47-D7349596E493}"/>
              </a:ext>
            </a:extLst>
          </p:cNvPr>
          <p:cNvSpPr txBox="1"/>
          <p:nvPr/>
        </p:nvSpPr>
        <p:spPr>
          <a:xfrm>
            <a:off x="4954845" y="6252739"/>
            <a:ext cx="6827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Williams B, </a:t>
            </a: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Mancia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G et al J </a:t>
            </a: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Hypertension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2018 &amp; </a:t>
            </a: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Eur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Heart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J 2018 (en prensa)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1A1810B-4101-4F8B-AAD6-8258D2916BDF}"/>
              </a:ext>
            </a:extLst>
          </p:cNvPr>
          <p:cNvSpPr txBox="1"/>
          <p:nvPr/>
        </p:nvSpPr>
        <p:spPr>
          <a:xfrm>
            <a:off x="366960" y="310710"/>
            <a:ext cx="6476752" cy="461665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2018 ESC / ESH </a:t>
            </a:r>
            <a:r>
              <a:rPr kumimoji="0" lang="es-P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Hypertension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  <a:r>
              <a:rPr kumimoji="0" lang="es-P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Guidelines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EB6AD2-E21B-4EBB-A613-336B033FC494}"/>
              </a:ext>
            </a:extLst>
          </p:cNvPr>
          <p:cNvSpPr txBox="1"/>
          <p:nvPr/>
        </p:nvSpPr>
        <p:spPr>
          <a:xfrm>
            <a:off x="617345" y="1144062"/>
            <a:ext cx="9655367" cy="830997"/>
          </a:xfrm>
          <a:prstGeom prst="rect">
            <a:avLst/>
          </a:prstGeom>
          <a:solidFill>
            <a:srgbClr val="010199">
              <a:lumMod val="50000"/>
            </a:srgbClr>
          </a:solidFill>
          <a:ln>
            <a:solidFill>
              <a:srgbClr val="010199">
                <a:lumMod val="60000"/>
                <a:lumOff val="40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Recomendaciones generales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Metas </a:t>
            </a:r>
            <a:r>
              <a:rPr kumimoji="0" lang="es-PE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terapeúticas</a:t>
            </a:r>
            <a:r>
              <a:rPr kumimoji="0" lang="es-PE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de la presión arterial en el </a:t>
            </a:r>
            <a:r>
              <a:rPr kumimoji="0" lang="es-PE" sz="24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consultorio</a:t>
            </a:r>
            <a:r>
              <a:rPr kumimoji="0" lang="es-PE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C021514-7EB6-481C-808C-B1799BC92A44}"/>
              </a:ext>
            </a:extLst>
          </p:cNvPr>
          <p:cNvGraphicFramePr>
            <a:graphicFrameLocks noGrp="1"/>
          </p:cNvGraphicFramePr>
          <p:nvPr/>
        </p:nvGraphicFramePr>
        <p:xfrm>
          <a:off x="628652" y="2505472"/>
          <a:ext cx="10958523" cy="3108960"/>
        </p:xfrm>
        <a:graphic>
          <a:graphicData uri="http://schemas.openxmlformats.org/drawingml/2006/table">
            <a:tbl>
              <a:tblPr firstRow="1" bandRow="1"/>
              <a:tblGrid>
                <a:gridCol w="6849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3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9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PE" dirty="0"/>
                        <a:t>Indicación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s-PE" dirty="0"/>
                        <a:t>Clase</a:t>
                      </a:r>
                      <a:r>
                        <a:rPr lang="es-PE" baseline="0" dirty="0"/>
                        <a:t> de indicación</a:t>
                      </a:r>
                      <a:endParaRPr lang="es-PE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s-PE" dirty="0"/>
                        <a:t>Nivel de evidencia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PE" dirty="0"/>
                        <a:t>El </a:t>
                      </a:r>
                      <a:r>
                        <a:rPr lang="es-PE" u="sng" dirty="0">
                          <a:solidFill>
                            <a:srgbClr val="800000"/>
                          </a:solidFill>
                        </a:rPr>
                        <a:t>primer</a:t>
                      </a:r>
                      <a:r>
                        <a:rPr lang="es-PE" u="sng" baseline="0" dirty="0">
                          <a:solidFill>
                            <a:srgbClr val="800000"/>
                          </a:solidFill>
                        </a:rPr>
                        <a:t> objetivo</a:t>
                      </a:r>
                      <a:r>
                        <a:rPr lang="es-PE" baseline="0" dirty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s-PE" baseline="0" dirty="0"/>
                        <a:t>del tratamiento debe ser reducir la presión arterial a </a:t>
                      </a:r>
                      <a:r>
                        <a:rPr lang="es-PE" baseline="0" dirty="0">
                          <a:solidFill>
                            <a:srgbClr val="800000"/>
                          </a:solidFill>
                        </a:rPr>
                        <a:t>&lt; 140 / 90 </a:t>
                      </a:r>
                      <a:r>
                        <a:rPr lang="es-PE" baseline="0" dirty="0" err="1">
                          <a:solidFill>
                            <a:srgbClr val="800000"/>
                          </a:solidFill>
                        </a:rPr>
                        <a:t>mmHg</a:t>
                      </a:r>
                      <a:r>
                        <a:rPr lang="es-PE" baseline="0" dirty="0">
                          <a:solidFill>
                            <a:srgbClr val="800000"/>
                          </a:solidFill>
                        </a:rPr>
                        <a:t> </a:t>
                      </a:r>
                      <a:r>
                        <a:rPr lang="es-PE" baseline="0" dirty="0"/>
                        <a:t>en todos los pacientes</a:t>
                      </a:r>
                      <a:endParaRPr lang="es-PE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s-PE" sz="2400" b="1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r>
                        <a:rPr lang="es-PE" sz="2400" b="1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0199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PE" dirty="0"/>
                        <a:t>Brindado el tratamiento</a:t>
                      </a:r>
                      <a:r>
                        <a:rPr lang="es-PE" baseline="0" dirty="0"/>
                        <a:t> antihipertensivo señalado y siendo </a:t>
                      </a:r>
                      <a:r>
                        <a:rPr lang="es-PE" u="sng" baseline="0" dirty="0">
                          <a:solidFill>
                            <a:srgbClr val="800000"/>
                          </a:solidFill>
                        </a:rPr>
                        <a:t>bien tolerado</a:t>
                      </a:r>
                      <a:r>
                        <a:rPr lang="es-PE" baseline="0" dirty="0"/>
                        <a:t>; debería lograrse un nuevo objetivo a </a:t>
                      </a:r>
                      <a:r>
                        <a:rPr lang="es-PE" baseline="0" dirty="0">
                          <a:solidFill>
                            <a:srgbClr val="800000"/>
                          </a:solidFill>
                        </a:rPr>
                        <a:t>130 / 80 </a:t>
                      </a:r>
                      <a:r>
                        <a:rPr lang="es-PE" baseline="0" dirty="0" err="1">
                          <a:solidFill>
                            <a:srgbClr val="800000"/>
                          </a:solidFill>
                        </a:rPr>
                        <a:t>mmHg</a:t>
                      </a:r>
                      <a:r>
                        <a:rPr lang="es-PE" baseline="0" dirty="0">
                          <a:solidFill>
                            <a:srgbClr val="800000"/>
                          </a:solidFill>
                        </a:rPr>
                        <a:t> o menos</a:t>
                      </a:r>
                      <a:r>
                        <a:rPr lang="es-PE" baseline="0" dirty="0"/>
                        <a:t>, en la mayoría de los pacientes</a:t>
                      </a:r>
                      <a:endParaRPr lang="es-PE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s-PE" sz="2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PE" sz="2400" b="1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s-PE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PE" sz="2400" b="1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0199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r>
                        <a:rPr lang="es-PE" dirty="0"/>
                        <a:t>La meta</a:t>
                      </a:r>
                      <a:r>
                        <a:rPr lang="es-PE" baseline="0" dirty="0"/>
                        <a:t> de la </a:t>
                      </a:r>
                      <a:r>
                        <a:rPr lang="es-PE" u="sng" baseline="0" dirty="0">
                          <a:solidFill>
                            <a:srgbClr val="800000"/>
                          </a:solidFill>
                        </a:rPr>
                        <a:t>presión arterial diastólica &lt; 80 </a:t>
                      </a:r>
                      <a:r>
                        <a:rPr lang="es-PE" baseline="0" dirty="0" err="1">
                          <a:solidFill>
                            <a:srgbClr val="800000"/>
                          </a:solidFill>
                        </a:rPr>
                        <a:t>mmHg</a:t>
                      </a:r>
                      <a:r>
                        <a:rPr lang="es-PE" baseline="0" dirty="0"/>
                        <a:t>, debería considerarse para todos los pacientes hipertensos, independiente del nivel y riesgo de las comorbilidades</a:t>
                      </a:r>
                      <a:endParaRPr lang="es-PE" dirty="0"/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s-PE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PE" sz="2400" b="1" dirty="0">
                          <a:solidFill>
                            <a:schemeClr val="tx1"/>
                          </a:solidFill>
                        </a:rPr>
                        <a:t>II a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/>
                      <a:endParaRPr lang="es-PE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s-PE" sz="24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0199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12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4710DB2-A890-4BA9-9D25-99E51DC1C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4" t="43284" r="38727" b="40858"/>
          <a:stretch/>
        </p:blipFill>
        <p:spPr bwMode="auto">
          <a:xfrm>
            <a:off x="188606" y="188866"/>
            <a:ext cx="3976307" cy="1160859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A56DF6A-CD3F-4C1F-8B92-9065168E30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7" t="59655" r="56608" b="29897"/>
          <a:stretch/>
        </p:blipFill>
        <p:spPr bwMode="auto">
          <a:xfrm>
            <a:off x="7969766" y="188865"/>
            <a:ext cx="4060740" cy="1190582"/>
          </a:xfrm>
          <a:prstGeom prst="rect">
            <a:avLst/>
          </a:prstGeom>
          <a:noFill/>
          <a:ln w="1905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1 CuadroTexto">
            <a:extLst>
              <a:ext uri="{FF2B5EF4-FFF2-40B4-BE49-F238E27FC236}">
                <a16:creationId xmlns:a16="http://schemas.microsoft.com/office/drawing/2014/main" id="{289AC478-D3EB-400C-9729-2FA277F43571}"/>
              </a:ext>
            </a:extLst>
          </p:cNvPr>
          <p:cNvSpPr txBox="1"/>
          <p:nvPr/>
        </p:nvSpPr>
        <p:spPr>
          <a:xfrm>
            <a:off x="2016781" y="1772816"/>
            <a:ext cx="6463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Systolic</a:t>
            </a:r>
            <a:r>
              <a:rPr kumimoji="0" lang="es-PE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PE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Blood</a:t>
            </a:r>
            <a:r>
              <a:rPr kumimoji="0" lang="es-PE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PE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Pressure</a:t>
            </a:r>
            <a:r>
              <a:rPr kumimoji="0" lang="es-PE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PE" sz="2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Intervention</a:t>
            </a:r>
            <a:r>
              <a:rPr kumimoji="0" lang="es-PE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s-P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(SPRINT trial)</a:t>
            </a:r>
          </a:p>
        </p:txBody>
      </p:sp>
      <p:sp>
        <p:nvSpPr>
          <p:cNvPr id="5" name="2 CuadroTexto">
            <a:extLst>
              <a:ext uri="{FF2B5EF4-FFF2-40B4-BE49-F238E27FC236}">
                <a16:creationId xmlns:a16="http://schemas.microsoft.com/office/drawing/2014/main" id="{DBFA529C-41B0-4C02-805D-8D0B26710210}"/>
              </a:ext>
            </a:extLst>
          </p:cNvPr>
          <p:cNvSpPr txBox="1"/>
          <p:nvPr/>
        </p:nvSpPr>
        <p:spPr>
          <a:xfrm>
            <a:off x="367065" y="5895975"/>
            <a:ext cx="6195659" cy="837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NEJM 2015 (setiembre 11) : 1 año : </a:t>
            </a: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 121.4 vs 136.4 </a:t>
            </a:r>
            <a:r>
              <a:rPr kumimoji="0" lang="es-P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mmHg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TS = 3.26 años : RRR = 25% PFPC, p&lt;0.0001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(mortalidad x toda causa : RRR = 27%, p=0.003)  </a:t>
            </a:r>
          </a:p>
        </p:txBody>
      </p:sp>
      <p:sp>
        <p:nvSpPr>
          <p:cNvPr id="6" name="3 CuadroTexto">
            <a:extLst>
              <a:ext uri="{FF2B5EF4-FFF2-40B4-BE49-F238E27FC236}">
                <a16:creationId xmlns:a16="http://schemas.microsoft.com/office/drawing/2014/main" id="{5D1B9DC5-69EF-4748-A362-EB11030107CC}"/>
              </a:ext>
            </a:extLst>
          </p:cNvPr>
          <p:cNvSpPr txBox="1"/>
          <p:nvPr/>
        </p:nvSpPr>
        <p:spPr>
          <a:xfrm>
            <a:off x="388152" y="3175660"/>
            <a:ext cx="4318683" cy="2554545"/>
          </a:xfrm>
          <a:prstGeom prst="rect">
            <a:avLst/>
          </a:prstGeom>
          <a:solidFill>
            <a:srgbClr val="010199">
              <a:lumMod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Hipertensos en alto riesgo cardiovascular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 = 9,361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PAS ≥130 </a:t>
            </a:r>
            <a:r>
              <a:rPr kumimoji="0" lang="es-PE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mmHg</a:t>
            </a:r>
            <a:endParaRPr kumimoji="0" lang="es-PE" sz="1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(1 FR / nefropatía crónica, &gt;75 años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Score de </a:t>
            </a:r>
            <a:r>
              <a:rPr kumimoji="0" lang="es-PE" sz="16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Framingham</a:t>
            </a:r>
            <a:r>
              <a:rPr kumimoji="0" lang="es-P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&gt; 15% a 10 años)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&gt;50 años de edad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Diseñado para 5 años (2018)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PFP</a:t>
            </a:r>
            <a:r>
              <a:rPr kumimoji="0" lang="es-PE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: IM, SCA no IM, </a:t>
            </a:r>
            <a:r>
              <a:rPr kumimoji="0" lang="es-PE" sz="16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stroke</a:t>
            </a:r>
            <a:r>
              <a:rPr kumimoji="0" lang="es-PE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IC, muerte CV</a:t>
            </a:r>
          </a:p>
        </p:txBody>
      </p:sp>
      <p:sp>
        <p:nvSpPr>
          <p:cNvPr id="7" name="4 CuadroTexto">
            <a:extLst>
              <a:ext uri="{FF2B5EF4-FFF2-40B4-BE49-F238E27FC236}">
                <a16:creationId xmlns:a16="http://schemas.microsoft.com/office/drawing/2014/main" id="{1B659F9A-DD8A-48A1-9F05-95BE82B86C14}"/>
              </a:ext>
            </a:extLst>
          </p:cNvPr>
          <p:cNvSpPr txBox="1"/>
          <p:nvPr/>
        </p:nvSpPr>
        <p:spPr>
          <a:xfrm>
            <a:off x="4087943" y="2387229"/>
            <a:ext cx="4342857" cy="461665"/>
          </a:xfrm>
          <a:prstGeom prst="rect">
            <a:avLst/>
          </a:prstGeom>
          <a:solidFill>
            <a:srgbClr val="C00000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&lt; 140 </a:t>
            </a:r>
            <a:r>
              <a:rPr kumimoji="0" lang="es-P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mmHg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vs &lt; 120 </a:t>
            </a:r>
            <a:r>
              <a:rPr kumimoji="0" lang="es-PE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mmHg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8" name="5 Gráfico">
            <a:extLst>
              <a:ext uri="{FF2B5EF4-FFF2-40B4-BE49-F238E27FC236}">
                <a16:creationId xmlns:a16="http://schemas.microsoft.com/office/drawing/2014/main" id="{725E9C70-E610-4066-A8BD-EFFDD9CE5A1B}"/>
              </a:ext>
            </a:extLst>
          </p:cNvPr>
          <p:cNvGraphicFramePr/>
          <p:nvPr/>
        </p:nvGraphicFramePr>
        <p:xfrm>
          <a:off x="7340991" y="3082107"/>
          <a:ext cx="4088882" cy="3248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6 CuadroTexto">
            <a:extLst>
              <a:ext uri="{FF2B5EF4-FFF2-40B4-BE49-F238E27FC236}">
                <a16:creationId xmlns:a16="http://schemas.microsoft.com/office/drawing/2014/main" id="{F4C3838C-FC1D-4506-A05B-FF8AB28D3B3D}"/>
              </a:ext>
            </a:extLst>
          </p:cNvPr>
          <p:cNvSpPr txBox="1"/>
          <p:nvPr/>
        </p:nvSpPr>
        <p:spPr>
          <a:xfrm>
            <a:off x="7676402" y="3140968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%</a:t>
            </a:r>
          </a:p>
        </p:txBody>
      </p:sp>
      <p:sp>
        <p:nvSpPr>
          <p:cNvPr id="10" name="7 CuadroTexto">
            <a:extLst>
              <a:ext uri="{FF2B5EF4-FFF2-40B4-BE49-F238E27FC236}">
                <a16:creationId xmlns:a16="http://schemas.microsoft.com/office/drawing/2014/main" id="{CC912EC0-96D9-42B8-86F5-3276C2ACD36F}"/>
              </a:ext>
            </a:extLst>
          </p:cNvPr>
          <p:cNvSpPr txBox="1"/>
          <p:nvPr/>
        </p:nvSpPr>
        <p:spPr>
          <a:xfrm>
            <a:off x="7974015" y="6146140"/>
            <a:ext cx="1646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Eventos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cardiovasculares</a:t>
            </a:r>
          </a:p>
        </p:txBody>
      </p:sp>
      <p:sp>
        <p:nvSpPr>
          <p:cNvPr id="11" name="10 CuadroTexto">
            <a:extLst>
              <a:ext uri="{FF2B5EF4-FFF2-40B4-BE49-F238E27FC236}">
                <a16:creationId xmlns:a16="http://schemas.microsoft.com/office/drawing/2014/main" id="{265EC08B-99E7-4C65-B279-76CF31C43E21}"/>
              </a:ext>
            </a:extLst>
          </p:cNvPr>
          <p:cNvSpPr txBox="1"/>
          <p:nvPr/>
        </p:nvSpPr>
        <p:spPr>
          <a:xfrm>
            <a:off x="9737724" y="6146140"/>
            <a:ext cx="12875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Mortalidad x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toda causa</a:t>
            </a:r>
          </a:p>
        </p:txBody>
      </p:sp>
    </p:spTree>
    <p:extLst>
      <p:ext uri="{BB962C8B-B14F-4D97-AF65-F5344CB8AC3E}">
        <p14:creationId xmlns:p14="http://schemas.microsoft.com/office/powerpoint/2010/main" val="1803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Graphic spid="8" grpId="0">
        <p:bldAsOne/>
      </p:bldGraphic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A6CD91D-E903-4B3A-A9A2-9E5E42109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7" t="1961" r="5808" b="2521"/>
          <a:stretch/>
        </p:blipFill>
        <p:spPr>
          <a:xfrm>
            <a:off x="304801" y="200025"/>
            <a:ext cx="7981950" cy="11910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1FD74E44-C723-4BB5-9261-A559BF0C09FB}"/>
              </a:ext>
            </a:extLst>
          </p:cNvPr>
          <p:cNvSpPr/>
          <p:nvPr/>
        </p:nvSpPr>
        <p:spPr>
          <a:xfrm flipV="1">
            <a:off x="9067800" y="266301"/>
            <a:ext cx="2466975" cy="1191024"/>
          </a:xfrm>
          <a:prstGeom prst="ellipse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0031AC3-5C61-4046-9B0A-71AFDC724EFB}"/>
              </a:ext>
            </a:extLst>
          </p:cNvPr>
          <p:cNvSpPr txBox="1"/>
          <p:nvPr/>
        </p:nvSpPr>
        <p:spPr>
          <a:xfrm flipH="1">
            <a:off x="9677400" y="495300"/>
            <a:ext cx="134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3CABC0-258C-4A17-8FDB-4EF58716FCD9}"/>
              </a:ext>
            </a:extLst>
          </p:cNvPr>
          <p:cNvSpPr txBox="1"/>
          <p:nvPr/>
        </p:nvSpPr>
        <p:spPr>
          <a:xfrm>
            <a:off x="4457701" y="6419850"/>
            <a:ext cx="3629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Liu JL et al Lancet 2024 (Junio 27) 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62E6C82-50FF-46C3-AC48-3BC82EEA4CAD}"/>
              </a:ext>
            </a:extLst>
          </p:cNvPr>
          <p:cNvSpPr txBox="1"/>
          <p:nvPr/>
        </p:nvSpPr>
        <p:spPr>
          <a:xfrm>
            <a:off x="180974" y="1628775"/>
            <a:ext cx="5572126" cy="255454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254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Abierto, ciego para el desenlace,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randomizado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controlado, alto riesgo cardiovascular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11,255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(4,359 DM y 3,022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previo)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Edad = 64.6 ± 7.1 años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 = 3.4 años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(excepto 3 primeros meses)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116 hospitales/comunidades en China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AA3DEE2F-6916-4A03-93D2-3E3A72964D96}"/>
              </a:ext>
            </a:extLst>
          </p:cNvPr>
          <p:cNvGraphicFramePr/>
          <p:nvPr/>
        </p:nvGraphicFramePr>
        <p:xfrm>
          <a:off x="6315075" y="2162175"/>
          <a:ext cx="5121275" cy="3680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03B91E80-1DB6-4AEE-9C31-0DD27B31C904}"/>
              </a:ext>
            </a:extLst>
          </p:cNvPr>
          <p:cNvSpPr txBox="1"/>
          <p:nvPr/>
        </p:nvSpPr>
        <p:spPr>
          <a:xfrm>
            <a:off x="6000751" y="1647825"/>
            <a:ext cx="6010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Desenlace primario cardiovascular compuesto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E89FB55-1473-47BE-B5A0-1F0E15C65940}"/>
              </a:ext>
            </a:extLst>
          </p:cNvPr>
          <p:cNvSpPr txBox="1"/>
          <p:nvPr/>
        </p:nvSpPr>
        <p:spPr>
          <a:xfrm flipH="1">
            <a:off x="7132317" y="5743575"/>
            <a:ext cx="16878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 = 119.1 (11.1)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547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9.7 %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2DEA8C2-4247-4AA5-A880-22E0F3072909}"/>
              </a:ext>
            </a:extLst>
          </p:cNvPr>
          <p:cNvSpPr txBox="1"/>
          <p:nvPr/>
        </p:nvSpPr>
        <p:spPr>
          <a:xfrm flipH="1">
            <a:off x="9313541" y="5743575"/>
            <a:ext cx="1754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 = 134.8 (10.5)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623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11.1 %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7070587-BC05-4A08-8184-1CD671BAED63}"/>
              </a:ext>
            </a:extLst>
          </p:cNvPr>
          <p:cNvSpPr txBox="1"/>
          <p:nvPr/>
        </p:nvSpPr>
        <p:spPr>
          <a:xfrm flipH="1">
            <a:off x="400049" y="4400550"/>
            <a:ext cx="5121274" cy="1323439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PFP compuesto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Infarto de miocardio, revascularización, hospitalización x IC, </a:t>
            </a:r>
            <a:r>
              <a:rPr kumimoji="0" lang="es-E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 muerte ECV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 = 0.88 (0.78 – 0.99), p = 0.028 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8F4F035-40F7-4640-B8F3-954CAFE787BE}"/>
              </a:ext>
            </a:extLst>
          </p:cNvPr>
          <p:cNvSpPr txBox="1"/>
          <p:nvPr/>
        </p:nvSpPr>
        <p:spPr>
          <a:xfrm>
            <a:off x="228599" y="5981700"/>
            <a:ext cx="4295775" cy="369332"/>
          </a:xfrm>
          <a:prstGeom prst="rect">
            <a:avLst/>
          </a:prstGeom>
          <a:solidFill>
            <a:srgbClr val="99FFCC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Sincope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0.1% vs 0.4%, HR = 3.0 (1.35-6.68)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444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  <p:bldP spid="12" grpId="0"/>
      <p:bldP spid="13" grpId="0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isultati immagini per conflicto de intereses imagenes">
            <a:hlinkClick r:id="rId2"/>
            <a:extLst>
              <a:ext uri="{FF2B5EF4-FFF2-40B4-BE49-F238E27FC236}">
                <a16:creationId xmlns:a16="http://schemas.microsoft.com/office/drawing/2014/main" id="{1D6F33BF-AD63-439D-B8F8-C014B741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2" y="204376"/>
            <a:ext cx="2342509" cy="1863575"/>
          </a:xfrm>
          <a:prstGeom prst="rect">
            <a:avLst/>
          </a:prstGeom>
          <a:noFill/>
          <a:ln w="25400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4 CuadroTexto">
            <a:extLst>
              <a:ext uri="{FF2B5EF4-FFF2-40B4-BE49-F238E27FC236}">
                <a16:creationId xmlns:a16="http://schemas.microsoft.com/office/drawing/2014/main" id="{3B034FFB-797F-4E31-85BA-A145539D9F45}"/>
              </a:ext>
            </a:extLst>
          </p:cNvPr>
          <p:cNvSpPr txBox="1"/>
          <p:nvPr/>
        </p:nvSpPr>
        <p:spPr>
          <a:xfrm>
            <a:off x="3969804" y="1026179"/>
            <a:ext cx="6540573" cy="523220"/>
          </a:xfrm>
          <a:prstGeom prst="rect">
            <a:avLst/>
          </a:prstGeom>
          <a:solidFill>
            <a:srgbClr val="8000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Declaración de c</a:t>
            </a:r>
            <a:r>
              <a:rPr kumimoji="0" lang="es-PE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onflicto</a:t>
            </a:r>
            <a:r>
              <a:rPr kumimoji="0" lang="es-P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de intereses</a:t>
            </a:r>
          </a:p>
        </p:txBody>
      </p:sp>
      <p:sp>
        <p:nvSpPr>
          <p:cNvPr id="8" name="5 CuadroTexto">
            <a:extLst>
              <a:ext uri="{FF2B5EF4-FFF2-40B4-BE49-F238E27FC236}">
                <a16:creationId xmlns:a16="http://schemas.microsoft.com/office/drawing/2014/main" id="{5E5EA19E-ED5B-4E84-858F-B343DF832993}"/>
              </a:ext>
            </a:extLst>
          </p:cNvPr>
          <p:cNvSpPr txBox="1"/>
          <p:nvPr/>
        </p:nvSpPr>
        <p:spPr>
          <a:xfrm>
            <a:off x="1147150" y="2688164"/>
            <a:ext cx="3039615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Sanulac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Boehringer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Ingelheim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MSD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Sanofi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Pfizer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Astra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Zeneca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Novartis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Abbott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Tecnofarma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es-PE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Merck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Bayer      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Menarini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…</a:t>
            </a:r>
          </a:p>
        </p:txBody>
      </p:sp>
      <p:sp>
        <p:nvSpPr>
          <p:cNvPr id="9" name="6 CuadroTexto">
            <a:extLst>
              <a:ext uri="{FF2B5EF4-FFF2-40B4-BE49-F238E27FC236}">
                <a16:creationId xmlns:a16="http://schemas.microsoft.com/office/drawing/2014/main" id="{3A54BBD8-ECB3-42B7-9818-13A055EBE7FF}"/>
              </a:ext>
            </a:extLst>
          </p:cNvPr>
          <p:cNvSpPr txBox="1"/>
          <p:nvPr/>
        </p:nvSpPr>
        <p:spPr>
          <a:xfrm>
            <a:off x="705724" y="2227200"/>
            <a:ext cx="3321743" cy="400110"/>
          </a:xfrm>
          <a:prstGeom prst="rect">
            <a:avLst/>
          </a:prstGeom>
          <a:solidFill>
            <a:sysClr val="windowText" lastClr="000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Educación médica continua</a:t>
            </a:r>
          </a:p>
        </p:txBody>
      </p:sp>
      <p:sp>
        <p:nvSpPr>
          <p:cNvPr id="10" name="8 CuadroTexto">
            <a:extLst>
              <a:ext uri="{FF2B5EF4-FFF2-40B4-BE49-F238E27FC236}">
                <a16:creationId xmlns:a16="http://schemas.microsoft.com/office/drawing/2014/main" id="{369BF78E-8A39-475E-BB78-27E04BEA5A97}"/>
              </a:ext>
            </a:extLst>
          </p:cNvPr>
          <p:cNvSpPr txBox="1"/>
          <p:nvPr/>
        </p:nvSpPr>
        <p:spPr>
          <a:xfrm>
            <a:off x="6997376" y="3507209"/>
            <a:ext cx="42819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Boehringer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Ingelheim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Astra</a:t>
            </a: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Zeneca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s-P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Novartis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BMS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MSD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P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Unidad de investigación - UPCH</a:t>
            </a:r>
          </a:p>
        </p:txBody>
      </p:sp>
      <p:sp>
        <p:nvSpPr>
          <p:cNvPr id="11" name="9 CuadroTexto">
            <a:extLst>
              <a:ext uri="{FF2B5EF4-FFF2-40B4-BE49-F238E27FC236}">
                <a16:creationId xmlns:a16="http://schemas.microsoft.com/office/drawing/2014/main" id="{D544410D-6C36-4CC5-AA2A-F1AF3680FB44}"/>
              </a:ext>
            </a:extLst>
          </p:cNvPr>
          <p:cNvSpPr txBox="1"/>
          <p:nvPr/>
        </p:nvSpPr>
        <p:spPr>
          <a:xfrm>
            <a:off x="7489021" y="2861282"/>
            <a:ext cx="3235180" cy="400110"/>
          </a:xfrm>
          <a:prstGeom prst="rect">
            <a:avLst/>
          </a:prstGeom>
          <a:solidFill>
            <a:sysClr val="windowText" lastClr="0000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000" b="0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Proyectos de investigación</a:t>
            </a:r>
          </a:p>
        </p:txBody>
      </p:sp>
    </p:spTree>
    <p:extLst>
      <p:ext uri="{BB962C8B-B14F-4D97-AF65-F5344CB8AC3E}">
        <p14:creationId xmlns:p14="http://schemas.microsoft.com/office/powerpoint/2010/main" val="191659700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CC4A1CC-E3DB-4231-9CD3-0A02057C8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4" t="6394" r="4042" b="6210"/>
          <a:stretch/>
        </p:blipFill>
        <p:spPr>
          <a:xfrm>
            <a:off x="323851" y="344285"/>
            <a:ext cx="2381247" cy="1762932"/>
          </a:xfrm>
          <a:prstGeom prst="rect">
            <a:avLst/>
          </a:prstGeom>
          <a:ln w="25400">
            <a:solidFill>
              <a:srgbClr val="80000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AB064F4-B6E2-4494-BD6C-013369EB29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86" t="7721" r="15228" b="3435"/>
          <a:stretch/>
        </p:blipFill>
        <p:spPr>
          <a:xfrm>
            <a:off x="8353424" y="134735"/>
            <a:ext cx="3686175" cy="17801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7D6CBA-E76C-41DC-BF9D-EA1DFAB8E4E9}"/>
              </a:ext>
            </a:extLst>
          </p:cNvPr>
          <p:cNvSpPr txBox="1"/>
          <p:nvPr/>
        </p:nvSpPr>
        <p:spPr>
          <a:xfrm>
            <a:off x="4257675" y="6429375"/>
            <a:ext cx="3257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 Y et al NEJM 2024 (Noviembre 16)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2BD3948-C081-48C8-A02B-BFB940CA5B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82" t="3957" r="14908" b="4342"/>
          <a:stretch/>
        </p:blipFill>
        <p:spPr>
          <a:xfrm>
            <a:off x="238126" y="2447926"/>
            <a:ext cx="3019424" cy="19396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0726E8F-D5FE-4FFF-ABF8-20BECDDA48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87" t="15498" r="4883" b="4701"/>
          <a:stretch/>
        </p:blipFill>
        <p:spPr>
          <a:xfrm>
            <a:off x="190501" y="4539600"/>
            <a:ext cx="3114675" cy="21594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7A724E9-9CB0-4099-8A07-BB3800E83976}"/>
              </a:ext>
            </a:extLst>
          </p:cNvPr>
          <p:cNvSpPr txBox="1"/>
          <p:nvPr/>
        </p:nvSpPr>
        <p:spPr>
          <a:xfrm flipH="1">
            <a:off x="3571874" y="542924"/>
            <a:ext cx="4352924" cy="2062103"/>
          </a:xfrm>
          <a:prstGeom prst="rect">
            <a:avLst/>
          </a:prstGeom>
          <a:noFill/>
          <a:ln w="190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12,821 DM2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6,414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tx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Intensiva vs 6,407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tx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Standard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45.3% mujeres / Edad = 63.8 ± 7.5 años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año de seguimiento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121.6 (118.3) vs 133.2 (135)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mmHg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Desenlace primario compuesto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 fatal, IM no fatal, IC (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tx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u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muerte por causas cardiovasculares 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E42D2810-C08E-4614-BBB0-726657D116C2}"/>
              </a:ext>
            </a:extLst>
          </p:cNvPr>
          <p:cNvGraphicFramePr/>
          <p:nvPr/>
        </p:nvGraphicFramePr>
        <p:xfrm>
          <a:off x="6191251" y="2839001"/>
          <a:ext cx="5153024" cy="2842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29F9F9F4-3173-4308-B12F-00BF4C23CA45}"/>
              </a:ext>
            </a:extLst>
          </p:cNvPr>
          <p:cNvSpPr txBox="1"/>
          <p:nvPr/>
        </p:nvSpPr>
        <p:spPr>
          <a:xfrm>
            <a:off x="3829050" y="3771900"/>
            <a:ext cx="2257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Eventos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100 persona-años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 = 4.2 años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E7BB761-DD02-4C08-9FA2-33743A0AB9ED}"/>
              </a:ext>
            </a:extLst>
          </p:cNvPr>
          <p:cNvSpPr txBox="1"/>
          <p:nvPr/>
        </p:nvSpPr>
        <p:spPr>
          <a:xfrm>
            <a:off x="7115175" y="5524500"/>
            <a:ext cx="1381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393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1.65 eventos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intensiva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C16786C-CC2B-458B-9E24-73ABF03CA987}"/>
              </a:ext>
            </a:extLst>
          </p:cNvPr>
          <p:cNvSpPr txBox="1"/>
          <p:nvPr/>
        </p:nvSpPr>
        <p:spPr>
          <a:xfrm>
            <a:off x="9372600" y="5534025"/>
            <a:ext cx="1381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492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2.09 eventos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Tx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standard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4D51C84-DC00-45BB-9599-3BCC8FE8E4A4}"/>
              </a:ext>
            </a:extLst>
          </p:cNvPr>
          <p:cNvSpPr txBox="1"/>
          <p:nvPr/>
        </p:nvSpPr>
        <p:spPr>
          <a:xfrm flipH="1">
            <a:off x="8791574" y="2000249"/>
            <a:ext cx="2657475" cy="92333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 = 0.79 (0.69 – 0.90)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 &lt; 0.002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 = 4.2 años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371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/>
      <p:bldP spid="13" grpId="0"/>
      <p:bldP spid="14" grpId="0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1670507-1E2C-4402-A953-F79FCE73792E}"/>
              </a:ext>
            </a:extLst>
          </p:cNvPr>
          <p:cNvSpPr txBox="1"/>
          <p:nvPr/>
        </p:nvSpPr>
        <p:spPr>
          <a:xfrm>
            <a:off x="982637" y="803848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endParaRPr kumimoji="0" lang="es-PE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34FA5C-FEA2-4456-A3F9-4949F23444A5}"/>
              </a:ext>
            </a:extLst>
          </p:cNvPr>
          <p:cNvSpPr txBox="1"/>
          <p:nvPr/>
        </p:nvSpPr>
        <p:spPr>
          <a:xfrm>
            <a:off x="1543051" y="2238374"/>
            <a:ext cx="87439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Escenarios que debemos enfrentar en el 2025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predictor de desenlaces vasculares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 Discusión ESH 2023 vs ESC 2024 : ¡ mensajes !          </a:t>
            </a: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 Estrategias de la terapia según las exigencias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4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Reflexiones finales  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25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5486407" y="1771647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829550" y="6134100"/>
            <a:ext cx="4067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Coincidencia fundamental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245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rculo: vacío 4">
            <a:extLst>
              <a:ext uri="{FF2B5EF4-FFF2-40B4-BE49-F238E27FC236}">
                <a16:creationId xmlns:a16="http://schemas.microsoft.com/office/drawing/2014/main" id="{5A3101D2-6A5B-42AA-B336-0C55FDFBAF38}"/>
              </a:ext>
            </a:extLst>
          </p:cNvPr>
          <p:cNvSpPr/>
          <p:nvPr/>
        </p:nvSpPr>
        <p:spPr>
          <a:xfrm>
            <a:off x="3200400" y="1104901"/>
            <a:ext cx="5419725" cy="4762500"/>
          </a:xfrm>
          <a:prstGeom prst="donut">
            <a:avLst>
              <a:gd name="adj" fmla="val 51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4567755-98B4-481F-B21C-EA491A50E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050" y="1872527"/>
            <a:ext cx="2619375" cy="321468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6A0B4E1-39F1-4D08-87D7-C5349F9F24AC}"/>
              </a:ext>
            </a:extLst>
          </p:cNvPr>
          <p:cNvSpPr txBox="1"/>
          <p:nvPr/>
        </p:nvSpPr>
        <p:spPr>
          <a:xfrm>
            <a:off x="5834903" y="2402543"/>
            <a:ext cx="2036109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Brazalete según tamaño del brazo</a:t>
            </a:r>
            <a:endParaRPr kumimoji="0" lang="es-P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61207AC-2724-4891-9709-AA9F14D4F7ED}"/>
              </a:ext>
            </a:extLst>
          </p:cNvPr>
          <p:cNvSpPr txBox="1"/>
          <p:nvPr/>
        </p:nvSpPr>
        <p:spPr>
          <a:xfrm>
            <a:off x="6076951" y="3388884"/>
            <a:ext cx="1928532" cy="2866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B487179-D02F-4A7E-9A6D-C82481523FA5}"/>
              </a:ext>
            </a:extLst>
          </p:cNvPr>
          <p:cNvSpPr txBox="1"/>
          <p:nvPr/>
        </p:nvSpPr>
        <p:spPr>
          <a:xfrm flipH="1">
            <a:off x="9123042" y="304799"/>
            <a:ext cx="1971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Condiciones</a:t>
            </a:r>
            <a:endParaRPr kumimoji="0" lang="es-PE" sz="1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5EF44F17-48A3-4079-AFFC-8AF375BB9917}"/>
              </a:ext>
            </a:extLst>
          </p:cNvPr>
          <p:cNvSpPr/>
          <p:nvPr/>
        </p:nvSpPr>
        <p:spPr>
          <a:xfrm flipV="1">
            <a:off x="8696324" y="828672"/>
            <a:ext cx="2867025" cy="6000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48515D9-2F48-4E47-976E-30FEDB5CFC10}"/>
              </a:ext>
            </a:extLst>
          </p:cNvPr>
          <p:cNvSpPr txBox="1"/>
          <p:nvPr/>
        </p:nvSpPr>
        <p:spPr>
          <a:xfrm>
            <a:off x="8716496" y="866775"/>
            <a:ext cx="2826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Dispositivo automático electrónico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validado con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cuff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miembro superior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0416130B-D2D5-4291-8AF8-288B16759BA4}"/>
              </a:ext>
            </a:extLst>
          </p:cNvPr>
          <p:cNvSpPr/>
          <p:nvPr/>
        </p:nvSpPr>
        <p:spPr>
          <a:xfrm flipV="1">
            <a:off x="9067799" y="1819270"/>
            <a:ext cx="3019427" cy="6000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2EA7765-F538-4F8F-B512-4AFA46AA0AA5}"/>
              </a:ext>
            </a:extLst>
          </p:cNvPr>
          <p:cNvSpPr txBox="1"/>
          <p:nvPr/>
        </p:nvSpPr>
        <p:spPr>
          <a:xfrm>
            <a:off x="9267825" y="1857375"/>
            <a:ext cx="2706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Ambiente en silencio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Temperatura confortable</a:t>
            </a: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69D32A8D-C5EF-4ADE-BA2E-A2CC4C7D13B5}"/>
              </a:ext>
            </a:extLst>
          </p:cNvPr>
          <p:cNvSpPr/>
          <p:nvPr/>
        </p:nvSpPr>
        <p:spPr>
          <a:xfrm flipV="1">
            <a:off x="9058275" y="2895595"/>
            <a:ext cx="3028952" cy="6000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7890AFE-61F0-48C8-8F66-E0CB6B884AB8}"/>
              </a:ext>
            </a:extLst>
          </p:cNvPr>
          <p:cNvSpPr txBox="1"/>
          <p:nvPr/>
        </p:nvSpPr>
        <p:spPr>
          <a:xfrm>
            <a:off x="9096375" y="2933700"/>
            <a:ext cx="31282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tabaco, cafeína, alimento, droga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 ejercicio antes de la medición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6836B2AA-DCD8-4A69-9214-654417398A1C}"/>
              </a:ext>
            </a:extLst>
          </p:cNvPr>
          <p:cNvSpPr/>
          <p:nvPr/>
        </p:nvSpPr>
        <p:spPr>
          <a:xfrm flipV="1">
            <a:off x="9058274" y="4038597"/>
            <a:ext cx="2867025" cy="6000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BFC2820-9A10-4420-A7E8-6F71FBDEA61B}"/>
              </a:ext>
            </a:extLst>
          </p:cNvPr>
          <p:cNvSpPr txBox="1"/>
          <p:nvPr/>
        </p:nvSpPr>
        <p:spPr>
          <a:xfrm>
            <a:off x="9210675" y="4076700"/>
            <a:ext cx="283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Permanecer sentado y relajado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3 – 5 minutos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504F3BE2-3F20-4C67-9086-6F8213A02C8A}"/>
              </a:ext>
            </a:extLst>
          </p:cNvPr>
          <p:cNvSpPr/>
          <p:nvPr/>
        </p:nvSpPr>
        <p:spPr>
          <a:xfrm flipV="1">
            <a:off x="8648699" y="5229222"/>
            <a:ext cx="2867025" cy="6000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7945548-7CB9-412D-B809-58B8D4063EEC}"/>
              </a:ext>
            </a:extLst>
          </p:cNvPr>
          <p:cNvSpPr txBox="1"/>
          <p:nvPr/>
        </p:nvSpPr>
        <p:spPr>
          <a:xfrm>
            <a:off x="9039225" y="5267325"/>
            <a:ext cx="206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hablar durante o entre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las mediciones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F6088BF-CA1C-4D35-BE1C-DA70FE7F8BFA}"/>
              </a:ext>
            </a:extLst>
          </p:cNvPr>
          <p:cNvSpPr txBox="1"/>
          <p:nvPr/>
        </p:nvSpPr>
        <p:spPr>
          <a:xfrm>
            <a:off x="8250556" y="914399"/>
            <a:ext cx="39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F96EE5B-A79F-431D-BCC2-1ABC126AC2E4}"/>
              </a:ext>
            </a:extLst>
          </p:cNvPr>
          <p:cNvSpPr txBox="1"/>
          <p:nvPr/>
        </p:nvSpPr>
        <p:spPr>
          <a:xfrm>
            <a:off x="8641081" y="1933574"/>
            <a:ext cx="39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0E4B543-8142-468F-9BC6-A091DAE9DCFF}"/>
              </a:ext>
            </a:extLst>
          </p:cNvPr>
          <p:cNvSpPr txBox="1"/>
          <p:nvPr/>
        </p:nvSpPr>
        <p:spPr>
          <a:xfrm>
            <a:off x="8660131" y="3028949"/>
            <a:ext cx="39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1E1312E-2ACC-4947-9F63-6B0F7551A258}"/>
              </a:ext>
            </a:extLst>
          </p:cNvPr>
          <p:cNvSpPr txBox="1"/>
          <p:nvPr/>
        </p:nvSpPr>
        <p:spPr>
          <a:xfrm>
            <a:off x="8622031" y="4152899"/>
            <a:ext cx="39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350121C-AD9F-4DF0-8846-D5D2721FE55C}"/>
              </a:ext>
            </a:extLst>
          </p:cNvPr>
          <p:cNvSpPr txBox="1"/>
          <p:nvPr/>
        </p:nvSpPr>
        <p:spPr>
          <a:xfrm>
            <a:off x="8202931" y="5343524"/>
            <a:ext cx="36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BDDA4D5A-CC99-41DA-BC91-AA25E60F5E7E}"/>
              </a:ext>
            </a:extLst>
          </p:cNvPr>
          <p:cNvSpPr/>
          <p:nvPr/>
        </p:nvSpPr>
        <p:spPr>
          <a:xfrm flipV="1">
            <a:off x="2867024" y="6086472"/>
            <a:ext cx="2867025" cy="600075"/>
          </a:xfrm>
          <a:prstGeom prst="roundRect">
            <a:avLst/>
          </a:prstGeom>
          <a:solidFill>
            <a:srgbClr val="99CCFF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C0D1A2D-86B2-4150-AC0A-BFC2CF4A9F5B}"/>
              </a:ext>
            </a:extLst>
          </p:cNvPr>
          <p:cNvSpPr txBox="1"/>
          <p:nvPr/>
        </p:nvSpPr>
        <p:spPr>
          <a:xfrm>
            <a:off x="3257550" y="6124575"/>
            <a:ext cx="206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Sentado en una silla con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espaldar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5882D34A-06C0-46B4-938D-9D8BED00D964}"/>
              </a:ext>
            </a:extLst>
          </p:cNvPr>
          <p:cNvSpPr/>
          <p:nvPr/>
        </p:nvSpPr>
        <p:spPr>
          <a:xfrm flipV="1">
            <a:off x="276224" y="5038722"/>
            <a:ext cx="2867025" cy="600075"/>
          </a:xfrm>
          <a:prstGeom prst="roundRect">
            <a:avLst/>
          </a:prstGeom>
          <a:solidFill>
            <a:srgbClr val="99CCFF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CB6CF298-94EA-435B-BEE0-1354DDCBEC70}"/>
              </a:ext>
            </a:extLst>
          </p:cNvPr>
          <p:cNvSpPr txBox="1"/>
          <p:nvPr/>
        </p:nvSpPr>
        <p:spPr>
          <a:xfrm>
            <a:off x="666750" y="5076825"/>
            <a:ext cx="2066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Piernas sin cruzar, pies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sobre un piso plano</a:t>
            </a: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B29DDDD4-0D0D-471A-889A-07C76D905273}"/>
              </a:ext>
            </a:extLst>
          </p:cNvPr>
          <p:cNvSpPr/>
          <p:nvPr/>
        </p:nvSpPr>
        <p:spPr>
          <a:xfrm flipV="1">
            <a:off x="114299" y="3762372"/>
            <a:ext cx="2867025" cy="600075"/>
          </a:xfrm>
          <a:prstGeom prst="roundRect">
            <a:avLst/>
          </a:prstGeom>
          <a:solidFill>
            <a:srgbClr val="99CCFF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2B44D8FE-AAEA-47BE-AD15-E275EDDD3B43}"/>
              </a:ext>
            </a:extLst>
          </p:cNvPr>
          <p:cNvSpPr txBox="1"/>
          <p:nvPr/>
        </p:nvSpPr>
        <p:spPr>
          <a:xfrm>
            <a:off x="169544" y="3810000"/>
            <a:ext cx="2726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Brazo desnudo reposando sobre tablero y brazo  a nivel del corazón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47C88F51-2088-4DDD-B727-925086F0DCD2}"/>
              </a:ext>
            </a:extLst>
          </p:cNvPr>
          <p:cNvSpPr txBox="1"/>
          <p:nvPr/>
        </p:nvSpPr>
        <p:spPr>
          <a:xfrm flipH="1">
            <a:off x="769617" y="3171824"/>
            <a:ext cx="179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Postura</a:t>
            </a:r>
            <a:endParaRPr kumimoji="0" lang="es-PE" sz="1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B051F2DE-530E-4BD9-B496-B5A9BA522026}"/>
              </a:ext>
            </a:extLst>
          </p:cNvPr>
          <p:cNvSpPr txBox="1"/>
          <p:nvPr/>
        </p:nvSpPr>
        <p:spPr>
          <a:xfrm>
            <a:off x="5821681" y="6143624"/>
            <a:ext cx="36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A11E7BAA-63EC-46F0-959A-9EFD8CFEB9EF}"/>
              </a:ext>
            </a:extLst>
          </p:cNvPr>
          <p:cNvSpPr txBox="1"/>
          <p:nvPr/>
        </p:nvSpPr>
        <p:spPr>
          <a:xfrm>
            <a:off x="3221356" y="5191124"/>
            <a:ext cx="36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150EE0AF-E985-4FBE-96FE-B9C386EB7CEC}"/>
              </a:ext>
            </a:extLst>
          </p:cNvPr>
          <p:cNvSpPr txBox="1"/>
          <p:nvPr/>
        </p:nvSpPr>
        <p:spPr>
          <a:xfrm>
            <a:off x="2973706" y="3905249"/>
            <a:ext cx="36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8.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AFC0C73B-DC0D-4435-B20A-4C2FB0F58CD3}"/>
              </a:ext>
            </a:extLst>
          </p:cNvPr>
          <p:cNvSpPr/>
          <p:nvPr/>
        </p:nvSpPr>
        <p:spPr>
          <a:xfrm flipV="1">
            <a:off x="104774" y="1990722"/>
            <a:ext cx="2867025" cy="600075"/>
          </a:xfrm>
          <a:prstGeom prst="roundRect">
            <a:avLst/>
          </a:prstGeom>
          <a:solidFill>
            <a:srgbClr val="FFCCFF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D03DD3C1-B7F5-49F8-AB82-7534997F75A9}"/>
              </a:ext>
            </a:extLst>
          </p:cNvPr>
          <p:cNvSpPr txBox="1"/>
          <p:nvPr/>
        </p:nvSpPr>
        <p:spPr>
          <a:xfrm>
            <a:off x="169545" y="2028825"/>
            <a:ext cx="26308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Consultorio: tomar 3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medics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cada minuto y promediar las 2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últims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41" name="Rectángulo: esquinas redondeadas 40">
            <a:extLst>
              <a:ext uri="{FF2B5EF4-FFF2-40B4-BE49-F238E27FC236}">
                <a16:creationId xmlns:a16="http://schemas.microsoft.com/office/drawing/2014/main" id="{5BFD3E60-A2C2-4D8C-9ECE-61E11AAFBFB3}"/>
              </a:ext>
            </a:extLst>
          </p:cNvPr>
          <p:cNvSpPr/>
          <p:nvPr/>
        </p:nvSpPr>
        <p:spPr>
          <a:xfrm flipV="1">
            <a:off x="581024" y="942972"/>
            <a:ext cx="2867025" cy="600075"/>
          </a:xfrm>
          <a:prstGeom prst="roundRect">
            <a:avLst/>
          </a:prstGeom>
          <a:solidFill>
            <a:srgbClr val="FFCCFF"/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02AB04C8-6EBB-491A-824C-7CFDA02108C9}"/>
              </a:ext>
            </a:extLst>
          </p:cNvPr>
          <p:cNvSpPr txBox="1"/>
          <p:nvPr/>
        </p:nvSpPr>
        <p:spPr>
          <a:xfrm>
            <a:off x="666750" y="981075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Domicilio: tomar 2 mediciones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1 minuto y promediar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60C4473-2A4E-4EE8-A53D-860FCDA8214E}"/>
              </a:ext>
            </a:extLst>
          </p:cNvPr>
          <p:cNvSpPr txBox="1"/>
          <p:nvPr/>
        </p:nvSpPr>
        <p:spPr>
          <a:xfrm flipH="1">
            <a:off x="1188718" y="295274"/>
            <a:ext cx="178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Mediciones</a:t>
            </a:r>
            <a:endParaRPr kumimoji="0" lang="es-PE" sz="1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49167ED-817F-4D30-A858-71C2A3600CAD}"/>
              </a:ext>
            </a:extLst>
          </p:cNvPr>
          <p:cNvSpPr txBox="1"/>
          <p:nvPr/>
        </p:nvSpPr>
        <p:spPr>
          <a:xfrm>
            <a:off x="3049906" y="2095499"/>
            <a:ext cx="36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690D1E9F-C3C6-4C0C-9AC7-A24544A838C1}"/>
              </a:ext>
            </a:extLst>
          </p:cNvPr>
          <p:cNvSpPr txBox="1"/>
          <p:nvPr/>
        </p:nvSpPr>
        <p:spPr>
          <a:xfrm>
            <a:off x="3516630" y="1057274"/>
            <a:ext cx="55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10.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D172FE9C-97B0-453D-A922-8BBF00B8BD0B}"/>
              </a:ext>
            </a:extLst>
          </p:cNvPr>
          <p:cNvSpPr txBox="1"/>
          <p:nvPr/>
        </p:nvSpPr>
        <p:spPr>
          <a:xfrm>
            <a:off x="7562850" y="6305550"/>
            <a:ext cx="4391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Mancia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 et al J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 (Junio 21)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AB16C843-F0AF-47A0-B822-DD3B99FDFDE8}"/>
              </a:ext>
            </a:extLst>
          </p:cNvPr>
          <p:cNvSpPr txBox="1"/>
          <p:nvPr/>
        </p:nvSpPr>
        <p:spPr>
          <a:xfrm>
            <a:off x="6266327" y="2743201"/>
            <a:ext cx="1317812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Monitor a nivel brazo</a:t>
            </a:r>
            <a:endParaRPr kumimoji="0" lang="es-P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185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31" grpId="0" animBg="1"/>
      <p:bldP spid="32" grpId="0"/>
      <p:bldP spid="33" grpId="0" animBg="1"/>
      <p:bldP spid="34" grpId="0"/>
      <p:bldP spid="35" grpId="0"/>
      <p:bldP spid="36" grpId="0"/>
      <p:bldP spid="37" grpId="0"/>
      <p:bldP spid="38" grpId="0"/>
      <p:bldP spid="39" grpId="0" animBg="1"/>
      <p:bldP spid="40" grpId="0"/>
      <p:bldP spid="41" grpId="0" animBg="1"/>
      <p:bldP spid="42" grpId="0"/>
      <p:bldP spid="43" grpId="0"/>
      <p:bldP spid="44" grpId="0"/>
      <p:bldP spid="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18218F-3282-4046-8DB2-62443091B3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8" t="7941" r="73296" b="37941"/>
          <a:stretch/>
        </p:blipFill>
        <p:spPr>
          <a:xfrm>
            <a:off x="523875" y="276225"/>
            <a:ext cx="1495425" cy="1752600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20A158-D6FC-412A-9843-376772BB60A7}"/>
              </a:ext>
            </a:extLst>
          </p:cNvPr>
          <p:cNvSpPr txBox="1"/>
          <p:nvPr/>
        </p:nvSpPr>
        <p:spPr>
          <a:xfrm>
            <a:off x="85726" y="2114550"/>
            <a:ext cx="238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George S </a:t>
            </a: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Stergiou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MD, FRCP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Presidente ISH 2024-2026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65D50EC5-4916-4A92-A50C-94936BA40B0A}"/>
              </a:ext>
            </a:extLst>
          </p:cNvPr>
          <p:cNvSpPr/>
          <p:nvPr/>
        </p:nvSpPr>
        <p:spPr>
          <a:xfrm>
            <a:off x="7238130" y="6153149"/>
            <a:ext cx="4791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Stergiou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GS et al J Clin </a:t>
            </a: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2019;21:1616–1622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Stergiou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GS et al J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Hypertension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2020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31EE0A8-EF06-4783-A02E-C0499D19BB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1" t="1665" r="10047" b="57011"/>
          <a:stretch/>
        </p:blipFill>
        <p:spPr>
          <a:xfrm>
            <a:off x="266700" y="3233457"/>
            <a:ext cx="5800725" cy="283396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443FCFD-BF2A-42C9-A0DF-BACE1AC70765}"/>
              </a:ext>
            </a:extLst>
          </p:cNvPr>
          <p:cNvSpPr txBox="1"/>
          <p:nvPr/>
        </p:nvSpPr>
        <p:spPr>
          <a:xfrm>
            <a:off x="6875507" y="3307417"/>
            <a:ext cx="4417363" cy="255454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24* expertos internacionales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Monitoreo de la presión arterial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ESH – ISH – WHL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419 validaciones de 260 dispositivos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Aprobaron = 69%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Dispositivos para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*consultorio, domicilio y ambulatoria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*adultos, niños y gestación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3D883A-14CE-42CC-8FEC-2F2BCD7B7962}"/>
              </a:ext>
            </a:extLst>
          </p:cNvPr>
          <p:cNvSpPr txBox="1"/>
          <p:nvPr/>
        </p:nvSpPr>
        <p:spPr>
          <a:xfrm>
            <a:off x="238125" y="6296025"/>
            <a:ext cx="401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*30 expertos / 16 países / 5 continentes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93FE860-413D-41A8-B6AE-D54CABD0F7B2}"/>
              </a:ext>
            </a:extLst>
          </p:cNvPr>
          <p:cNvSpPr/>
          <p:nvPr/>
        </p:nvSpPr>
        <p:spPr>
          <a:xfrm>
            <a:off x="4276725" y="914400"/>
            <a:ext cx="5295900" cy="828675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www.stridebp.org</a:t>
            </a:r>
            <a:endParaRPr kumimoji="0" lang="es-PE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3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5486407" y="1771647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600825" y="6134100"/>
            <a:ext cx="529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diferencias prácticas relevantes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5369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4210050" y="1781175"/>
            <a:ext cx="3741830" cy="3160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.1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524751" y="6113415"/>
            <a:ext cx="4380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Clasificación : ¡ decisiones 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9500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77AE832-8F89-467B-9260-A68A5C211999}"/>
              </a:ext>
            </a:extLst>
          </p:cNvPr>
          <p:cNvSpPr txBox="1"/>
          <p:nvPr/>
        </p:nvSpPr>
        <p:spPr>
          <a:xfrm>
            <a:off x="9639300" y="6467475"/>
            <a:ext cx="237172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Heart J 2024 (Agosto 31)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5F8F4DC-E5E0-4835-860B-032E7BCA1D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94" t="3612" r="62232" b="87083"/>
          <a:stretch/>
        </p:blipFill>
        <p:spPr>
          <a:xfrm>
            <a:off x="266700" y="219075"/>
            <a:ext cx="771525" cy="741389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Triángulo rectángulo 7">
            <a:extLst>
              <a:ext uri="{FF2B5EF4-FFF2-40B4-BE49-F238E27FC236}">
                <a16:creationId xmlns:a16="http://schemas.microsoft.com/office/drawing/2014/main" id="{C433A518-7560-458B-A7D9-FC18515832C6}"/>
              </a:ext>
            </a:extLst>
          </p:cNvPr>
          <p:cNvSpPr/>
          <p:nvPr/>
        </p:nvSpPr>
        <p:spPr>
          <a:xfrm rot="-5400000">
            <a:off x="5805489" y="-4148140"/>
            <a:ext cx="771524" cy="9944101"/>
          </a:xfrm>
          <a:prstGeom prst="rtTriangle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755A12E-F094-4683-82F8-2F4EE31928AD}"/>
              </a:ext>
            </a:extLst>
          </p:cNvPr>
          <p:cNvSpPr txBox="1"/>
          <p:nvPr/>
        </p:nvSpPr>
        <p:spPr>
          <a:xfrm flipH="1">
            <a:off x="1245867" y="297179"/>
            <a:ext cx="4488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Clasificación de la presión arterial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6A291E06-6094-4270-9F44-5D7B54E758D2}"/>
              </a:ext>
            </a:extLst>
          </p:cNvPr>
          <p:cNvSpPr/>
          <p:nvPr/>
        </p:nvSpPr>
        <p:spPr>
          <a:xfrm>
            <a:off x="1200150" y="1381125"/>
            <a:ext cx="3228976" cy="54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Presión arterial no elevada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E31F7928-FFED-4A1F-B0BB-43DFF0B4C03F}"/>
              </a:ext>
            </a:extLst>
          </p:cNvPr>
          <p:cNvSpPr/>
          <p:nvPr/>
        </p:nvSpPr>
        <p:spPr>
          <a:xfrm>
            <a:off x="4572000" y="1390650"/>
            <a:ext cx="3228976" cy="5429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Presión arterial elevada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61B6018A-4072-49A9-A5F5-97E7859D9751}"/>
              </a:ext>
            </a:extLst>
          </p:cNvPr>
          <p:cNvSpPr/>
          <p:nvPr/>
        </p:nvSpPr>
        <p:spPr>
          <a:xfrm>
            <a:off x="7934325" y="1390650"/>
            <a:ext cx="3228976" cy="542925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Hipertensión arterial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5657A41-679B-42B3-B8EB-01400335F93E}"/>
              </a:ext>
            </a:extLst>
          </p:cNvPr>
          <p:cNvSpPr/>
          <p:nvPr/>
        </p:nvSpPr>
        <p:spPr>
          <a:xfrm>
            <a:off x="7934325" y="2076450"/>
            <a:ext cx="3228976" cy="43148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F02A8C4A-1C69-4FA5-B828-A4656D17D514}"/>
              </a:ext>
            </a:extLst>
          </p:cNvPr>
          <p:cNvSpPr/>
          <p:nvPr/>
        </p:nvSpPr>
        <p:spPr>
          <a:xfrm>
            <a:off x="1209675" y="2085975"/>
            <a:ext cx="3228976" cy="431482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4555439F-A13A-48C8-9E2C-8D9330268DF9}"/>
              </a:ext>
            </a:extLst>
          </p:cNvPr>
          <p:cNvSpPr/>
          <p:nvPr/>
        </p:nvSpPr>
        <p:spPr>
          <a:xfrm>
            <a:off x="4562475" y="2076450"/>
            <a:ext cx="3228976" cy="431482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F18D2D88-605D-4025-80ED-4F373011914E}"/>
              </a:ext>
            </a:extLst>
          </p:cNvPr>
          <p:cNvSpPr/>
          <p:nvPr/>
        </p:nvSpPr>
        <p:spPr>
          <a:xfrm>
            <a:off x="8296275" y="2171700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en la oficina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E3D2D80F-8E87-4B39-BDD8-8CA9F10799B7}"/>
              </a:ext>
            </a:extLst>
          </p:cNvPr>
          <p:cNvSpPr/>
          <p:nvPr/>
        </p:nvSpPr>
        <p:spPr>
          <a:xfrm>
            <a:off x="8296275" y="3219450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en domicilio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1921B0A4-0F54-4598-A60D-C043C5867787}"/>
              </a:ext>
            </a:extLst>
          </p:cNvPr>
          <p:cNvSpPr/>
          <p:nvPr/>
        </p:nvSpPr>
        <p:spPr>
          <a:xfrm>
            <a:off x="8296275" y="4267200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ambulatoria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CBB0818B-612E-486F-A275-2E2632682E78}"/>
              </a:ext>
            </a:extLst>
          </p:cNvPr>
          <p:cNvSpPr/>
          <p:nvPr/>
        </p:nvSpPr>
        <p:spPr>
          <a:xfrm>
            <a:off x="8296275" y="5305424"/>
            <a:ext cx="2476500" cy="100012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Riesgo CV es suficientemente alto que amerita el inicio de la </a:t>
            </a:r>
            <a:r>
              <a:rPr kumimoji="0" lang="es-ES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terapia farmacológica 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antihipertensiva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638BBBD-7ED9-439A-B46B-3DFC743631AC}"/>
              </a:ext>
            </a:extLst>
          </p:cNvPr>
          <p:cNvSpPr txBox="1"/>
          <p:nvPr/>
        </p:nvSpPr>
        <p:spPr>
          <a:xfrm>
            <a:off x="8677275" y="2571750"/>
            <a:ext cx="1695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≥ 140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≥ 90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6A5D33C-4CC4-4D1E-A8FF-532B77EFB001}"/>
              </a:ext>
            </a:extLst>
          </p:cNvPr>
          <p:cNvSpPr txBox="1"/>
          <p:nvPr/>
        </p:nvSpPr>
        <p:spPr>
          <a:xfrm>
            <a:off x="8677275" y="3619500"/>
            <a:ext cx="1695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≥ 135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≥ 85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13192B68-AB20-4FAA-92D1-5D421782ED63}"/>
              </a:ext>
            </a:extLst>
          </p:cNvPr>
          <p:cNvSpPr txBox="1"/>
          <p:nvPr/>
        </p:nvSpPr>
        <p:spPr>
          <a:xfrm>
            <a:off x="8601074" y="4657725"/>
            <a:ext cx="189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día ≥ 135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o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día ≥ 85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FEC31E60-F02A-4E0E-8D42-55F9C38CCA72}"/>
              </a:ext>
            </a:extLst>
          </p:cNvPr>
          <p:cNvSpPr/>
          <p:nvPr/>
        </p:nvSpPr>
        <p:spPr>
          <a:xfrm>
            <a:off x="4943475" y="2171700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en la oficina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51096253-3DE4-43CD-868B-3293308EF1BE}"/>
              </a:ext>
            </a:extLst>
          </p:cNvPr>
          <p:cNvSpPr/>
          <p:nvPr/>
        </p:nvSpPr>
        <p:spPr>
          <a:xfrm>
            <a:off x="4943475" y="3219450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en domicilio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3611A52A-935B-4B5A-8548-8899CCD0CF21}"/>
              </a:ext>
            </a:extLst>
          </p:cNvPr>
          <p:cNvSpPr/>
          <p:nvPr/>
        </p:nvSpPr>
        <p:spPr>
          <a:xfrm>
            <a:off x="4943475" y="4267200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ambulatoria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011A8762-720D-4C93-8649-5C1B635C537D}"/>
              </a:ext>
            </a:extLst>
          </p:cNvPr>
          <p:cNvSpPr/>
          <p:nvPr/>
        </p:nvSpPr>
        <p:spPr>
          <a:xfrm>
            <a:off x="4943475" y="5305424"/>
            <a:ext cx="2476500" cy="100012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Estratificación de riesgo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identificar individuos  con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↑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riesgo CV y farmacoterapia antihipertensiva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295EEE8-7972-43CA-BE98-7A5687325C81}"/>
              </a:ext>
            </a:extLst>
          </p:cNvPr>
          <p:cNvSpPr txBox="1"/>
          <p:nvPr/>
        </p:nvSpPr>
        <p:spPr>
          <a:xfrm>
            <a:off x="5248274" y="2571750"/>
            <a:ext cx="192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 120 - 139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 70 - 89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8BBB4EC-D07C-46B6-9142-F3845E10B72E}"/>
              </a:ext>
            </a:extLst>
          </p:cNvPr>
          <p:cNvSpPr txBox="1"/>
          <p:nvPr/>
        </p:nvSpPr>
        <p:spPr>
          <a:xfrm>
            <a:off x="5229224" y="3619500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 120 - 134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 70 - 84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F3C9801-4C61-4D19-820F-B83EFF39A18D}"/>
              </a:ext>
            </a:extLst>
          </p:cNvPr>
          <p:cNvSpPr txBox="1"/>
          <p:nvPr/>
        </p:nvSpPr>
        <p:spPr>
          <a:xfrm>
            <a:off x="5095873" y="4657725"/>
            <a:ext cx="2171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día 120 - 134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o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día  70 - 84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BD7A57B5-841D-4666-BD04-4B04E71A3D43}"/>
              </a:ext>
            </a:extLst>
          </p:cNvPr>
          <p:cNvSpPr/>
          <p:nvPr/>
        </p:nvSpPr>
        <p:spPr>
          <a:xfrm>
            <a:off x="1590675" y="2171700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en la oficina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A65CC36B-AA5F-4870-8CFE-CE7F8F1B4B44}"/>
              </a:ext>
            </a:extLst>
          </p:cNvPr>
          <p:cNvSpPr/>
          <p:nvPr/>
        </p:nvSpPr>
        <p:spPr>
          <a:xfrm>
            <a:off x="1590675" y="3219450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en domicilio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0654BBBA-0BF1-4476-AB1E-2CC9F10035BC}"/>
              </a:ext>
            </a:extLst>
          </p:cNvPr>
          <p:cNvSpPr/>
          <p:nvPr/>
        </p:nvSpPr>
        <p:spPr>
          <a:xfrm>
            <a:off x="1590675" y="4267200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ambulatoria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68120D75-6D76-46ED-9408-C08D40B5133C}"/>
              </a:ext>
            </a:extLst>
          </p:cNvPr>
          <p:cNvSpPr/>
          <p:nvPr/>
        </p:nvSpPr>
        <p:spPr>
          <a:xfrm>
            <a:off x="1590675" y="5305424"/>
            <a:ext cx="2476500" cy="100012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Evidencia insuficiente que confirme eficacia y seguridad de la farmacoterapia antihipertensiva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27F6335-6BAE-4074-850B-2D1126453DD9}"/>
              </a:ext>
            </a:extLst>
          </p:cNvPr>
          <p:cNvSpPr txBox="1"/>
          <p:nvPr/>
        </p:nvSpPr>
        <p:spPr>
          <a:xfrm>
            <a:off x="1895474" y="2571750"/>
            <a:ext cx="192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 &lt; 120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 &lt; 70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D1BA10E5-90DC-4279-9807-2B01A794D548}"/>
              </a:ext>
            </a:extLst>
          </p:cNvPr>
          <p:cNvSpPr txBox="1"/>
          <p:nvPr/>
        </p:nvSpPr>
        <p:spPr>
          <a:xfrm>
            <a:off x="1876424" y="3619500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  &lt; 120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 &lt; 70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3AC00862-3362-4E47-BFB1-4EAF7A8DDBC9}"/>
              </a:ext>
            </a:extLst>
          </p:cNvPr>
          <p:cNvSpPr txBox="1"/>
          <p:nvPr/>
        </p:nvSpPr>
        <p:spPr>
          <a:xfrm>
            <a:off x="1743073" y="4657725"/>
            <a:ext cx="2171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día &lt; 120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y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día &lt; 70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798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4210050" y="1781175"/>
            <a:ext cx="3741830" cy="3160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2.2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315200" y="6113415"/>
            <a:ext cx="458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Estratificación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¡ PA elevada 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614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queciencia.com/wp-content/uploads/2008/07/icebe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03" y="287303"/>
            <a:ext cx="7036391" cy="6271365"/>
          </a:xfrm>
          <a:prstGeom prst="rect">
            <a:avLst/>
          </a:prstGeom>
          <a:noFill/>
          <a:ln w="38100">
            <a:solidFill>
              <a:srgbClr val="66FF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80E8844B-0D16-4F02-AADC-B3363DE1A55E}"/>
              </a:ext>
            </a:extLst>
          </p:cNvPr>
          <p:cNvSpPr/>
          <p:nvPr/>
        </p:nvSpPr>
        <p:spPr bwMode="auto">
          <a:xfrm>
            <a:off x="5630091" y="1707823"/>
            <a:ext cx="4934505" cy="2028153"/>
          </a:xfrm>
          <a:prstGeom prst="ellipse">
            <a:avLst/>
          </a:prstGeom>
          <a:noFill/>
          <a:ln w="635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PE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33A0548D-FC24-44A8-BABB-F3CE20F483B7}"/>
              </a:ext>
            </a:extLst>
          </p:cNvPr>
          <p:cNvSpPr/>
          <p:nvPr/>
        </p:nvSpPr>
        <p:spPr>
          <a:xfrm>
            <a:off x="485775" y="419100"/>
            <a:ext cx="3228976" cy="54292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Presión arterial elevada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F6EB2F8-EB34-4167-A416-D048FD9E030E}"/>
              </a:ext>
            </a:extLst>
          </p:cNvPr>
          <p:cNvSpPr/>
          <p:nvPr/>
        </p:nvSpPr>
        <p:spPr>
          <a:xfrm>
            <a:off x="476250" y="1104900"/>
            <a:ext cx="3228976" cy="431482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5AFDB1F-4680-44FC-B30D-F264C8409F1C}"/>
              </a:ext>
            </a:extLst>
          </p:cNvPr>
          <p:cNvSpPr/>
          <p:nvPr/>
        </p:nvSpPr>
        <p:spPr>
          <a:xfrm>
            <a:off x="857250" y="1200150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en la oficina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4ED87F01-9051-4C1F-BFB2-EAE1F8754C71}"/>
              </a:ext>
            </a:extLst>
          </p:cNvPr>
          <p:cNvSpPr/>
          <p:nvPr/>
        </p:nvSpPr>
        <p:spPr>
          <a:xfrm>
            <a:off x="847725" y="4305299"/>
            <a:ext cx="2476500" cy="100012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Estratificación de riesgo para identificar individuos  con 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↑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riesgo CV y farmacoterapia antihipertensiva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7BA382D-1A1F-4DA6-9BC4-5684E9DC9A6D}"/>
              </a:ext>
            </a:extLst>
          </p:cNvPr>
          <p:cNvSpPr txBox="1"/>
          <p:nvPr/>
        </p:nvSpPr>
        <p:spPr>
          <a:xfrm>
            <a:off x="1162049" y="1600200"/>
            <a:ext cx="19240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 120 - 139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 70 - 89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A8DB0FE-B444-4FCC-AD10-90A72D6C99EC}"/>
              </a:ext>
            </a:extLst>
          </p:cNvPr>
          <p:cNvSpPr txBox="1"/>
          <p:nvPr/>
        </p:nvSpPr>
        <p:spPr>
          <a:xfrm>
            <a:off x="1142999" y="2647950"/>
            <a:ext cx="193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 120 - 134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 70 - 84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0296B6A-B117-4579-B04E-D49B8D9DB020}"/>
              </a:ext>
            </a:extLst>
          </p:cNvPr>
          <p:cNvSpPr txBox="1"/>
          <p:nvPr/>
        </p:nvSpPr>
        <p:spPr>
          <a:xfrm>
            <a:off x="1009648" y="3686175"/>
            <a:ext cx="2171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 día 120 - 134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o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PAD día  70 - 84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AA462AB3-648B-4C92-9585-B477B80A293F}"/>
              </a:ext>
            </a:extLst>
          </p:cNvPr>
          <p:cNvSpPr/>
          <p:nvPr/>
        </p:nvSpPr>
        <p:spPr>
          <a:xfrm>
            <a:off x="857250" y="2219325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en domicilio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87F098E5-AC19-48F5-8326-7D988796E9F5}"/>
              </a:ext>
            </a:extLst>
          </p:cNvPr>
          <p:cNvSpPr/>
          <p:nvPr/>
        </p:nvSpPr>
        <p:spPr>
          <a:xfrm>
            <a:off x="857250" y="3267075"/>
            <a:ext cx="2476500" cy="304800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ambulatoria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9AFD618-509B-47A9-A8E7-BDBE3DEA2B70}"/>
              </a:ext>
            </a:extLst>
          </p:cNvPr>
          <p:cNvSpPr txBox="1"/>
          <p:nvPr/>
        </p:nvSpPr>
        <p:spPr>
          <a:xfrm>
            <a:off x="228600" y="6341024"/>
            <a:ext cx="40957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McEvoy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JW et al  ESC </a:t>
            </a: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Guidelines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2024 (Agosto 31)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52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1670507-1E2C-4402-A953-F79FCE73792E}"/>
              </a:ext>
            </a:extLst>
          </p:cNvPr>
          <p:cNvSpPr txBox="1"/>
          <p:nvPr/>
        </p:nvSpPr>
        <p:spPr>
          <a:xfrm>
            <a:off x="982637" y="803848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endParaRPr kumimoji="0" lang="es-PE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34FA5C-FEA2-4456-A3F9-4949F23444A5}"/>
              </a:ext>
            </a:extLst>
          </p:cNvPr>
          <p:cNvSpPr txBox="1"/>
          <p:nvPr/>
        </p:nvSpPr>
        <p:spPr>
          <a:xfrm>
            <a:off x="2019301" y="2228849"/>
            <a:ext cx="77533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Escenarios que debemos enfrentar</a:t>
            </a: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2025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predictor de desenlaces vasculares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Discusión ESH 2023 vs ESC 2024 : ¡ mensajes !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Estrategias de la terapia según las exigencias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Reflexiones finales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331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5FCAA86-4310-4686-893D-4BA273D09005}"/>
              </a:ext>
            </a:extLst>
          </p:cNvPr>
          <p:cNvSpPr/>
          <p:nvPr/>
        </p:nvSpPr>
        <p:spPr>
          <a:xfrm>
            <a:off x="4248150" y="571500"/>
            <a:ext cx="3619500" cy="91440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ECV establecida, ERC moderada a severa, DOMH, DM o </a:t>
            </a:r>
            <a:r>
              <a:rPr lang="es-ES" sz="2000" b="1" dirty="0" err="1">
                <a:solidFill>
                  <a:schemeClr val="tx1"/>
                </a:solidFill>
              </a:rPr>
              <a:t>HcF</a:t>
            </a:r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F4F8D56D-DA40-4B2E-AD32-4901671C5DDE}"/>
              </a:ext>
            </a:extLst>
          </p:cNvPr>
          <p:cNvSpPr/>
          <p:nvPr/>
        </p:nvSpPr>
        <p:spPr>
          <a:xfrm>
            <a:off x="4248150" y="1847850"/>
            <a:ext cx="3619500" cy="91440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SCORE2 o SCORE2-OP</a:t>
            </a:r>
            <a:endParaRPr lang="es-P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7477D66-1E1E-4B97-8C02-B7C0A287599E}"/>
              </a:ext>
            </a:extLst>
          </p:cNvPr>
          <p:cNvSpPr/>
          <p:nvPr/>
        </p:nvSpPr>
        <p:spPr>
          <a:xfrm>
            <a:off x="4248150" y="3162300"/>
            <a:ext cx="3619500" cy="9144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Considerar modificadores de riesgo compartidos 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(Clase II a)</a:t>
            </a:r>
            <a:endParaRPr lang="es-P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C7F4CC58-B063-4EDD-BA87-5449BF385096}"/>
              </a:ext>
            </a:extLst>
          </p:cNvPr>
          <p:cNvSpPr/>
          <p:nvPr/>
        </p:nvSpPr>
        <p:spPr>
          <a:xfrm>
            <a:off x="4248150" y="4448175"/>
            <a:ext cx="3619500" cy="91440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Considerar modificadores de riesgo específicos al género</a:t>
            </a:r>
          </a:p>
          <a:p>
            <a:pPr algn="ctr"/>
            <a:r>
              <a:rPr lang="es-E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(Clase II a)</a:t>
            </a:r>
            <a:endParaRPr lang="es-P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EC1F16F-4368-4A05-9682-A08F0AD39407}"/>
              </a:ext>
            </a:extLst>
          </p:cNvPr>
          <p:cNvSpPr/>
          <p:nvPr/>
        </p:nvSpPr>
        <p:spPr>
          <a:xfrm>
            <a:off x="4229100" y="5667375"/>
            <a:ext cx="3619500" cy="9144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todavía es incierto, tomar decisiones según herramientas</a:t>
            </a:r>
          </a:p>
          <a:p>
            <a:pPr algn="ctr"/>
            <a: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(Clase II b) </a:t>
            </a:r>
            <a:endParaRPr lang="es-PE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4D4CAFC3-CCC6-44E0-BA54-4680F6E038BF}"/>
              </a:ext>
            </a:extLst>
          </p:cNvPr>
          <p:cNvSpPr/>
          <p:nvPr/>
        </p:nvSpPr>
        <p:spPr>
          <a:xfrm>
            <a:off x="5829300" y="1581150"/>
            <a:ext cx="484632" cy="171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8FF64B65-5D50-4784-B8B0-DDCB21E06319}"/>
              </a:ext>
            </a:extLst>
          </p:cNvPr>
          <p:cNvSpPr/>
          <p:nvPr/>
        </p:nvSpPr>
        <p:spPr>
          <a:xfrm>
            <a:off x="5848350" y="2876550"/>
            <a:ext cx="484632" cy="171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28E9DE0C-3A74-4C92-9746-B6C372DCD10A}"/>
              </a:ext>
            </a:extLst>
          </p:cNvPr>
          <p:cNvSpPr/>
          <p:nvPr/>
        </p:nvSpPr>
        <p:spPr>
          <a:xfrm>
            <a:off x="5838825" y="4181475"/>
            <a:ext cx="484632" cy="171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AC8C6F2D-E59C-4B0E-9E4F-D9C305A0294A}"/>
              </a:ext>
            </a:extLst>
          </p:cNvPr>
          <p:cNvSpPr/>
          <p:nvPr/>
        </p:nvSpPr>
        <p:spPr>
          <a:xfrm>
            <a:off x="5838825" y="5429250"/>
            <a:ext cx="484632" cy="17145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Cerrar llave 11">
            <a:extLst>
              <a:ext uri="{FF2B5EF4-FFF2-40B4-BE49-F238E27FC236}">
                <a16:creationId xmlns:a16="http://schemas.microsoft.com/office/drawing/2014/main" id="{137E42B2-9885-4148-BE61-B392B00A728D}"/>
              </a:ext>
            </a:extLst>
          </p:cNvPr>
          <p:cNvSpPr/>
          <p:nvPr/>
        </p:nvSpPr>
        <p:spPr>
          <a:xfrm>
            <a:off x="8477250" y="1200150"/>
            <a:ext cx="484632" cy="4953000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1DEF7BEF-ECA9-4F2D-8B07-71EC8C5AE3D8}"/>
              </a:ext>
            </a:extLst>
          </p:cNvPr>
          <p:cNvSpPr/>
          <p:nvPr/>
        </p:nvSpPr>
        <p:spPr>
          <a:xfrm>
            <a:off x="9210675" y="3190875"/>
            <a:ext cx="2724150" cy="91440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Estilos de vida para reducir PA</a:t>
            </a:r>
          </a:p>
          <a:p>
            <a:pPr algn="ctr"/>
            <a:r>
              <a:rPr lang="es-ES" sz="2000" b="1" dirty="0">
                <a:solidFill>
                  <a:schemeClr val="tx1"/>
                </a:solidFill>
              </a:rPr>
              <a:t>(Clase I)</a:t>
            </a:r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2137344D-FDDD-43E4-8A01-5C7532323D8B}"/>
              </a:ext>
            </a:extLst>
          </p:cNvPr>
          <p:cNvSpPr/>
          <p:nvPr/>
        </p:nvSpPr>
        <p:spPr>
          <a:xfrm>
            <a:off x="9210675" y="4905375"/>
            <a:ext cx="2724150" cy="1676399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tx1"/>
                </a:solidFill>
              </a:rPr>
              <a:t>Después de </a:t>
            </a:r>
            <a:r>
              <a:rPr lang="es-ES" sz="2000" b="1" u="sng" dirty="0">
                <a:solidFill>
                  <a:schemeClr val="tx1"/>
                </a:solidFill>
              </a:rPr>
              <a:t>3 meses </a:t>
            </a:r>
            <a:r>
              <a:rPr lang="es-ES" sz="2000" b="1" dirty="0">
                <a:solidFill>
                  <a:schemeClr val="tx1"/>
                </a:solidFill>
              </a:rPr>
              <a:t>de estilos de vida, </a:t>
            </a:r>
            <a:r>
              <a:rPr lang="es-ES" sz="2000" b="1" u="sng" dirty="0">
                <a:solidFill>
                  <a:schemeClr val="tx1"/>
                </a:solidFill>
              </a:rPr>
              <a:t>iniciar fármacos </a:t>
            </a:r>
            <a:r>
              <a:rPr lang="es-ES" sz="2000" b="1" dirty="0">
                <a:solidFill>
                  <a:schemeClr val="tx1"/>
                </a:solidFill>
              </a:rPr>
              <a:t>si         PA ≥ 130 / 80 </a:t>
            </a:r>
            <a:r>
              <a:rPr lang="es-ES" sz="2000" b="1" dirty="0" err="1">
                <a:solidFill>
                  <a:schemeClr val="tx1"/>
                </a:solidFill>
              </a:rPr>
              <a:t>mmHg</a:t>
            </a:r>
            <a:endParaRPr lang="es-PE" sz="2000" b="1" dirty="0">
              <a:solidFill>
                <a:schemeClr val="tx1"/>
              </a:solidFill>
            </a:endParaRPr>
          </a:p>
        </p:txBody>
      </p:sp>
      <p:sp>
        <p:nvSpPr>
          <p:cNvPr id="15" name="Flecha: arriba y abajo 14">
            <a:extLst>
              <a:ext uri="{FF2B5EF4-FFF2-40B4-BE49-F238E27FC236}">
                <a16:creationId xmlns:a16="http://schemas.microsoft.com/office/drawing/2014/main" id="{5BB15A49-DA42-49A7-950F-82025ACB5889}"/>
              </a:ext>
            </a:extLst>
          </p:cNvPr>
          <p:cNvSpPr/>
          <p:nvPr/>
        </p:nvSpPr>
        <p:spPr>
          <a:xfrm>
            <a:off x="10391775" y="4210050"/>
            <a:ext cx="371475" cy="600075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C431E208-A10C-4A92-8DC7-DD7BA81A2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0" t="968" r="11845"/>
          <a:stretch/>
        </p:blipFill>
        <p:spPr>
          <a:xfrm>
            <a:off x="266700" y="333375"/>
            <a:ext cx="3665347" cy="5848350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D88EEEEF-B5EB-42B3-98D6-28A3A33CB60D}"/>
              </a:ext>
            </a:extLst>
          </p:cNvPr>
          <p:cNvSpPr txBox="1"/>
          <p:nvPr/>
        </p:nvSpPr>
        <p:spPr>
          <a:xfrm>
            <a:off x="95251" y="6410325"/>
            <a:ext cx="31432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Heart J 2024 (Agosto 31)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17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CCB7BB3-4814-4F32-A1B6-1EE39A28A03D}"/>
              </a:ext>
            </a:extLst>
          </p:cNvPr>
          <p:cNvSpPr txBox="1"/>
          <p:nvPr/>
        </p:nvSpPr>
        <p:spPr>
          <a:xfrm>
            <a:off x="228600" y="6369599"/>
            <a:ext cx="44958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McEvoy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JW et al  ESC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Guidelines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2024 (Agosto 31)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9D4ACB-FD91-4A43-993F-29827E555655}"/>
              </a:ext>
            </a:extLst>
          </p:cNvPr>
          <p:cNvSpPr txBox="1"/>
          <p:nvPr/>
        </p:nvSpPr>
        <p:spPr>
          <a:xfrm>
            <a:off x="619125" y="361950"/>
            <a:ext cx="5581650" cy="400110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 de alto riesgo cardiovascular</a:t>
            </a:r>
            <a:endParaRPr lang="es-P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3AE826F-9C48-4B8B-9C8A-8C6901E6C81A}"/>
              </a:ext>
            </a:extLst>
          </p:cNvPr>
          <p:cNvGraphicFramePr>
            <a:graphicFrameLocks noGrp="1"/>
          </p:cNvGraphicFramePr>
          <p:nvPr/>
        </p:nvGraphicFramePr>
        <p:xfrm>
          <a:off x="193675" y="1076324"/>
          <a:ext cx="6483350" cy="3054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446">
                  <a:extLst>
                    <a:ext uri="{9D8B030D-6E8A-4147-A177-3AD203B41FA5}">
                      <a16:colId xmlns:a16="http://schemas.microsoft.com/office/drawing/2014/main" val="2904630593"/>
                    </a:ext>
                  </a:extLst>
                </a:gridCol>
                <a:gridCol w="3643904">
                  <a:extLst>
                    <a:ext uri="{9D8B030D-6E8A-4147-A177-3AD203B41FA5}">
                      <a16:colId xmlns:a16="http://schemas.microsoft.com/office/drawing/2014/main" val="2854913520"/>
                    </a:ext>
                  </a:extLst>
                </a:gridCol>
              </a:tblGrid>
              <a:tr h="369172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Condición clínica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Marcador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066956"/>
                  </a:ext>
                </a:extLst>
              </a:tr>
              <a:tr h="576514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Enfermedad cardiovascular clínica establecida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Enfermedad CV aterosclerótica</a:t>
                      </a:r>
                    </a:p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Insuficiencia  cardiaca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2911769"/>
                  </a:ext>
                </a:extLst>
              </a:tr>
              <a:tr h="576514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Enfermedad renal crónica modera a severa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TFGe</a:t>
                      </a: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60 ml / min / 1.73 m</a:t>
                      </a:r>
                      <a:r>
                        <a:rPr lang="es-ES" sz="16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E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ES" sz="1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Allbuminuria</a:t>
                      </a:r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≥30 g/g (≥3 mg/mmol)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327972"/>
                  </a:ext>
                </a:extLst>
              </a:tr>
              <a:tr h="576514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Otras formas de daño estructural mediado por HT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Cardiaca </a:t>
                      </a:r>
                    </a:p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Vascular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1535165"/>
                  </a:ext>
                </a:extLst>
              </a:tr>
              <a:tr h="369172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mellitus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1 y tipo 2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547541"/>
                  </a:ext>
                </a:extLst>
              </a:tr>
              <a:tr h="576514"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Hipercolesterolemia familiar 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Hipercolesterolemia familiar definitiva o familiar</a:t>
                      </a:r>
                      <a:endParaRPr lang="es-PE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797994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AD3933A1-BAC9-44B2-AA17-5200CC3DA016}"/>
              </a:ext>
            </a:extLst>
          </p:cNvPr>
          <p:cNvGraphicFramePr>
            <a:graphicFrameLocks noGrp="1"/>
          </p:cNvGraphicFramePr>
          <p:nvPr/>
        </p:nvGraphicFramePr>
        <p:xfrm>
          <a:off x="6781800" y="2167466"/>
          <a:ext cx="5245100" cy="435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2550">
                  <a:extLst>
                    <a:ext uri="{9D8B030D-6E8A-4147-A177-3AD203B41FA5}">
                      <a16:colId xmlns:a16="http://schemas.microsoft.com/office/drawing/2014/main" val="2285976214"/>
                    </a:ext>
                  </a:extLst>
                </a:gridCol>
                <a:gridCol w="2622550">
                  <a:extLst>
                    <a:ext uri="{9D8B030D-6E8A-4147-A177-3AD203B41FA5}">
                      <a16:colId xmlns:a16="http://schemas.microsoft.com/office/drawing/2014/main" val="2837728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Modificadores específicos al género</a:t>
                      </a:r>
                    </a:p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(Clase II a)</a:t>
                      </a:r>
                      <a:endParaRPr lang="es-P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Modificadores compartidos</a:t>
                      </a:r>
                    </a:p>
                    <a:p>
                      <a:pPr algn="ctr"/>
                      <a:r>
                        <a:rPr lang="es-ES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(Clase II a)</a:t>
                      </a:r>
                      <a:endParaRPr lang="es-P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7777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Diabetes gestacional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Etnicidad de alto riesgo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439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Hipertensión gestacional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Historia familiar ASCVD de inicio prematuro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12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Pre-eclampsia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Deprivación socio-económica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646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Parto prematuro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Enfermedades inflamatorias autoinmunes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261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≥1 </a:t>
                      </a:r>
                      <a:r>
                        <a:rPr lang="es-ES" sz="17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natimuertos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Enfermedad mental severa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950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Aborto recurrente 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VIH</a:t>
                      </a:r>
                      <a:endParaRPr lang="es-PE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978969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2FB1713-92DD-4993-9764-23A8A15D1953}"/>
              </a:ext>
            </a:extLst>
          </p:cNvPr>
          <p:cNvSpPr txBox="1"/>
          <p:nvPr/>
        </p:nvSpPr>
        <p:spPr>
          <a:xfrm>
            <a:off x="7134225" y="1143000"/>
            <a:ext cx="4562475" cy="723900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Modificadores del riesgo</a:t>
            </a:r>
          </a:p>
          <a:p>
            <a:pPr algn="ctr"/>
            <a:r>
              <a:rPr lang="es-E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 </a:t>
            </a:r>
            <a:endParaRPr lang="es-PE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6985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4210050" y="1781175"/>
            <a:ext cx="3741830" cy="3160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2.3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315200" y="6113415"/>
            <a:ext cx="4589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¡ Meta de PA más intensiva 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414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22D6BE2-018C-4077-B61A-2DC223A4FF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0" t="8785" r="8185" b="2219"/>
          <a:stretch/>
        </p:blipFill>
        <p:spPr>
          <a:xfrm>
            <a:off x="1038226" y="1485900"/>
            <a:ext cx="7219950" cy="49148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8315BD5-B3A3-45D5-AE56-134BF7B9FB86}"/>
              </a:ext>
            </a:extLst>
          </p:cNvPr>
          <p:cNvSpPr txBox="1"/>
          <p:nvPr/>
        </p:nvSpPr>
        <p:spPr>
          <a:xfrm>
            <a:off x="209550" y="6353175"/>
            <a:ext cx="444817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Mancia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 et al J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 (Junio 21)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B84487-747D-47A0-8C05-2FA54D30EBE6}"/>
              </a:ext>
            </a:extLst>
          </p:cNvPr>
          <p:cNvSpPr txBox="1"/>
          <p:nvPr/>
        </p:nvSpPr>
        <p:spPr>
          <a:xfrm flipH="1">
            <a:off x="236215" y="200025"/>
            <a:ext cx="7907659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Metas de la presión arterial en el consultorio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 la mayoría de los pacientes hipertensos a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dultos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2384E21-FD7D-4454-8A6E-E67014F34404}"/>
              </a:ext>
            </a:extLst>
          </p:cNvPr>
          <p:cNvSpPr txBox="1"/>
          <p:nvPr/>
        </p:nvSpPr>
        <p:spPr>
          <a:xfrm flipH="1">
            <a:off x="1817367" y="1428750"/>
            <a:ext cx="1640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 PA sistólica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B2C90B-8C18-4CDE-8E6F-716D99EFEB0C}"/>
              </a:ext>
            </a:extLst>
          </p:cNvPr>
          <p:cNvSpPr txBox="1"/>
          <p:nvPr/>
        </p:nvSpPr>
        <p:spPr>
          <a:xfrm flipH="1">
            <a:off x="5322566" y="1428750"/>
            <a:ext cx="1764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 PA diastólica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1E5ABB9-1D92-4C67-AC45-C6BE188A95BB}"/>
              </a:ext>
            </a:extLst>
          </p:cNvPr>
          <p:cNvSpPr txBox="1"/>
          <p:nvPr/>
        </p:nvSpPr>
        <p:spPr>
          <a:xfrm flipH="1">
            <a:off x="5922639" y="6057900"/>
            <a:ext cx="56388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</a:t>
            </a:r>
            <a:endParaRPr kumimoji="0" lang="es-PE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A5832FA-6AD1-4462-8088-06053FE5DD44}"/>
              </a:ext>
            </a:extLst>
          </p:cNvPr>
          <p:cNvSpPr txBox="1"/>
          <p:nvPr/>
        </p:nvSpPr>
        <p:spPr>
          <a:xfrm flipH="1">
            <a:off x="7113264" y="6048375"/>
            <a:ext cx="56388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Evitar</a:t>
            </a:r>
            <a:endParaRPr kumimoji="0" lang="es-PE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8745521B-9B3D-486A-B5A1-58F3E4584BE2}"/>
              </a:ext>
            </a:extLst>
          </p:cNvPr>
          <p:cNvSpPr txBox="1"/>
          <p:nvPr/>
        </p:nvSpPr>
        <p:spPr>
          <a:xfrm flipH="1">
            <a:off x="8991598" y="1936135"/>
            <a:ext cx="2571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Menores metas PA</a:t>
            </a:r>
            <a:endParaRPr kumimoji="0" lang="es-PE" sz="2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D736218-C408-441E-AD30-404BAE49055B}"/>
              </a:ext>
            </a:extLst>
          </p:cNvPr>
          <p:cNvSpPr txBox="1"/>
          <p:nvPr/>
        </p:nvSpPr>
        <p:spPr>
          <a:xfrm>
            <a:off x="8896350" y="2809875"/>
            <a:ext cx="2733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140 / 90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 todos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Idealmente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 130 / 80 </a:t>
            </a:r>
            <a:r>
              <a:rPr kumimoji="0" lang="es-E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 es tolerable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A9D1AA3-2383-4114-946B-8224527EEE44}"/>
              </a:ext>
            </a:extLst>
          </p:cNvPr>
          <p:cNvSpPr txBox="1"/>
          <p:nvPr/>
        </p:nvSpPr>
        <p:spPr>
          <a:xfrm flipH="1">
            <a:off x="1762124" y="5391150"/>
            <a:ext cx="17335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Mayoría de pacientes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E48ABDF-A5F0-4D81-A1E8-DDD973A861C8}"/>
              </a:ext>
            </a:extLst>
          </p:cNvPr>
          <p:cNvSpPr txBox="1"/>
          <p:nvPr/>
        </p:nvSpPr>
        <p:spPr>
          <a:xfrm flipH="1">
            <a:off x="5343524" y="5381625"/>
            <a:ext cx="1733551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Mayoría de pacientes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286051"/>
      </p:ext>
    </p:extLst>
  </p:cSld>
  <p:clrMapOvr>
    <a:masterClrMapping/>
  </p:clrMapOvr>
  <p:transition spd="slow">
    <p:push dir="u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6C72EF4-DA12-45E2-8B5A-81ECA553EE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8" t="1805" r="6162" b="3611"/>
          <a:stretch/>
        </p:blipFill>
        <p:spPr>
          <a:xfrm>
            <a:off x="123825" y="185737"/>
            <a:ext cx="4276725" cy="6486526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1DBE3FD-35C4-40D5-A60F-0E8A92847E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" t="5310" r="2109" b="4290"/>
          <a:stretch/>
        </p:blipFill>
        <p:spPr>
          <a:xfrm>
            <a:off x="5381163" y="185738"/>
            <a:ext cx="5905962" cy="2128838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52BD80FA-B3E9-4CDB-ADD5-286B8C2B3457}"/>
              </a:ext>
            </a:extLst>
          </p:cNvPr>
          <p:cNvGraphicFramePr>
            <a:graphicFrameLocks noGrp="1"/>
          </p:cNvGraphicFramePr>
          <p:nvPr/>
        </p:nvGraphicFramePr>
        <p:xfrm>
          <a:off x="4610101" y="2562224"/>
          <a:ext cx="7324724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577">
                  <a:extLst>
                    <a:ext uri="{9D8B030D-6E8A-4147-A177-3AD203B41FA5}">
                      <a16:colId xmlns:a16="http://schemas.microsoft.com/office/drawing/2014/main" val="1440203902"/>
                    </a:ext>
                  </a:extLst>
                </a:gridCol>
                <a:gridCol w="4238147">
                  <a:extLst>
                    <a:ext uri="{9D8B030D-6E8A-4147-A177-3AD203B41FA5}">
                      <a16:colId xmlns:a16="http://schemas.microsoft.com/office/drawing/2014/main" val="2458011226"/>
                    </a:ext>
                  </a:extLst>
                </a:gridCol>
              </a:tblGrid>
              <a:tr h="516588"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Clase  I </a:t>
                      </a:r>
                      <a:endParaRPr lang="es-P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de evidencia  A</a:t>
                      </a:r>
                      <a:endParaRPr lang="es-PE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258796"/>
                  </a:ext>
                </a:extLst>
              </a:tr>
              <a:tr h="1306663">
                <a:tc gridSpan="2">
                  <a:txBody>
                    <a:bodyPr/>
                    <a:lstStyle/>
                    <a:p>
                      <a:endParaRPr lang="es-E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E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reducir el riesgo ECV, se recomienda para la mayoría de los adultos, meta de PA sistólica entre </a:t>
                      </a:r>
                      <a:r>
                        <a:rPr lang="es-ES" sz="20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 – 129 </a:t>
                      </a:r>
                      <a:r>
                        <a:rPr lang="es-ES" sz="2000" b="1" dirty="0" err="1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r>
                        <a:rPr lang="es-E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en la medida que sea bien tolerada</a:t>
                      </a:r>
                      <a:endParaRPr lang="es-PE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9317218"/>
                  </a:ext>
                </a:extLst>
              </a:tr>
              <a:tr h="1306663">
                <a:tc gridSpan="2">
                  <a:txBody>
                    <a:bodyPr/>
                    <a:lstStyle/>
                    <a:p>
                      <a:endParaRPr lang="es-E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s-E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 aquellos que no toleran PAS = 120 – 129 </a:t>
                      </a:r>
                      <a:r>
                        <a:rPr lang="es-E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r>
                        <a:rPr lang="es-E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se recomienda una meta, tan baja como sea razonablemente alcanzable</a:t>
                      </a:r>
                      <a:endParaRPr lang="es-PE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6778230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A782C4E-923B-4816-B053-B33CF1D99E36}"/>
              </a:ext>
            </a:extLst>
          </p:cNvPr>
          <p:cNvSpPr txBox="1"/>
          <p:nvPr/>
        </p:nvSpPr>
        <p:spPr>
          <a:xfrm>
            <a:off x="8867775" y="6124575"/>
            <a:ext cx="3114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Heart J 2024 (Agosto 31)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15D3EB1-4EC7-491B-BF74-F05E18220339}"/>
              </a:ext>
            </a:extLst>
          </p:cNvPr>
          <p:cNvSpPr txBox="1"/>
          <p:nvPr/>
        </p:nvSpPr>
        <p:spPr>
          <a:xfrm flipH="1">
            <a:off x="5293992" y="6038850"/>
            <a:ext cx="2754632" cy="40011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PAD = 70 – 79 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mmHg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8406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1670507-1E2C-4402-A953-F79FCE73792E}"/>
              </a:ext>
            </a:extLst>
          </p:cNvPr>
          <p:cNvSpPr txBox="1"/>
          <p:nvPr/>
        </p:nvSpPr>
        <p:spPr>
          <a:xfrm>
            <a:off x="982637" y="803848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endParaRPr kumimoji="0" lang="es-PE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34FA5C-FEA2-4456-A3F9-4949F23444A5}"/>
              </a:ext>
            </a:extLst>
          </p:cNvPr>
          <p:cNvSpPr txBox="1"/>
          <p:nvPr/>
        </p:nvSpPr>
        <p:spPr>
          <a:xfrm>
            <a:off x="1409701" y="2209800"/>
            <a:ext cx="9182099" cy="3435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Escenarios que debemos enfrentar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2025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predictor de desenlaces vasculares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Discusión ESH 2023 vs ESC 2024 : ¡ mensajes !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Estrategias de la terapia según las exigencias                  (5)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Reflexiones finales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751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4190999" y="1771647"/>
            <a:ext cx="37323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.1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810626" y="6153150"/>
            <a:ext cx="300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Titular vs combinar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2562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BF21B22-494A-4F50-911F-28024CF12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0" t="27439" r="3672" b="15453"/>
          <a:stretch/>
        </p:blipFill>
        <p:spPr>
          <a:xfrm>
            <a:off x="1400176" y="333376"/>
            <a:ext cx="5705474" cy="77998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038B720-DC74-4B99-86A1-C3A3E6E201CD}"/>
              </a:ext>
            </a:extLst>
          </p:cNvPr>
          <p:cNvSpPr txBox="1"/>
          <p:nvPr/>
        </p:nvSpPr>
        <p:spPr>
          <a:xfrm flipH="1">
            <a:off x="8782050" y="6477000"/>
            <a:ext cx="324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Law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MR et al BMJ 2003; 326 (Junio): 1-8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F50E3B8-5F98-48B7-B149-A5AFD12EF2A4}"/>
              </a:ext>
            </a:extLst>
          </p:cNvPr>
          <p:cNvSpPr txBox="1"/>
          <p:nvPr/>
        </p:nvSpPr>
        <p:spPr>
          <a:xfrm>
            <a:off x="8258174" y="161925"/>
            <a:ext cx="3552826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354 estudios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randomizados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40,000 tratados / 16,000 placebo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clases de antihipertensivos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(BB, CAA, D-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tzd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iSRA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904C7EF-0330-4258-80A6-531D34CC2B89}"/>
              </a:ext>
            </a:extLst>
          </p:cNvPr>
          <p:cNvGraphicFramePr>
            <a:graphicFrameLocks noGrp="1"/>
          </p:cNvGraphicFramePr>
          <p:nvPr/>
        </p:nvGraphicFramePr>
        <p:xfrm>
          <a:off x="228598" y="1424517"/>
          <a:ext cx="11658602" cy="18901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938">
                  <a:extLst>
                    <a:ext uri="{9D8B030D-6E8A-4147-A177-3AD203B41FA5}">
                      <a16:colId xmlns:a16="http://schemas.microsoft.com/office/drawing/2014/main" val="3000537787"/>
                    </a:ext>
                  </a:extLst>
                </a:gridCol>
                <a:gridCol w="2928938">
                  <a:extLst>
                    <a:ext uri="{9D8B030D-6E8A-4147-A177-3AD203B41FA5}">
                      <a16:colId xmlns:a16="http://schemas.microsoft.com/office/drawing/2014/main" val="3114144160"/>
                    </a:ext>
                  </a:extLst>
                </a:gridCol>
                <a:gridCol w="2928938">
                  <a:extLst>
                    <a:ext uri="{9D8B030D-6E8A-4147-A177-3AD203B41FA5}">
                      <a16:colId xmlns:a16="http://schemas.microsoft.com/office/drawing/2014/main" val="2912553752"/>
                    </a:ext>
                  </a:extLst>
                </a:gridCol>
                <a:gridCol w="2871788">
                  <a:extLst>
                    <a:ext uri="{9D8B030D-6E8A-4147-A177-3AD203B41FA5}">
                      <a16:colId xmlns:a16="http://schemas.microsoft.com/office/drawing/2014/main" val="1438705703"/>
                    </a:ext>
                  </a:extLst>
                </a:gridCol>
              </a:tblGrid>
              <a:tr h="378037">
                <a:tc rowSpan="2">
                  <a:txBody>
                    <a:bodyPr/>
                    <a:lstStyle/>
                    <a:p>
                      <a:r>
                        <a:rPr lang="es-ES" dirty="0"/>
                        <a:t>Todas las categorías</a:t>
                      </a:r>
                      <a:endParaRPr lang="es-PE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Reducción de la presión arterial, </a:t>
                      </a:r>
                      <a:r>
                        <a:rPr lang="es-ES" dirty="0" err="1"/>
                        <a:t>mmHg</a:t>
                      </a:r>
                      <a:r>
                        <a:rPr lang="es-ES" dirty="0"/>
                        <a:t> (IC, 95%)</a:t>
                      </a:r>
                      <a:endParaRPr lang="es-P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P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6593283"/>
                  </a:ext>
                </a:extLst>
              </a:tr>
              <a:tr h="378037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Mitad de la dosis standard</a:t>
                      </a:r>
                      <a:endParaRPr lang="es-PE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Dosis standard</a:t>
                      </a:r>
                      <a:endParaRPr lang="es-PE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Doble de la dosis standard</a:t>
                      </a:r>
                      <a:endParaRPr lang="es-PE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568777"/>
                  </a:ext>
                </a:extLst>
              </a:tr>
              <a:tr h="378037">
                <a:tc>
                  <a:txBody>
                    <a:bodyPr/>
                    <a:lstStyle/>
                    <a:p>
                      <a:r>
                        <a:rPr lang="es-ES" dirty="0"/>
                        <a:t>Presión arterial sistólica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7.1 (6.8 – 7.5)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9.1 (8.8 – 9.3)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10.9 (10.7 – 11.2)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8822454"/>
                  </a:ext>
                </a:extLst>
              </a:tr>
              <a:tr h="378037">
                <a:tc>
                  <a:txBody>
                    <a:bodyPr/>
                    <a:lstStyle/>
                    <a:p>
                      <a:r>
                        <a:rPr lang="es-ES" dirty="0"/>
                        <a:t>Presión arterial diastólica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4.4 (4.2 – 4.6)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5.5 (5.4 – 5.7)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6.5 (6.3 – 6.7)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337068"/>
                  </a:ext>
                </a:extLst>
              </a:tr>
              <a:tr h="378037">
                <a:tc gridSpan="4"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chemeClr val="bg1"/>
                          </a:solidFill>
                        </a:rPr>
                        <a:t>Reducción significativa ≈ 20% entre mitad de dosis y dosis standard</a:t>
                      </a:r>
                      <a:endParaRPr lang="es-PE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dirty="0"/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dirty="0"/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dirty="0"/>
                    </a:p>
                  </a:txBody>
                  <a:tcPr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3903260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C7EED29F-698A-4C96-85BC-5EC0C039D328}"/>
              </a:ext>
            </a:extLst>
          </p:cNvPr>
          <p:cNvGraphicFramePr>
            <a:graphicFrameLocks noGrp="1"/>
          </p:cNvGraphicFramePr>
          <p:nvPr/>
        </p:nvGraphicFramePr>
        <p:xfrm>
          <a:off x="219078" y="3362325"/>
          <a:ext cx="11706224" cy="150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6556">
                  <a:extLst>
                    <a:ext uri="{9D8B030D-6E8A-4147-A177-3AD203B41FA5}">
                      <a16:colId xmlns:a16="http://schemas.microsoft.com/office/drawing/2014/main" val="4200955659"/>
                    </a:ext>
                  </a:extLst>
                </a:gridCol>
                <a:gridCol w="2926556">
                  <a:extLst>
                    <a:ext uri="{9D8B030D-6E8A-4147-A177-3AD203B41FA5}">
                      <a16:colId xmlns:a16="http://schemas.microsoft.com/office/drawing/2014/main" val="3367141288"/>
                    </a:ext>
                  </a:extLst>
                </a:gridCol>
                <a:gridCol w="2926556">
                  <a:extLst>
                    <a:ext uri="{9D8B030D-6E8A-4147-A177-3AD203B41FA5}">
                      <a16:colId xmlns:a16="http://schemas.microsoft.com/office/drawing/2014/main" val="1158468842"/>
                    </a:ext>
                  </a:extLst>
                </a:gridCol>
                <a:gridCol w="2926556">
                  <a:extLst>
                    <a:ext uri="{9D8B030D-6E8A-4147-A177-3AD203B41FA5}">
                      <a16:colId xmlns:a16="http://schemas.microsoft.com/office/drawing/2014/main" val="86792603"/>
                    </a:ext>
                  </a:extLst>
                </a:gridCol>
              </a:tblGrid>
              <a:tr h="376925">
                <a:tc rowSpan="2">
                  <a:txBody>
                    <a:bodyPr/>
                    <a:lstStyle/>
                    <a:p>
                      <a:r>
                        <a:rPr lang="es-ES" dirty="0"/>
                        <a:t>Parámetro</a:t>
                      </a:r>
                      <a:endParaRPr lang="es-PE" dirty="0"/>
                    </a:p>
                  </a:txBody>
                  <a:tcPr>
                    <a:solidFill>
                      <a:srgbClr val="8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Reducción de la presión arterial, </a:t>
                      </a:r>
                      <a:r>
                        <a:rPr lang="es-ES" dirty="0" err="1"/>
                        <a:t>mmHg</a:t>
                      </a:r>
                      <a:r>
                        <a:rPr lang="es-ES" dirty="0"/>
                        <a:t> (IC, 95%)</a:t>
                      </a:r>
                      <a:endParaRPr lang="es-PE" dirty="0"/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dirty="0"/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dirty="0"/>
                    </a:p>
                  </a:txBody>
                  <a:tcP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48768"/>
                  </a:ext>
                </a:extLst>
              </a:tr>
              <a:tr h="376925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Un solo fármaco</a:t>
                      </a:r>
                      <a:endParaRPr lang="es-PE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Dos fármacos</a:t>
                      </a:r>
                      <a:endParaRPr lang="es-PE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Tres fármacos</a:t>
                      </a:r>
                      <a:endParaRPr lang="es-PE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468038"/>
                  </a:ext>
                </a:extLst>
              </a:tr>
              <a:tr h="376925">
                <a:tc>
                  <a:txBody>
                    <a:bodyPr/>
                    <a:lstStyle/>
                    <a:p>
                      <a:r>
                        <a:rPr lang="es-ES" dirty="0"/>
                        <a:t>Presión arterial sistólica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6.7 (6.1-7.2)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13.3 (12.4 – 14.1)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19.9 (18.5 – 21.3)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093502"/>
                  </a:ext>
                </a:extLst>
              </a:tr>
              <a:tr h="376925">
                <a:tc>
                  <a:txBody>
                    <a:bodyPr/>
                    <a:lstStyle/>
                    <a:p>
                      <a:r>
                        <a:rPr lang="es-ES" dirty="0"/>
                        <a:t>Presión arterial diastólica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3.7 (3.1 – 4.3)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7.3 (6.2 – 8.3)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10.7 (9.1 – 12.4)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375163"/>
                  </a:ext>
                </a:extLst>
              </a:tr>
            </a:tbl>
          </a:graphicData>
        </a:graphic>
      </p:graphicFrame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61655992-D53C-465B-BC44-1388C6D46CA2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4943474"/>
          <a:ext cx="11639552" cy="146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1375">
                  <a:extLst>
                    <a:ext uri="{9D8B030D-6E8A-4147-A177-3AD203B41FA5}">
                      <a16:colId xmlns:a16="http://schemas.microsoft.com/office/drawing/2014/main" val="4200955659"/>
                    </a:ext>
                  </a:extLst>
                </a:gridCol>
                <a:gridCol w="2438401">
                  <a:extLst>
                    <a:ext uri="{9D8B030D-6E8A-4147-A177-3AD203B41FA5}">
                      <a16:colId xmlns:a16="http://schemas.microsoft.com/office/drawing/2014/main" val="3367141288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1158468842"/>
                    </a:ext>
                  </a:extLst>
                </a:gridCol>
                <a:gridCol w="2909888">
                  <a:extLst>
                    <a:ext uri="{9D8B030D-6E8A-4147-A177-3AD203B41FA5}">
                      <a16:colId xmlns:a16="http://schemas.microsoft.com/office/drawing/2014/main" val="86792603"/>
                    </a:ext>
                  </a:extLst>
                </a:gridCol>
              </a:tblGrid>
              <a:tr h="367400">
                <a:tc rowSpan="2">
                  <a:txBody>
                    <a:bodyPr/>
                    <a:lstStyle/>
                    <a:p>
                      <a:r>
                        <a:rPr lang="es-ES" dirty="0"/>
                        <a:t>Desenlace</a:t>
                      </a:r>
                      <a:endParaRPr lang="es-PE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s-ES" dirty="0"/>
                        <a:t>Reducción en la incidencia de los eventos, % (IC, 95%)</a:t>
                      </a:r>
                      <a:endParaRPr lang="es-PE" dirty="0"/>
                    </a:p>
                  </a:txBody>
                  <a:tcPr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dirty="0"/>
                    </a:p>
                  </a:txBody>
                  <a:tcPr>
                    <a:solidFill>
                      <a:srgbClr val="8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dirty="0"/>
                    </a:p>
                  </a:txBody>
                  <a:tcP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348768"/>
                  </a:ext>
                </a:extLst>
              </a:tr>
              <a:tr h="367400">
                <a:tc vMerge="1">
                  <a:txBody>
                    <a:bodyPr/>
                    <a:lstStyle/>
                    <a:p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Un solo fármaco</a:t>
                      </a:r>
                      <a:endParaRPr lang="es-P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Dos fármacos</a:t>
                      </a:r>
                      <a:endParaRPr lang="es-P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Tres fármacos</a:t>
                      </a:r>
                      <a:endParaRPr lang="es-PE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468038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r>
                        <a:rPr lang="es-ES" dirty="0" err="1"/>
                        <a:t>Stroke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29 (26 – 31)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49 (42 – 55)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63 (55 – 70)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8093502"/>
                  </a:ext>
                </a:extLst>
              </a:tr>
              <a:tr h="367400">
                <a:tc>
                  <a:txBody>
                    <a:bodyPr/>
                    <a:lstStyle/>
                    <a:p>
                      <a:r>
                        <a:rPr lang="es-ES" dirty="0"/>
                        <a:t>Eventos isquémicos cardiacos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19 (17 – 21)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34 (29 – 40)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46 (39 – 3353)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3751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57494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4190999" y="1771647"/>
            <a:ext cx="37323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.2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534275" y="6153150"/>
            <a:ext cx="428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Adherencia y persistencia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732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7EAF905-91FB-4F1D-A948-B705C65C012E}"/>
              </a:ext>
            </a:extLst>
          </p:cNvPr>
          <p:cNvSpPr txBox="1"/>
          <p:nvPr/>
        </p:nvSpPr>
        <p:spPr>
          <a:xfrm>
            <a:off x="1230911" y="589655"/>
            <a:ext cx="9717725" cy="830997"/>
          </a:xfrm>
          <a:prstGeom prst="rect">
            <a:avLst/>
          </a:prstGeom>
          <a:solidFill>
            <a:srgbClr val="660033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Meta-análisis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Combinación en píldora única vs Combinación equivalente libre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DD15E7-0B63-4680-980F-EB4E103F86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0" t="33001" r="75191" b="34689"/>
          <a:stretch/>
        </p:blipFill>
        <p:spPr>
          <a:xfrm>
            <a:off x="549495" y="3871716"/>
            <a:ext cx="2619374" cy="265612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27787F7-381E-47BB-A122-F77671E0FE78}"/>
              </a:ext>
            </a:extLst>
          </p:cNvPr>
          <p:cNvSpPr txBox="1"/>
          <p:nvPr/>
        </p:nvSpPr>
        <p:spPr>
          <a:xfrm flipH="1">
            <a:off x="7886699" y="6353175"/>
            <a:ext cx="406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Parati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 et al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Hypertension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2021; 77: 692-705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15FDCF9-13E7-49CE-BBA4-4B5458C0BE65}"/>
              </a:ext>
            </a:extLst>
          </p:cNvPr>
          <p:cNvSpPr txBox="1"/>
          <p:nvPr/>
        </p:nvSpPr>
        <p:spPr>
          <a:xfrm>
            <a:off x="5972175" y="4271225"/>
            <a:ext cx="51816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17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44 estudios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2 píldoras vs 1, o 3 píldoras vs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(equivalente libre vs píldora única)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E6FEE8-D4EC-4F21-91DD-58DA2436537F}"/>
              </a:ext>
            </a:extLst>
          </p:cNvPr>
          <p:cNvSpPr txBox="1"/>
          <p:nvPr/>
        </p:nvSpPr>
        <p:spPr>
          <a:xfrm flipH="1">
            <a:off x="1867839" y="1883975"/>
            <a:ext cx="8269391" cy="1585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 pacientes hipertensos, ¿el régimen, basado en la combinación en píldora única, implica mejor control de la presión arterial, adherencia y persistencia comparado con la combinación equivalente libre ?  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31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1670507-1E2C-4402-A953-F79FCE73792E}"/>
              </a:ext>
            </a:extLst>
          </p:cNvPr>
          <p:cNvSpPr txBox="1"/>
          <p:nvPr/>
        </p:nvSpPr>
        <p:spPr>
          <a:xfrm>
            <a:off x="982637" y="803848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endParaRPr kumimoji="0" lang="es-PE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34FA5C-FEA2-4456-A3F9-4949F23444A5}"/>
              </a:ext>
            </a:extLst>
          </p:cNvPr>
          <p:cNvSpPr txBox="1"/>
          <p:nvPr/>
        </p:nvSpPr>
        <p:spPr>
          <a:xfrm>
            <a:off x="1647825" y="2228849"/>
            <a:ext cx="87439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Escenarios que debemos enfrentar en el 2025             (3)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 predictor de desenlaces vasculares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 Discusión ESH 2023 vs ESC 2024 : ¡ mensajes !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  Estrategias de la terapia según las exigencias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  Reflexiones finales  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              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440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7C4E0DD-A5BC-41F1-A33C-77FA10A9B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61" t="1127" r="5608" b="1127"/>
          <a:stretch/>
        </p:blipFill>
        <p:spPr>
          <a:xfrm>
            <a:off x="1788729" y="1304268"/>
            <a:ext cx="8615856" cy="487154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0E38629-68C0-4B2C-8BB4-C5C95E0324A5}"/>
              </a:ext>
            </a:extLst>
          </p:cNvPr>
          <p:cNvSpPr txBox="1"/>
          <p:nvPr/>
        </p:nvSpPr>
        <p:spPr>
          <a:xfrm flipH="1">
            <a:off x="7886699" y="6353175"/>
            <a:ext cx="40671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Parati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 et al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Hypertension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2021; 77: 692-705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693DA21-2360-4978-B993-556CB951692E}"/>
              </a:ext>
            </a:extLst>
          </p:cNvPr>
          <p:cNvSpPr txBox="1"/>
          <p:nvPr/>
        </p:nvSpPr>
        <p:spPr>
          <a:xfrm>
            <a:off x="444639" y="290108"/>
            <a:ext cx="11290271" cy="83099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Meta-análisis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Combinación en píldora única (CPU) vs Combinación equivalente libre (CEL)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F448C6-C3E1-41A8-A607-ACA59950C3CB}"/>
              </a:ext>
            </a:extLst>
          </p:cNvPr>
          <p:cNvSpPr txBox="1"/>
          <p:nvPr/>
        </p:nvSpPr>
        <p:spPr>
          <a:xfrm flipH="1">
            <a:off x="1143000" y="1262467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Adherencia a la medicación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0EDCE6B-F7B5-4E70-8F47-EAC1B4236B25}"/>
              </a:ext>
            </a:extLst>
          </p:cNvPr>
          <p:cNvSpPr txBox="1"/>
          <p:nvPr/>
        </p:nvSpPr>
        <p:spPr>
          <a:xfrm flipH="1">
            <a:off x="1057275" y="1938742"/>
            <a:ext cx="2819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Persistencia a la medicación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781997E-930E-45C6-A305-8470A9622968}"/>
              </a:ext>
            </a:extLst>
          </p:cNvPr>
          <p:cNvSpPr txBox="1"/>
          <p:nvPr/>
        </p:nvSpPr>
        <p:spPr>
          <a:xfrm flipH="1">
            <a:off x="1962150" y="2557866"/>
            <a:ext cx="1914525" cy="3758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Reducciones PAS*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BB6D639-8D27-4E61-BA70-0E6926D42B16}"/>
              </a:ext>
            </a:extLst>
          </p:cNvPr>
          <p:cNvSpPr txBox="1"/>
          <p:nvPr/>
        </p:nvSpPr>
        <p:spPr>
          <a:xfrm flipH="1">
            <a:off x="1933574" y="3219450"/>
            <a:ext cx="19431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Reducciones PAD*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662ECFA6-FC0E-4BA5-BC57-5CFD7008A15C}"/>
              </a:ext>
            </a:extLst>
          </p:cNvPr>
          <p:cNvSpPr txBox="1"/>
          <p:nvPr/>
        </p:nvSpPr>
        <p:spPr>
          <a:xfrm flipH="1">
            <a:off x="1123950" y="3929467"/>
            <a:ext cx="2743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Pacientes que logran metas</a:t>
            </a:r>
            <a:r>
              <a: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 PA*  (n=9)</a:t>
            </a: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2194127-4B64-4C28-8FD0-6F0BF5728A23}"/>
              </a:ext>
            </a:extLst>
          </p:cNvPr>
          <p:cNvSpPr txBox="1"/>
          <p:nvPr/>
        </p:nvSpPr>
        <p:spPr>
          <a:xfrm flipH="1">
            <a:off x="5019675" y="5181601"/>
            <a:ext cx="3981450" cy="9592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Mejoría significativa con terapia CPU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Mejoría numérica con terapia CPU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Similar entre terapia CPU y CEL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Mejoría significativa con terapia CEL 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78A7E80-477A-40A1-B3DB-9EB0A2DCD874}"/>
              </a:ext>
            </a:extLst>
          </p:cNvPr>
          <p:cNvSpPr txBox="1"/>
          <p:nvPr/>
        </p:nvSpPr>
        <p:spPr>
          <a:xfrm flipH="1">
            <a:off x="6372224" y="4829175"/>
            <a:ext cx="13335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Estudios (%)</a:t>
            </a:r>
            <a:endParaRPr kumimoji="0" lang="es-P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EA1F73-2675-4FA9-BA1D-A1E9DDE68F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6" t="7373" r="8205"/>
          <a:stretch/>
        </p:blipFill>
        <p:spPr>
          <a:xfrm>
            <a:off x="3952875" y="2699372"/>
            <a:ext cx="6267450" cy="177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344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4190999" y="1771647"/>
            <a:ext cx="37323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.3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534275" y="6153150"/>
            <a:ext cx="428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</a:t>
            </a: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enlaces vasculares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542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640479A-2386-4550-A084-57A9507983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4" t="22243" r="23370" b="41176"/>
          <a:stretch/>
        </p:blipFill>
        <p:spPr>
          <a:xfrm>
            <a:off x="412967" y="328996"/>
            <a:ext cx="4078686" cy="1514289"/>
          </a:xfrm>
          <a:prstGeom prst="rect">
            <a:avLst/>
          </a:prstGeom>
          <a:ln w="22225">
            <a:solidFill>
              <a:srgbClr val="800000"/>
            </a:solidFill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4ED8586-33DB-494F-8814-466D94824198}"/>
              </a:ext>
            </a:extLst>
          </p:cNvPr>
          <p:cNvSpPr/>
          <p:nvPr/>
        </p:nvSpPr>
        <p:spPr>
          <a:xfrm>
            <a:off x="7086312" y="6392486"/>
            <a:ext cx="4916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 F et al European Heart Journal 2018; 39: 3654–3661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C77F21-9488-40E3-A9D9-CF26F96C0F08}"/>
              </a:ext>
            </a:extLst>
          </p:cNvPr>
          <p:cNvSpPr txBox="1"/>
          <p:nvPr/>
        </p:nvSpPr>
        <p:spPr>
          <a:xfrm>
            <a:off x="7620001" y="353228"/>
            <a:ext cx="4200524" cy="1477328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Región de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Lombardia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(Italia)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44,534 (Edad = 40-80 años)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*01 antihipertensivo,    n = 37,078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*02 agentes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fija, n = 7,456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 = 1 año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93179638-FA74-4F40-8EBC-D0EED0689CB4}"/>
              </a:ext>
            </a:extLst>
          </p:cNvPr>
          <p:cNvGraphicFramePr/>
          <p:nvPr/>
        </p:nvGraphicFramePr>
        <p:xfrm>
          <a:off x="2127523" y="2860766"/>
          <a:ext cx="9104812" cy="302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D871F4C-0B27-4208-92B3-B3B555B65B6F}"/>
              </a:ext>
            </a:extLst>
          </p:cNvPr>
          <p:cNvSpPr txBox="1"/>
          <p:nvPr/>
        </p:nvSpPr>
        <p:spPr>
          <a:xfrm>
            <a:off x="289985" y="3472933"/>
            <a:ext cx="18598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Reducción 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riesgo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desenlaces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cardiovasculares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4F7D110-4BC2-4A57-8524-98950ED3BC72}"/>
              </a:ext>
            </a:extLst>
          </p:cNvPr>
          <p:cNvSpPr txBox="1"/>
          <p:nvPr/>
        </p:nvSpPr>
        <p:spPr>
          <a:xfrm>
            <a:off x="2906772" y="5342712"/>
            <a:ext cx="10791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0.85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0.74 – 0.97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AF1C89A-7CFC-4522-AE62-2FC22A18F232}"/>
              </a:ext>
            </a:extLst>
          </p:cNvPr>
          <p:cNvSpPr txBox="1"/>
          <p:nvPr/>
        </p:nvSpPr>
        <p:spPr>
          <a:xfrm>
            <a:off x="4678966" y="5338356"/>
            <a:ext cx="10791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0.73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0.56 – 0.95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66B8169-EDD7-44AB-AE3C-B35A4F44A72F}"/>
              </a:ext>
            </a:extLst>
          </p:cNvPr>
          <p:cNvSpPr txBox="1"/>
          <p:nvPr/>
        </p:nvSpPr>
        <p:spPr>
          <a:xfrm>
            <a:off x="6351018" y="5338356"/>
            <a:ext cx="10791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0.83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0.61 – 1.14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0.26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DBC128D-1CAF-4B90-93E4-F23C383C632C}"/>
              </a:ext>
            </a:extLst>
          </p:cNvPr>
          <p:cNvSpPr txBox="1"/>
          <p:nvPr/>
        </p:nvSpPr>
        <p:spPr>
          <a:xfrm>
            <a:off x="8114506" y="5338356"/>
            <a:ext cx="10791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0.90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0.54 – 1.51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0.69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CC4915-8FA7-4FD0-B5CE-22B61D5F478C}"/>
              </a:ext>
            </a:extLst>
          </p:cNvPr>
          <p:cNvSpPr txBox="1"/>
          <p:nvPr/>
        </p:nvSpPr>
        <p:spPr>
          <a:xfrm>
            <a:off x="9838810" y="5338356"/>
            <a:ext cx="107914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0.42 – 0.94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9C35630-4CB1-4AFF-B0FE-87176AB38FC8}"/>
              </a:ext>
            </a:extLst>
          </p:cNvPr>
          <p:cNvSpPr txBox="1"/>
          <p:nvPr/>
        </p:nvSpPr>
        <p:spPr>
          <a:xfrm>
            <a:off x="2606774" y="2184941"/>
            <a:ext cx="17331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Cualquier evento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cardiovascular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FD07F1D-3C42-4B74-850B-47E3E529D140}"/>
              </a:ext>
            </a:extLst>
          </p:cNvPr>
          <p:cNvSpPr txBox="1"/>
          <p:nvPr/>
        </p:nvSpPr>
        <p:spPr>
          <a:xfrm>
            <a:off x="4544966" y="2206711"/>
            <a:ext cx="1322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Cardiópatía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isquémica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F0FCEDF-0AE4-4101-A67A-2B6B8CDD723D}"/>
              </a:ext>
            </a:extLst>
          </p:cNvPr>
          <p:cNvSpPr txBox="1"/>
          <p:nvPr/>
        </p:nvSpPr>
        <p:spPr>
          <a:xfrm>
            <a:off x="6095905" y="2193648"/>
            <a:ext cx="1643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Enfermedad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cerebrovascular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5A29C0E-F585-4EA0-9426-6650FF5A66E1}"/>
              </a:ext>
            </a:extLst>
          </p:cNvPr>
          <p:cNvSpPr txBox="1"/>
          <p:nvPr/>
        </p:nvSpPr>
        <p:spPr>
          <a:xfrm>
            <a:off x="7986120" y="2193648"/>
            <a:ext cx="13115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Insuficiencia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cardiaca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A8FEAB3-100D-4BF5-B9FA-469A66599C18}"/>
              </a:ext>
            </a:extLst>
          </p:cNvPr>
          <p:cNvSpPr txBox="1"/>
          <p:nvPr/>
        </p:nvSpPr>
        <p:spPr>
          <a:xfrm>
            <a:off x="9808201" y="2193648"/>
            <a:ext cx="11160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Fibrilación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auricular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83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175A287-2C5A-4F93-88FF-401F06C298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6" t="5359"/>
          <a:stretch/>
        </p:blipFill>
        <p:spPr>
          <a:xfrm>
            <a:off x="276674" y="276728"/>
            <a:ext cx="5063104" cy="216248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DE71466-000A-433B-9EFB-1952290FADB1}"/>
              </a:ext>
            </a:extLst>
          </p:cNvPr>
          <p:cNvSpPr txBox="1"/>
          <p:nvPr/>
        </p:nvSpPr>
        <p:spPr>
          <a:xfrm flipH="1">
            <a:off x="6624535" y="6381344"/>
            <a:ext cx="5359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Schmieder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 et al </a:t>
            </a:r>
            <a:r>
              <a:rPr kumimoji="0" lang="es-E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Hypertensión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 (Mayo); 80: 1127-1135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339D8C0-B2B5-47CC-898F-116B335835CF}"/>
              </a:ext>
            </a:extLst>
          </p:cNvPr>
          <p:cNvSpPr txBox="1"/>
          <p:nvPr/>
        </p:nvSpPr>
        <p:spPr>
          <a:xfrm>
            <a:off x="9034158" y="308851"/>
            <a:ext cx="2821021" cy="1754326"/>
          </a:xfrm>
          <a:prstGeom prst="rect">
            <a:avLst/>
          </a:prstGeom>
          <a:noFill/>
          <a:ln w="22225">
            <a:solidFill>
              <a:srgbClr val="660033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AOK PLUS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Hipertensos ≥18 años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Combinaciones SRA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2012 – 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= 57,998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TS ≥1 año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A56D37F-B975-4BBD-B364-6F3D44B1C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8" t="11888" r="11014" b="13283"/>
          <a:stretch/>
        </p:blipFill>
        <p:spPr>
          <a:xfrm>
            <a:off x="429074" y="3995762"/>
            <a:ext cx="5266280" cy="248836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D76A813-1904-45DA-BB32-6864919376FE}"/>
              </a:ext>
            </a:extLst>
          </p:cNvPr>
          <p:cNvSpPr txBox="1"/>
          <p:nvPr/>
        </p:nvSpPr>
        <p:spPr>
          <a:xfrm>
            <a:off x="987165" y="2874850"/>
            <a:ext cx="4134254" cy="830997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Mortalidad por toda causa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“menor con píldora única”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62DEDD1-9B02-4610-A923-D97E9A286A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3" t="23036" r="9294" b="7698"/>
          <a:stretch/>
        </p:blipFill>
        <p:spPr>
          <a:xfrm>
            <a:off x="6781360" y="3772523"/>
            <a:ext cx="4139168" cy="221652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34DDC851-6905-4BBB-8682-0D73B95604E1}"/>
              </a:ext>
            </a:extLst>
          </p:cNvPr>
          <p:cNvSpPr txBox="1"/>
          <p:nvPr/>
        </p:nvSpPr>
        <p:spPr>
          <a:xfrm>
            <a:off x="6096001" y="2805732"/>
            <a:ext cx="549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Hospitalización x toda causa y</a:t>
            </a:r>
            <a:r>
              <a:rPr kumimoji="0" lang="es-ES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mortalidad por toda causa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“a favor de píldora única”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7930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B09C97-D681-44DC-9BE8-1528F33738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14" t="16298" r="18972" b="33575"/>
          <a:stretch/>
        </p:blipFill>
        <p:spPr>
          <a:xfrm>
            <a:off x="233080" y="197222"/>
            <a:ext cx="3729320" cy="15158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37A63CE-234E-4BCF-A4B2-8F1DFCB3DA88}"/>
              </a:ext>
            </a:extLst>
          </p:cNvPr>
          <p:cNvSpPr/>
          <p:nvPr/>
        </p:nvSpPr>
        <p:spPr>
          <a:xfrm>
            <a:off x="6230472" y="6455513"/>
            <a:ext cx="58360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Weisser B et al Eur Heart Journal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Cardiov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Pharmacotherapy 2024;10: 686–693 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74A5D3-8BD4-406B-93DC-336C0F2DA2B9}"/>
              </a:ext>
            </a:extLst>
          </p:cNvPr>
          <p:cNvSpPr txBox="1"/>
          <p:nvPr/>
        </p:nvSpPr>
        <p:spPr>
          <a:xfrm>
            <a:off x="5638800" y="300765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5EECA2-2D1D-4EC2-9B0E-F0FD7BEDE8EE}"/>
              </a:ext>
            </a:extLst>
          </p:cNvPr>
          <p:cNvSpPr txBox="1"/>
          <p:nvPr/>
        </p:nvSpPr>
        <p:spPr>
          <a:xfrm>
            <a:off x="5414682" y="376518"/>
            <a:ext cx="6275299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Datos anónimos de reclamaciones médicas 2012-2018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Hipertensión arterial , dislipidemia y enfermedades 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cvs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Pareamiento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por puntaje de propensión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25,311 </a:t>
            </a:r>
            <a:r>
              <a:rPr lang="es-ES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pí</a:t>
            </a:r>
            <a:r>
              <a:rPr kumimoji="0" lang="es-E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ldora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única vs 25,311 múltiples píldoras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id="{D4509C41-E112-4755-B3A3-91C3FCD9A594}"/>
              </a:ext>
            </a:extLst>
          </p:cNvPr>
          <p:cNvGraphicFramePr/>
          <p:nvPr/>
        </p:nvGraphicFramePr>
        <p:xfrm>
          <a:off x="301993" y="2196042"/>
          <a:ext cx="11387987" cy="3585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Texto 11">
            <a:extLst>
              <a:ext uri="{FF2B5EF4-FFF2-40B4-BE49-F238E27FC236}">
                <a16:creationId xmlns:a16="http://schemas.microsoft.com/office/drawing/2014/main" id="{090F5017-D528-41A6-8D7F-532EB1D76D93}"/>
              </a:ext>
            </a:extLst>
          </p:cNvPr>
          <p:cNvSpPr txBox="1"/>
          <p:nvPr/>
        </p:nvSpPr>
        <p:spPr>
          <a:xfrm flipH="1">
            <a:off x="1017268" y="2000251"/>
            <a:ext cx="640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Stroke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528501B-FE23-4230-98DE-5C532EA57F86}"/>
              </a:ext>
            </a:extLst>
          </p:cNvPr>
          <p:cNvSpPr txBox="1"/>
          <p:nvPr/>
        </p:nvSpPr>
        <p:spPr>
          <a:xfrm flipH="1">
            <a:off x="2217418" y="2009776"/>
            <a:ext cx="640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2F22D36-0349-4F17-8672-8AE2E3418249}"/>
              </a:ext>
            </a:extLst>
          </p:cNvPr>
          <p:cNvSpPr txBox="1"/>
          <p:nvPr/>
        </p:nvSpPr>
        <p:spPr>
          <a:xfrm flipH="1">
            <a:off x="3417568" y="2009776"/>
            <a:ext cx="640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3E15522-2619-4F63-9845-BAF5BD64A357}"/>
              </a:ext>
            </a:extLst>
          </p:cNvPr>
          <p:cNvSpPr txBox="1"/>
          <p:nvPr/>
        </p:nvSpPr>
        <p:spPr>
          <a:xfrm flipH="1">
            <a:off x="4627243" y="1990726"/>
            <a:ext cx="640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9CDC3C4-E70A-4434-B921-62BA2E47F242}"/>
              </a:ext>
            </a:extLst>
          </p:cNvPr>
          <p:cNvSpPr txBox="1"/>
          <p:nvPr/>
        </p:nvSpPr>
        <p:spPr>
          <a:xfrm flipH="1">
            <a:off x="5827393" y="2000251"/>
            <a:ext cx="640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DF5382A-66AC-430C-80D7-0796A2031094}"/>
              </a:ext>
            </a:extLst>
          </p:cNvPr>
          <p:cNvSpPr txBox="1"/>
          <p:nvPr/>
        </p:nvSpPr>
        <p:spPr>
          <a:xfrm flipH="1">
            <a:off x="7027543" y="2000251"/>
            <a:ext cx="6400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IRA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88CD1F0-D3D7-444E-A61F-F135AD279109}"/>
              </a:ext>
            </a:extLst>
          </p:cNvPr>
          <p:cNvSpPr txBox="1"/>
          <p:nvPr/>
        </p:nvSpPr>
        <p:spPr>
          <a:xfrm flipH="1">
            <a:off x="7867649" y="2000251"/>
            <a:ext cx="1323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toda causa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DDA009B-05EE-41B1-84B5-84A6309A6C3F}"/>
              </a:ext>
            </a:extLst>
          </p:cNvPr>
          <p:cNvSpPr txBox="1"/>
          <p:nvPr/>
        </p:nvSpPr>
        <p:spPr>
          <a:xfrm flipH="1">
            <a:off x="9332591" y="1990726"/>
            <a:ext cx="830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Hosp</a:t>
            </a: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CV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C95A832-C9E8-4A4F-9FA1-F2380C85C6AC}"/>
              </a:ext>
            </a:extLst>
          </p:cNvPr>
          <p:cNvSpPr txBox="1"/>
          <p:nvPr/>
        </p:nvSpPr>
        <p:spPr>
          <a:xfrm flipH="1">
            <a:off x="10086973" y="1990726"/>
            <a:ext cx="1726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Mortalidad toda causa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60ED9522-9DDB-432C-924E-789D28E54B85}"/>
              </a:ext>
            </a:extLst>
          </p:cNvPr>
          <p:cNvSpPr txBox="1"/>
          <p:nvPr/>
        </p:nvSpPr>
        <p:spPr>
          <a:xfrm flipH="1">
            <a:off x="836292" y="5638801"/>
            <a:ext cx="89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0.77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0.67-0.88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416DF5C-77D8-4FDA-B368-3CD39B2D7A88}"/>
              </a:ext>
            </a:extLst>
          </p:cNvPr>
          <p:cNvSpPr txBox="1"/>
          <p:nvPr/>
        </p:nvSpPr>
        <p:spPr>
          <a:xfrm flipH="1">
            <a:off x="2093592" y="5648326"/>
            <a:ext cx="89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0.48-0.78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531943A1-7472-4AD3-9A68-D5816BB222B2}"/>
              </a:ext>
            </a:extLst>
          </p:cNvPr>
          <p:cNvSpPr txBox="1"/>
          <p:nvPr/>
        </p:nvSpPr>
        <p:spPr>
          <a:xfrm flipH="1">
            <a:off x="3274692" y="5638801"/>
            <a:ext cx="89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0.76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0.63-0.90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0.0016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AB6773D-2A2E-487B-A447-B9C4380F6343}"/>
              </a:ext>
            </a:extLst>
          </p:cNvPr>
          <p:cNvSpPr txBox="1"/>
          <p:nvPr/>
        </p:nvSpPr>
        <p:spPr>
          <a:xfrm flipH="1">
            <a:off x="4493892" y="5648326"/>
            <a:ext cx="89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0.57-0.77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0556F88-FC8E-4E5B-92FB-2B853D58D9C9}"/>
              </a:ext>
            </a:extLst>
          </p:cNvPr>
          <p:cNvSpPr txBox="1"/>
          <p:nvPr/>
        </p:nvSpPr>
        <p:spPr>
          <a:xfrm flipH="1">
            <a:off x="5684517" y="5648326"/>
            <a:ext cx="89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0.54-0.64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63D3BE0D-87C4-4BC3-8DAA-B4378BF4FB31}"/>
              </a:ext>
            </a:extLst>
          </p:cNvPr>
          <p:cNvSpPr txBox="1"/>
          <p:nvPr/>
        </p:nvSpPr>
        <p:spPr>
          <a:xfrm flipH="1">
            <a:off x="6913242" y="5648326"/>
            <a:ext cx="89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0.56-0.64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12FA0BDB-42F2-49E3-AF4B-F1FE40042163}"/>
              </a:ext>
            </a:extLst>
          </p:cNvPr>
          <p:cNvSpPr txBox="1"/>
          <p:nvPr/>
        </p:nvSpPr>
        <p:spPr>
          <a:xfrm flipH="1">
            <a:off x="8113392" y="5638801"/>
            <a:ext cx="89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0.72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0.71-0.74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E107B5F-ECAA-428F-AE82-218CF36A7650}"/>
              </a:ext>
            </a:extLst>
          </p:cNvPr>
          <p:cNvSpPr txBox="1"/>
          <p:nvPr/>
        </p:nvSpPr>
        <p:spPr>
          <a:xfrm flipH="1">
            <a:off x="9304017" y="5638801"/>
            <a:ext cx="89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0.57-0.69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F220F11-4F5F-4413-8933-500710757D90}"/>
              </a:ext>
            </a:extLst>
          </p:cNvPr>
          <p:cNvSpPr txBox="1"/>
          <p:nvPr/>
        </p:nvSpPr>
        <p:spPr>
          <a:xfrm flipH="1">
            <a:off x="10504167" y="5638801"/>
            <a:ext cx="8972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0.62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0.57-0.68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&lt;0.001</a:t>
            </a:r>
            <a:endParaRPr kumimoji="0" lang="es-PE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157893"/>
      </p:ext>
    </p:extLst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EDDC091-D91C-4736-AC4D-B3FFE3E00F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7" t="6813" r="1618" b="563"/>
          <a:stretch/>
        </p:blipFill>
        <p:spPr>
          <a:xfrm>
            <a:off x="356347" y="460563"/>
            <a:ext cx="5472953" cy="2372034"/>
          </a:xfrm>
          <a:prstGeom prst="rect">
            <a:avLst/>
          </a:prstGeom>
          <a:ln w="19050">
            <a:solidFill>
              <a:srgbClr val="663300"/>
            </a:solidFill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9695A7FE-334A-49E4-8107-748C1E703BBA}"/>
              </a:ext>
            </a:extLst>
          </p:cNvPr>
          <p:cNvSpPr/>
          <p:nvPr/>
        </p:nvSpPr>
        <p:spPr>
          <a:xfrm>
            <a:off x="5124452" y="6452711"/>
            <a:ext cx="67246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Coca A et al European Heart Journal - Cardiovascular Pharmacotherapy 2024; 10: 697–707 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18C070-4BC0-4A84-98E3-C46C6EA2B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4" t="2362" r="2242" b="694"/>
          <a:stretch/>
        </p:blipFill>
        <p:spPr>
          <a:xfrm>
            <a:off x="6096000" y="129417"/>
            <a:ext cx="5581650" cy="3064532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2C2815A6-D88A-41AD-93AF-AEDCEAF45C06}"/>
              </a:ext>
            </a:extLst>
          </p:cNvPr>
          <p:cNvGraphicFramePr/>
          <p:nvPr/>
        </p:nvGraphicFramePr>
        <p:xfrm>
          <a:off x="2181224" y="3270149"/>
          <a:ext cx="8715375" cy="2944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E212D2F9-2A70-44B1-BB52-A0E114EEC6CF}"/>
              </a:ext>
            </a:extLst>
          </p:cNvPr>
          <p:cNvSpPr txBox="1"/>
          <p:nvPr/>
        </p:nvSpPr>
        <p:spPr>
          <a:xfrm>
            <a:off x="142875" y="3657600"/>
            <a:ext cx="2057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Terapia combinada vs monoterapia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Reducción del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riesgo absoluto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%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5F81CAF-40CE-4F74-BDBB-95955CC9E3C7}"/>
              </a:ext>
            </a:extLst>
          </p:cNvPr>
          <p:cNvSpPr txBox="1"/>
          <p:nvPr/>
        </p:nvSpPr>
        <p:spPr>
          <a:xfrm>
            <a:off x="2790825" y="5838825"/>
            <a:ext cx="1142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Población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BF17084-591E-432D-8405-F20AC365FD67}"/>
              </a:ext>
            </a:extLst>
          </p:cNvPr>
          <p:cNvSpPr txBox="1"/>
          <p:nvPr/>
        </p:nvSpPr>
        <p:spPr>
          <a:xfrm>
            <a:off x="4276725" y="58293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Enfermedad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aterosclerótica (+)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2A2C9F4-E1AA-4D45-B0D8-D2088962BE19}"/>
              </a:ext>
            </a:extLst>
          </p:cNvPr>
          <p:cNvSpPr txBox="1"/>
          <p:nvPr/>
        </p:nvSpPr>
        <p:spPr>
          <a:xfrm>
            <a:off x="5876924" y="5829300"/>
            <a:ext cx="1533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Enfermedad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aterosclerótica (-)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DEB251F-8342-4F52-B5A3-53697FB3AB86}"/>
              </a:ext>
            </a:extLst>
          </p:cNvPr>
          <p:cNvSpPr txBox="1"/>
          <p:nvPr/>
        </p:nvSpPr>
        <p:spPr>
          <a:xfrm>
            <a:off x="7839075" y="5819775"/>
            <a:ext cx="876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DM 2 (+)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84D6253-C089-4190-955A-EA52F88AF7DE}"/>
              </a:ext>
            </a:extLst>
          </p:cNvPr>
          <p:cNvSpPr txBox="1"/>
          <p:nvPr/>
        </p:nvSpPr>
        <p:spPr>
          <a:xfrm>
            <a:off x="9515475" y="5810250"/>
            <a:ext cx="828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DM 2 (-)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AE2C081-3647-413B-AD8C-8AC10682BAA7}"/>
              </a:ext>
            </a:extLst>
          </p:cNvPr>
          <p:cNvSpPr txBox="1"/>
          <p:nvPr/>
        </p:nvSpPr>
        <p:spPr>
          <a:xfrm flipH="1">
            <a:off x="3103243" y="3714750"/>
            <a:ext cx="64008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8.0%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9DA39EA-A973-4796-AD09-3F2AF4D1BE74}"/>
              </a:ext>
            </a:extLst>
          </p:cNvPr>
          <p:cNvSpPr txBox="1"/>
          <p:nvPr/>
        </p:nvSpPr>
        <p:spPr>
          <a:xfrm flipH="1">
            <a:off x="4684394" y="3714750"/>
            <a:ext cx="71628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15.9%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D0C7ED2-6D72-40A6-AA73-1A254279F190}"/>
              </a:ext>
            </a:extLst>
          </p:cNvPr>
          <p:cNvSpPr txBox="1"/>
          <p:nvPr/>
        </p:nvSpPr>
        <p:spPr>
          <a:xfrm flipH="1">
            <a:off x="6360793" y="3714750"/>
            <a:ext cx="64008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6.6%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90309A6-DAB6-44AF-B4C0-0FB2E3FDCAB7}"/>
              </a:ext>
            </a:extLst>
          </p:cNvPr>
          <p:cNvSpPr txBox="1"/>
          <p:nvPr/>
        </p:nvSpPr>
        <p:spPr>
          <a:xfrm flipH="1">
            <a:off x="7951468" y="3714750"/>
            <a:ext cx="71628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11.7%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F43D1062-DB69-45E3-951C-E1FE42FB20D1}"/>
              </a:ext>
            </a:extLst>
          </p:cNvPr>
          <p:cNvSpPr txBox="1"/>
          <p:nvPr/>
        </p:nvSpPr>
        <p:spPr>
          <a:xfrm flipH="1">
            <a:off x="9618343" y="3714750"/>
            <a:ext cx="640083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7.8%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2563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4190999" y="1771647"/>
            <a:ext cx="37323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4.4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477375" y="6153150"/>
            <a:ext cx="234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Algoritmos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346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1312198-0964-4C70-8D14-536DAAA4DE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07" t="84354" r="7891" b="10972"/>
          <a:stretch/>
        </p:blipFill>
        <p:spPr>
          <a:xfrm>
            <a:off x="469338" y="6317923"/>
            <a:ext cx="11251248" cy="4502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4 CuadroTexto">
            <a:extLst>
              <a:ext uri="{FF2B5EF4-FFF2-40B4-BE49-F238E27FC236}">
                <a16:creationId xmlns:a16="http://schemas.microsoft.com/office/drawing/2014/main" id="{61D1A93C-2DE7-4B62-A291-09768835BF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347" y="255493"/>
            <a:ext cx="10542495" cy="46166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Estrategia farmacológica antihipertensiva en hipertensión arterial 2023</a:t>
            </a:r>
            <a:endParaRPr kumimoji="0" lang="es-PE" altLang="es-P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FFCECDD2-136A-448C-8A21-88E34A71EAD8}"/>
              </a:ext>
            </a:extLst>
          </p:cNvPr>
          <p:cNvSpPr/>
          <p:nvPr/>
        </p:nvSpPr>
        <p:spPr>
          <a:xfrm flipH="1">
            <a:off x="233076" y="977148"/>
            <a:ext cx="3537357" cy="5010111"/>
          </a:xfrm>
          <a:prstGeom prst="downArrow">
            <a:avLst>
              <a:gd name="adj1" fmla="val 50000"/>
              <a:gd name="adj2" fmla="val 22438"/>
            </a:avLst>
          </a:prstGeom>
          <a:solidFill>
            <a:schemeClr val="accent4">
              <a:lumMod val="40000"/>
              <a:lumOff val="60000"/>
            </a:schemeClr>
          </a:solidFill>
          <a:ln w="2540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BBB81F19-B1B2-4B5B-908A-07F4AC847C23}"/>
              </a:ext>
            </a:extLst>
          </p:cNvPr>
          <p:cNvSpPr/>
          <p:nvPr/>
        </p:nvSpPr>
        <p:spPr>
          <a:xfrm>
            <a:off x="4087907" y="1102657"/>
            <a:ext cx="4206348" cy="7055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901D636-81E4-48FD-B0E6-9659544E67F4}"/>
              </a:ext>
            </a:extLst>
          </p:cNvPr>
          <p:cNvSpPr/>
          <p:nvPr/>
        </p:nvSpPr>
        <p:spPr>
          <a:xfrm>
            <a:off x="4096870" y="2133598"/>
            <a:ext cx="4222380" cy="7082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F66885E8-24CF-40DF-BAC7-4871DACE511F}"/>
              </a:ext>
            </a:extLst>
          </p:cNvPr>
          <p:cNvSpPr/>
          <p:nvPr/>
        </p:nvSpPr>
        <p:spPr>
          <a:xfrm>
            <a:off x="4087906" y="3209362"/>
            <a:ext cx="4222380" cy="7082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2A41C22-65D1-4142-8895-568E72B0AF1F}"/>
              </a:ext>
            </a:extLst>
          </p:cNvPr>
          <p:cNvSpPr/>
          <p:nvPr/>
        </p:nvSpPr>
        <p:spPr>
          <a:xfrm>
            <a:off x="4096874" y="4222375"/>
            <a:ext cx="4222380" cy="7082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6BEACCDF-02AA-413E-8EB9-264B4E97C9E0}"/>
              </a:ext>
            </a:extLst>
          </p:cNvPr>
          <p:cNvSpPr/>
          <p:nvPr/>
        </p:nvSpPr>
        <p:spPr>
          <a:xfrm>
            <a:off x="4087906" y="5208494"/>
            <a:ext cx="4222380" cy="10062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98334E0-6EE4-447F-89F1-558BC06AB523}"/>
              </a:ext>
            </a:extLst>
          </p:cNvPr>
          <p:cNvSpPr/>
          <p:nvPr/>
        </p:nvSpPr>
        <p:spPr>
          <a:xfrm>
            <a:off x="8892988" y="948566"/>
            <a:ext cx="2581840" cy="996776"/>
          </a:xfrm>
          <a:prstGeom prst="roundRect">
            <a:avLst/>
          </a:prstGeom>
          <a:solidFill>
            <a:srgbClr val="FFCCFF"/>
          </a:solidFill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4745B655-5333-4EAC-8AC4-FD16BA9166A5}"/>
              </a:ext>
            </a:extLst>
          </p:cNvPr>
          <p:cNvSpPr/>
          <p:nvPr/>
        </p:nvSpPr>
        <p:spPr>
          <a:xfrm>
            <a:off x="8857130" y="2160493"/>
            <a:ext cx="2617699" cy="1757084"/>
          </a:xfrm>
          <a:prstGeom prst="roundRect">
            <a:avLst/>
          </a:prstGeom>
          <a:solidFill>
            <a:srgbClr val="FFCCFF"/>
          </a:solidFill>
          <a:ln w="22225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4347922-8BB0-473C-A8E2-C35E72295FFB}"/>
              </a:ext>
            </a:extLst>
          </p:cNvPr>
          <p:cNvSpPr txBox="1"/>
          <p:nvPr/>
        </p:nvSpPr>
        <p:spPr>
          <a:xfrm>
            <a:off x="9081249" y="2241174"/>
            <a:ext cx="212463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β-bloqueadores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ueden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emplearse como monoterapia o en cualquier paso de la terapia combinada</a:t>
            </a:r>
            <a:endParaRPr kumimoji="0" lang="es-E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9B80B1F-4C7B-46C6-9C49-15A57EC241DC}"/>
              </a:ext>
            </a:extLst>
          </p:cNvPr>
          <p:cNvSpPr txBox="1"/>
          <p:nvPr/>
        </p:nvSpPr>
        <p:spPr>
          <a:xfrm>
            <a:off x="8901409" y="977149"/>
            <a:ext cx="2570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Monoterapia</a:t>
            </a: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sólo en selectos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*Bajo riesgo, PA&lt;150/95 </a:t>
            </a:r>
            <a:r>
              <a:rPr kumimoji="0" lang="es-P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mmHg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*PA alto-normal, </a:t>
            </a: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↑</a:t>
            </a: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alto </a:t>
            </a:r>
            <a:r>
              <a:rPr kumimoji="0" lang="es-PE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riesgoCV</a:t>
            </a: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*Frágiles y/o edad avanzada</a:t>
            </a:r>
            <a:endParaRPr kumimoji="0" lang="es-E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E58BACE-FD1A-4262-8CFF-078B79F004E2}"/>
              </a:ext>
            </a:extLst>
          </p:cNvPr>
          <p:cNvSpPr txBox="1"/>
          <p:nvPr/>
        </p:nvSpPr>
        <p:spPr>
          <a:xfrm>
            <a:off x="4580967" y="1165407"/>
            <a:ext cx="3152528" cy="582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niciar</a:t>
            </a: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terapia combinada dual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 la mayoría de los pacientes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5C2D8A1-DEDF-4469-A1C0-77B481BA227A}"/>
              </a:ext>
            </a:extLst>
          </p:cNvPr>
          <p:cNvSpPr txBox="1"/>
          <p:nvPr/>
        </p:nvSpPr>
        <p:spPr>
          <a:xfrm>
            <a:off x="4643720" y="2097738"/>
            <a:ext cx="31645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IECA o BRAT + CAA o Diurético </a:t>
            </a:r>
            <a:r>
              <a:rPr kumimoji="0" lang="es-E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T/TL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incrementar a dosis plena tolerable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hasta ≈ 60% tasa de control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578C1D0-D791-4958-811B-C140062564F3}"/>
              </a:ext>
            </a:extLst>
          </p:cNvPr>
          <p:cNvSpPr txBox="1"/>
          <p:nvPr/>
        </p:nvSpPr>
        <p:spPr>
          <a:xfrm>
            <a:off x="4652685" y="3182470"/>
            <a:ext cx="31645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IECA o BRAT + CAA + Diurético </a:t>
            </a:r>
            <a:r>
              <a:rPr kumimoji="0" lang="es-E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T/TL</a:t>
            </a:r>
            <a:endParaRPr kumimoji="0" lang="es-PE" sz="1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incrementas a dosis plena tolerable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hasta ≈ 90% tasa de control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7B3A263-34CB-4E57-BF2A-3597AED4ADFB}"/>
              </a:ext>
            </a:extLst>
          </p:cNvPr>
          <p:cNvSpPr txBox="1"/>
          <p:nvPr/>
        </p:nvSpPr>
        <p:spPr>
          <a:xfrm>
            <a:off x="4188229" y="4300606"/>
            <a:ext cx="4059839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Hipertensión arterial verdaderamente  resistente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 hasta ≈ 5%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81552AC-88E8-45D7-A2FF-826870C5C93D}"/>
              </a:ext>
            </a:extLst>
          </p:cNvPr>
          <p:cNvSpPr txBox="1"/>
          <p:nvPr/>
        </p:nvSpPr>
        <p:spPr>
          <a:xfrm>
            <a:off x="4455917" y="5288906"/>
            <a:ext cx="3440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Considerar consultar a un especialista en hipertensión; para aquellos pacientes aún no controlados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C5453BC-96F0-4DF1-9083-57CEC89D6383}"/>
              </a:ext>
            </a:extLst>
          </p:cNvPr>
          <p:cNvSpPr txBox="1"/>
          <p:nvPr/>
        </p:nvSpPr>
        <p:spPr>
          <a:xfrm flipH="1">
            <a:off x="1228436" y="1080645"/>
            <a:ext cx="1545817" cy="64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Pref. CFPU 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cualq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paso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F934968C-B01D-4FD7-B0C1-139B6AE9F72A}"/>
              </a:ext>
            </a:extLst>
          </p:cNvPr>
          <p:cNvSpPr txBox="1"/>
          <p:nvPr/>
        </p:nvSpPr>
        <p:spPr>
          <a:xfrm flipH="1">
            <a:off x="1214587" y="2110501"/>
            <a:ext cx="155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dual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9D1B281-7258-4AD3-A979-6D14403C7D2A}"/>
              </a:ext>
            </a:extLst>
          </p:cNvPr>
          <p:cNvSpPr txBox="1"/>
          <p:nvPr/>
        </p:nvSpPr>
        <p:spPr>
          <a:xfrm flipH="1">
            <a:off x="1233053" y="3265046"/>
            <a:ext cx="155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triple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A739130-EDF7-4D39-8438-1911623B9FEA}"/>
              </a:ext>
            </a:extLst>
          </p:cNvPr>
          <p:cNvSpPr txBox="1"/>
          <p:nvPr/>
        </p:nvSpPr>
        <p:spPr>
          <a:xfrm flipH="1">
            <a:off x="1223819" y="4281049"/>
            <a:ext cx="1551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Paso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más agentes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lecha: hacia abajo 24">
            <a:extLst>
              <a:ext uri="{FF2B5EF4-FFF2-40B4-BE49-F238E27FC236}">
                <a16:creationId xmlns:a16="http://schemas.microsoft.com/office/drawing/2014/main" id="{6F92E867-D53B-48A6-B4AD-F708028A6122}"/>
              </a:ext>
            </a:extLst>
          </p:cNvPr>
          <p:cNvSpPr/>
          <p:nvPr/>
        </p:nvSpPr>
        <p:spPr>
          <a:xfrm>
            <a:off x="5846602" y="2918692"/>
            <a:ext cx="646546" cy="212436"/>
          </a:xfrm>
          <a:prstGeom prst="downArrow">
            <a:avLst/>
          </a:prstGeom>
          <a:solidFill>
            <a:srgbClr val="FF0000"/>
          </a:solidFill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lecha: hacia abajo 25">
            <a:extLst>
              <a:ext uri="{FF2B5EF4-FFF2-40B4-BE49-F238E27FC236}">
                <a16:creationId xmlns:a16="http://schemas.microsoft.com/office/drawing/2014/main" id="{AF14EF3D-F5DE-4DCB-979F-5EA0FFE2A937}"/>
              </a:ext>
            </a:extLst>
          </p:cNvPr>
          <p:cNvSpPr/>
          <p:nvPr/>
        </p:nvSpPr>
        <p:spPr>
          <a:xfrm>
            <a:off x="5860466" y="4964543"/>
            <a:ext cx="646546" cy="212436"/>
          </a:xfrm>
          <a:prstGeom prst="downArrow">
            <a:avLst/>
          </a:prstGeom>
          <a:solidFill>
            <a:srgbClr val="FF0000"/>
          </a:solidFill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lecha: hacia abajo 26">
            <a:extLst>
              <a:ext uri="{FF2B5EF4-FFF2-40B4-BE49-F238E27FC236}">
                <a16:creationId xmlns:a16="http://schemas.microsoft.com/office/drawing/2014/main" id="{F8BEE444-C56B-4680-A878-E8004C800C4D}"/>
              </a:ext>
            </a:extLst>
          </p:cNvPr>
          <p:cNvSpPr/>
          <p:nvPr/>
        </p:nvSpPr>
        <p:spPr>
          <a:xfrm>
            <a:off x="5855853" y="3962395"/>
            <a:ext cx="646546" cy="212436"/>
          </a:xfrm>
          <a:prstGeom prst="downArrow">
            <a:avLst/>
          </a:prstGeom>
          <a:solidFill>
            <a:srgbClr val="FF0000"/>
          </a:solidFill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lecha: hacia abajo 27">
            <a:extLst>
              <a:ext uri="{FF2B5EF4-FFF2-40B4-BE49-F238E27FC236}">
                <a16:creationId xmlns:a16="http://schemas.microsoft.com/office/drawing/2014/main" id="{8FD14D2E-5A78-42C9-98E7-5004D8B1999A}"/>
              </a:ext>
            </a:extLst>
          </p:cNvPr>
          <p:cNvSpPr/>
          <p:nvPr/>
        </p:nvSpPr>
        <p:spPr>
          <a:xfrm>
            <a:off x="5851233" y="1854810"/>
            <a:ext cx="646546" cy="212436"/>
          </a:xfrm>
          <a:prstGeom prst="downArrow">
            <a:avLst/>
          </a:prstGeom>
          <a:solidFill>
            <a:srgbClr val="FF0000"/>
          </a:solidFill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0E7B245A-AD10-4F14-B5F1-36EF87897299}"/>
              </a:ext>
            </a:extLst>
          </p:cNvPr>
          <p:cNvSpPr txBox="1"/>
          <p:nvPr/>
        </p:nvSpPr>
        <p:spPr>
          <a:xfrm flipH="1">
            <a:off x="10187709" y="5176979"/>
            <a:ext cx="16730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CFPU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Combinación fija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como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pildóra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única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4786E628-B2C2-4103-969F-6DD853A87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2" t="38958" r="54009" b="57915"/>
          <a:stretch/>
        </p:blipFill>
        <p:spPr>
          <a:xfrm>
            <a:off x="1748119" y="1766048"/>
            <a:ext cx="502024" cy="286870"/>
          </a:xfrm>
          <a:prstGeom prst="rect">
            <a:avLst/>
          </a:prstGeom>
          <a:ln w="25400">
            <a:noFill/>
          </a:ln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9DC7FE56-FEF5-4E20-B87E-25946AF46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2" t="38958" r="54009" b="57915"/>
          <a:stretch/>
        </p:blipFill>
        <p:spPr>
          <a:xfrm>
            <a:off x="4213413" y="2339789"/>
            <a:ext cx="502024" cy="286870"/>
          </a:xfrm>
          <a:prstGeom prst="rect">
            <a:avLst/>
          </a:prstGeom>
          <a:ln w="25400">
            <a:noFill/>
          </a:ln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C18F92C6-93DD-4F25-AEF2-BBF7AD68A3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12" t="38958" r="54009" b="57915"/>
          <a:stretch/>
        </p:blipFill>
        <p:spPr>
          <a:xfrm>
            <a:off x="4204452" y="3415555"/>
            <a:ext cx="502024" cy="286870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3529537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6E2D13-A164-41A9-9D24-1AD518942380}"/>
              </a:ext>
            </a:extLst>
          </p:cNvPr>
          <p:cNvSpPr txBox="1"/>
          <p:nvPr/>
        </p:nvSpPr>
        <p:spPr>
          <a:xfrm>
            <a:off x="7820025" y="6407699"/>
            <a:ext cx="40957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McEvoy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JW et al  ESC </a:t>
            </a:r>
            <a:r>
              <a:rPr kumimoji="0" lang="es-E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Guidelines</a:t>
            </a: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2024 (Agosto 31)</a:t>
            </a:r>
            <a:endParaRPr kumimoji="0" lang="es-PE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2D8F26B-BF9B-48DD-B8E2-2543E3488956}"/>
              </a:ext>
            </a:extLst>
          </p:cNvPr>
          <p:cNvSpPr txBox="1"/>
          <p:nvPr/>
        </p:nvSpPr>
        <p:spPr>
          <a:xfrm>
            <a:off x="7724775" y="295275"/>
            <a:ext cx="17907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0"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Monoterapia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indicaciones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EED1B7A-1C87-4E11-8E2C-B28CDA6697BE}"/>
              </a:ext>
            </a:extLst>
          </p:cNvPr>
          <p:cNvSpPr txBox="1"/>
          <p:nvPr/>
        </p:nvSpPr>
        <p:spPr>
          <a:xfrm>
            <a:off x="6248401" y="2314575"/>
            <a:ext cx="4905374" cy="1631216"/>
          </a:xfrm>
          <a:prstGeom prst="rect">
            <a:avLst/>
          </a:prstGeom>
          <a:noFill/>
          <a:ln w="317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Terapia combinada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doble a dosis baja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triple a dosis baja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triple a dosis máxima tolerada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¿HT resistente? : + espironolactona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lecha: hacia abajo 5">
            <a:extLst>
              <a:ext uri="{FF2B5EF4-FFF2-40B4-BE49-F238E27FC236}">
                <a16:creationId xmlns:a16="http://schemas.microsoft.com/office/drawing/2014/main" id="{11C468B9-E283-4EEE-BEBD-923C92F791A3}"/>
              </a:ext>
            </a:extLst>
          </p:cNvPr>
          <p:cNvSpPr/>
          <p:nvPr/>
        </p:nvSpPr>
        <p:spPr>
          <a:xfrm>
            <a:off x="8429625" y="1295400"/>
            <a:ext cx="371475" cy="707886"/>
          </a:xfrm>
          <a:prstGeom prst="downArrow">
            <a:avLst/>
          </a:prstGeom>
          <a:solidFill>
            <a:srgbClr val="FF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B322EF0-5640-4178-81C1-845B838F5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6" t="18308" r="9747" b="5249"/>
          <a:stretch/>
        </p:blipFill>
        <p:spPr>
          <a:xfrm>
            <a:off x="6096000" y="4361137"/>
            <a:ext cx="2505075" cy="1631216"/>
          </a:xfrm>
          <a:prstGeom prst="rect">
            <a:avLst/>
          </a:prstGeom>
          <a:ln w="25400">
            <a:solidFill>
              <a:srgbClr val="003300"/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BC7F6540-AFF6-47F8-A878-914F9477FD26}"/>
              </a:ext>
            </a:extLst>
          </p:cNvPr>
          <p:cNvSpPr txBox="1"/>
          <p:nvPr/>
        </p:nvSpPr>
        <p:spPr>
          <a:xfrm>
            <a:off x="9105900" y="4852895"/>
            <a:ext cx="2484976" cy="584775"/>
          </a:xfrm>
          <a:prstGeom prst="rect">
            <a:avLst/>
          </a:prstGeom>
          <a:solidFill>
            <a:srgbClr val="FFFF00"/>
          </a:solidFill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– 3 meses</a:t>
            </a:r>
            <a:endParaRPr kumimoji="0" lang="es-P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A408DBB-2A32-4E96-BB07-1ED481395ADC}"/>
              </a:ext>
            </a:extLst>
          </p:cNvPr>
          <p:cNvSpPr txBox="1"/>
          <p:nvPr/>
        </p:nvSpPr>
        <p:spPr>
          <a:xfrm>
            <a:off x="9697499" y="247650"/>
            <a:ext cx="2370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↑ PA : 120/70 – 139/89 </a:t>
            </a:r>
            <a:r>
              <a:rPr kumimoji="0" lang="es-E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mmHg</a:t>
            </a:r>
            <a:endParaRPr kumimoji="0" lang="es-E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Fragilidad moderada a severa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Hipotensión ortostática sintomática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Edad :  ≥ 85 años </a:t>
            </a:r>
            <a:endParaRPr kumimoji="0" lang="es-PE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6AE8167-6483-4428-913B-CF3B724FC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55" t="2526" r="9592" b="4038"/>
          <a:stretch/>
        </p:blipFill>
        <p:spPr>
          <a:xfrm>
            <a:off x="133350" y="95250"/>
            <a:ext cx="5124450" cy="669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64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4190999" y="1771647"/>
            <a:ext cx="37323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4.5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610601" y="6153150"/>
            <a:ext cx="3206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 vs Cuádruple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730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5486407" y="1771647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977719" y="6122894"/>
            <a:ext cx="1806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Mortalidad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1020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DA56770-9F04-4A75-A2E4-09BB5FB00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9" t="3942" r="21719" b="13477"/>
          <a:stretch/>
        </p:blipFill>
        <p:spPr>
          <a:xfrm>
            <a:off x="200025" y="314326"/>
            <a:ext cx="4705350" cy="181588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B839ADC-D516-44C0-A26E-9E980163C6C9}"/>
              </a:ext>
            </a:extLst>
          </p:cNvPr>
          <p:cNvSpPr/>
          <p:nvPr/>
        </p:nvSpPr>
        <p:spPr>
          <a:xfrm>
            <a:off x="7981949" y="6391275"/>
            <a:ext cx="406717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Wang N et al JAMA </a:t>
            </a: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2023; 8(6): 606-611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E41F4BB-2C26-457D-AC5C-594DB253BBDB}"/>
              </a:ext>
            </a:extLst>
          </p:cNvPr>
          <p:cNvSpPr txBox="1"/>
          <p:nvPr/>
        </p:nvSpPr>
        <p:spPr>
          <a:xfrm flipH="1">
            <a:off x="7191371" y="742950"/>
            <a:ext cx="4762501" cy="203132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estudios / N = 1,918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PubMed y Medline hasta Setiembre,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Combinación a baja dosis vs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monoterapia, cuidado usual o placebo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Edad = 59 (50-70) años / 38% mujeres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estudios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tx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triple y 3 estudios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tx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cuádruple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 – 12 semanas de seguimiento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122052-20A4-4DED-A670-C4A72A55B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3" t="3610" r="12321" b="2318"/>
          <a:stretch/>
        </p:blipFill>
        <p:spPr>
          <a:xfrm>
            <a:off x="180975" y="2365262"/>
            <a:ext cx="6372226" cy="4227217"/>
          </a:xfrm>
          <a:prstGeom prst="rect">
            <a:avLst/>
          </a:prstGeom>
        </p:spPr>
      </p:pic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D3DE07E7-A73E-448A-88D1-8054A64FA80B}"/>
              </a:ext>
            </a:extLst>
          </p:cNvPr>
          <p:cNvGraphicFramePr>
            <a:graphicFrameLocks noGrp="1"/>
          </p:cNvGraphicFramePr>
          <p:nvPr/>
        </p:nvGraphicFramePr>
        <p:xfrm>
          <a:off x="6762750" y="3777191"/>
          <a:ext cx="5191122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0374">
                  <a:extLst>
                    <a:ext uri="{9D8B030D-6E8A-4147-A177-3AD203B41FA5}">
                      <a16:colId xmlns:a16="http://schemas.microsoft.com/office/drawing/2014/main" val="2426360968"/>
                    </a:ext>
                  </a:extLst>
                </a:gridCol>
                <a:gridCol w="1730374">
                  <a:extLst>
                    <a:ext uri="{9D8B030D-6E8A-4147-A177-3AD203B41FA5}">
                      <a16:colId xmlns:a16="http://schemas.microsoft.com/office/drawing/2014/main" val="2982495902"/>
                    </a:ext>
                  </a:extLst>
                </a:gridCol>
                <a:gridCol w="1730374">
                  <a:extLst>
                    <a:ext uri="{9D8B030D-6E8A-4147-A177-3AD203B41FA5}">
                      <a16:colId xmlns:a16="http://schemas.microsoft.com/office/drawing/2014/main" val="15408067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Tx</a:t>
                      </a:r>
                      <a:r>
                        <a:rPr lang="es-ES" dirty="0"/>
                        <a:t> triple o cuádruple vs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∆ PAS </a:t>
                      </a:r>
                      <a:r>
                        <a:rPr lang="es-ES" dirty="0" err="1"/>
                        <a:t>mmHg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IC, 95%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3801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Monoterapia o </a:t>
                      </a:r>
                      <a:r>
                        <a:rPr lang="es-ES" dirty="0" err="1"/>
                        <a:t>tx</a:t>
                      </a:r>
                      <a:r>
                        <a:rPr lang="es-ES" dirty="0"/>
                        <a:t> usual 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-7.4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4.3 – 10.5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268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dirty="0"/>
                        <a:t>Placebo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-18.0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/>
                        <a:t>15.1 – 20.8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922369"/>
                  </a:ext>
                </a:extLst>
              </a:tr>
            </a:tbl>
          </a:graphicData>
        </a:graphic>
      </p:graphicFrame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33B0625-B37D-4E22-83F1-A8387975EDA1}"/>
              </a:ext>
            </a:extLst>
          </p:cNvPr>
          <p:cNvSpPr/>
          <p:nvPr/>
        </p:nvSpPr>
        <p:spPr>
          <a:xfrm>
            <a:off x="5324475" y="2667000"/>
            <a:ext cx="628650" cy="37242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7241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81CCBB8-5389-41AB-857E-9E5B6791C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10" t="8473" r="6309" b="15067"/>
          <a:stretch/>
        </p:blipFill>
        <p:spPr>
          <a:xfrm>
            <a:off x="1453351" y="504825"/>
            <a:ext cx="8926590" cy="5486400"/>
          </a:xfrm>
          <a:prstGeom prst="rect">
            <a:avLst/>
          </a:prstGeom>
          <a:ln w="19050"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E68306FF-2CD7-4E18-B065-E6ED454D92D6}"/>
              </a:ext>
            </a:extLst>
          </p:cNvPr>
          <p:cNvSpPr/>
          <p:nvPr/>
        </p:nvSpPr>
        <p:spPr>
          <a:xfrm>
            <a:off x="8162925" y="6391275"/>
            <a:ext cx="3867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Rodgers A et al Global Heart 2024; 19(1): 18 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965920"/>
      </p:ext>
    </p:extLst>
  </p:cSld>
  <p:clrMapOvr>
    <a:masterClrMapping/>
  </p:clrMapOvr>
  <p:transition spd="slow">
    <p:push dir="u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1670507-1E2C-4402-A953-F79FCE73792E}"/>
              </a:ext>
            </a:extLst>
          </p:cNvPr>
          <p:cNvSpPr txBox="1"/>
          <p:nvPr/>
        </p:nvSpPr>
        <p:spPr>
          <a:xfrm>
            <a:off x="982637" y="803848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Agenda</a:t>
            </a:r>
            <a:endParaRPr kumimoji="0" lang="es-PE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34FA5C-FEA2-4456-A3F9-4949F23444A5}"/>
              </a:ext>
            </a:extLst>
          </p:cNvPr>
          <p:cNvSpPr txBox="1"/>
          <p:nvPr/>
        </p:nvSpPr>
        <p:spPr>
          <a:xfrm>
            <a:off x="2019301" y="2228849"/>
            <a:ext cx="77533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Escenarios que debemos enfrentar</a:t>
            </a: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el 2025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predictor de desenlaces vasculares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Discusión ESH 2023 vs ESC 2024 : ¡ mensajes !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Estrategias de la terapia según las exigencias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3"/>
              <a:tabLst/>
              <a:defRPr/>
            </a:pP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Reflexiones finales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(3)                                                                  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0458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5486407" y="1771647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791575" y="6153150"/>
            <a:ext cx="313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 : reto milenario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2682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AC05072-0EBB-4843-9D73-6933B4867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4" t="9786" r="16399" b="9786"/>
          <a:stretch/>
        </p:blipFill>
        <p:spPr>
          <a:xfrm>
            <a:off x="304801" y="304800"/>
            <a:ext cx="3047999" cy="4193864"/>
          </a:xfrm>
          <a:prstGeom prst="rect">
            <a:avLst/>
          </a:prstGeom>
          <a:ln cmpd="sng">
            <a:solidFill>
              <a:srgbClr val="00FF00"/>
            </a:solidFill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1768809-628D-40CC-9BD3-4818D43798D6}"/>
              </a:ext>
            </a:extLst>
          </p:cNvPr>
          <p:cNvSpPr/>
          <p:nvPr/>
        </p:nvSpPr>
        <p:spPr>
          <a:xfrm>
            <a:off x="180975" y="6267450"/>
            <a:ext cx="255269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Bakris</a:t>
            </a: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 &amp; Weber M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Hypertension</a:t>
            </a: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2024; 81: 717–726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srgbClr val="2A2964"/>
              </a:solidFill>
              <a:effectLst/>
              <a:uLnTx/>
              <a:uFillTx/>
              <a:latin typeface="News701 BT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7299A4-D4F7-44A9-9774-85EF16994C6F}"/>
              </a:ext>
            </a:extLst>
          </p:cNvPr>
          <p:cNvSpPr txBox="1"/>
          <p:nvPr/>
        </p:nvSpPr>
        <p:spPr>
          <a:xfrm>
            <a:off x="914400" y="456247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2,600 años AC</a:t>
            </a:r>
            <a:endParaRPr kumimoji="0" lang="es-PE" sz="1800" b="1" i="0" u="none" strike="noStrike" kern="1200" cap="none" spc="0" normalizeH="0" baseline="0" noProof="0" dirty="0">
              <a:ln>
                <a:noFill/>
              </a:ln>
              <a:solidFill>
                <a:srgbClr val="2A29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26421DA2-91AA-4448-A09D-7DDE0BE42198}"/>
              </a:ext>
            </a:extLst>
          </p:cNvPr>
          <p:cNvSpPr/>
          <p:nvPr/>
        </p:nvSpPr>
        <p:spPr>
          <a:xfrm flipV="1">
            <a:off x="180976" y="5072863"/>
            <a:ext cx="3352799" cy="106894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254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701 BT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67E85E5-191B-452C-8C6A-7148F7ED5639}"/>
              </a:ext>
            </a:extLst>
          </p:cNvPr>
          <p:cNvSpPr txBox="1"/>
          <p:nvPr/>
        </p:nvSpPr>
        <p:spPr>
          <a:xfrm>
            <a:off x="523876" y="5314950"/>
            <a:ext cx="2705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≈ 5,000 años</a:t>
            </a:r>
            <a:endParaRPr kumimoji="0" lang="es-PE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9491BDB0-5406-47EA-9562-65CFF3B46790}"/>
              </a:ext>
            </a:extLst>
          </p:cNvPr>
          <p:cNvGraphicFramePr>
            <a:graphicFrameLocks noGrp="1"/>
          </p:cNvGraphicFramePr>
          <p:nvPr/>
        </p:nvGraphicFramePr>
        <p:xfrm>
          <a:off x="3727449" y="361240"/>
          <a:ext cx="8159751" cy="62060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85174">
                  <a:extLst>
                    <a:ext uri="{9D8B030D-6E8A-4147-A177-3AD203B41FA5}">
                      <a16:colId xmlns:a16="http://schemas.microsoft.com/office/drawing/2014/main" val="237968180"/>
                    </a:ext>
                  </a:extLst>
                </a:gridCol>
                <a:gridCol w="1574577">
                  <a:extLst>
                    <a:ext uri="{9D8B030D-6E8A-4147-A177-3AD203B41FA5}">
                      <a16:colId xmlns:a16="http://schemas.microsoft.com/office/drawing/2014/main" val="4031783542"/>
                    </a:ext>
                  </a:extLst>
                </a:gridCol>
              </a:tblGrid>
              <a:tr h="36463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Evento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9705310"/>
                  </a:ext>
                </a:extLst>
              </a:tr>
              <a:tr h="635838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Conciencia de las elevaciones sostenidas en la presión arterial</a:t>
                      </a:r>
                    </a:p>
                    <a:p>
                      <a:pPr algn="ctr"/>
                      <a:r>
                        <a:rPr lang="es-PE" sz="1400" b="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Huangdi</a:t>
                      </a:r>
                      <a:r>
                        <a:rPr lang="es-PE" sz="1400" b="0" i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400" b="0" i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Neijing</a:t>
                      </a:r>
                      <a:r>
                        <a:rPr lang="es-PE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(emperador amarillo </a:t>
                      </a:r>
                      <a:r>
                        <a:rPr lang="es-PE" sz="1400" b="0" i="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Huangdi</a:t>
                      </a:r>
                      <a:r>
                        <a:rPr lang="es-PE" sz="14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2,600 años AC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5609191"/>
                  </a:ext>
                </a:extLst>
              </a:tr>
              <a:tr h="635838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Médicos egipcios notaron la asociación entre el pulso palpado y el desarrollo de enfermedad cardiaca y cerebral</a:t>
                      </a:r>
                      <a:endParaRPr lang="es-P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1,550 años AC</a:t>
                      </a:r>
                      <a:endParaRPr lang="es-P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424953"/>
                  </a:ext>
                </a:extLst>
              </a:tr>
              <a:tr h="36463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 William Harvey describió cómo ocurre al circulación sanguínea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1,628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669736"/>
                  </a:ext>
                </a:extLst>
              </a:tr>
              <a:tr h="36463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Clérigo inglés Stephen Hales inventó el manómetro para medir la presión arterial en el caballo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1,733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4692"/>
                  </a:ext>
                </a:extLst>
              </a:tr>
              <a:tr h="36463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 trabajo de Bright ligó hipertrofia miocárdica y enfermedad renal                          (enfermedad Bright)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1,836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5128888"/>
                  </a:ext>
                </a:extLst>
              </a:tr>
              <a:tr h="36463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George Johnson, William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Senhouse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Kirkes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 Ludwig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Traube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sugirieron que las adaptaciones de los vasos sanguíneos renales engrosados y la hipertrofia ventricular izquierda eran resultado de la presión arterial elevada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850 - 1856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298242"/>
                  </a:ext>
                </a:extLst>
              </a:tr>
              <a:tr h="36463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Samuel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Wilks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notó que la hipertrofia ventricular izquierda y arterias enfermas no necesariamente estaban asociadas a la enfermedad renal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59135"/>
                  </a:ext>
                </a:extLst>
              </a:tr>
              <a:tr h="36463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Primer reporte de la presión arterial elevada en una persona sin enfermedad renal, hecho por Frederick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Mahomed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empleando un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esfingomanómetro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1,874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277454"/>
                  </a:ext>
                </a:extLst>
              </a:tr>
              <a:tr h="36463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Sir Clifford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Albutt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defendió a la hipertensión como una enfermedad circulatoria generalizada con el término de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hiperpiesia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hiperpiesis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1,896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586513"/>
                  </a:ext>
                </a:extLst>
              </a:tr>
              <a:tr h="36463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el mismo año, se inventó el 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esfingomanómetro</a:t>
                      </a: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basado en el brazalete, por Riva-</a:t>
                      </a:r>
                      <a:r>
                        <a:rPr lang="es-E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Rocci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1,896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739676"/>
                  </a:ext>
                </a:extLst>
              </a:tr>
              <a:tr h="364632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Nace el término de hipertensión </a:t>
                      </a:r>
                      <a:endParaRPr lang="es-P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1,896</a:t>
                      </a:r>
                      <a:endParaRPr lang="es-P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8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97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522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C38EBE1-43FA-4D8D-ADFD-8CCB0F1C1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073" y="58944"/>
            <a:ext cx="2360367" cy="68664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DEC6EAB-92B6-4039-B020-4F822AE01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" t="6686" r="6384" b="16199"/>
          <a:stretch/>
        </p:blipFill>
        <p:spPr>
          <a:xfrm>
            <a:off x="142560" y="147637"/>
            <a:ext cx="11758751" cy="3895725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4ED3D210-39D3-4BAD-AEDD-3FBD3B1BB332}"/>
              </a:ext>
            </a:extLst>
          </p:cNvPr>
          <p:cNvSpPr/>
          <p:nvPr/>
        </p:nvSpPr>
        <p:spPr>
          <a:xfrm>
            <a:off x="152400" y="6486526"/>
            <a:ext cx="4029076" cy="286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Bakris</a:t>
            </a: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 &amp; Weber M  </a:t>
            </a:r>
            <a:r>
              <a:rPr kumimoji="0" lang="es-P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Hypertension</a:t>
            </a:r>
            <a:r>
              <a:rPr kumimoji="0" lang="es-PE" sz="1200" b="1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2024; 81: 717–726</a:t>
            </a: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srgbClr val="2A2964"/>
              </a:solidFill>
              <a:effectLst/>
              <a:uLnTx/>
              <a:uFillTx/>
              <a:latin typeface="News701 BT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8DE100F-B961-419B-A3EC-674062607082}"/>
              </a:ext>
            </a:extLst>
          </p:cNvPr>
          <p:cNvSpPr txBox="1"/>
          <p:nvPr/>
        </p:nvSpPr>
        <p:spPr>
          <a:xfrm flipH="1">
            <a:off x="533399" y="5057775"/>
            <a:ext cx="3476625" cy="83099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≈ 100 agentes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clases diferentes 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D3D92E2D-D698-4337-9E73-A0E74EDB5F6F}"/>
              </a:ext>
            </a:extLst>
          </p:cNvPr>
          <p:cNvSpPr/>
          <p:nvPr/>
        </p:nvSpPr>
        <p:spPr>
          <a:xfrm flipV="1">
            <a:off x="4572000" y="5353048"/>
            <a:ext cx="916408" cy="333375"/>
          </a:xfrm>
          <a:prstGeom prst="rightArrow">
            <a:avLst/>
          </a:prstGeom>
          <a:solidFill>
            <a:srgbClr val="FF0000"/>
          </a:solidFill>
          <a:ln w="19050"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ws701 BT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5F2CFDF-D5AC-4A3C-9AD7-B4F4EBD9BB29}"/>
              </a:ext>
            </a:extLst>
          </p:cNvPr>
          <p:cNvSpPr txBox="1"/>
          <p:nvPr/>
        </p:nvSpPr>
        <p:spPr>
          <a:xfrm flipH="1">
            <a:off x="6094094" y="4457700"/>
            <a:ext cx="5545456" cy="2031325"/>
          </a:xfrm>
          <a:prstGeom prst="rect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*Antagonista de endotelina (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Aprocitentan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*Inhibidores de la sintasa de aldosterona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           (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baxdrostat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 y 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lorundrostat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*Antagonista del receptor mineralocorticoide 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                       (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ocedureneona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*Interferencia mRNA (</a:t>
            </a:r>
            <a:r>
              <a:rPr kumimoji="0" lang="es-E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Zilbesaran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News701 BT"/>
                <a:ea typeface="+mn-ea"/>
                <a:cs typeface="+mn-cs"/>
              </a:rPr>
              <a:t>*Inhibición de la producción de  angiotensinógeno</a:t>
            </a:r>
          </a:p>
        </p:txBody>
      </p:sp>
    </p:spTree>
    <p:extLst>
      <p:ext uri="{BB962C8B-B14F-4D97-AF65-F5344CB8AC3E}">
        <p14:creationId xmlns:p14="http://schemas.microsoft.com/office/powerpoint/2010/main" val="3726935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5486407" y="1771647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791575" y="6153150"/>
            <a:ext cx="3130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 primario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4058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78493FC-5CF5-4BAE-852D-7DE59C4413B1}"/>
              </a:ext>
            </a:extLst>
          </p:cNvPr>
          <p:cNvPicPr/>
          <p:nvPr/>
        </p:nvPicPr>
        <p:blipFill rotWithShape="1">
          <a:blip r:embed="rId2"/>
          <a:srcRect l="11801" t="46570" r="10780" b="16420"/>
          <a:stretch/>
        </p:blipFill>
        <p:spPr>
          <a:xfrm>
            <a:off x="2614613" y="3212975"/>
            <a:ext cx="7356880" cy="2686544"/>
          </a:xfrm>
          <a:prstGeom prst="rect">
            <a:avLst/>
          </a:prstGeom>
        </p:spPr>
      </p:pic>
      <p:sp>
        <p:nvSpPr>
          <p:cNvPr id="3" name="3 CuadroTexto">
            <a:extLst>
              <a:ext uri="{FF2B5EF4-FFF2-40B4-BE49-F238E27FC236}">
                <a16:creationId xmlns:a16="http://schemas.microsoft.com/office/drawing/2014/main" id="{2E5A4973-0DB3-48DE-939B-8C33BBB4EFFA}"/>
              </a:ext>
            </a:extLst>
          </p:cNvPr>
          <p:cNvSpPr txBox="1"/>
          <p:nvPr/>
        </p:nvSpPr>
        <p:spPr>
          <a:xfrm>
            <a:off x="2226177" y="626572"/>
            <a:ext cx="7806945" cy="461665"/>
          </a:xfrm>
          <a:prstGeom prst="rect">
            <a:avLst/>
          </a:prstGeom>
          <a:solidFill>
            <a:srgbClr val="002060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 importancia de la reducción de la presión arterial</a:t>
            </a:r>
          </a:p>
        </p:txBody>
      </p:sp>
      <p:sp>
        <p:nvSpPr>
          <p:cNvPr id="4" name="4 CuadroTexto">
            <a:extLst>
              <a:ext uri="{FF2B5EF4-FFF2-40B4-BE49-F238E27FC236}">
                <a16:creationId xmlns:a16="http://schemas.microsoft.com/office/drawing/2014/main" id="{55931BD9-4E34-40D7-9E48-3826749E436C}"/>
              </a:ext>
            </a:extLst>
          </p:cNvPr>
          <p:cNvSpPr txBox="1"/>
          <p:nvPr/>
        </p:nvSpPr>
        <p:spPr>
          <a:xfrm>
            <a:off x="485775" y="1621691"/>
            <a:ext cx="11069732" cy="461665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* Cada reducción de PA  ≈ 10 </a:t>
            </a:r>
            <a:r>
              <a:rPr kumimoji="0" lang="es-P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mmHg</a:t>
            </a:r>
            <a:r>
              <a:rPr kumimoji="0" lang="es-PE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conlleva a reducciones del riesgo vascular  </a:t>
            </a:r>
          </a:p>
        </p:txBody>
      </p:sp>
      <p:sp>
        <p:nvSpPr>
          <p:cNvPr id="5" name="5 CuadroTexto">
            <a:extLst>
              <a:ext uri="{FF2B5EF4-FFF2-40B4-BE49-F238E27FC236}">
                <a16:creationId xmlns:a16="http://schemas.microsoft.com/office/drawing/2014/main" id="{1E628DA0-44C8-4E35-A26E-3451AD2FC4C9}"/>
              </a:ext>
            </a:extLst>
          </p:cNvPr>
          <p:cNvSpPr txBox="1"/>
          <p:nvPr/>
        </p:nvSpPr>
        <p:spPr>
          <a:xfrm>
            <a:off x="8338908" y="6405269"/>
            <a:ext cx="3671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Ettehad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 et al </a:t>
            </a:r>
            <a:r>
              <a:rPr kumimoji="0" lang="es-PE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Lancet</a:t>
            </a:r>
            <a:r>
              <a:rPr kumimoji="0" lang="es-PE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2016; 387: 957-967</a:t>
            </a:r>
          </a:p>
        </p:txBody>
      </p:sp>
      <p:sp>
        <p:nvSpPr>
          <p:cNvPr id="6" name="6 CuadroTexto">
            <a:extLst>
              <a:ext uri="{FF2B5EF4-FFF2-40B4-BE49-F238E27FC236}">
                <a16:creationId xmlns:a16="http://schemas.microsoft.com/office/drawing/2014/main" id="{39AC1FC1-2465-4E8E-9380-749DB9A9D023}"/>
              </a:ext>
            </a:extLst>
          </p:cNvPr>
          <p:cNvSpPr txBox="1"/>
          <p:nvPr/>
        </p:nvSpPr>
        <p:spPr>
          <a:xfrm>
            <a:off x="814386" y="5968827"/>
            <a:ext cx="10434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Revisión sistemática y meta-análisis de </a:t>
            </a:r>
            <a:r>
              <a:rPr kumimoji="0" lang="es-PE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megaensayos</a:t>
            </a: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con antihipertensivos publicados entre 1966 - 2015</a:t>
            </a:r>
          </a:p>
        </p:txBody>
      </p:sp>
      <p:sp>
        <p:nvSpPr>
          <p:cNvPr id="7" name="7 CuadroTexto">
            <a:extLst>
              <a:ext uri="{FF2B5EF4-FFF2-40B4-BE49-F238E27FC236}">
                <a16:creationId xmlns:a16="http://schemas.microsoft.com/office/drawing/2014/main" id="{068B7FFE-7D86-407A-A7F6-D7EB396129CD}"/>
              </a:ext>
            </a:extLst>
          </p:cNvPr>
          <p:cNvSpPr txBox="1"/>
          <p:nvPr/>
        </p:nvSpPr>
        <p:spPr>
          <a:xfrm>
            <a:off x="2729536" y="2658966"/>
            <a:ext cx="14029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Eventos ECV</a:t>
            </a:r>
          </a:p>
        </p:txBody>
      </p:sp>
      <p:sp>
        <p:nvSpPr>
          <p:cNvPr id="8" name="8 CuadroTexto">
            <a:extLst>
              <a:ext uri="{FF2B5EF4-FFF2-40B4-BE49-F238E27FC236}">
                <a16:creationId xmlns:a16="http://schemas.microsoft.com/office/drawing/2014/main" id="{0593DEEE-72C3-474E-8848-4846E17CA1A5}"/>
              </a:ext>
            </a:extLst>
          </p:cNvPr>
          <p:cNvSpPr txBox="1"/>
          <p:nvPr/>
        </p:nvSpPr>
        <p:spPr>
          <a:xfrm>
            <a:off x="4208204" y="2558950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Enfermedad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coronaria</a:t>
            </a:r>
          </a:p>
        </p:txBody>
      </p:sp>
      <p:sp>
        <p:nvSpPr>
          <p:cNvPr id="9" name="9 CuadroTexto">
            <a:extLst>
              <a:ext uri="{FF2B5EF4-FFF2-40B4-BE49-F238E27FC236}">
                <a16:creationId xmlns:a16="http://schemas.microsoft.com/office/drawing/2014/main" id="{F2C03794-AF23-4623-A4BF-919EC67C8081}"/>
              </a:ext>
            </a:extLst>
          </p:cNvPr>
          <p:cNvSpPr txBox="1"/>
          <p:nvPr/>
        </p:nvSpPr>
        <p:spPr>
          <a:xfrm>
            <a:off x="5853945" y="2730406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Stroke</a:t>
            </a:r>
            <a:endParaRPr kumimoji="0" lang="es-P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10 CuadroTexto">
            <a:extLst>
              <a:ext uri="{FF2B5EF4-FFF2-40B4-BE49-F238E27FC236}">
                <a16:creationId xmlns:a16="http://schemas.microsoft.com/office/drawing/2014/main" id="{B46C7254-3F41-443E-912A-5F8DD75925D7}"/>
              </a:ext>
            </a:extLst>
          </p:cNvPr>
          <p:cNvSpPr txBox="1"/>
          <p:nvPr/>
        </p:nvSpPr>
        <p:spPr>
          <a:xfrm>
            <a:off x="6962012" y="2573240"/>
            <a:ext cx="1369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Insuficiencia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cardiaca</a:t>
            </a:r>
          </a:p>
        </p:txBody>
      </p:sp>
      <p:sp>
        <p:nvSpPr>
          <p:cNvPr id="11" name="11 CuadroTexto">
            <a:extLst>
              <a:ext uri="{FF2B5EF4-FFF2-40B4-BE49-F238E27FC236}">
                <a16:creationId xmlns:a16="http://schemas.microsoft.com/office/drawing/2014/main" id="{8771D779-3223-4304-A1C7-78447E6349F1}"/>
              </a:ext>
            </a:extLst>
          </p:cNvPr>
          <p:cNvSpPr txBox="1"/>
          <p:nvPr/>
        </p:nvSpPr>
        <p:spPr>
          <a:xfrm>
            <a:off x="8548003" y="2565158"/>
            <a:ext cx="1199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Mortalidad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toda causa</a:t>
            </a:r>
          </a:p>
        </p:txBody>
      </p:sp>
      <p:sp>
        <p:nvSpPr>
          <p:cNvPr id="12" name="12 CuadroTexto">
            <a:extLst>
              <a:ext uri="{FF2B5EF4-FFF2-40B4-BE49-F238E27FC236}">
                <a16:creationId xmlns:a16="http://schemas.microsoft.com/office/drawing/2014/main" id="{CEFC51DF-F2FD-40CB-A3E7-7CE6819A8AB5}"/>
              </a:ext>
            </a:extLst>
          </p:cNvPr>
          <p:cNvSpPr txBox="1"/>
          <p:nvPr/>
        </p:nvSpPr>
        <p:spPr>
          <a:xfrm rot="-5400000">
            <a:off x="1429376" y="4115877"/>
            <a:ext cx="1529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Reducción, 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19C76D9-2A62-4CFE-B3F0-5B83C8862B94}"/>
              </a:ext>
            </a:extLst>
          </p:cNvPr>
          <p:cNvSpPr txBox="1"/>
          <p:nvPr/>
        </p:nvSpPr>
        <p:spPr>
          <a:xfrm>
            <a:off x="300035" y="6370136"/>
            <a:ext cx="2762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ECV enfermedad cardiovascular</a:t>
            </a:r>
            <a:endParaRPr kumimoji="0" lang="es-PE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34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0264D53-A8E2-45F1-A578-317C9A9ACC57}"/>
              </a:ext>
            </a:extLst>
          </p:cNvPr>
          <p:cNvSpPr txBox="1"/>
          <p:nvPr/>
        </p:nvSpPr>
        <p:spPr>
          <a:xfrm>
            <a:off x="7600950" y="6457950"/>
            <a:ext cx="4448175" cy="33855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Mancia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 et al J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 (Junio 21)</a:t>
            </a:r>
            <a:endParaRPr kumimoji="0" lang="es-PE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45230CA-583A-41A1-9FD6-2192153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28" t="84198" r="7813" b="10587"/>
          <a:stretch/>
        </p:blipFill>
        <p:spPr>
          <a:xfrm>
            <a:off x="476250" y="5886449"/>
            <a:ext cx="11120460" cy="495301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F9F16BC-5BA4-45D8-B7F3-47D8FF7D43AC}"/>
              </a:ext>
            </a:extLst>
          </p:cNvPr>
          <p:cNvSpPr txBox="1"/>
          <p:nvPr/>
        </p:nvSpPr>
        <p:spPr>
          <a:xfrm flipH="1">
            <a:off x="2762241" y="704850"/>
            <a:ext cx="6772283" cy="461665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Metas de la presión arterial en el consultorio 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3BD2637-8442-4466-BD00-83AA85399C5A}"/>
              </a:ext>
            </a:extLst>
          </p:cNvPr>
          <p:cNvGraphicFramePr>
            <a:graphicFrameLocks noGrp="1"/>
          </p:cNvGraphicFramePr>
          <p:nvPr/>
        </p:nvGraphicFramePr>
        <p:xfrm>
          <a:off x="22225" y="1843615"/>
          <a:ext cx="3025776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888">
                  <a:extLst>
                    <a:ext uri="{9D8B030D-6E8A-4147-A177-3AD203B41FA5}">
                      <a16:colId xmlns:a16="http://schemas.microsoft.com/office/drawing/2014/main" val="902962388"/>
                    </a:ext>
                  </a:extLst>
                </a:gridCol>
                <a:gridCol w="1512888">
                  <a:extLst>
                    <a:ext uri="{9D8B030D-6E8A-4147-A177-3AD203B41FA5}">
                      <a16:colId xmlns:a16="http://schemas.microsoft.com/office/drawing/2014/main" val="3408633806"/>
                    </a:ext>
                  </a:extLst>
                </a:gridCol>
              </a:tblGrid>
              <a:tr h="807419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Edades</a:t>
                      </a:r>
                    </a:p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 – 64 años</a:t>
                      </a:r>
                      <a:endParaRPr lang="es-PE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733136"/>
                  </a:ext>
                </a:extLst>
              </a:tr>
              <a:tr h="448566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130 / 80 </a:t>
                      </a:r>
                      <a:r>
                        <a:rPr lang="es-E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endParaRPr lang="es-PE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832463"/>
                  </a:ext>
                </a:extLst>
              </a:tr>
              <a:tr h="448566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772010"/>
                  </a:ext>
                </a:extLst>
              </a:tr>
            </a:tbl>
          </a:graphicData>
        </a:graphic>
      </p:graphicFrame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025C52D-AC3A-4230-B907-52FA182C8408}"/>
              </a:ext>
            </a:extLst>
          </p:cNvPr>
          <p:cNvGraphicFramePr>
            <a:graphicFrameLocks noGrp="1"/>
          </p:cNvGraphicFramePr>
          <p:nvPr/>
        </p:nvGraphicFramePr>
        <p:xfrm>
          <a:off x="3095624" y="1853140"/>
          <a:ext cx="3009902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951">
                  <a:extLst>
                    <a:ext uri="{9D8B030D-6E8A-4147-A177-3AD203B41FA5}">
                      <a16:colId xmlns:a16="http://schemas.microsoft.com/office/drawing/2014/main" val="902962388"/>
                    </a:ext>
                  </a:extLst>
                </a:gridCol>
                <a:gridCol w="1504951">
                  <a:extLst>
                    <a:ext uri="{9D8B030D-6E8A-4147-A177-3AD203B41FA5}">
                      <a16:colId xmlns:a16="http://schemas.microsoft.com/office/drawing/2014/main" val="3408633806"/>
                    </a:ext>
                  </a:extLst>
                </a:gridCol>
              </a:tblGrid>
              <a:tr h="819207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Edades</a:t>
                      </a:r>
                    </a:p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– 79 años</a:t>
                      </a:r>
                      <a:endParaRPr lang="es-PE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733136"/>
                  </a:ext>
                </a:extLst>
              </a:tr>
              <a:tr h="455115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140 / 80 </a:t>
                      </a:r>
                      <a:r>
                        <a:rPr lang="es-E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endParaRPr lang="es-PE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832463"/>
                  </a:ext>
                </a:extLst>
              </a:tr>
              <a:tr h="455115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772010"/>
                  </a:ext>
                </a:extLst>
              </a:tr>
              <a:tr h="819207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130 / 80 </a:t>
                      </a:r>
                      <a:r>
                        <a:rPr lang="es-E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endParaRPr lang="es-E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(si tolera)</a:t>
                      </a:r>
                      <a:endParaRPr lang="es-PE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426440"/>
                  </a:ext>
                </a:extLst>
              </a:tr>
              <a:tr h="455115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765709"/>
                  </a:ext>
                </a:extLst>
              </a:tr>
            </a:tbl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569822E-B38A-4781-8EB9-E6B21E65A92E}"/>
              </a:ext>
            </a:extLst>
          </p:cNvPr>
          <p:cNvGraphicFramePr>
            <a:graphicFrameLocks noGrp="1"/>
          </p:cNvGraphicFramePr>
          <p:nvPr/>
        </p:nvGraphicFramePr>
        <p:xfrm>
          <a:off x="6134100" y="1847850"/>
          <a:ext cx="2971800" cy="3398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5900">
                  <a:extLst>
                    <a:ext uri="{9D8B030D-6E8A-4147-A177-3AD203B41FA5}">
                      <a16:colId xmlns:a16="http://schemas.microsoft.com/office/drawing/2014/main" val="902962388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408633806"/>
                    </a:ext>
                  </a:extLst>
                </a:gridCol>
              </a:tblGrid>
              <a:tr h="1193926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Edades</a:t>
                      </a:r>
                    </a:p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 – 79 años</a:t>
                      </a:r>
                    </a:p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HTS aislada*</a:t>
                      </a:r>
                      <a:endParaRPr lang="es-PE" sz="2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733136"/>
                  </a:ext>
                </a:extLst>
              </a:tr>
              <a:tr h="459202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140 - 150 </a:t>
                      </a:r>
                      <a:r>
                        <a:rPr lang="es-E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endParaRPr lang="es-PE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832463"/>
                  </a:ext>
                </a:extLst>
              </a:tr>
              <a:tr h="459202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772010"/>
                  </a:ext>
                </a:extLst>
              </a:tr>
              <a:tr h="826564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130 - 139 </a:t>
                      </a:r>
                      <a:r>
                        <a:rPr lang="es-E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endParaRPr lang="es-E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(si tolera)</a:t>
                      </a:r>
                      <a:endParaRPr lang="es-PE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426440"/>
                  </a:ext>
                </a:extLst>
              </a:tr>
              <a:tr h="459202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s-PE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765709"/>
                  </a:ext>
                </a:extLst>
              </a:tr>
            </a:tbl>
          </a:graphicData>
        </a:graphic>
      </p:graphicFrame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95B77014-5A18-411E-BFDB-806D29005FBD}"/>
              </a:ext>
            </a:extLst>
          </p:cNvPr>
          <p:cNvGraphicFramePr>
            <a:graphicFrameLocks noGrp="1"/>
          </p:cNvGraphicFramePr>
          <p:nvPr/>
        </p:nvGraphicFramePr>
        <p:xfrm>
          <a:off x="9143999" y="1857375"/>
          <a:ext cx="2990852" cy="3425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5426">
                  <a:extLst>
                    <a:ext uri="{9D8B030D-6E8A-4147-A177-3AD203B41FA5}">
                      <a16:colId xmlns:a16="http://schemas.microsoft.com/office/drawing/2014/main" val="902962388"/>
                    </a:ext>
                  </a:extLst>
                </a:gridCol>
                <a:gridCol w="1495426">
                  <a:extLst>
                    <a:ext uri="{9D8B030D-6E8A-4147-A177-3AD203B41FA5}">
                      <a16:colId xmlns:a16="http://schemas.microsoft.com/office/drawing/2014/main" val="3408633806"/>
                    </a:ext>
                  </a:extLst>
                </a:gridCol>
              </a:tblGrid>
              <a:tr h="857250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Edades</a:t>
                      </a:r>
                    </a:p>
                    <a:p>
                      <a:pPr algn="ctr"/>
                      <a:r>
                        <a:rPr lang="es-ES" sz="2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≥ 80 años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6733136"/>
                  </a:ext>
                </a:extLst>
              </a:tr>
              <a:tr h="459202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140 - 150 </a:t>
                      </a:r>
                      <a:r>
                        <a:rPr lang="es-E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endParaRPr lang="es-E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 PAD &lt; 80 </a:t>
                      </a:r>
                      <a:r>
                        <a:rPr lang="es-ES" sz="2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endParaRPr lang="es-PE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2832463"/>
                  </a:ext>
                </a:extLst>
              </a:tr>
              <a:tr h="459202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772010"/>
                  </a:ext>
                </a:extLst>
              </a:tr>
              <a:tr h="826564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130 - 139 </a:t>
                      </a:r>
                      <a:r>
                        <a:rPr lang="es-ES" sz="2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endParaRPr lang="es-ES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(si tolera)</a:t>
                      </a:r>
                      <a:endParaRPr lang="es-PE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426440"/>
                  </a:ext>
                </a:extLst>
              </a:tr>
              <a:tr h="459202"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s-PE" sz="2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s-PE" sz="2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765709"/>
                  </a:ext>
                </a:extLst>
              </a:tr>
            </a:tbl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158C608E-0A9C-4E07-917F-85CDBFE7BA02}"/>
              </a:ext>
            </a:extLst>
          </p:cNvPr>
          <p:cNvSpPr txBox="1"/>
          <p:nvPr/>
        </p:nvSpPr>
        <p:spPr>
          <a:xfrm flipH="1">
            <a:off x="323838" y="5236834"/>
            <a:ext cx="346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*HTS hipertensión arterial sistólica</a:t>
            </a: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11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BE12C9B-6A73-41DE-A5C3-DADCDD3D7245}"/>
              </a:ext>
            </a:extLst>
          </p:cNvPr>
          <p:cNvSpPr txBox="1"/>
          <p:nvPr/>
        </p:nvSpPr>
        <p:spPr>
          <a:xfrm>
            <a:off x="8283389" y="6475880"/>
            <a:ext cx="3783666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Mancia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 et al J </a:t>
            </a:r>
            <a:r>
              <a:rPr kumimoji="0" lang="es-E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Hypertens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2023 (Junio 21)</a:t>
            </a:r>
            <a:endParaRPr kumimoji="0" lang="es-PE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4 CuadroTexto">
            <a:extLst>
              <a:ext uri="{FF2B5EF4-FFF2-40B4-BE49-F238E27FC236}">
                <a16:creationId xmlns:a16="http://schemas.microsoft.com/office/drawing/2014/main" id="{836140B3-D2C2-449A-A2AB-81D62F170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944" y="277347"/>
            <a:ext cx="7770484" cy="461665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defRPr sz="16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PE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Clases de fármacos en terapia antihipertensiva 2023</a:t>
            </a:r>
            <a:endParaRPr kumimoji="0" lang="es-PE" altLang="es-P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DCC7E0-D18C-4175-BB1A-006D062F54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28" t="84198" r="7813" b="10587"/>
          <a:stretch/>
        </p:blipFill>
        <p:spPr>
          <a:xfrm>
            <a:off x="476250" y="5940239"/>
            <a:ext cx="11120460" cy="495301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A5B6D26-A6ED-467E-887C-8C71DE7DB5E3}"/>
              </a:ext>
            </a:extLst>
          </p:cNvPr>
          <p:cNvSpPr/>
          <p:nvPr/>
        </p:nvSpPr>
        <p:spPr>
          <a:xfrm>
            <a:off x="4219575" y="1419225"/>
            <a:ext cx="4800600" cy="379095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89AD0334-5905-416E-9C64-068BAB4BD9E2}"/>
              </a:ext>
            </a:extLst>
          </p:cNvPr>
          <p:cNvSpPr/>
          <p:nvPr/>
        </p:nvSpPr>
        <p:spPr>
          <a:xfrm>
            <a:off x="5981700" y="2697544"/>
            <a:ext cx="1343025" cy="1150556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D27475-1AE4-42F0-9B82-6EDDCD249B78}"/>
              </a:ext>
            </a:extLst>
          </p:cNvPr>
          <p:cNvSpPr txBox="1"/>
          <p:nvPr/>
        </p:nvSpPr>
        <p:spPr>
          <a:xfrm>
            <a:off x="6105526" y="2943225"/>
            <a:ext cx="108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Control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 </a:t>
            </a:r>
            <a:endParaRPr kumimoji="0" lang="es-PE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0A73BA3C-690C-4944-83DF-DD5882DDF427}"/>
              </a:ext>
            </a:extLst>
          </p:cNvPr>
          <p:cNvCxnSpPr>
            <a:endCxn id="6" idx="6"/>
          </p:cNvCxnSpPr>
          <p:nvPr/>
        </p:nvCxnSpPr>
        <p:spPr>
          <a:xfrm>
            <a:off x="7362825" y="3314700"/>
            <a:ext cx="165735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71357972-6741-467F-ADD4-9553B1EB89E4}"/>
              </a:ext>
            </a:extLst>
          </p:cNvPr>
          <p:cNvCxnSpPr/>
          <p:nvPr/>
        </p:nvCxnSpPr>
        <p:spPr>
          <a:xfrm>
            <a:off x="4257675" y="3314700"/>
            <a:ext cx="1657350" cy="0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9971DB8-F611-4B68-8712-A877C306B60A}"/>
              </a:ext>
            </a:extLst>
          </p:cNvPr>
          <p:cNvCxnSpPr>
            <a:cxnSpLocks/>
            <a:endCxn id="6" idx="4"/>
          </p:cNvCxnSpPr>
          <p:nvPr/>
        </p:nvCxnSpPr>
        <p:spPr>
          <a:xfrm>
            <a:off x="6619875" y="3859594"/>
            <a:ext cx="0" cy="1350581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1D42ED61-1456-4D3B-939B-EF346FCDFA74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619875" y="1419225"/>
            <a:ext cx="0" cy="1266825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F6DC769-DD58-4ED3-A19F-ED6559F270BF}"/>
              </a:ext>
            </a:extLst>
          </p:cNvPr>
          <p:cNvCxnSpPr>
            <a:stCxn id="6" idx="2"/>
            <a:endCxn id="6" idx="4"/>
          </p:cNvCxnSpPr>
          <p:nvPr/>
        </p:nvCxnSpPr>
        <p:spPr>
          <a:xfrm>
            <a:off x="4219575" y="3314700"/>
            <a:ext cx="2400300" cy="18954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DE0BFA70-A0EB-4537-A95E-0820D72992FA}"/>
              </a:ext>
            </a:extLst>
          </p:cNvPr>
          <p:cNvCxnSpPr>
            <a:stCxn id="6" idx="0"/>
            <a:endCxn id="6" idx="6"/>
          </p:cNvCxnSpPr>
          <p:nvPr/>
        </p:nvCxnSpPr>
        <p:spPr>
          <a:xfrm>
            <a:off x="6619875" y="1419225"/>
            <a:ext cx="2400300" cy="189547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EDE2744A-047C-4782-AB38-CE2D630F648F}"/>
              </a:ext>
            </a:extLst>
          </p:cNvPr>
          <p:cNvCxnSpPr>
            <a:stCxn id="6" idx="0"/>
            <a:endCxn id="6" idx="2"/>
          </p:cNvCxnSpPr>
          <p:nvPr/>
        </p:nvCxnSpPr>
        <p:spPr>
          <a:xfrm flipH="1">
            <a:off x="4219575" y="1419225"/>
            <a:ext cx="2400300" cy="1895475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9DE57513-1371-4264-8677-9B884006775C}"/>
              </a:ext>
            </a:extLst>
          </p:cNvPr>
          <p:cNvCxnSpPr>
            <a:stCxn id="6" idx="6"/>
            <a:endCxn id="6" idx="4"/>
          </p:cNvCxnSpPr>
          <p:nvPr/>
        </p:nvCxnSpPr>
        <p:spPr>
          <a:xfrm flipH="1">
            <a:off x="6619875" y="3314700"/>
            <a:ext cx="2400300" cy="1895475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adroTexto 25">
            <a:extLst>
              <a:ext uri="{FF2B5EF4-FFF2-40B4-BE49-F238E27FC236}">
                <a16:creationId xmlns:a16="http://schemas.microsoft.com/office/drawing/2014/main" id="{17A66A62-D9CD-4D5B-9A09-0B68AAB01B61}"/>
              </a:ext>
            </a:extLst>
          </p:cNvPr>
          <p:cNvSpPr txBox="1"/>
          <p:nvPr/>
        </p:nvSpPr>
        <p:spPr>
          <a:xfrm flipH="1">
            <a:off x="9220199" y="2895600"/>
            <a:ext cx="19240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Calcio antagonista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41BB071E-B38D-43AF-AF04-8484D768C0FA}"/>
              </a:ext>
            </a:extLst>
          </p:cNvPr>
          <p:cNvSpPr txBox="1"/>
          <p:nvPr/>
        </p:nvSpPr>
        <p:spPr>
          <a:xfrm flipH="1">
            <a:off x="5379719" y="5305425"/>
            <a:ext cx="24784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β-bloqueador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E4066A6-9F85-4986-91BA-C45231ED6BD8}"/>
              </a:ext>
            </a:extLst>
          </p:cNvPr>
          <p:cNvSpPr txBox="1"/>
          <p:nvPr/>
        </p:nvSpPr>
        <p:spPr>
          <a:xfrm flipH="1">
            <a:off x="600075" y="2914650"/>
            <a:ext cx="3448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Diurético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Tiazida / Tiazida “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like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2BFF36B-C9B9-4E3B-B095-6ECBED289100}"/>
              </a:ext>
            </a:extLst>
          </p:cNvPr>
          <p:cNvSpPr txBox="1"/>
          <p:nvPr/>
        </p:nvSpPr>
        <p:spPr>
          <a:xfrm flipH="1">
            <a:off x="5408294" y="847725"/>
            <a:ext cx="2440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IECA o BRAT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34343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0FBEBFB-CC68-47F9-A3CE-4285487C89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6" t="895" r="4985"/>
          <a:stretch/>
        </p:blipFill>
        <p:spPr>
          <a:xfrm>
            <a:off x="4669380" y="804672"/>
            <a:ext cx="7399228" cy="582472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2C0D45-E22F-4C65-88D4-425313AD92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99" t="3005" r="16872" b="2170"/>
          <a:stretch/>
        </p:blipFill>
        <p:spPr>
          <a:xfrm>
            <a:off x="214832" y="339047"/>
            <a:ext cx="4224403" cy="436168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752A071-C340-430D-B1ED-7884E177D98F}"/>
              </a:ext>
            </a:extLst>
          </p:cNvPr>
          <p:cNvSpPr txBox="1"/>
          <p:nvPr/>
        </p:nvSpPr>
        <p:spPr>
          <a:xfrm>
            <a:off x="137160" y="6199632"/>
            <a:ext cx="2459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Lima, Setiembre del 2018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0E1CF885-A0EB-4482-BD6C-EB240268605B}"/>
              </a:ext>
            </a:extLst>
          </p:cNvPr>
          <p:cNvSpPr/>
          <p:nvPr/>
        </p:nvSpPr>
        <p:spPr>
          <a:xfrm>
            <a:off x="4683792" y="2582268"/>
            <a:ext cx="2523744" cy="2194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8142B8BE-C981-445B-AEE2-78FCB9C09E28}"/>
              </a:ext>
            </a:extLst>
          </p:cNvPr>
          <p:cNvSpPr/>
          <p:nvPr/>
        </p:nvSpPr>
        <p:spPr>
          <a:xfrm>
            <a:off x="9342120" y="1809422"/>
            <a:ext cx="2769004" cy="2359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76AFAA0-8590-448D-A363-B844AFEF5AAC}"/>
              </a:ext>
            </a:extLst>
          </p:cNvPr>
          <p:cNvSpPr txBox="1"/>
          <p:nvPr/>
        </p:nvSpPr>
        <p:spPr>
          <a:xfrm>
            <a:off x="1524000" y="4796119"/>
            <a:ext cx="172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¡ 30 años !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DD869EEB-734F-42C2-8736-F82CB6569E4F}"/>
              </a:ext>
            </a:extLst>
          </p:cNvPr>
          <p:cNvCxnSpPr>
            <a:cxnSpLocks/>
          </p:cNvCxnSpPr>
          <p:nvPr/>
        </p:nvCxnSpPr>
        <p:spPr>
          <a:xfrm flipV="1">
            <a:off x="7221948" y="2359596"/>
            <a:ext cx="2107868" cy="332400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2B665AE4-88A2-4855-B01E-8313CADB819E}"/>
              </a:ext>
            </a:extLst>
          </p:cNvPr>
          <p:cNvSpPr/>
          <p:nvPr/>
        </p:nvSpPr>
        <p:spPr>
          <a:xfrm>
            <a:off x="4683787" y="5567519"/>
            <a:ext cx="2523744" cy="2194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66CE4A41-B834-4712-8635-C96A67F6BF3F}"/>
              </a:ext>
            </a:extLst>
          </p:cNvPr>
          <p:cNvSpPr/>
          <p:nvPr/>
        </p:nvSpPr>
        <p:spPr>
          <a:xfrm>
            <a:off x="9372332" y="2241609"/>
            <a:ext cx="2738792" cy="2359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2F1C1F8A-5D93-4F8B-BAF8-653E73649C63}"/>
              </a:ext>
            </a:extLst>
          </p:cNvPr>
          <p:cNvCxnSpPr>
            <a:cxnSpLocks/>
          </p:cNvCxnSpPr>
          <p:nvPr/>
        </p:nvCxnSpPr>
        <p:spPr>
          <a:xfrm flipV="1">
            <a:off x="7221938" y="1927409"/>
            <a:ext cx="2217897" cy="3749838"/>
          </a:xfrm>
          <a:prstGeom prst="straightConnector1">
            <a:avLst/>
          </a:prstGeom>
          <a:ln w="476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54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F7DECB4-CFFF-40CA-9995-9A79F248B469}"/>
              </a:ext>
            </a:extLst>
          </p:cNvPr>
          <p:cNvSpPr txBox="1"/>
          <p:nvPr/>
        </p:nvSpPr>
        <p:spPr>
          <a:xfrm>
            <a:off x="5486407" y="1771647"/>
            <a:ext cx="161133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0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s-PE" sz="20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7715250" y="6153150"/>
            <a:ext cx="4206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Pobre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contro</a:t>
            </a:r>
            <a:r>
              <a:rPr lang="es-E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: ¿ por qué 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477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FD7453F7-1076-43D9-BC90-0B4128D6C3F8}"/>
              </a:ext>
            </a:extLst>
          </p:cNvPr>
          <p:cNvPicPr/>
          <p:nvPr/>
        </p:nvPicPr>
        <p:blipFill rotWithShape="1">
          <a:blip r:embed="rId2"/>
          <a:srcRect l="3807" t="31816" r="4230" b="40132"/>
          <a:stretch/>
        </p:blipFill>
        <p:spPr>
          <a:xfrm>
            <a:off x="247650" y="2390776"/>
            <a:ext cx="11658600" cy="21520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AB512DA-308D-49AD-A8EA-90926003A3D9}"/>
              </a:ext>
            </a:extLst>
          </p:cNvPr>
          <p:cNvSpPr txBox="1"/>
          <p:nvPr/>
        </p:nvSpPr>
        <p:spPr>
          <a:xfrm>
            <a:off x="1272617" y="1140643"/>
            <a:ext cx="9577633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¿ Por qué hay tan pobre control de la presión arterial ? </a:t>
            </a:r>
            <a:endParaRPr kumimoji="0" lang="es-P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913EE39-A9D6-4452-8E92-6A5AC5D9A5AF}"/>
              </a:ext>
            </a:extLst>
          </p:cNvPr>
          <p:cNvSpPr txBox="1"/>
          <p:nvPr/>
        </p:nvSpPr>
        <p:spPr>
          <a:xfrm flipH="1">
            <a:off x="289800" y="4533090"/>
            <a:ext cx="3893091" cy="843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Estilo de vida no saludable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dieta </a:t>
            </a:r>
            <a:endParaRPr kumimoji="0" lang="es-PE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E198790-D0B1-4107-952B-74AE99D069C8}"/>
              </a:ext>
            </a:extLst>
          </p:cNvPr>
          <p:cNvSpPr txBox="1"/>
          <p:nvPr/>
        </p:nvSpPr>
        <p:spPr>
          <a:xfrm flipH="1">
            <a:off x="4165455" y="4542616"/>
            <a:ext cx="4297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Intolerancia a la medicación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 pobre adherencia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EDDA9D5-E406-49C7-A5DC-4DD2662A35E8}"/>
              </a:ext>
            </a:extLst>
          </p:cNvPr>
          <p:cNvSpPr txBox="1"/>
          <p:nvPr/>
        </p:nvSpPr>
        <p:spPr>
          <a:xfrm flipH="1">
            <a:off x="8482514" y="4542616"/>
            <a:ext cx="3003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Inercia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terapeútica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 médico</a:t>
            </a:r>
          </a:p>
        </p:txBody>
      </p:sp>
    </p:spTree>
    <p:extLst>
      <p:ext uri="{BB962C8B-B14F-4D97-AF65-F5344CB8AC3E}">
        <p14:creationId xmlns:p14="http://schemas.microsoft.com/office/powerpoint/2010/main" val="257138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DE3472B-F22D-42B3-A327-DC2EEB58BA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59" t="23047" r="27123" b="57031"/>
          <a:stretch/>
        </p:blipFill>
        <p:spPr>
          <a:xfrm>
            <a:off x="148142" y="161756"/>
            <a:ext cx="3503220" cy="830997"/>
          </a:xfrm>
          <a:prstGeom prst="rect">
            <a:avLst/>
          </a:prstGeom>
          <a:ln w="31750">
            <a:solidFill>
              <a:srgbClr val="002060"/>
            </a:solidFill>
          </a:ln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5D6B4B8-4CDE-4E6B-8162-B618DDAB01EB}"/>
              </a:ext>
            </a:extLst>
          </p:cNvPr>
          <p:cNvSpPr/>
          <p:nvPr/>
        </p:nvSpPr>
        <p:spPr>
          <a:xfrm>
            <a:off x="242462" y="6388870"/>
            <a:ext cx="399573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Mancia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 et al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Circ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 2019; 124: 1113- 1123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0BA34F-E1D1-4B7B-8720-A3E6E6DA01B5}"/>
              </a:ext>
            </a:extLst>
          </p:cNvPr>
          <p:cNvSpPr txBox="1"/>
          <p:nvPr/>
        </p:nvSpPr>
        <p:spPr>
          <a:xfrm>
            <a:off x="3914749" y="358281"/>
            <a:ext cx="5605669" cy="830997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Terapia antihipertensiva en Europa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Monoterapia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54% - 67%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529D05A-E02C-4BA2-B35F-AF963D55BC04}"/>
              </a:ext>
            </a:extLst>
          </p:cNvPr>
          <p:cNvGraphicFramePr/>
          <p:nvPr/>
        </p:nvGraphicFramePr>
        <p:xfrm>
          <a:off x="1317226" y="1398716"/>
          <a:ext cx="10177669" cy="4990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CC7A836-C0D0-45B8-B23E-2D3AADC3C0D5}"/>
              </a:ext>
            </a:extLst>
          </p:cNvPr>
          <p:cNvSpPr txBox="1"/>
          <p:nvPr/>
        </p:nvSpPr>
        <p:spPr>
          <a:xfrm rot="-5400000">
            <a:off x="18693" y="3657818"/>
            <a:ext cx="1531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Porcentaje, %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2EE211-3577-48C4-B42E-8F55BBC10170}"/>
              </a:ext>
            </a:extLst>
          </p:cNvPr>
          <p:cNvSpPr txBox="1"/>
          <p:nvPr/>
        </p:nvSpPr>
        <p:spPr>
          <a:xfrm>
            <a:off x="1842247" y="5998907"/>
            <a:ext cx="6848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EEUU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51609D3-BE75-4189-9BF0-D4572C18788F}"/>
              </a:ext>
            </a:extLst>
          </p:cNvPr>
          <p:cNvSpPr txBox="1"/>
          <p:nvPr/>
        </p:nvSpPr>
        <p:spPr>
          <a:xfrm>
            <a:off x="2760233" y="6003390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Francia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4D2A56A-EA47-4A2D-806C-D27A60D1449A}"/>
              </a:ext>
            </a:extLst>
          </p:cNvPr>
          <p:cNvSpPr txBox="1"/>
          <p:nvPr/>
        </p:nvSpPr>
        <p:spPr>
          <a:xfrm>
            <a:off x="3652756" y="6007873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Alemania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57A0636-B791-4BE0-87B0-7B4A67ACA88B}"/>
              </a:ext>
            </a:extLst>
          </p:cNvPr>
          <p:cNvSpPr txBox="1"/>
          <p:nvPr/>
        </p:nvSpPr>
        <p:spPr>
          <a:xfrm>
            <a:off x="4615810" y="5998909"/>
            <a:ext cx="1000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Inglaterra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4938ECD-93EF-4C70-A139-7E706EF5ABE9}"/>
              </a:ext>
            </a:extLst>
          </p:cNvPr>
          <p:cNvSpPr txBox="1"/>
          <p:nvPr/>
        </p:nvSpPr>
        <p:spPr>
          <a:xfrm>
            <a:off x="6659889" y="6016839"/>
            <a:ext cx="821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Bélgica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E2753DC-99F9-4F87-9A11-D874E95E2F47}"/>
              </a:ext>
            </a:extLst>
          </p:cNvPr>
          <p:cNvSpPr txBox="1"/>
          <p:nvPr/>
        </p:nvSpPr>
        <p:spPr>
          <a:xfrm>
            <a:off x="7648773" y="6007875"/>
            <a:ext cx="761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Suecia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58C3E92C-CA79-4343-8AFB-5E638C1E4BCF}"/>
              </a:ext>
            </a:extLst>
          </p:cNvPr>
          <p:cNvSpPr txBox="1"/>
          <p:nvPr/>
        </p:nvSpPr>
        <p:spPr>
          <a:xfrm>
            <a:off x="5792866" y="6003390"/>
            <a:ext cx="591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Italia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A6922A6-4D8C-4CFC-AE40-116772F393BF}"/>
              </a:ext>
            </a:extLst>
          </p:cNvPr>
          <p:cNvSpPr txBox="1"/>
          <p:nvPr/>
        </p:nvSpPr>
        <p:spPr>
          <a:xfrm>
            <a:off x="8575246" y="6003390"/>
            <a:ext cx="889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Holanda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58F2177-C4E0-488E-BECF-102FF89A8F37}"/>
              </a:ext>
            </a:extLst>
          </p:cNvPr>
          <p:cNvSpPr txBox="1"/>
          <p:nvPr/>
        </p:nvSpPr>
        <p:spPr>
          <a:xfrm>
            <a:off x="9573102" y="6003390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Polonia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B0BEE8E-7FF2-4771-8F31-B3F16FFDCEDA}"/>
              </a:ext>
            </a:extLst>
          </p:cNvPr>
          <p:cNvSpPr txBox="1"/>
          <p:nvPr/>
        </p:nvSpPr>
        <p:spPr>
          <a:xfrm>
            <a:off x="10630255" y="6003390"/>
            <a:ext cx="652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Suiza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39A7930D-2561-4BDC-959B-43420653D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5" t="16587" r="4542" b="32666"/>
          <a:stretch/>
        </p:blipFill>
        <p:spPr>
          <a:xfrm>
            <a:off x="219076" y="247651"/>
            <a:ext cx="6019800" cy="1405780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9AE7E05-4EBC-45DD-BB1D-69E68F46E23A}"/>
              </a:ext>
            </a:extLst>
          </p:cNvPr>
          <p:cNvSpPr txBox="1"/>
          <p:nvPr/>
        </p:nvSpPr>
        <p:spPr>
          <a:xfrm>
            <a:off x="8601075" y="6457950"/>
            <a:ext cx="33242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Luo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X et al J Clin </a:t>
            </a:r>
            <a:r>
              <a:rPr lang="es-E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Hyperten</a:t>
            </a:r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 2024; 1-9</a:t>
            </a:r>
            <a:endParaRPr lang="es-P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FEA5EB-2EFF-4C14-ADA0-246A952D3D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" t="8209" r="2586" b="31057"/>
          <a:stretch/>
        </p:blipFill>
        <p:spPr>
          <a:xfrm>
            <a:off x="764634" y="2533650"/>
            <a:ext cx="10543963" cy="3790951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C7FE9DD-F601-4B57-BFA6-132EE9EA1F1C}"/>
              </a:ext>
            </a:extLst>
          </p:cNvPr>
          <p:cNvSpPr txBox="1"/>
          <p:nvPr/>
        </p:nvSpPr>
        <p:spPr>
          <a:xfrm>
            <a:off x="1314451" y="1990725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Hipertensión arterial controlada</a:t>
            </a:r>
            <a:endParaRPr lang="es-P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850A3C9-DC47-4CE1-BBF0-02023A8F4900}"/>
              </a:ext>
            </a:extLst>
          </p:cNvPr>
          <p:cNvSpPr txBox="1"/>
          <p:nvPr/>
        </p:nvSpPr>
        <p:spPr>
          <a:xfrm>
            <a:off x="6505576" y="1990725"/>
            <a:ext cx="45053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Hipertensión arterial no controlada</a:t>
            </a:r>
            <a:endParaRPr lang="es-PE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FE6956F-40DA-4343-8E55-0548EC561390}"/>
              </a:ext>
            </a:extLst>
          </p:cNvPr>
          <p:cNvSpPr/>
          <p:nvPr/>
        </p:nvSpPr>
        <p:spPr>
          <a:xfrm>
            <a:off x="6372225" y="442436"/>
            <a:ext cx="5714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= 305,624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hipertensos</a:t>
            </a:r>
            <a:endParaRPr lang="en-US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Chinese Cardiovascular Association Database-Hypertension Center</a:t>
            </a:r>
          </a:p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Enero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2019 a </a:t>
            </a:r>
            <a:r>
              <a:rPr lang="en-US" sz="1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Diciembre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2021</a:t>
            </a:r>
          </a:p>
        </p:txBody>
      </p:sp>
    </p:spTree>
    <p:extLst>
      <p:ext uri="{BB962C8B-B14F-4D97-AF65-F5344CB8AC3E}">
        <p14:creationId xmlns:p14="http://schemas.microsoft.com/office/powerpoint/2010/main" val="807625697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aludo GIFs | Tenor">
            <a:extLst>
              <a:ext uri="{FF2B5EF4-FFF2-40B4-BE49-F238E27FC236}">
                <a16:creationId xmlns:a16="http://schemas.microsoft.com/office/drawing/2014/main" id="{A4B826E8-59D6-4FA9-9C65-EB4B7C539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12" y="828287"/>
            <a:ext cx="3427803" cy="2739665"/>
          </a:xfrm>
          <a:prstGeom prst="rect">
            <a:avLst/>
          </a:prstGeom>
          <a:noFill/>
          <a:ln w="31750">
            <a:solidFill>
              <a:srgbClr val="8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5147A60-81C8-426C-81AB-7A14D34E0E18}"/>
              </a:ext>
            </a:extLst>
          </p:cNvPr>
          <p:cNvSpPr txBox="1"/>
          <p:nvPr/>
        </p:nvSpPr>
        <p:spPr>
          <a:xfrm>
            <a:off x="7231205" y="5904149"/>
            <a:ext cx="46618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¡ Muchas gracias !</a:t>
            </a:r>
            <a:endParaRPr kumimoji="0" lang="es-P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1D2AD00-A892-4691-9478-6AB0939AE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" t="2441" r="1484"/>
          <a:stretch/>
        </p:blipFill>
        <p:spPr>
          <a:xfrm>
            <a:off x="133350" y="114301"/>
            <a:ext cx="4486275" cy="1754343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EDEBC24-9AE3-4385-A94E-2B612EBEE602}"/>
              </a:ext>
            </a:extLst>
          </p:cNvPr>
          <p:cNvSpPr txBox="1"/>
          <p:nvPr/>
        </p:nvSpPr>
        <p:spPr>
          <a:xfrm>
            <a:off x="3743325" y="6438900"/>
            <a:ext cx="827722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Quezada-Pinedo HG et al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 Heart J Plus: Cardiology Research and Practice 2023; 35 : 100335</a:t>
            </a: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F3DABF3-4215-4B9E-991F-1FA62425FCB6}"/>
              </a:ext>
            </a:extLst>
          </p:cNvPr>
          <p:cNvSpPr txBox="1"/>
          <p:nvPr/>
        </p:nvSpPr>
        <p:spPr>
          <a:xfrm flipH="1">
            <a:off x="5048250" y="419100"/>
            <a:ext cx="6648449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Tendencia de la mortalidad cardiovascular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Perú : 2017 – 2022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 = 183,386</a:t>
            </a:r>
            <a:endParaRPr kumimoji="0" lang="es-PE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AF99D224-19B7-4A1C-9D8E-027A078AF661}"/>
              </a:ext>
            </a:extLst>
          </p:cNvPr>
          <p:cNvGraphicFramePr/>
          <p:nvPr/>
        </p:nvGraphicFramePr>
        <p:xfrm>
          <a:off x="438150" y="2419350"/>
          <a:ext cx="5238750" cy="3869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A1646FBE-0D38-46FE-B15E-82F6968CC4AE}"/>
              </a:ext>
            </a:extLst>
          </p:cNvPr>
          <p:cNvSpPr txBox="1"/>
          <p:nvPr/>
        </p:nvSpPr>
        <p:spPr>
          <a:xfrm>
            <a:off x="1285875" y="2419350"/>
            <a:ext cx="7429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37.2%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19F3E3-7ED4-4BA3-9C18-963A5D6E9C4E}"/>
              </a:ext>
            </a:extLst>
          </p:cNvPr>
          <p:cNvSpPr txBox="1"/>
          <p:nvPr/>
        </p:nvSpPr>
        <p:spPr>
          <a:xfrm>
            <a:off x="2828925" y="3362325"/>
            <a:ext cx="7429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25.1%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743D3B3-ADA6-4465-B41B-3FA93EEE8C04}"/>
              </a:ext>
            </a:extLst>
          </p:cNvPr>
          <p:cNvSpPr txBox="1"/>
          <p:nvPr/>
        </p:nvSpPr>
        <p:spPr>
          <a:xfrm>
            <a:off x="4381500" y="3562350"/>
            <a:ext cx="74295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22.6%</a:t>
            </a:r>
            <a:endParaRPr kumimoji="0" lang="es-PE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831B095-DD9D-4EEF-BA74-36D2D3540D4B}"/>
              </a:ext>
            </a:extLst>
          </p:cNvPr>
          <p:cNvSpPr txBox="1"/>
          <p:nvPr/>
        </p:nvSpPr>
        <p:spPr>
          <a:xfrm flipH="1">
            <a:off x="6362701" y="2400300"/>
            <a:ext cx="52387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sng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Mayores incrementos de la mortalidad </a:t>
            </a:r>
            <a:endParaRPr kumimoji="0" lang="es-PE" sz="2000" b="1" i="0" u="sng" strike="noStrike" kern="1200" cap="none" spc="0" normalizeH="0" baseline="0" noProof="0" dirty="0">
              <a:ln>
                <a:noFill/>
              </a:ln>
              <a:solidFill>
                <a:srgbClr val="2A29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001550F-D78D-4F23-8D42-8662DFCE0748}"/>
              </a:ext>
            </a:extLst>
          </p:cNvPr>
          <p:cNvSpPr txBox="1"/>
          <p:nvPr/>
        </p:nvSpPr>
        <p:spPr>
          <a:xfrm flipH="1">
            <a:off x="6610348" y="3457575"/>
            <a:ext cx="4743452" cy="161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Costa y Sierra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AutoNum type="arabicPeriod"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Lima : ↑ 132.1 %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Sujetos con menor educación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Sujetos con seguro de salud público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2000" b="0" i="0" u="none" strike="noStrike" kern="1200" cap="none" spc="0" normalizeH="0" baseline="0" noProof="0" dirty="0">
                <a:ln>
                  <a:noFill/>
                </a:ln>
                <a:solidFill>
                  <a:srgbClr val="2A296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Sujetos desempleados </a:t>
            </a:r>
            <a:endParaRPr kumimoji="0" lang="es-PE" sz="2000" b="0" i="0" u="none" strike="noStrike" kern="1200" cap="none" spc="0" normalizeH="0" baseline="0" noProof="0" dirty="0">
              <a:ln>
                <a:noFill/>
              </a:ln>
              <a:solidFill>
                <a:srgbClr val="2A296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76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1" grpId="0" animBg="1"/>
      <p:bldP spid="12" grpId="0" animBg="1"/>
      <p:bldP spid="13" grpId="0" animBg="1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1289" y="6365284"/>
            <a:ext cx="3935437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Roth</a:t>
            </a:r>
            <a:r>
              <a:rPr kumimoji="0" lang="es-E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GA et al JACC 2020; 76 (25): 2982-3021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A1ADB4E-6A6D-4549-A499-8A118EA4BB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25" t="47265" r="19852" b="25977"/>
          <a:stretch/>
        </p:blipFill>
        <p:spPr>
          <a:xfrm>
            <a:off x="254168" y="282551"/>
            <a:ext cx="4936958" cy="1275650"/>
          </a:xfrm>
          <a:prstGeom prst="rect">
            <a:avLst/>
          </a:prstGeom>
          <a:ln w="31750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8C130F1-BB39-4754-A0BD-6B0AC1B84877}"/>
              </a:ext>
            </a:extLst>
          </p:cNvPr>
          <p:cNvSpPr txBox="1"/>
          <p:nvPr/>
        </p:nvSpPr>
        <p:spPr>
          <a:xfrm>
            <a:off x="5702467" y="847043"/>
            <a:ext cx="5994233" cy="1938992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Colaboración multinacional : 204 países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1990- 2019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Carga global ECV y factores de riesgo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 causas de muerte cardiovascular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factores de riesgo relacionados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6D9E5562-4D40-4E4F-8BFD-5F8F8ECABAAA}"/>
              </a:ext>
            </a:extLst>
          </p:cNvPr>
          <p:cNvSpPr/>
          <p:nvPr/>
        </p:nvSpPr>
        <p:spPr>
          <a:xfrm>
            <a:off x="190503" y="3504804"/>
            <a:ext cx="11783457" cy="2123658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 </a:t>
            </a:r>
            <a:r>
              <a:rPr kumimoji="0" lang="es-ES" sz="4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enfermedad cardiovascular</a:t>
            </a: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causa líder de </a:t>
            </a:r>
            <a:r>
              <a:rPr kumimoji="0" lang="es-E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morbi</a:t>
            </a:r>
            <a:r>
              <a:rPr kumimoji="0" lang="es-E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-mortalidad en el mundo</a:t>
            </a:r>
          </a:p>
        </p:txBody>
      </p:sp>
    </p:spTree>
    <p:extLst>
      <p:ext uri="{BB962C8B-B14F-4D97-AF65-F5344CB8AC3E}">
        <p14:creationId xmlns:p14="http://schemas.microsoft.com/office/powerpoint/2010/main" val="3286252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1_Órbita 1">
    <a:dk1>
      <a:srgbClr val="010199"/>
    </a:dk1>
    <a:lt1>
      <a:srgbClr val="FFFFFF"/>
    </a:lt1>
    <a:dk2>
      <a:srgbClr val="000000"/>
    </a:dk2>
    <a:lt2>
      <a:srgbClr val="B2B2B2"/>
    </a:lt2>
    <a:accent1>
      <a:srgbClr val="3399FF"/>
    </a:accent1>
    <a:accent2>
      <a:srgbClr val="666699"/>
    </a:accent2>
    <a:accent3>
      <a:srgbClr val="AAAAAA"/>
    </a:accent3>
    <a:accent4>
      <a:srgbClr val="DADADA"/>
    </a:accent4>
    <a:accent5>
      <a:srgbClr val="ADCAFF"/>
    </a:accent5>
    <a:accent6>
      <a:srgbClr val="5C5C8A"/>
    </a:accent6>
    <a:hlink>
      <a:srgbClr val="FFFFCC"/>
    </a:hlink>
    <a:folHlink>
      <a:srgbClr val="FFCC66"/>
    </a:folHlink>
  </a:clrScheme>
  <a:fontScheme name="1_Órbita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28408</TotalTime>
  <Words>4099</Words>
  <Application>Microsoft Office PowerPoint</Application>
  <PresentationFormat>Panorámica</PresentationFormat>
  <Paragraphs>890</Paragraphs>
  <Slides>74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74</vt:i4>
      </vt:variant>
    </vt:vector>
  </HeadingPairs>
  <TitlesOfParts>
    <vt:vector size="82" baseType="lpstr">
      <vt:lpstr>Arial</vt:lpstr>
      <vt:lpstr>Calibri</vt:lpstr>
      <vt:lpstr>Calibri Light</vt:lpstr>
      <vt:lpstr>News701 BT</vt:lpstr>
      <vt:lpstr>Tema de Office</vt:lpstr>
      <vt:lpstr>1_Tema de Office</vt:lpstr>
      <vt:lpstr>2_Tema de Office</vt:lpstr>
      <vt:lpstr>2_Diseño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Felix Medina</dc:creator>
  <cp:lastModifiedBy>David Urquizo</cp:lastModifiedBy>
  <cp:revision>540</cp:revision>
  <dcterms:created xsi:type="dcterms:W3CDTF">2023-07-30T00:41:31Z</dcterms:created>
  <dcterms:modified xsi:type="dcterms:W3CDTF">2025-03-27T00:03:25Z</dcterms:modified>
</cp:coreProperties>
</file>