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81" r:id="rId3"/>
    <p:sldId id="374" r:id="rId4"/>
    <p:sldId id="375" r:id="rId5"/>
    <p:sldId id="315" r:id="rId6"/>
    <p:sldId id="311" r:id="rId7"/>
    <p:sldId id="310" r:id="rId8"/>
    <p:sldId id="304" r:id="rId9"/>
    <p:sldId id="305" r:id="rId10"/>
    <p:sldId id="317" r:id="rId11"/>
    <p:sldId id="298" r:id="rId12"/>
    <p:sldId id="316" r:id="rId13"/>
    <p:sldId id="343" r:id="rId14"/>
    <p:sldId id="318" r:id="rId15"/>
    <p:sldId id="299" r:id="rId16"/>
    <p:sldId id="306" r:id="rId17"/>
    <p:sldId id="376" r:id="rId18"/>
    <p:sldId id="377" r:id="rId19"/>
    <p:sldId id="378" r:id="rId20"/>
    <p:sldId id="307" r:id="rId21"/>
    <p:sldId id="319" r:id="rId22"/>
    <p:sldId id="320" r:id="rId23"/>
    <p:sldId id="322" r:id="rId24"/>
    <p:sldId id="326" r:id="rId25"/>
    <p:sldId id="348" r:id="rId26"/>
    <p:sldId id="328" r:id="rId27"/>
    <p:sldId id="356" r:id="rId28"/>
    <p:sldId id="349" r:id="rId29"/>
    <p:sldId id="352" r:id="rId30"/>
    <p:sldId id="335" r:id="rId31"/>
    <p:sldId id="283" r:id="rId32"/>
    <p:sldId id="341" r:id="rId33"/>
    <p:sldId id="284" r:id="rId34"/>
    <p:sldId id="276" r:id="rId35"/>
    <p:sldId id="339" r:id="rId36"/>
    <p:sldId id="344" r:id="rId37"/>
    <p:sldId id="277" r:id="rId38"/>
    <p:sldId id="379" r:id="rId39"/>
    <p:sldId id="368" r:id="rId4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8538-818D-439D-9672-8AA2BDCF32E5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DF20-1D43-453D-8592-A78F8745629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31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8538-818D-439D-9672-8AA2BDCF32E5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DF20-1D43-453D-8592-A78F8745629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811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8538-818D-439D-9672-8AA2BDCF32E5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DF20-1D43-453D-8592-A78F8745629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131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8538-818D-439D-9672-8AA2BDCF32E5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DF20-1D43-453D-8592-A78F8745629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586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8538-818D-439D-9672-8AA2BDCF32E5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DF20-1D43-453D-8592-A78F8745629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816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8538-818D-439D-9672-8AA2BDCF32E5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DF20-1D43-453D-8592-A78F8745629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57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8538-818D-439D-9672-8AA2BDCF32E5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DF20-1D43-453D-8592-A78F8745629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946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8538-818D-439D-9672-8AA2BDCF32E5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DF20-1D43-453D-8592-A78F8745629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140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8538-818D-439D-9672-8AA2BDCF32E5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DF20-1D43-453D-8592-A78F8745629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028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8538-818D-439D-9672-8AA2BDCF32E5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DF20-1D43-453D-8592-A78F8745629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485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8538-818D-439D-9672-8AA2BDCF32E5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DF20-1D43-453D-8592-A78F8745629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83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8538-818D-439D-9672-8AA2BDCF32E5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4DF20-1D43-453D-8592-A78F8745629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938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4433" y="424071"/>
            <a:ext cx="9143999" cy="2727896"/>
          </a:xfrm>
        </p:spPr>
        <p:txBody>
          <a:bodyPr>
            <a:normAutofit/>
          </a:bodyPr>
          <a:lstStyle/>
          <a:p>
            <a:r>
              <a:rPr lang="es-MX" sz="6600" dirty="0">
                <a:solidFill>
                  <a:srgbClr val="AB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es-PE" sz="6600" dirty="0">
                <a:solidFill>
                  <a:srgbClr val="AB1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ejorando el tamizaje del cáncer colorrectal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4434" y="3704095"/>
            <a:ext cx="9144000" cy="2030278"/>
          </a:xfrm>
        </p:spPr>
        <p:txBody>
          <a:bodyPr>
            <a:normAutofit fontScale="92500" lnSpcReduction="10000"/>
          </a:bodyPr>
          <a:lstStyle/>
          <a:p>
            <a:r>
              <a:rPr lang="es-PE" sz="3000" b="1" dirty="0"/>
              <a:t>Dra. María Nelly Manrique Lemus</a:t>
            </a:r>
          </a:p>
          <a:p>
            <a:r>
              <a:rPr lang="es-PE" b="1" dirty="0">
                <a:solidFill>
                  <a:srgbClr val="00B0F0"/>
                </a:solidFill>
                <a:latin typeface="+mj-lt"/>
              </a:rPr>
              <a:t>Especialista en Medicina Interna y Gastroenterología</a:t>
            </a:r>
          </a:p>
          <a:p>
            <a:r>
              <a:rPr lang="es-PE" b="1" dirty="0">
                <a:solidFill>
                  <a:srgbClr val="00B050"/>
                </a:solidFill>
                <a:latin typeface="+mj-lt"/>
              </a:rPr>
              <a:t>Magíster en Epidemiología clínica</a:t>
            </a:r>
          </a:p>
          <a:p>
            <a:endParaRPr lang="es-PE" dirty="0">
              <a:solidFill>
                <a:srgbClr val="00B050"/>
              </a:solidFill>
            </a:endParaRPr>
          </a:p>
          <a:p>
            <a:r>
              <a:rPr lang="es-PE" b="1" dirty="0">
                <a:solidFill>
                  <a:srgbClr val="FF0000"/>
                </a:solidFill>
              </a:rPr>
              <a:t>Marzo 2025</a:t>
            </a:r>
          </a:p>
        </p:txBody>
      </p:sp>
      <p:pic>
        <p:nvPicPr>
          <p:cNvPr id="1026" name="Picture 2" descr="logo pequeñ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923" y="604434"/>
            <a:ext cx="1537065" cy="16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67" y="5323507"/>
            <a:ext cx="18573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2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de riesgo para CCR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s-PE" dirty="0">
                <a:solidFill>
                  <a:srgbClr val="FF0000"/>
                </a:solidFill>
              </a:rPr>
              <a:t>Factores de riesgo no modificables: </a:t>
            </a:r>
            <a:r>
              <a:rPr lang="es-PE" dirty="0">
                <a:solidFill>
                  <a:schemeClr val="accent6">
                    <a:lumMod val="75000"/>
                  </a:schemeClr>
                </a:solidFill>
              </a:rPr>
              <a:t>edad</a:t>
            </a:r>
            <a:r>
              <a:rPr lang="es-PE" dirty="0"/>
              <a:t>, historia familiar, raza o el origen étnico </a:t>
            </a:r>
          </a:p>
          <a:p>
            <a:r>
              <a:rPr lang="es-PE" dirty="0">
                <a:solidFill>
                  <a:srgbClr val="FF0000"/>
                </a:solidFill>
              </a:rPr>
              <a:t>Factores de riesgo modificables:</a:t>
            </a:r>
            <a:r>
              <a:rPr lang="es-PE" dirty="0"/>
              <a:t> la dieta, la actividad física, el peso,  el tabaquismo.</a:t>
            </a:r>
          </a:p>
          <a:p>
            <a:pPr marL="0" indent="0">
              <a:buNone/>
            </a:pPr>
            <a:r>
              <a:rPr lang="es-PE" dirty="0"/>
              <a:t>		 Objetivo de la prevención primaria del CCR</a:t>
            </a:r>
          </a:p>
          <a:p>
            <a:pPr marL="0" indent="0">
              <a:buNone/>
            </a:pPr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2767914" y="3546389"/>
            <a:ext cx="6413156" cy="5931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237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3600" b="1" dirty="0">
                <a:solidFill>
                  <a:srgbClr val="7030A0"/>
                </a:solidFill>
              </a:rPr>
              <a:t>Estrategias de prevención primaria del CCR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240427" cy="4351338"/>
          </a:xfrm>
        </p:spPr>
        <p:txBody>
          <a:bodyPr>
            <a:normAutofit fontScale="77500" lnSpcReduction="20000"/>
          </a:bodyPr>
          <a:lstStyle/>
          <a:p>
            <a:r>
              <a:rPr lang="es-PE" dirty="0"/>
              <a:t>Cambios en la dieta: alta en frutas y vegetales</a:t>
            </a:r>
          </a:p>
          <a:p>
            <a:r>
              <a:rPr lang="es-PE" dirty="0"/>
              <a:t>Actividad física regular</a:t>
            </a:r>
          </a:p>
          <a:p>
            <a:r>
              <a:rPr lang="es-PE" dirty="0"/>
              <a:t>Mantener un peso saludable</a:t>
            </a:r>
          </a:p>
          <a:p>
            <a:r>
              <a:rPr lang="es-PE" dirty="0"/>
              <a:t>Reducción del consumo de alcohol</a:t>
            </a:r>
          </a:p>
          <a:p>
            <a:r>
              <a:rPr lang="es-PE" dirty="0"/>
              <a:t>Suspender el consumo de tabaco.</a:t>
            </a:r>
          </a:p>
          <a:p>
            <a:r>
              <a:rPr lang="es-PE" dirty="0"/>
              <a:t>Reducción del consumo de carnes rojas y carnes procesadas</a:t>
            </a:r>
          </a:p>
          <a:p>
            <a:r>
              <a:rPr lang="es-PE" dirty="0"/>
              <a:t>Ingerir productos lácteos</a:t>
            </a:r>
          </a:p>
          <a:p>
            <a:r>
              <a:rPr lang="es-PE" dirty="0"/>
              <a:t>Aspirina: 81 mg/día en pacientes con riesgo CV</a:t>
            </a:r>
          </a:p>
          <a:p>
            <a:endParaRPr lang="es-PE" dirty="0"/>
          </a:p>
          <a:p>
            <a:endParaRPr lang="es-PE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315" y="1690688"/>
            <a:ext cx="2099747" cy="21560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315" y="4332760"/>
            <a:ext cx="2999095" cy="16791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406" y="6307847"/>
            <a:ext cx="4419600" cy="180975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327" y="2221149"/>
            <a:ext cx="2819400" cy="15811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3027" y="4098281"/>
            <a:ext cx="988153" cy="196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9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36974"/>
            <a:ext cx="10515600" cy="784053"/>
          </a:xfrm>
        </p:spPr>
        <p:txBody>
          <a:bodyPr>
            <a:normAutofit/>
          </a:bodyPr>
          <a:lstStyle/>
          <a:p>
            <a:pPr algn="ctr"/>
            <a:r>
              <a:rPr lang="es-PE" sz="3600" b="1" dirty="0">
                <a:solidFill>
                  <a:srgbClr val="7030A0"/>
                </a:solidFill>
              </a:rPr>
              <a:t>Prevención secundaria: Tamizaje del Cáncer </a:t>
            </a:r>
            <a:r>
              <a:rPr lang="es-PE" sz="3600" b="1" dirty="0" err="1">
                <a:solidFill>
                  <a:srgbClr val="7030A0"/>
                </a:solidFill>
              </a:rPr>
              <a:t>colorrectal</a:t>
            </a:r>
            <a:endParaRPr lang="es-PE" sz="3600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91730"/>
            <a:ext cx="10515600" cy="4226011"/>
          </a:xfrm>
        </p:spPr>
        <p:txBody>
          <a:bodyPr>
            <a:normAutofit fontScale="92500"/>
          </a:bodyPr>
          <a:lstStyle/>
          <a:p>
            <a:r>
              <a:rPr lang="es-PE" dirty="0">
                <a:solidFill>
                  <a:srgbClr val="FF0000"/>
                </a:solidFill>
              </a:rPr>
              <a:t>Definición: </a:t>
            </a:r>
            <a:r>
              <a:rPr lang="es-PE" dirty="0"/>
              <a:t>es el  proceso de detectar CCR en estadios tempranos y lesiones precancerosas en personas </a:t>
            </a:r>
            <a:r>
              <a:rPr lang="es-PE" dirty="0">
                <a:solidFill>
                  <a:srgbClr val="00B0F0"/>
                </a:solidFill>
              </a:rPr>
              <a:t>asintomáticas</a:t>
            </a:r>
            <a:r>
              <a:rPr lang="es-PE" dirty="0"/>
              <a:t> con riesgo promedio para CCR.</a:t>
            </a:r>
          </a:p>
          <a:p>
            <a:r>
              <a:rPr lang="es-PE" dirty="0">
                <a:solidFill>
                  <a:srgbClr val="FF0000"/>
                </a:solidFill>
              </a:rPr>
              <a:t>Personas de riesgo promedio para CCR:</a:t>
            </a:r>
          </a:p>
          <a:p>
            <a:pPr marL="0" indent="0">
              <a:buNone/>
            </a:pPr>
            <a:r>
              <a:rPr lang="es-PE" dirty="0"/>
              <a:t>- Edad ≥ 45 años</a:t>
            </a:r>
          </a:p>
          <a:p>
            <a:pPr marL="0" indent="0">
              <a:buNone/>
            </a:pPr>
            <a:r>
              <a:rPr lang="es-PE" dirty="0"/>
              <a:t>- Sin diagnóstico previo de CCR o adenoma o PSS</a:t>
            </a:r>
          </a:p>
          <a:p>
            <a:pPr marL="0" indent="0">
              <a:buNone/>
            </a:pPr>
            <a:r>
              <a:rPr lang="es-PE" dirty="0"/>
              <a:t>- Sin diagnóstico previo de Enfermedad inflamatoria intestinal</a:t>
            </a:r>
          </a:p>
          <a:p>
            <a:pPr>
              <a:buFontTx/>
              <a:buChar char="-"/>
            </a:pPr>
            <a:r>
              <a:rPr lang="es-PE" dirty="0"/>
              <a:t>No diagnóstico personal o historia familiar de desorden genético     conocido que predispone a un alto riesgo de CCR (</a:t>
            </a:r>
            <a:r>
              <a:rPr lang="es-PE" dirty="0" err="1"/>
              <a:t>Sd</a:t>
            </a:r>
            <a:r>
              <a:rPr lang="es-PE" dirty="0"/>
              <a:t>. Lynch o PAF)</a:t>
            </a:r>
          </a:p>
          <a:p>
            <a:pPr>
              <a:buFontTx/>
              <a:buChar char="-"/>
            </a:pPr>
            <a:r>
              <a:rPr lang="es-PE" dirty="0"/>
              <a:t>Historia familiar negativa para CCR o adenoma avanzado.</a:t>
            </a:r>
          </a:p>
        </p:txBody>
      </p:sp>
    </p:spTree>
    <p:extLst>
      <p:ext uri="{BB962C8B-B14F-4D97-AF65-F5344CB8AC3E}">
        <p14:creationId xmlns:p14="http://schemas.microsoft.com/office/powerpoint/2010/main" val="34065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864" y="5977437"/>
            <a:ext cx="4352925" cy="22860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7030A0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7910416" y="407773"/>
            <a:ext cx="41183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7030A0"/>
                </a:solidFill>
              </a:rPr>
              <a:t>Categorías de riesgo en paciente con </a:t>
            </a:r>
          </a:p>
          <a:p>
            <a:pPr algn="ctr"/>
            <a:r>
              <a:rPr lang="es-PE" sz="3200" b="1" dirty="0">
                <a:solidFill>
                  <a:srgbClr val="7030A0"/>
                </a:solidFill>
              </a:rPr>
              <a:t>Historia familiar de CCR</a:t>
            </a:r>
          </a:p>
        </p:txBody>
      </p:sp>
      <p:pic>
        <p:nvPicPr>
          <p:cNvPr id="8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9687" y="481596"/>
            <a:ext cx="6166206" cy="51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7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8838" y="1550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PE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Enfoques para el Tamizaje del CCR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59243"/>
            <a:ext cx="10515600" cy="4817720"/>
          </a:xfrm>
        </p:spPr>
        <p:txBody>
          <a:bodyPr>
            <a:normAutofit lnSpcReduction="10000"/>
          </a:bodyPr>
          <a:lstStyle/>
          <a:p>
            <a:r>
              <a:rPr lang="es-PE" dirty="0">
                <a:solidFill>
                  <a:srgbClr val="FF0000"/>
                </a:solidFill>
              </a:rPr>
              <a:t>Tamizaje oportunista</a:t>
            </a:r>
          </a:p>
          <a:p>
            <a:r>
              <a:rPr lang="es-PE" dirty="0"/>
              <a:t>Resultado de la interacción de un proveedor de salud y el paciente. </a:t>
            </a:r>
          </a:p>
          <a:p>
            <a:r>
              <a:rPr lang="es-PE" dirty="0"/>
              <a:t>EE.UU –colonoscopia</a:t>
            </a:r>
          </a:p>
          <a:p>
            <a:r>
              <a:rPr lang="es-PE" dirty="0">
                <a:solidFill>
                  <a:srgbClr val="FF0000"/>
                </a:solidFill>
              </a:rPr>
              <a:t>Tamizaje programático (organizado)</a:t>
            </a:r>
          </a:p>
          <a:p>
            <a:r>
              <a:rPr lang="es-PE" dirty="0"/>
              <a:t>Amplio sistema organizado que ofrece exámenes de detección a una población o miembros de un plan de salud.</a:t>
            </a:r>
          </a:p>
          <a:p>
            <a:r>
              <a:rPr lang="es-PE" dirty="0"/>
              <a:t>Ventajas: oferta sistemática de la prueba de tamizaje, reducción del sobre tamizaje, monitoreo superior de la calidad, seguimiento sistemático de las pruebas</a:t>
            </a:r>
          </a:p>
          <a:p>
            <a:r>
              <a:rPr lang="es-PE" dirty="0"/>
              <a:t>Europa y Australia-- gFOBT</a:t>
            </a:r>
          </a:p>
          <a:p>
            <a:r>
              <a:rPr lang="es-PE" dirty="0"/>
              <a:t>Alemania y Polonia --colonoscopia</a:t>
            </a:r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66727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de prevención secundaria para CCR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446710"/>
              </p:ext>
            </p:extLst>
          </p:nvPr>
        </p:nvGraphicFramePr>
        <p:xfrm>
          <a:off x="1371600" y="1445743"/>
          <a:ext cx="9428211" cy="472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8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5218">
                <a:tc>
                  <a:txBody>
                    <a:bodyPr/>
                    <a:lstStyle/>
                    <a:p>
                      <a:pPr algn="ctr"/>
                      <a:r>
                        <a:rPr lang="es-PE" sz="3200" dirty="0"/>
                        <a:t>Clasificación</a:t>
                      </a:r>
                      <a:r>
                        <a:rPr lang="es-PE" sz="3200" baseline="0" dirty="0"/>
                        <a:t> de las pruebas de cribado de CCR</a:t>
                      </a:r>
                      <a:endParaRPr lang="es-P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765">
                <a:tc>
                  <a:txBody>
                    <a:bodyPr/>
                    <a:lstStyle/>
                    <a:p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1era línea</a:t>
                      </a:r>
                    </a:p>
                    <a:p>
                      <a:r>
                        <a:rPr lang="es-PE" dirty="0"/>
                        <a:t>Colonoscopia cada 10 años</a:t>
                      </a:r>
                    </a:p>
                    <a:p>
                      <a:r>
                        <a:rPr lang="es-PE" dirty="0"/>
                        <a:t>Test</a:t>
                      </a:r>
                      <a:r>
                        <a:rPr lang="es-PE" baseline="0" dirty="0"/>
                        <a:t> inmunológico fecal  (FIT) anual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4395">
                <a:tc>
                  <a:txBody>
                    <a:bodyPr/>
                    <a:lstStyle/>
                    <a:p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2da línea</a:t>
                      </a:r>
                    </a:p>
                    <a:p>
                      <a:r>
                        <a:rPr lang="es-PE" dirty="0"/>
                        <a:t>Colonografía</a:t>
                      </a:r>
                      <a:r>
                        <a:rPr lang="es-PE" baseline="0" dirty="0"/>
                        <a:t> TC cada 5 años</a:t>
                      </a:r>
                    </a:p>
                    <a:p>
                      <a:r>
                        <a:rPr lang="es-PE" baseline="0" dirty="0"/>
                        <a:t>ADN fecal – FIT cada 3 años</a:t>
                      </a:r>
                    </a:p>
                    <a:p>
                      <a:r>
                        <a:rPr lang="es-PE" baseline="0" dirty="0"/>
                        <a:t>Sigmoidoscopia flexible cada 10 años (o cada 5 años)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765">
                <a:tc>
                  <a:txBody>
                    <a:bodyPr/>
                    <a:lstStyle/>
                    <a:p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s-PE" b="1" baseline="0" dirty="0">
                          <a:solidFill>
                            <a:srgbClr val="FF0000"/>
                          </a:solidFill>
                        </a:rPr>
                        <a:t>era línea</a:t>
                      </a:r>
                    </a:p>
                    <a:p>
                      <a:r>
                        <a:rPr lang="es-PE" baseline="0" dirty="0"/>
                        <a:t>Video cápsula colonoscópica cada  5 años</a:t>
                      </a:r>
                    </a:p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136">
                <a:tc>
                  <a:txBody>
                    <a:bodyPr/>
                    <a:lstStyle/>
                    <a:p>
                      <a:r>
                        <a:rPr lang="es-PE" dirty="0"/>
                        <a:t>Prueba</a:t>
                      </a:r>
                      <a:r>
                        <a:rPr lang="es-PE" baseline="0" dirty="0"/>
                        <a:t> disponible actualmente no recomendado.</a:t>
                      </a:r>
                    </a:p>
                    <a:p>
                      <a:r>
                        <a:rPr lang="es-PE" baseline="0" dirty="0"/>
                        <a:t>Septin 9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948" y="6331544"/>
            <a:ext cx="3607144" cy="25435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74207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0048" y="318156"/>
            <a:ext cx="10515600" cy="573989"/>
          </a:xfrm>
        </p:spPr>
        <p:txBody>
          <a:bodyPr>
            <a:normAutofit fontScale="90000"/>
          </a:bodyPr>
          <a:lstStyle/>
          <a:p>
            <a:pPr algn="ctr"/>
            <a:r>
              <a:rPr lang="es-PE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 las pruebas de tamizaje para CCR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311401"/>
              </p:ext>
            </p:extLst>
          </p:nvPr>
        </p:nvGraphicFramePr>
        <p:xfrm>
          <a:off x="1110048" y="978644"/>
          <a:ext cx="10455876" cy="5173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6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3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1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734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CARACTERÍSTICAS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CONTRAS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317"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rgbClr val="FF0000"/>
                          </a:solidFill>
                        </a:rPr>
                        <a:t>Test basado en heces y sangre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827"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rgbClr val="7030A0"/>
                          </a:solidFill>
                        </a:rPr>
                        <a:t>gFOBT de alta sensibilidad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/>
                        <a:t>Evidencia de</a:t>
                      </a:r>
                      <a:r>
                        <a:rPr lang="es-PE" sz="1200" baseline="0" dirty="0"/>
                        <a:t> </a:t>
                      </a:r>
                      <a:r>
                        <a:rPr lang="es-PE" sz="1200" baseline="0" dirty="0" err="1"/>
                        <a:t>RCTs</a:t>
                      </a:r>
                      <a:r>
                        <a:rPr lang="es-PE" sz="1200" baseline="0" dirty="0"/>
                        <a:t> que el gFOBT reduce la mortalidad por CCR.</a:t>
                      </a:r>
                    </a:p>
                    <a:p>
                      <a:r>
                        <a:rPr lang="es-PE" sz="1200" baseline="0" dirty="0"/>
                        <a:t>No está claro si gFOBT de alta sensibilidad puede detectar tantos casos de AA y CCR como otras pruebas basada en heces.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/>
                        <a:t>No invasivo</a:t>
                      </a:r>
                    </a:p>
                    <a:p>
                      <a:r>
                        <a:rPr lang="es-PE" sz="1200" dirty="0"/>
                        <a:t>No riesgo de complicaciones</a:t>
                      </a:r>
                    </a:p>
                    <a:p>
                      <a:r>
                        <a:rPr lang="es-PE" sz="1200" dirty="0"/>
                        <a:t>Puede ser hecho en casa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/>
                        <a:t>Los daños del screening con gFOBT resulta de la colonoscopia</a:t>
                      </a:r>
                      <a:r>
                        <a:rPr lang="es-PE" sz="1200" baseline="0" dirty="0"/>
                        <a:t> de seguimiento de un resultado positivo</a:t>
                      </a:r>
                    </a:p>
                    <a:p>
                      <a:r>
                        <a:rPr lang="es-PE" sz="1200" baseline="0" dirty="0"/>
                        <a:t>Requiere restricción dietaria y 3 muestras de heces</a:t>
                      </a:r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628"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rgbClr val="7030A0"/>
                          </a:solidFill>
                        </a:rPr>
                        <a:t>FIT (20µ/gr de heces)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/>
                        <a:t>S: 79%, E:</a:t>
                      </a:r>
                      <a:r>
                        <a:rPr lang="es-PE" sz="1200" baseline="0" dirty="0"/>
                        <a:t> 94% para CCR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/>
                        <a:t>No invasivo</a:t>
                      </a:r>
                    </a:p>
                    <a:p>
                      <a:r>
                        <a:rPr lang="es-PE" sz="1200" dirty="0"/>
                        <a:t>No riesgo</a:t>
                      </a:r>
                      <a:r>
                        <a:rPr lang="es-PE" sz="1200" baseline="0" dirty="0"/>
                        <a:t> de complicaciones</a:t>
                      </a:r>
                    </a:p>
                    <a:p>
                      <a:r>
                        <a:rPr lang="es-PE" sz="1200" baseline="0" dirty="0"/>
                        <a:t>Puede ser hecho en casa</a:t>
                      </a:r>
                      <a:endParaRPr lang="es-PE" sz="1200" dirty="0"/>
                    </a:p>
                    <a:p>
                      <a:r>
                        <a:rPr lang="es-PE" sz="1200" dirty="0"/>
                        <a:t>Screening programático</a:t>
                      </a:r>
                    </a:p>
                    <a:p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/>
                        <a:t>Un resultado</a:t>
                      </a:r>
                      <a:r>
                        <a:rPr lang="es-PE" sz="1200" baseline="0" dirty="0"/>
                        <a:t> (+ )requiere colonoscopia</a:t>
                      </a:r>
                    </a:p>
                    <a:p>
                      <a:r>
                        <a:rPr lang="es-PE" sz="1200" baseline="0" dirty="0"/>
                        <a:t>Necesita ser repetido anualmente</a:t>
                      </a:r>
                    </a:p>
                    <a:p>
                      <a:r>
                        <a:rPr lang="es-PE" sz="1200" baseline="0" dirty="0"/>
                        <a:t>Baja sensibilidad para AA</a:t>
                      </a:r>
                    </a:p>
                    <a:p>
                      <a:r>
                        <a:rPr lang="es-PE" sz="1200" baseline="0" dirty="0"/>
                        <a:t>No detecta lesiones serratas.</a:t>
                      </a:r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1027"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rgbClr val="7030A0"/>
                          </a:solidFill>
                        </a:rPr>
                        <a:t>Test ADN mts</a:t>
                      </a:r>
                      <a:r>
                        <a:rPr lang="es-PE" sz="1400" baseline="0" dirty="0">
                          <a:solidFill>
                            <a:srgbClr val="7030A0"/>
                          </a:solidFill>
                        </a:rPr>
                        <a:t> en heces</a:t>
                      </a:r>
                      <a:endParaRPr lang="es-PE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/>
                        <a:t>S: 92%, E: 87% para CCR</a:t>
                      </a:r>
                    </a:p>
                    <a:p>
                      <a:r>
                        <a:rPr lang="es-PE" sz="1200" dirty="0"/>
                        <a:t>Se desconoce la reducción</a:t>
                      </a:r>
                      <a:r>
                        <a:rPr lang="es-PE" sz="1200" baseline="0" dirty="0"/>
                        <a:t> en la incidencia y mortalidad de CCR a largo plazo.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/>
                        <a:t>No invasivo</a:t>
                      </a:r>
                    </a:p>
                    <a:p>
                      <a:r>
                        <a:rPr lang="es-PE" sz="1200" dirty="0"/>
                        <a:t>No riesgo de complicaciones</a:t>
                      </a:r>
                    </a:p>
                    <a:p>
                      <a:r>
                        <a:rPr lang="es-PE" sz="1200" dirty="0"/>
                        <a:t>Puede ser hecho en casa</a:t>
                      </a:r>
                    </a:p>
                    <a:p>
                      <a:r>
                        <a:rPr lang="es-PE" sz="1200" dirty="0"/>
                        <a:t>Mejor</a:t>
                      </a:r>
                      <a:r>
                        <a:rPr lang="es-PE" sz="1200" baseline="0" dirty="0"/>
                        <a:t> sensibilidad para AA y lesiones serratas grandes que el FIT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/>
                        <a:t>Un resultado (+ ) requiere colonoscopia</a:t>
                      </a:r>
                    </a:p>
                    <a:p>
                      <a:r>
                        <a:rPr lang="es-PE" sz="1200" dirty="0"/>
                        <a:t>Necesita ser repetido cada 3 años</a:t>
                      </a:r>
                    </a:p>
                    <a:p>
                      <a:r>
                        <a:rPr lang="es-PE" sz="1200" dirty="0"/>
                        <a:t>Más</a:t>
                      </a:r>
                      <a:r>
                        <a:rPr lang="es-PE" sz="1200" baseline="0" dirty="0"/>
                        <a:t> caro que el FIT</a:t>
                      </a:r>
                    </a:p>
                    <a:p>
                      <a:r>
                        <a:rPr lang="es-PE" sz="1200" baseline="0" dirty="0"/>
                        <a:t>Sobre prueba y daño de un resultado (+) y colonoscopia negativa</a:t>
                      </a:r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734"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rgbClr val="7030A0"/>
                          </a:solidFill>
                        </a:rPr>
                        <a:t>Septin</a:t>
                      </a:r>
                      <a:r>
                        <a:rPr lang="es-PE" sz="1400" baseline="0" dirty="0">
                          <a:solidFill>
                            <a:srgbClr val="7030A0"/>
                          </a:solidFill>
                        </a:rPr>
                        <a:t> 9</a:t>
                      </a:r>
                      <a:endParaRPr lang="es-PE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/>
                        <a:t>S: 45%, E:91%</a:t>
                      </a:r>
                      <a:r>
                        <a:rPr lang="es-PE" sz="1200" baseline="0" dirty="0"/>
                        <a:t> para CCR</a:t>
                      </a:r>
                    </a:p>
                    <a:p>
                      <a:r>
                        <a:rPr lang="es-PE" sz="1200" dirty="0"/>
                        <a:t>Se desconoce la reducción en la incidencia y mortalidad de CCR a largo plazo.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/>
                        <a:t>Mínimamente</a:t>
                      </a:r>
                      <a:r>
                        <a:rPr lang="es-PE" sz="1200" baseline="0" dirty="0"/>
                        <a:t> invasivo</a:t>
                      </a:r>
                    </a:p>
                    <a:p>
                      <a:r>
                        <a:rPr lang="es-PE" sz="1200" baseline="0" dirty="0"/>
                        <a:t>No riesgo de complicaciones</a:t>
                      </a:r>
                    </a:p>
                    <a:p>
                      <a:r>
                        <a:rPr lang="es-PE" sz="1200" baseline="0" dirty="0"/>
                        <a:t>Puede ser adicionado a una extracción de sangre de rutina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/>
                        <a:t>Baja sensibilidad para</a:t>
                      </a:r>
                      <a:r>
                        <a:rPr lang="es-PE" sz="1200" baseline="0" dirty="0"/>
                        <a:t> CCR</a:t>
                      </a:r>
                    </a:p>
                    <a:p>
                      <a:r>
                        <a:rPr lang="es-PE" sz="1200" baseline="0" dirty="0"/>
                        <a:t>Se desconoce el intervalo a repetir</a:t>
                      </a:r>
                    </a:p>
                    <a:p>
                      <a:r>
                        <a:rPr lang="es-PE" sz="1200" dirty="0"/>
                        <a:t>Un resultado (+ ) requiere colonoscopia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367848" y="6269883"/>
            <a:ext cx="536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err="1">
                <a:solidFill>
                  <a:srgbClr val="7030A0"/>
                </a:solidFill>
              </a:rPr>
              <a:t>Shaukat</a:t>
            </a:r>
            <a:r>
              <a:rPr lang="es-PE" dirty="0">
                <a:solidFill>
                  <a:srgbClr val="7030A0"/>
                </a:solidFill>
              </a:rPr>
              <a:t> A, et al. Am J </a:t>
            </a:r>
            <a:r>
              <a:rPr lang="es-PE" dirty="0" err="1">
                <a:solidFill>
                  <a:srgbClr val="7030A0"/>
                </a:solidFill>
              </a:rPr>
              <a:t>Gastroenterol</a:t>
            </a:r>
            <a:r>
              <a:rPr lang="es-PE" dirty="0">
                <a:solidFill>
                  <a:srgbClr val="7030A0"/>
                </a:solidFill>
              </a:rPr>
              <a:t> 2021; 116:458-479</a:t>
            </a:r>
          </a:p>
        </p:txBody>
      </p:sp>
      <p:sp>
        <p:nvSpPr>
          <p:cNvPr id="3" name="Elipse 2"/>
          <p:cNvSpPr/>
          <p:nvPr/>
        </p:nvSpPr>
        <p:spPr>
          <a:xfrm>
            <a:off x="3731741" y="5375189"/>
            <a:ext cx="284205" cy="185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49" y="6392557"/>
            <a:ext cx="2927485" cy="29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5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2907"/>
          </a:xfrm>
        </p:spPr>
        <p:txBody>
          <a:bodyPr>
            <a:normAutofit/>
          </a:bodyPr>
          <a:lstStyle/>
          <a:p>
            <a:pPr algn="ctr"/>
            <a:r>
              <a:rPr lang="es-PE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inmunológico fecal (FIT)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911" y="3797582"/>
            <a:ext cx="4019550" cy="28289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634" y="2084484"/>
            <a:ext cx="2498794" cy="15009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076" y="2251012"/>
            <a:ext cx="5953125" cy="3810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38201" y="1349148"/>
            <a:ext cx="5445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de sangre oculta en heces</a:t>
            </a:r>
          </a:p>
        </p:txBody>
      </p:sp>
    </p:spTree>
    <p:extLst>
      <p:ext uri="{BB962C8B-B14F-4D97-AF65-F5344CB8AC3E}">
        <p14:creationId xmlns:p14="http://schemas.microsoft.com/office/powerpoint/2010/main" val="2048673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9764"/>
            <a:ext cx="10515600" cy="1330925"/>
          </a:xfrm>
        </p:spPr>
        <p:txBody>
          <a:bodyPr/>
          <a:lstStyle/>
          <a:p>
            <a:pPr algn="ctr"/>
            <a:r>
              <a:rPr lang="es-PE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inmunológico fecal (FIT)</a:t>
            </a:r>
            <a:endParaRPr lang="es-PE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187703"/>
            <a:ext cx="4276725" cy="11049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46" y="1495564"/>
            <a:ext cx="5763448" cy="36103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162" y="1933942"/>
            <a:ext cx="5480479" cy="376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81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61" y="352181"/>
            <a:ext cx="6027847" cy="124801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461" y="1799985"/>
            <a:ext cx="6039879" cy="478964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8241957" y="6289588"/>
            <a:ext cx="380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7030A0"/>
                </a:solidFill>
              </a:rPr>
              <a:t>Ann </a:t>
            </a:r>
            <a:r>
              <a:rPr lang="es-PE" dirty="0" err="1">
                <a:solidFill>
                  <a:srgbClr val="7030A0"/>
                </a:solidFill>
              </a:rPr>
              <a:t>Intern</a:t>
            </a:r>
            <a:r>
              <a:rPr lang="es-PE" dirty="0">
                <a:solidFill>
                  <a:srgbClr val="7030A0"/>
                </a:solidFill>
              </a:rPr>
              <a:t> </a:t>
            </a:r>
            <a:r>
              <a:rPr lang="es-PE" dirty="0" err="1">
                <a:solidFill>
                  <a:srgbClr val="7030A0"/>
                </a:solidFill>
              </a:rPr>
              <a:t>Med</a:t>
            </a:r>
            <a:r>
              <a:rPr lang="es-PE" dirty="0">
                <a:solidFill>
                  <a:srgbClr val="7030A0"/>
                </a:solidFill>
              </a:rPr>
              <a:t>. 2014; 160: 171-181</a:t>
            </a:r>
          </a:p>
        </p:txBody>
      </p:sp>
      <p:sp>
        <p:nvSpPr>
          <p:cNvPr id="8" name="Elipse 7"/>
          <p:cNvSpPr/>
          <p:nvPr/>
        </p:nvSpPr>
        <p:spPr>
          <a:xfrm>
            <a:off x="3744097" y="5733535"/>
            <a:ext cx="741406" cy="172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Elipse 8"/>
          <p:cNvSpPr/>
          <p:nvPr/>
        </p:nvSpPr>
        <p:spPr>
          <a:xfrm>
            <a:off x="6116595" y="5733535"/>
            <a:ext cx="729048" cy="172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/>
          <p:cNvSpPr txBox="1"/>
          <p:nvPr/>
        </p:nvSpPr>
        <p:spPr>
          <a:xfrm>
            <a:off x="7556501" y="2804298"/>
            <a:ext cx="4178300" cy="230832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FF0000"/>
                </a:solidFill>
              </a:rPr>
              <a:t>Conclusión: </a:t>
            </a:r>
            <a:r>
              <a:rPr lang="es-PE" dirty="0"/>
              <a:t>Los </a:t>
            </a:r>
            <a:r>
              <a:rPr lang="es-PE" dirty="0" err="1"/>
              <a:t>FITs</a:t>
            </a:r>
            <a:r>
              <a:rPr lang="es-PE" dirty="0"/>
              <a:t> son moderadamente</a:t>
            </a:r>
          </a:p>
          <a:p>
            <a:r>
              <a:rPr lang="es-PE" dirty="0"/>
              <a:t>sensibles, altamente específicos y en general  tienen alta certeza diagnóstica</a:t>
            </a:r>
          </a:p>
          <a:p>
            <a:r>
              <a:rPr lang="es-PE" dirty="0"/>
              <a:t>para detectar CCR.</a:t>
            </a:r>
          </a:p>
          <a:p>
            <a:r>
              <a:rPr lang="es-PE" dirty="0"/>
              <a:t>S: 79 %, E: 94 %</a:t>
            </a:r>
          </a:p>
          <a:p>
            <a:r>
              <a:rPr lang="es-PE" dirty="0"/>
              <a:t>El rendimiento diagnóstico del FIT depende del </a:t>
            </a:r>
            <a:r>
              <a:rPr lang="es-PE" dirty="0">
                <a:solidFill>
                  <a:srgbClr val="00B0F0"/>
                </a:solidFill>
              </a:rPr>
              <a:t>valor del punto de corte </a:t>
            </a:r>
            <a:r>
              <a:rPr lang="es-PE" dirty="0"/>
              <a:t>para el resultado de una prueba positiva.</a:t>
            </a:r>
          </a:p>
        </p:txBody>
      </p:sp>
    </p:spTree>
    <p:extLst>
      <p:ext uri="{BB962C8B-B14F-4D97-AF65-F5344CB8AC3E}">
        <p14:creationId xmlns:p14="http://schemas.microsoft.com/office/powerpoint/2010/main" val="366843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9272" y="365126"/>
            <a:ext cx="10515600" cy="1138322"/>
          </a:xfrm>
        </p:spPr>
        <p:txBody>
          <a:bodyPr/>
          <a:lstStyle/>
          <a:p>
            <a:pPr algn="ctr"/>
            <a:r>
              <a:rPr lang="es-PE" b="1" dirty="0">
                <a:solidFill>
                  <a:srgbClr val="7030A0"/>
                </a:solidFill>
              </a:rPr>
              <a:t>Global</a:t>
            </a:r>
            <a:r>
              <a:rPr lang="es-PE" b="1" dirty="0">
                <a:solidFill>
                  <a:srgbClr val="7D1DB3"/>
                </a:solidFill>
              </a:rPr>
              <a:t> Cancer </a:t>
            </a:r>
            <a:r>
              <a:rPr lang="es-PE" b="1" dirty="0" err="1">
                <a:solidFill>
                  <a:srgbClr val="7D1DB3"/>
                </a:solidFill>
              </a:rPr>
              <a:t>Statistics</a:t>
            </a:r>
            <a:r>
              <a:rPr lang="es-PE" b="1" dirty="0">
                <a:solidFill>
                  <a:srgbClr val="7D1DB3"/>
                </a:solidFill>
              </a:rPr>
              <a:t> 2022: GLOBOCAN</a:t>
            </a:r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33" y="1653044"/>
            <a:ext cx="4614768" cy="51389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878" y="1639396"/>
            <a:ext cx="4295775" cy="5238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460" y="6037156"/>
            <a:ext cx="2661312" cy="622530"/>
          </a:xfrm>
          <a:prstGeom prst="rect">
            <a:avLst/>
          </a:prstGeom>
        </p:spPr>
      </p:pic>
      <p:pic>
        <p:nvPicPr>
          <p:cNvPr id="3" name="Marcador de contenido 6">
            <a:extLst>
              <a:ext uri="{FF2B5EF4-FFF2-40B4-BE49-F238E27FC236}">
                <a16:creationId xmlns:a16="http://schemas.microsoft.com/office/drawing/2014/main" id="{89505BC6-3F41-59CB-6C9A-A40A46500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 bwMode="auto">
          <a:xfrm>
            <a:off x="781603" y="2189775"/>
            <a:ext cx="5693212" cy="37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589637-6279-35B6-4764-7FBAD996F3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2317" y="2132380"/>
            <a:ext cx="5215593" cy="370058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E50FDE-BA27-4C15-45AF-3FBA01A9A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328" y="6014544"/>
            <a:ext cx="33147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53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024" y="427381"/>
            <a:ext cx="10319951" cy="561632"/>
          </a:xfrm>
        </p:spPr>
        <p:txBody>
          <a:bodyPr>
            <a:normAutofit/>
          </a:bodyPr>
          <a:lstStyle/>
          <a:p>
            <a:pPr algn="ctr"/>
            <a:r>
              <a:rPr lang="es-PE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 las pruebas de tamizaje para CCR</a:t>
            </a:r>
            <a:endParaRPr lang="es-PE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434417"/>
              </p:ext>
            </p:extLst>
          </p:nvPr>
        </p:nvGraphicFramePr>
        <p:xfrm>
          <a:off x="801129" y="1094753"/>
          <a:ext cx="10878065" cy="5164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2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0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738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CARACTERÍSTICAS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CONTRAS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821">
                <a:tc>
                  <a:txBody>
                    <a:bodyPr/>
                    <a:lstStyle/>
                    <a:p>
                      <a:r>
                        <a:rPr lang="es-PE" sz="1400" b="0" dirty="0">
                          <a:solidFill>
                            <a:srgbClr val="FF0000"/>
                          </a:solidFill>
                          <a:effectLst/>
                        </a:rPr>
                        <a:t>Test de visualización</a:t>
                      </a:r>
                      <a:r>
                        <a:rPr lang="es-PE" sz="1400" b="0" baseline="0" dirty="0">
                          <a:solidFill>
                            <a:srgbClr val="FF0000"/>
                          </a:solidFill>
                          <a:effectLst/>
                        </a:rPr>
                        <a:t> directa</a:t>
                      </a:r>
                      <a:endParaRPr lang="es-PE" sz="14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312"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rgbClr val="7030A0"/>
                          </a:solidFill>
                        </a:rPr>
                        <a:t>Colonoscopia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Detección</a:t>
                      </a:r>
                      <a:r>
                        <a:rPr lang="es-PE" sz="1400" baseline="0" dirty="0"/>
                        <a:t> del 100% de CCR</a:t>
                      </a:r>
                    </a:p>
                    <a:p>
                      <a:endParaRPr lang="es-PE" sz="1400" baseline="0" dirty="0"/>
                    </a:p>
                    <a:p>
                      <a:r>
                        <a:rPr lang="es-PE" sz="1400" b="1" baseline="0" dirty="0">
                          <a:solidFill>
                            <a:srgbClr val="00B0F0"/>
                          </a:solidFill>
                        </a:rPr>
                        <a:t>Reducción en: </a:t>
                      </a:r>
                    </a:p>
                    <a:p>
                      <a:r>
                        <a:rPr lang="es-PE" sz="1400" baseline="0" dirty="0"/>
                        <a:t>Incidencia de CCR  de  31-71%   Mortalidad de CCR de 65-88%</a:t>
                      </a:r>
                    </a:p>
                    <a:p>
                      <a:r>
                        <a:rPr lang="es-PE" sz="1400" baseline="0" dirty="0"/>
                        <a:t>(Estudios observacionales)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Diagnóstica y terapéutica</a:t>
                      </a:r>
                    </a:p>
                    <a:p>
                      <a:r>
                        <a:rPr lang="es-PE" sz="1400" dirty="0"/>
                        <a:t>Detecta cáncer y pólipos precursores</a:t>
                      </a:r>
                    </a:p>
                    <a:p>
                      <a:r>
                        <a:rPr lang="es-PE" sz="1400" dirty="0"/>
                        <a:t>Intervalo</a:t>
                      </a:r>
                      <a:r>
                        <a:rPr lang="es-PE" sz="1400" baseline="0" dirty="0"/>
                        <a:t> de repetición infrecuente</a:t>
                      </a:r>
                    </a:p>
                    <a:p>
                      <a:r>
                        <a:rPr lang="es-PE" sz="1400" baseline="0" dirty="0"/>
                        <a:t>(10 años)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Operador dependiente</a:t>
                      </a:r>
                    </a:p>
                    <a:p>
                      <a:r>
                        <a:rPr lang="es-PE" sz="1400" dirty="0"/>
                        <a:t>Requiere</a:t>
                      </a:r>
                      <a:r>
                        <a:rPr lang="es-PE" sz="1400" baseline="0" dirty="0"/>
                        <a:t> preparación intestinal y sedación</a:t>
                      </a:r>
                    </a:p>
                    <a:p>
                      <a:r>
                        <a:rPr lang="es-PE" sz="1400" baseline="0" dirty="0"/>
                        <a:t>Riesgo de complicaciones:</a:t>
                      </a:r>
                    </a:p>
                    <a:p>
                      <a:r>
                        <a:rPr lang="es-PE" sz="1400" baseline="0" dirty="0"/>
                        <a:t>8- 10/10000</a:t>
                      </a:r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697"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rgbClr val="7030A0"/>
                          </a:solidFill>
                        </a:rPr>
                        <a:t>Sigmoidoscopia</a:t>
                      </a:r>
                      <a:r>
                        <a:rPr lang="es-PE" sz="1400" baseline="0" dirty="0">
                          <a:solidFill>
                            <a:srgbClr val="7030A0"/>
                          </a:solidFill>
                        </a:rPr>
                        <a:t> flexible</a:t>
                      </a:r>
                      <a:endParaRPr lang="es-PE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S: 90-100%</a:t>
                      </a:r>
                      <a:r>
                        <a:rPr lang="es-PE" sz="1400" baseline="0" dirty="0"/>
                        <a:t> para CCR distal</a:t>
                      </a:r>
                    </a:p>
                    <a:p>
                      <a:r>
                        <a:rPr lang="es-PE" sz="1400" b="1" dirty="0">
                          <a:solidFill>
                            <a:srgbClr val="00B0F0"/>
                          </a:solidFill>
                        </a:rPr>
                        <a:t>Reducción en: </a:t>
                      </a:r>
                    </a:p>
                    <a:p>
                      <a:r>
                        <a:rPr lang="es-PE" sz="1400" dirty="0"/>
                        <a:t>Incidencia de CCR  en 21%   Mortalidad de CCR </a:t>
                      </a:r>
                      <a:r>
                        <a:rPr lang="es-PE" sz="1400" baseline="0" dirty="0"/>
                        <a:t> en</a:t>
                      </a:r>
                      <a:r>
                        <a:rPr lang="es-PE" sz="1400" dirty="0"/>
                        <a:t> 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Menos invasivo que la colonoscopia</a:t>
                      </a:r>
                    </a:p>
                    <a:p>
                      <a:r>
                        <a:rPr lang="es-PE" sz="1400" dirty="0"/>
                        <a:t>Bajo riesgo de complicaciones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Un resultado (+ )requiere colonoscopia</a:t>
                      </a:r>
                    </a:p>
                    <a:p>
                      <a:r>
                        <a:rPr lang="es-PE" sz="1400" dirty="0"/>
                        <a:t>Necesita ser repetido cada 5 – 10 años</a:t>
                      </a:r>
                    </a:p>
                    <a:p>
                      <a:r>
                        <a:rPr lang="es-PE" sz="1400" dirty="0"/>
                        <a:t>Requiere preparación con enema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312"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rgbClr val="7030A0"/>
                          </a:solidFill>
                        </a:rPr>
                        <a:t>Colonografía 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90-100% para CCR</a:t>
                      </a:r>
                    </a:p>
                    <a:p>
                      <a:r>
                        <a:rPr lang="es-PE" sz="1400" dirty="0"/>
                        <a:t>Sensibilidad</a:t>
                      </a:r>
                      <a:r>
                        <a:rPr lang="es-PE" sz="1400" baseline="0" dirty="0"/>
                        <a:t> variable para pólipos</a:t>
                      </a:r>
                    </a:p>
                    <a:p>
                      <a:r>
                        <a:rPr lang="es-PE" sz="1400" baseline="0" dirty="0"/>
                        <a:t>Pobre sensibilidad para lesiones planas y lesiones </a:t>
                      </a:r>
                      <a:r>
                        <a:rPr lang="es-PE" sz="1400" baseline="0" dirty="0" err="1"/>
                        <a:t>serratas</a:t>
                      </a:r>
                      <a:r>
                        <a:rPr lang="es-PE" sz="1400" baseline="0" dirty="0"/>
                        <a:t> sésiles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Menos invasivo que la colonoscopia</a:t>
                      </a:r>
                    </a:p>
                    <a:p>
                      <a:r>
                        <a:rPr lang="es-PE" sz="1400" dirty="0"/>
                        <a:t>No requiere sedación</a:t>
                      </a:r>
                    </a:p>
                    <a:p>
                      <a:r>
                        <a:rPr lang="es-PE" sz="1400" dirty="0"/>
                        <a:t>Bajo</a:t>
                      </a:r>
                      <a:r>
                        <a:rPr lang="es-PE" sz="1400" baseline="0" dirty="0"/>
                        <a:t> riesgo de complicaciones que la colonoscopia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Un resultado (+ )requiere colonoscopia</a:t>
                      </a:r>
                    </a:p>
                    <a:p>
                      <a:r>
                        <a:rPr lang="es-PE" sz="1400" dirty="0"/>
                        <a:t>Requiere preparación intestinal</a:t>
                      </a:r>
                    </a:p>
                    <a:p>
                      <a:r>
                        <a:rPr lang="es-PE" sz="1400" dirty="0"/>
                        <a:t>Podría</a:t>
                      </a:r>
                      <a:r>
                        <a:rPr lang="es-PE" sz="1400" baseline="0" dirty="0"/>
                        <a:t> requerir seguimiento de hallazgos extra colónicos</a:t>
                      </a:r>
                    </a:p>
                    <a:p>
                      <a:r>
                        <a:rPr lang="es-PE" sz="1400" baseline="0" dirty="0"/>
                        <a:t>Disponibilidad  de radiólogo entrenado</a:t>
                      </a:r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312"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rgbClr val="7030A0"/>
                          </a:solidFill>
                        </a:rPr>
                        <a:t>Video cápsula de colon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S: 81%, E: 93%</a:t>
                      </a:r>
                      <a:r>
                        <a:rPr lang="es-PE" sz="1400" baseline="0" dirty="0"/>
                        <a:t> para </a:t>
                      </a:r>
                    </a:p>
                    <a:p>
                      <a:r>
                        <a:rPr lang="es-PE" sz="1400" baseline="0" dirty="0"/>
                        <a:t>pólipos ≥ 6mm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Mínimamente</a:t>
                      </a:r>
                      <a:r>
                        <a:rPr lang="es-PE" sz="1400" baseline="0" dirty="0"/>
                        <a:t> invasivo</a:t>
                      </a:r>
                    </a:p>
                    <a:p>
                      <a:r>
                        <a:rPr lang="es-PE" sz="1400" baseline="0" dirty="0"/>
                        <a:t>No requiere sedación</a:t>
                      </a:r>
                    </a:p>
                    <a:p>
                      <a:r>
                        <a:rPr lang="es-PE" sz="1400" baseline="0" dirty="0"/>
                        <a:t>Test de nueva generación pueden ser hechos en casa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/>
                        <a:t>Requiere</a:t>
                      </a:r>
                      <a:r>
                        <a:rPr lang="es-PE" sz="1400" baseline="0" dirty="0"/>
                        <a:t> preparación intestinal</a:t>
                      </a:r>
                    </a:p>
                    <a:p>
                      <a:r>
                        <a:rPr lang="es-PE" sz="1400" dirty="0"/>
                        <a:t>Un resultado (+ )requiere colonoscopia</a:t>
                      </a:r>
                    </a:p>
                    <a:p>
                      <a:r>
                        <a:rPr lang="es-PE" sz="1400" dirty="0"/>
                        <a:t>Se desconoce el intervalo a repetir</a:t>
                      </a:r>
                    </a:p>
                    <a:p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096000" y="6363730"/>
            <a:ext cx="536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rgbClr val="7030A0"/>
                </a:solidFill>
              </a:rPr>
              <a:t>Shaukat A, et al. Am J </a:t>
            </a:r>
            <a:r>
              <a:rPr lang="es-PE" dirty="0" err="1">
                <a:solidFill>
                  <a:srgbClr val="7030A0"/>
                </a:solidFill>
              </a:rPr>
              <a:t>Gastroenterol</a:t>
            </a:r>
            <a:r>
              <a:rPr lang="es-PE" dirty="0">
                <a:solidFill>
                  <a:srgbClr val="7030A0"/>
                </a:solidFill>
              </a:rPr>
              <a:t> 2021; 116:458-479</a:t>
            </a:r>
          </a:p>
        </p:txBody>
      </p:sp>
    </p:spTree>
    <p:extLst>
      <p:ext uri="{BB962C8B-B14F-4D97-AF65-F5344CB8AC3E}">
        <p14:creationId xmlns:p14="http://schemas.microsoft.com/office/powerpoint/2010/main" val="579136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1292"/>
          </a:xfrm>
        </p:spPr>
        <p:txBody>
          <a:bodyPr>
            <a:noAutofit/>
          </a:bodyPr>
          <a:lstStyle/>
          <a:p>
            <a:pPr algn="ctr"/>
            <a:r>
              <a:rPr lang="es-PE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 para el cribado de CCR en población de </a:t>
            </a:r>
            <a:br>
              <a:rPr lang="es-PE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 promedio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738" y="4890817"/>
            <a:ext cx="2566400" cy="18262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48" y="1439573"/>
            <a:ext cx="6029325" cy="1447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807" y="1588007"/>
            <a:ext cx="1990725" cy="2000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026" y="3042352"/>
            <a:ext cx="4942749" cy="170584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2783399" y="3488975"/>
            <a:ext cx="3946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err="1"/>
              <a:t>Shaukat</a:t>
            </a:r>
            <a:r>
              <a:rPr lang="es-PE" sz="1200" dirty="0"/>
              <a:t> A, et al. Am J </a:t>
            </a:r>
            <a:r>
              <a:rPr lang="es-PE" sz="1200" dirty="0" err="1"/>
              <a:t>Gastroenterol</a:t>
            </a:r>
            <a:r>
              <a:rPr lang="es-PE" sz="1200" dirty="0"/>
              <a:t> 2021; 116:458-479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2315" y="1413044"/>
            <a:ext cx="4170417" cy="1445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2315" y="3006820"/>
            <a:ext cx="4182766" cy="1396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5667" y="4669573"/>
            <a:ext cx="4202504" cy="1824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1265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 para el Tamizaje de CCR en población de </a:t>
            </a:r>
            <a:br>
              <a:rPr lang="es-PE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 promedio</a:t>
            </a:r>
            <a:endParaRPr lang="es-PE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8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dirty="0">
                <a:solidFill>
                  <a:srgbClr val="FF0000"/>
                </a:solidFill>
              </a:rPr>
              <a:t>Inicio y detención del tamizaje </a:t>
            </a:r>
          </a:p>
          <a:p>
            <a:r>
              <a:rPr lang="es-PE" dirty="0"/>
              <a:t>Tamizar a todos los adultos de 50 a 75 años ( A)</a:t>
            </a:r>
          </a:p>
          <a:p>
            <a:r>
              <a:rPr lang="es-PE" dirty="0"/>
              <a:t>Tamizar a los adultos de 45 -49 años (B)</a:t>
            </a:r>
          </a:p>
          <a:p>
            <a:r>
              <a:rPr lang="es-PE" dirty="0"/>
              <a:t>En los pacientes de 76 a 85 años la detención del tamizaje varía según el estado de salud (expectativa de vida, condiciones comorbidas), si ya fue tamizado previamente y preferencias individuales (C )</a:t>
            </a:r>
          </a:p>
          <a:p>
            <a:r>
              <a:rPr lang="es-PE" dirty="0"/>
              <a:t>En adultos ≥ 86 años las causas competitivas de mortalidad imposibilitan algún beneficio de supervivencia que podría pesar más que el daño del tamizaje.</a:t>
            </a:r>
          </a:p>
          <a:p>
            <a:endParaRPr lang="es-PE" dirty="0"/>
          </a:p>
          <a:p>
            <a:endParaRPr lang="es-PE" dirty="0"/>
          </a:p>
          <a:p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953" y="6267884"/>
            <a:ext cx="3782420" cy="38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26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739"/>
          </a:xfrm>
        </p:spPr>
        <p:txBody>
          <a:bodyPr/>
          <a:lstStyle/>
          <a:p>
            <a:pPr algn="ctr"/>
            <a:r>
              <a:rPr lang="es-PE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Colonoscopia de alta calidad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982" y="1416220"/>
            <a:ext cx="8610035" cy="483818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18370" y="6389821"/>
            <a:ext cx="4929867" cy="369332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PE" dirty="0"/>
              <a:t>Keswani et al. Gastroenterology 2021; 161:701-711</a:t>
            </a:r>
          </a:p>
        </p:txBody>
      </p:sp>
    </p:spTree>
    <p:extLst>
      <p:ext uri="{BB962C8B-B14F-4D97-AF65-F5344CB8AC3E}">
        <p14:creationId xmlns:p14="http://schemas.microsoft.com/office/powerpoint/2010/main" val="404331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506" y="1511945"/>
            <a:ext cx="4424233" cy="3861149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196411"/>
            <a:ext cx="61223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17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mejorar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colonoscopia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tamizaje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vigilancia</a:t>
            </a:r>
            <a:endParaRPr lang="es-PE" sz="4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125" y="1857810"/>
            <a:ext cx="7628319" cy="45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7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504"/>
          </a:xfrm>
        </p:spPr>
        <p:txBody>
          <a:bodyPr>
            <a:normAutofit/>
          </a:bodyPr>
          <a:lstStyle/>
          <a:p>
            <a:pPr algn="ctr"/>
            <a:r>
              <a:rPr lang="es-PE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– Resección endoscópica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742" y="1173926"/>
            <a:ext cx="5191125" cy="38576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969" y="1180620"/>
            <a:ext cx="4676775" cy="38576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1233E40-77D4-101E-ADA4-3F74F632BF38}"/>
              </a:ext>
            </a:extLst>
          </p:cNvPr>
          <p:cNvSpPr txBox="1"/>
          <p:nvPr/>
        </p:nvSpPr>
        <p:spPr>
          <a:xfrm>
            <a:off x="838200" y="5289603"/>
            <a:ext cx="727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Pólipos ≤ 2mm son indicados para polipectomía con pinza fría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Pólipos de 3 mm – 9 mm son indicados para polipectomía con asa fría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Pólipos ≥ 10 mm son indicados para polipectomía con asa fría o caliente con o sin inyección submucosa.</a:t>
            </a:r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6D4E1C-871B-E558-ACA1-422FF322AD0E}"/>
              </a:ext>
            </a:extLst>
          </p:cNvPr>
          <p:cNvSpPr txBox="1"/>
          <p:nvPr/>
        </p:nvSpPr>
        <p:spPr>
          <a:xfrm>
            <a:off x="5773003" y="6371958"/>
            <a:ext cx="622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7030A0"/>
                </a:solidFill>
              </a:rPr>
              <a:t>Kaltenbach T, et al. Gastrointestinal endoscopy Vol.91, N°3: 2020</a:t>
            </a:r>
            <a:endParaRPr lang="es-P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14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solidFill>
                  <a:srgbClr val="7030A0"/>
                </a:solidFill>
              </a:rPr>
              <a:t>Clasificación de los tumores </a:t>
            </a:r>
            <a:r>
              <a:rPr lang="es-PE" b="1" dirty="0" err="1">
                <a:solidFill>
                  <a:srgbClr val="7030A0"/>
                </a:solidFill>
              </a:rPr>
              <a:t>colorrectales</a:t>
            </a:r>
            <a:r>
              <a:rPr lang="es-PE" b="1" dirty="0">
                <a:solidFill>
                  <a:srgbClr val="7030A0"/>
                </a:solidFill>
              </a:rPr>
              <a:t> con NBI+ magnificación (JNET)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740471" cy="499637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33300" y="6302683"/>
            <a:ext cx="390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7030A0"/>
                </a:solidFill>
              </a:rPr>
              <a:t>Sano Y, et al. </a:t>
            </a:r>
            <a:r>
              <a:rPr lang="es-PE" dirty="0" err="1">
                <a:solidFill>
                  <a:srgbClr val="7030A0"/>
                </a:solidFill>
              </a:rPr>
              <a:t>Digestive</a:t>
            </a:r>
            <a:r>
              <a:rPr lang="es-PE" dirty="0">
                <a:solidFill>
                  <a:srgbClr val="7030A0"/>
                </a:solidFill>
              </a:rPr>
              <a:t> </a:t>
            </a:r>
            <a:r>
              <a:rPr lang="es-PE" dirty="0" err="1">
                <a:solidFill>
                  <a:srgbClr val="7030A0"/>
                </a:solidFill>
              </a:rPr>
              <a:t>Endoscopy</a:t>
            </a:r>
            <a:r>
              <a:rPr lang="es-PE" dirty="0">
                <a:solidFill>
                  <a:srgbClr val="7030A0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594197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solidFill>
                  <a:srgbClr val="7030A0"/>
                </a:solidFill>
              </a:rPr>
              <a:t>Clasificación JNET para el diagnóstico de Neoplasia </a:t>
            </a:r>
            <a:r>
              <a:rPr lang="es-PE" b="1" dirty="0" err="1">
                <a:solidFill>
                  <a:srgbClr val="7030A0"/>
                </a:solidFill>
              </a:rPr>
              <a:t>colorrectal</a:t>
            </a:r>
            <a:r>
              <a:rPr lang="es-PE" b="1" dirty="0">
                <a:solidFill>
                  <a:srgbClr val="7030A0"/>
                </a:solidFill>
              </a:rPr>
              <a:t> (NBI +magnificación)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180862" cy="452413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271647" y="6004017"/>
            <a:ext cx="5398577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PE" dirty="0" err="1"/>
              <a:t>Kobayashi</a:t>
            </a:r>
            <a:r>
              <a:rPr lang="es-PE" dirty="0"/>
              <a:t> S, et al. </a:t>
            </a:r>
            <a:r>
              <a:rPr lang="es-PE" dirty="0" err="1"/>
              <a:t>Ueg</a:t>
            </a:r>
            <a:r>
              <a:rPr lang="es-PE" dirty="0"/>
              <a:t> </a:t>
            </a:r>
            <a:r>
              <a:rPr lang="es-PE" dirty="0" err="1"/>
              <a:t>Journal</a:t>
            </a:r>
            <a:r>
              <a:rPr lang="es-PE" dirty="0"/>
              <a:t> 2019, Vol. 7(7) 914–923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271647" y="2154265"/>
            <a:ext cx="5274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Tipo 1</a:t>
            </a:r>
            <a:r>
              <a:rPr lang="es-PE" dirty="0"/>
              <a:t> :   Pólipo </a:t>
            </a:r>
            <a:r>
              <a:rPr lang="es-PE" dirty="0" err="1"/>
              <a:t>hiperplásico</a:t>
            </a:r>
            <a:r>
              <a:rPr lang="es-PE" dirty="0"/>
              <a:t>/pólipo serrato sésil</a:t>
            </a:r>
          </a:p>
          <a:p>
            <a:endParaRPr lang="es-PE" dirty="0"/>
          </a:p>
          <a:p>
            <a:r>
              <a:rPr lang="es-PE" dirty="0">
                <a:solidFill>
                  <a:srgbClr val="FF0000"/>
                </a:solidFill>
              </a:rPr>
              <a:t>Tipo 2A</a:t>
            </a:r>
            <a:r>
              <a:rPr lang="es-PE" dirty="0"/>
              <a:t>:  Neoplasia </a:t>
            </a:r>
            <a:r>
              <a:rPr lang="es-PE" dirty="0" err="1"/>
              <a:t>intramucosa</a:t>
            </a:r>
            <a:r>
              <a:rPr lang="es-PE" dirty="0"/>
              <a:t> de bajo grado (LGD)</a:t>
            </a:r>
          </a:p>
          <a:p>
            <a:endParaRPr lang="es-PE" dirty="0"/>
          </a:p>
          <a:p>
            <a:r>
              <a:rPr lang="es-PE" dirty="0">
                <a:solidFill>
                  <a:srgbClr val="FF0000"/>
                </a:solidFill>
              </a:rPr>
              <a:t>Tipo 2B </a:t>
            </a:r>
            <a:r>
              <a:rPr lang="es-PE" dirty="0"/>
              <a:t>: Neoplasia </a:t>
            </a:r>
            <a:r>
              <a:rPr lang="es-PE" dirty="0" err="1"/>
              <a:t>intramucosa</a:t>
            </a:r>
            <a:r>
              <a:rPr lang="es-PE" dirty="0"/>
              <a:t> de alto grado/ </a:t>
            </a:r>
          </a:p>
          <a:p>
            <a:r>
              <a:rPr lang="es-PE" dirty="0"/>
              <a:t>	cáncer invasivo submucoso superficial(SM-s)</a:t>
            </a:r>
          </a:p>
          <a:p>
            <a:endParaRPr lang="es-PE" dirty="0"/>
          </a:p>
          <a:p>
            <a:r>
              <a:rPr lang="es-PE" dirty="0">
                <a:solidFill>
                  <a:srgbClr val="FF0000"/>
                </a:solidFill>
              </a:rPr>
              <a:t>Tipo 3</a:t>
            </a:r>
            <a:r>
              <a:rPr lang="es-PE" dirty="0"/>
              <a:t> :   Cáncer invasivo submucoso profundo (SM-d)</a:t>
            </a:r>
          </a:p>
        </p:txBody>
      </p:sp>
      <p:sp>
        <p:nvSpPr>
          <p:cNvPr id="7" name="Elipse 6"/>
          <p:cNvSpPr/>
          <p:nvPr/>
        </p:nvSpPr>
        <p:spPr>
          <a:xfrm>
            <a:off x="914401" y="1767496"/>
            <a:ext cx="662370" cy="4635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Elipse 7"/>
          <p:cNvSpPr/>
          <p:nvPr/>
        </p:nvSpPr>
        <p:spPr>
          <a:xfrm>
            <a:off x="3457783" y="1767496"/>
            <a:ext cx="726761" cy="4635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2A</a:t>
            </a:r>
          </a:p>
        </p:txBody>
      </p:sp>
      <p:sp>
        <p:nvSpPr>
          <p:cNvPr id="9" name="Elipse 8"/>
          <p:cNvSpPr/>
          <p:nvPr/>
        </p:nvSpPr>
        <p:spPr>
          <a:xfrm>
            <a:off x="898902" y="3975660"/>
            <a:ext cx="677869" cy="4635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2B</a:t>
            </a:r>
          </a:p>
        </p:txBody>
      </p:sp>
      <p:sp>
        <p:nvSpPr>
          <p:cNvPr id="10" name="Elipse 9"/>
          <p:cNvSpPr/>
          <p:nvPr/>
        </p:nvSpPr>
        <p:spPr>
          <a:xfrm>
            <a:off x="3450032" y="3991158"/>
            <a:ext cx="595026" cy="4635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7327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54" y="914400"/>
            <a:ext cx="5549794" cy="47754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004100" y="6311050"/>
            <a:ext cx="4882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err="1"/>
              <a:t>Komeda</a:t>
            </a:r>
            <a:r>
              <a:rPr lang="es-PE" dirty="0"/>
              <a:t> Y, et al. </a:t>
            </a:r>
            <a:r>
              <a:rPr lang="es-PE" dirty="0" err="1"/>
              <a:t>Oncology</a:t>
            </a:r>
            <a:r>
              <a:rPr lang="es-PE" dirty="0"/>
              <a:t> 2017;93(</a:t>
            </a:r>
            <a:r>
              <a:rPr lang="es-PE" dirty="0" err="1"/>
              <a:t>suppl</a:t>
            </a:r>
            <a:r>
              <a:rPr lang="es-PE" dirty="0"/>
              <a:t> 1):49–54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555303" y="976108"/>
            <a:ext cx="52539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solidFill>
                  <a:srgbClr val="00B050"/>
                </a:solidFill>
              </a:rPr>
              <a:t>Validez de la clasificación de JNET:         n= 199</a:t>
            </a:r>
          </a:p>
          <a:p>
            <a:endParaRPr lang="es-PE" sz="2000" dirty="0">
              <a:solidFill>
                <a:srgbClr val="00B050"/>
              </a:solidFill>
            </a:endParaRPr>
          </a:p>
          <a:p>
            <a:r>
              <a:rPr lang="es-PE" dirty="0">
                <a:solidFill>
                  <a:srgbClr val="FF0000"/>
                </a:solidFill>
              </a:rPr>
              <a:t>Tipo 1</a:t>
            </a:r>
            <a:r>
              <a:rPr lang="es-PE" dirty="0"/>
              <a:t>    S: 85.7, E: 99.5, VPP: 92.3, VPN: 98.9, C: 98.5</a:t>
            </a:r>
          </a:p>
          <a:p>
            <a:endParaRPr lang="es-PE" dirty="0"/>
          </a:p>
          <a:p>
            <a:r>
              <a:rPr lang="es-PE" dirty="0">
                <a:solidFill>
                  <a:srgbClr val="FF0000"/>
                </a:solidFill>
              </a:rPr>
              <a:t>Tipo 2</a:t>
            </a:r>
            <a:r>
              <a:rPr lang="es-ES" dirty="0">
                <a:solidFill>
                  <a:srgbClr val="FF0000"/>
                </a:solidFill>
              </a:rPr>
              <a:t>A</a:t>
            </a:r>
            <a:r>
              <a:rPr lang="es-ES" dirty="0"/>
              <a:t>  S: 96,0, E: 81.9, VPP: 90.3, VPN: 92.1, C: 90.9</a:t>
            </a:r>
          </a:p>
          <a:p>
            <a:endParaRPr lang="es-ES" dirty="0"/>
          </a:p>
          <a:p>
            <a:r>
              <a:rPr lang="es-ES" dirty="0">
                <a:solidFill>
                  <a:srgbClr val="FF0000"/>
                </a:solidFill>
              </a:rPr>
              <a:t>Tipo 2B  </a:t>
            </a:r>
            <a:r>
              <a:rPr lang="es-ES" dirty="0"/>
              <a:t>S: 75.6, E: 90.5, VPP: 67.3, VPN: 93.4, C: 87.4</a:t>
            </a:r>
          </a:p>
          <a:p>
            <a:endParaRPr lang="es-ES" dirty="0"/>
          </a:p>
          <a:p>
            <a:r>
              <a:rPr lang="es-ES" dirty="0">
                <a:solidFill>
                  <a:srgbClr val="FF0000"/>
                </a:solidFill>
              </a:rPr>
              <a:t>Tipo 3    </a:t>
            </a:r>
            <a:r>
              <a:rPr lang="es-ES" dirty="0"/>
              <a:t>S: 29.4, E: 100,  VPP: 100 , VPN: 93.8, C: 94</a:t>
            </a:r>
            <a:endParaRPr lang="es-PE" dirty="0"/>
          </a:p>
          <a:p>
            <a:endParaRPr lang="es-PE" dirty="0"/>
          </a:p>
        </p:txBody>
      </p:sp>
      <p:sp>
        <p:nvSpPr>
          <p:cNvPr id="6" name="Elipse 5"/>
          <p:cNvSpPr/>
          <p:nvPr/>
        </p:nvSpPr>
        <p:spPr>
          <a:xfrm>
            <a:off x="10897853" y="2688609"/>
            <a:ext cx="728420" cy="3988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/>
          <p:cNvSpPr txBox="1"/>
          <p:nvPr/>
        </p:nvSpPr>
        <p:spPr>
          <a:xfrm>
            <a:off x="6555783" y="4293031"/>
            <a:ext cx="519193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dirty="0"/>
              <a:t>La clasificación de JNET es útil para el diagnóstico de </a:t>
            </a:r>
            <a:r>
              <a:rPr lang="es-PE" dirty="0" err="1"/>
              <a:t>HPs</a:t>
            </a:r>
            <a:r>
              <a:rPr lang="es-PE" dirty="0"/>
              <a:t>, </a:t>
            </a:r>
            <a:r>
              <a:rPr lang="es-PE" dirty="0" err="1"/>
              <a:t>SSPs</a:t>
            </a:r>
            <a:r>
              <a:rPr lang="es-PE" dirty="0"/>
              <a:t>, LGD y SM-d; pero no para lesiones superficiales SM-s.</a:t>
            </a:r>
          </a:p>
        </p:txBody>
      </p:sp>
    </p:spTree>
    <p:extLst>
      <p:ext uri="{BB962C8B-B14F-4D97-AF65-F5344CB8AC3E}">
        <p14:creationId xmlns:p14="http://schemas.microsoft.com/office/powerpoint/2010/main" val="257318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Incidencia y mortalidad por CCR en el mundo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253301"/>
              </p:ext>
            </p:extLst>
          </p:nvPr>
        </p:nvGraphicFramePr>
        <p:xfrm>
          <a:off x="1719617" y="1924333"/>
          <a:ext cx="8776202" cy="4127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9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87313">
                <a:tc>
                  <a:txBody>
                    <a:bodyPr/>
                    <a:lstStyle/>
                    <a:p>
                      <a:pPr algn="ctr"/>
                      <a:endParaRPr lang="es-PE" sz="2400" dirty="0"/>
                    </a:p>
                    <a:p>
                      <a:pPr algn="ctr"/>
                      <a:r>
                        <a:rPr lang="es-PE" sz="2400" dirty="0"/>
                        <a:t>Continentes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PE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PE" sz="2400" b="1" dirty="0">
                          <a:solidFill>
                            <a:schemeClr val="bg1"/>
                          </a:solidFill>
                        </a:rPr>
                        <a:t>Incidencia</a:t>
                      </a:r>
                    </a:p>
                    <a:p>
                      <a:r>
                        <a:rPr lang="es-PE" b="1" dirty="0">
                          <a:solidFill>
                            <a:schemeClr val="bg1"/>
                          </a:solidFill>
                        </a:rPr>
                        <a:t>(Age -</a:t>
                      </a:r>
                      <a:r>
                        <a:rPr lang="es-PE" b="1" baseline="0" dirty="0">
                          <a:solidFill>
                            <a:schemeClr val="bg1"/>
                          </a:solidFill>
                        </a:rPr>
                        <a:t> Standardized Rate (World) per 100000, in 2022</a:t>
                      </a:r>
                      <a:endParaRPr lang="es-P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  <a:p>
                      <a:pPr algn="ctr"/>
                      <a:r>
                        <a:rPr lang="es-PE" sz="2400" dirty="0"/>
                        <a:t>Mortalidad</a:t>
                      </a:r>
                    </a:p>
                    <a:p>
                      <a:r>
                        <a:rPr lang="es-PE" dirty="0"/>
                        <a:t>(Age -</a:t>
                      </a:r>
                      <a:r>
                        <a:rPr lang="es-PE" baseline="0" dirty="0"/>
                        <a:t> Standardized Rate (World) per 100000, in 2022</a:t>
                      </a:r>
                      <a:endParaRPr lang="es-P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  <a:p>
                      <a:endParaRPr lang="es-PE" dirty="0"/>
                    </a:p>
                    <a:p>
                      <a:pPr algn="ctr"/>
                      <a:r>
                        <a:rPr lang="es-PE" sz="2000" dirty="0"/>
                        <a:t>Mortalidad/Incidencia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012">
                <a:tc>
                  <a:txBody>
                    <a:bodyPr/>
                    <a:lstStyle/>
                    <a:p>
                      <a:r>
                        <a:rPr lang="es-PE" dirty="0"/>
                        <a:t>Oceania</a:t>
                      </a:r>
                      <a:r>
                        <a:rPr lang="es-PE" baseline="0" dirty="0"/>
                        <a:t> </a:t>
                      </a:r>
                      <a:endParaRPr lang="es-P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31.1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9.2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012">
                <a:tc>
                  <a:txBody>
                    <a:bodyPr/>
                    <a:lstStyle/>
                    <a:p>
                      <a:r>
                        <a:rPr lang="es-PE" dirty="0"/>
                        <a:t>Norte</a:t>
                      </a:r>
                      <a:r>
                        <a:rPr lang="es-PE" baseline="0" dirty="0"/>
                        <a:t> America</a:t>
                      </a:r>
                      <a:endParaRPr lang="es-P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27.2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8.2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0070C0"/>
                          </a:solidFill>
                        </a:rPr>
                        <a:t>0.30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289">
                <a:tc>
                  <a:txBody>
                    <a:bodyPr/>
                    <a:lstStyle/>
                    <a:p>
                      <a:r>
                        <a:rPr lang="es-PE" baseline="0" dirty="0"/>
                        <a:t>América latina y el Caribe</a:t>
                      </a:r>
                      <a:endParaRPr lang="es-P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16.9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8.2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0.49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012">
                <a:tc>
                  <a:txBody>
                    <a:bodyPr/>
                    <a:lstStyle/>
                    <a:p>
                      <a:r>
                        <a:rPr lang="es-PE" dirty="0"/>
                        <a:t>Europa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30.5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12.1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012">
                <a:tc>
                  <a:txBody>
                    <a:bodyPr/>
                    <a:lstStyle/>
                    <a:p>
                      <a:r>
                        <a:rPr lang="es-PE" dirty="0"/>
                        <a:t>Asia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15.6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7.1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0.46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012">
                <a:tc>
                  <a:txBody>
                    <a:bodyPr/>
                    <a:lstStyle/>
                    <a:p>
                      <a:r>
                        <a:rPr lang="es-PE" dirty="0"/>
                        <a:t>Africa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8.2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5.5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0.67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954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Intervalos de vigilancia recomendados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322" y="1825625"/>
            <a:ext cx="9491356" cy="435133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34752" y="6311900"/>
            <a:ext cx="4929867" cy="369332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PE" dirty="0"/>
              <a:t>Keswani et al. Gastroenterology 2021; 161:701-711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334" y="1458119"/>
            <a:ext cx="18669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63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462797" y="6307810"/>
            <a:ext cx="5100114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PE" dirty="0"/>
              <a:t>Levin TR, et al. Gastroenterology 2018; 155: 1383-91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67" y="504926"/>
            <a:ext cx="5573782" cy="12312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23" y="1889815"/>
            <a:ext cx="4714875" cy="276225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730" y="1369899"/>
            <a:ext cx="5199181" cy="424763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45938" y="4894059"/>
            <a:ext cx="5417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Reducción significativa del 2000 al 2015 en:</a:t>
            </a:r>
          </a:p>
          <a:p>
            <a:r>
              <a:rPr lang="es-PE" dirty="0"/>
              <a:t>     25.5 % en la incidencia anual de CCR</a:t>
            </a:r>
          </a:p>
          <a:p>
            <a:r>
              <a:rPr lang="es-PE" dirty="0"/>
              <a:t>     52.4 % en la mortalidad por CCR</a:t>
            </a:r>
          </a:p>
          <a:p>
            <a:r>
              <a:rPr lang="es-PE" dirty="0"/>
              <a:t>     36.2 % en la incidencia de CCR en estadio avanzado</a:t>
            </a:r>
          </a:p>
          <a:p>
            <a:r>
              <a:rPr lang="es-PE" dirty="0"/>
              <a:t>     14.5 % en la incidencia de CCR en estadio temprano</a:t>
            </a:r>
          </a:p>
        </p:txBody>
      </p:sp>
      <p:sp>
        <p:nvSpPr>
          <p:cNvPr id="13" name="Flecha abajo 12"/>
          <p:cNvSpPr/>
          <p:nvPr/>
        </p:nvSpPr>
        <p:spPr>
          <a:xfrm>
            <a:off x="1025608" y="5263978"/>
            <a:ext cx="185351" cy="10067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9389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Tamizaje organizado del CCR ofrece una mejora sistemática a través de elementos claves: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dirty="0"/>
              <a:t>Población blanco definida</a:t>
            </a:r>
          </a:p>
          <a:p>
            <a:r>
              <a:rPr lang="es-PE" dirty="0"/>
              <a:t>Invitación organizada para el cribado</a:t>
            </a:r>
          </a:p>
          <a:p>
            <a:r>
              <a:rPr lang="es-PE" dirty="0"/>
              <a:t>Acceso oportuno y evaluación de seguimiento</a:t>
            </a:r>
          </a:p>
          <a:p>
            <a:r>
              <a:rPr lang="es-PE" dirty="0"/>
              <a:t>Garantía de calidad</a:t>
            </a:r>
          </a:p>
          <a:p>
            <a:r>
              <a:rPr lang="es-PE" dirty="0"/>
              <a:t>Seguimiento de resultado incluyendo complicaciones</a:t>
            </a:r>
          </a:p>
          <a:p>
            <a:r>
              <a:rPr lang="es-PE" dirty="0"/>
              <a:t>Una mayor protección contra los daños del sobre cribado</a:t>
            </a:r>
          </a:p>
          <a:p>
            <a:r>
              <a:rPr lang="es-PE" dirty="0"/>
              <a:t>Mejora en la detección de neoplasia avanzada (FIT)</a:t>
            </a:r>
            <a:endParaRPr lang="es-PE" dirty="0">
              <a:solidFill>
                <a:srgbClr val="7030A0"/>
              </a:solidFill>
            </a:endParaRPr>
          </a:p>
          <a:p>
            <a:r>
              <a:rPr lang="es-PE" dirty="0"/>
              <a:t>Oportunidad sistemática para compartir la toma de decisiones</a:t>
            </a:r>
          </a:p>
          <a:p>
            <a:endParaRPr lang="es-PE" dirty="0"/>
          </a:p>
        </p:txBody>
      </p:sp>
      <p:sp>
        <p:nvSpPr>
          <p:cNvPr id="5" name="CuadroTexto 4"/>
          <p:cNvSpPr txBox="1"/>
          <p:nvPr/>
        </p:nvSpPr>
        <p:spPr>
          <a:xfrm>
            <a:off x="5674497" y="6311900"/>
            <a:ext cx="5411353" cy="3077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PE" sz="1400" dirty="0" err="1"/>
              <a:t>Melson</a:t>
            </a:r>
            <a:r>
              <a:rPr lang="es-PE" sz="1400" dirty="0"/>
              <a:t> JE, et al. </a:t>
            </a:r>
            <a:r>
              <a:rPr lang="es-PE" sz="1400" dirty="0" err="1"/>
              <a:t>Clinical</a:t>
            </a:r>
            <a:r>
              <a:rPr lang="es-PE" sz="1400" dirty="0"/>
              <a:t> </a:t>
            </a:r>
            <a:r>
              <a:rPr lang="es-PE" sz="1400" dirty="0" err="1"/>
              <a:t>Gastroenterology</a:t>
            </a:r>
            <a:r>
              <a:rPr lang="es-PE" sz="1400" dirty="0"/>
              <a:t> and </a:t>
            </a:r>
            <a:r>
              <a:rPr lang="es-PE" sz="1400" dirty="0" err="1"/>
              <a:t>Hepatology</a:t>
            </a:r>
            <a:r>
              <a:rPr lang="es-PE" sz="1400" dirty="0"/>
              <a:t> Vol. 18, N°12</a:t>
            </a:r>
          </a:p>
        </p:txBody>
      </p:sp>
    </p:spTree>
    <p:extLst>
      <p:ext uri="{BB962C8B-B14F-4D97-AF65-F5344CB8AC3E}">
        <p14:creationId xmlns:p14="http://schemas.microsoft.com/office/powerpoint/2010/main" val="1090128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974" y="216976"/>
            <a:ext cx="11763212" cy="1128391"/>
          </a:xfrm>
        </p:spPr>
        <p:txBody>
          <a:bodyPr>
            <a:noAutofit/>
          </a:bodyPr>
          <a:lstStyle/>
          <a:p>
            <a:pPr algn="ctr"/>
            <a:r>
              <a:rPr lang="es-PE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FIT: </a:t>
            </a:r>
            <a:r>
              <a:rPr lang="es-P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</a:t>
            </a:r>
            <a:r>
              <a:rPr lang="es-PE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fecal promedio según resultado de colonoscopia</a:t>
            </a:r>
          </a:p>
        </p:txBody>
      </p:sp>
      <p:sp>
        <p:nvSpPr>
          <p:cNvPr id="6" name="TextShape 2"/>
          <p:cNvSpPr txBox="1"/>
          <p:nvPr/>
        </p:nvSpPr>
        <p:spPr>
          <a:xfrm>
            <a:off x="5090985" y="6400798"/>
            <a:ext cx="6536723" cy="21399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en-US" sz="800" b="1" strike="noStrike" spc="-1" dirty="0">
                <a:solidFill>
                  <a:srgbClr val="0054A6"/>
                </a:solidFill>
                <a:latin typeface="Arial"/>
              </a:rPr>
              <a:t>International Journal of Cancer, Volume: 128, Issue: 10, Pages: 2415-2424, First published: 25 March 2011, DOI: (10.1002/ijc.25574) </a:t>
            </a:r>
            <a:endParaRPr lang="en-US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1689315" y="4850967"/>
            <a:ext cx="5889356" cy="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894" y="1475154"/>
            <a:ext cx="9516554" cy="4806831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7957753" y="4374291"/>
            <a:ext cx="2631989" cy="4551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8199630" y="1902941"/>
            <a:ext cx="3811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rgbClr val="00B0F0"/>
                </a:solidFill>
              </a:rPr>
              <a:t>En el Tamizaje programático del CCR</a:t>
            </a:r>
          </a:p>
          <a:p>
            <a:r>
              <a:rPr lang="es-PE" dirty="0">
                <a:solidFill>
                  <a:srgbClr val="00B0F0"/>
                </a:solidFill>
              </a:rPr>
              <a:t>se sugiere aumentar el punto de corte </a:t>
            </a:r>
          </a:p>
          <a:p>
            <a:r>
              <a:rPr lang="es-PE" dirty="0">
                <a:solidFill>
                  <a:srgbClr val="00B0F0"/>
                </a:solidFill>
              </a:rPr>
              <a:t>para el FIT .</a:t>
            </a:r>
          </a:p>
        </p:txBody>
      </p:sp>
    </p:spTree>
    <p:extLst>
      <p:ext uri="{BB962C8B-B14F-4D97-AF65-F5344CB8AC3E}">
        <p14:creationId xmlns:p14="http://schemas.microsoft.com/office/powerpoint/2010/main" val="178482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Estimación del riesgo individual de CCR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635" y="1565329"/>
            <a:ext cx="11252730" cy="435502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874576" y="6245817"/>
            <a:ext cx="8208936" cy="369332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BMJ 2019; 367 </a:t>
            </a:r>
            <a:r>
              <a:rPr lang="en-US" dirty="0" err="1"/>
              <a:t>doi</a:t>
            </a:r>
            <a:r>
              <a:rPr lang="en-US" dirty="0"/>
              <a:t>: https://doi.org/10.1136/bmj.l5515 (Published 02 October 2019)</a:t>
            </a:r>
            <a:endParaRPr lang="es-PE" dirty="0"/>
          </a:p>
        </p:txBody>
      </p:sp>
      <p:sp>
        <p:nvSpPr>
          <p:cNvPr id="6" name="Rectángulo 5"/>
          <p:cNvSpPr/>
          <p:nvPr/>
        </p:nvSpPr>
        <p:spPr>
          <a:xfrm>
            <a:off x="9500461" y="2991173"/>
            <a:ext cx="2092271" cy="3564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665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213" y="478166"/>
            <a:ext cx="8231548" cy="32165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217" y="3669955"/>
            <a:ext cx="8231548" cy="302395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979774" y="3694670"/>
            <a:ext cx="475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Cálculo del riesgo individual de CCR </a:t>
            </a:r>
          </a:p>
          <a:p>
            <a:pPr algn="ctr"/>
            <a:r>
              <a:rPr lang="es-P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(Esperanza de vida a 15 años)</a:t>
            </a:r>
          </a:p>
        </p:txBody>
      </p:sp>
    </p:spTree>
    <p:extLst>
      <p:ext uri="{BB962C8B-B14F-4D97-AF65-F5344CB8AC3E}">
        <p14:creationId xmlns:p14="http://schemas.microsoft.com/office/powerpoint/2010/main" val="2578909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13" y="1690687"/>
            <a:ext cx="10824121" cy="400577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874576" y="6245817"/>
            <a:ext cx="8208936" cy="369332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BMJ 2019; 367 </a:t>
            </a:r>
            <a:r>
              <a:rPr lang="en-US" dirty="0" err="1"/>
              <a:t>doi</a:t>
            </a:r>
            <a:r>
              <a:rPr lang="en-US" dirty="0"/>
              <a:t>: https://doi.org/10.1136/bmj.l5515 (Published 02 October 2019)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05767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Intervenciones comparadas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018" y="1618737"/>
            <a:ext cx="9607547" cy="435770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874576" y="6245817"/>
            <a:ext cx="8208936" cy="369332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BMJ 2019; 367 </a:t>
            </a:r>
            <a:r>
              <a:rPr lang="en-US" dirty="0" err="1"/>
              <a:t>doi</a:t>
            </a:r>
            <a:r>
              <a:rPr lang="en-US" dirty="0"/>
              <a:t>: https://doi.org/10.1136/bmj.l5515 (Published 02 October 2019)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66889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FBB43-3D99-9927-F903-72DAB89D2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809E912-CC13-713B-7BC5-D53507247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1816" y="365125"/>
            <a:ext cx="5056246" cy="6236398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81575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419" y="305165"/>
            <a:ext cx="6215561" cy="6215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577" y="4791009"/>
            <a:ext cx="2023315" cy="122436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426870" y="5390618"/>
            <a:ext cx="44118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Gracias</a:t>
            </a: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…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290" y="1798819"/>
            <a:ext cx="2229027" cy="2582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769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602819" y="6112369"/>
            <a:ext cx="475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err="1">
                <a:solidFill>
                  <a:srgbClr val="7030A0"/>
                </a:solidFill>
              </a:rPr>
              <a:t>Jasperson</a:t>
            </a:r>
            <a:r>
              <a:rPr lang="es-PE" dirty="0">
                <a:solidFill>
                  <a:srgbClr val="7030A0"/>
                </a:solidFill>
              </a:rPr>
              <a:t> </a:t>
            </a:r>
            <a:r>
              <a:rPr lang="es-PE" dirty="0" err="1">
                <a:solidFill>
                  <a:srgbClr val="7030A0"/>
                </a:solidFill>
              </a:rPr>
              <a:t>K,et</a:t>
            </a:r>
            <a:r>
              <a:rPr lang="es-PE" dirty="0">
                <a:solidFill>
                  <a:srgbClr val="7030A0"/>
                </a:solidFill>
              </a:rPr>
              <a:t> al. Gastroenterology Vol.138, N° 6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869459" y="4413385"/>
            <a:ext cx="320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Alto riesgo de cáncer colorrectal</a:t>
            </a:r>
            <a:endParaRPr lang="es-PE" dirty="0"/>
          </a:p>
        </p:txBody>
      </p:sp>
      <p:sp>
        <p:nvSpPr>
          <p:cNvPr id="8" name="Flecha izquierda y derecha 7"/>
          <p:cNvSpPr/>
          <p:nvPr/>
        </p:nvSpPr>
        <p:spPr>
          <a:xfrm>
            <a:off x="3461072" y="4195074"/>
            <a:ext cx="7776754" cy="32749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lecha izquierda y derecha 8"/>
          <p:cNvSpPr/>
          <p:nvPr/>
        </p:nvSpPr>
        <p:spPr>
          <a:xfrm>
            <a:off x="2415654" y="4901100"/>
            <a:ext cx="8822172" cy="327494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/>
          <p:cNvSpPr txBox="1"/>
          <p:nvPr/>
        </p:nvSpPr>
        <p:spPr>
          <a:xfrm>
            <a:off x="4079742" y="5160354"/>
            <a:ext cx="5681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30% de los CCR son una forma heredada de la enfermedad</a:t>
            </a:r>
            <a:endParaRPr lang="es-PE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075911"/>
              </p:ext>
            </p:extLst>
          </p:nvPr>
        </p:nvGraphicFramePr>
        <p:xfrm>
          <a:off x="825686" y="1275203"/>
          <a:ext cx="10515600" cy="2581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078">
                  <a:extLst>
                    <a:ext uri="{9D8B030D-6E8A-4147-A177-3AD203B41FA5}">
                      <a16:colId xmlns:a16="http://schemas.microsoft.com/office/drawing/2014/main" val="2695932074"/>
                    </a:ext>
                  </a:extLst>
                </a:gridCol>
                <a:gridCol w="1142437">
                  <a:extLst>
                    <a:ext uri="{9D8B030D-6E8A-4147-A177-3AD203B41FA5}">
                      <a16:colId xmlns:a16="http://schemas.microsoft.com/office/drawing/2014/main" val="1128890773"/>
                    </a:ext>
                  </a:extLst>
                </a:gridCol>
                <a:gridCol w="1499066">
                  <a:extLst>
                    <a:ext uri="{9D8B030D-6E8A-4147-A177-3AD203B41FA5}">
                      <a16:colId xmlns:a16="http://schemas.microsoft.com/office/drawing/2014/main" val="3506641682"/>
                    </a:ext>
                  </a:extLst>
                </a:gridCol>
                <a:gridCol w="1433530">
                  <a:extLst>
                    <a:ext uri="{9D8B030D-6E8A-4147-A177-3AD203B41FA5}">
                      <a16:colId xmlns:a16="http://schemas.microsoft.com/office/drawing/2014/main" val="1691022562"/>
                    </a:ext>
                  </a:extLst>
                </a:gridCol>
                <a:gridCol w="2146546">
                  <a:extLst>
                    <a:ext uri="{9D8B030D-6E8A-4147-A177-3AD203B41FA5}">
                      <a16:colId xmlns:a16="http://schemas.microsoft.com/office/drawing/2014/main" val="4007912518"/>
                    </a:ext>
                  </a:extLst>
                </a:gridCol>
                <a:gridCol w="1567370">
                  <a:extLst>
                    <a:ext uri="{9D8B030D-6E8A-4147-A177-3AD203B41FA5}">
                      <a16:colId xmlns:a16="http://schemas.microsoft.com/office/drawing/2014/main" val="354512090"/>
                    </a:ext>
                  </a:extLst>
                </a:gridCol>
                <a:gridCol w="1226573">
                  <a:extLst>
                    <a:ext uri="{9D8B030D-6E8A-4147-A177-3AD203B41FA5}">
                      <a16:colId xmlns:a16="http://schemas.microsoft.com/office/drawing/2014/main" val="301580199"/>
                    </a:ext>
                  </a:extLst>
                </a:gridCol>
              </a:tblGrid>
              <a:tr h="478716">
                <a:tc gridSpan="7"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tx1"/>
                          </a:solidFill>
                        </a:rPr>
                        <a:t>COLORRECTAL CANCER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618235"/>
                  </a:ext>
                </a:extLst>
              </a:tr>
              <a:tr h="590197"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ESPORADICO</a:t>
                      </a:r>
                    </a:p>
                    <a:p>
                      <a:pPr algn="ctr"/>
                      <a:r>
                        <a:rPr lang="es-MX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s-P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 </a:t>
                      </a:r>
                    </a:p>
                    <a:p>
                      <a:pPr algn="ctr"/>
                      <a:r>
                        <a:rPr lang="es-P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FAMILIAR</a:t>
                      </a:r>
                    </a:p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20 - 25%</a:t>
                      </a:r>
                      <a:endParaRPr lang="es-P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P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HEREDITARIOS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2 - 3 %</a:t>
                      </a:r>
                      <a:endParaRPr lang="es-P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809917"/>
                  </a:ext>
                </a:extLst>
              </a:tr>
              <a:tr h="1298434">
                <a:tc>
                  <a:txBody>
                    <a:bodyPr/>
                    <a:lstStyle/>
                    <a:p>
                      <a:endParaRPr lang="es-P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P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Síndrome de</a:t>
                      </a:r>
                    </a:p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Lynch</a:t>
                      </a:r>
                    </a:p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MX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- 4 %</a:t>
                      </a:r>
                      <a:endParaRPr lang="es-P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Poliposis </a:t>
                      </a:r>
                    </a:p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Adenomatosa </a:t>
                      </a:r>
                    </a:p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Familiar</a:t>
                      </a:r>
                    </a:p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0,5 - 1%</a:t>
                      </a:r>
                      <a:endParaRPr lang="es-P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Síndromes hamartomatosos: </a:t>
                      </a:r>
                    </a:p>
                    <a:p>
                      <a:pPr algn="ctr"/>
                      <a:r>
                        <a:rPr lang="es-MX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Peutz-Jeghers,</a:t>
                      </a:r>
                    </a:p>
                    <a:p>
                      <a:pPr algn="ctr"/>
                      <a:r>
                        <a:rPr lang="es-MX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Poliposis juvenil,</a:t>
                      </a:r>
                    </a:p>
                    <a:p>
                      <a:pPr algn="ctr"/>
                      <a:r>
                        <a:rPr lang="es-MX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Síndrome de Cowden</a:t>
                      </a:r>
                    </a:p>
                    <a:p>
                      <a:pPr algn="ctr"/>
                      <a:r>
                        <a:rPr lang="es-MX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  <a:endParaRPr lang="es-P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Poliposis</a:t>
                      </a:r>
                      <a:r>
                        <a:rPr lang="es-MX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MX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asociada a </a:t>
                      </a:r>
                    </a:p>
                    <a:p>
                      <a:pPr algn="ctr"/>
                      <a:r>
                        <a:rPr lang="es-MX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MUTYH</a:t>
                      </a:r>
                    </a:p>
                    <a:p>
                      <a:pPr algn="ctr"/>
                      <a:r>
                        <a:rPr lang="es-MX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0,5%</a:t>
                      </a:r>
                      <a:endParaRPr lang="es-P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Síndrome</a:t>
                      </a:r>
                    </a:p>
                    <a:p>
                      <a:pPr algn="ctr"/>
                      <a:r>
                        <a:rPr lang="es-P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Pólipos Aserrados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436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45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 causales de predisposición genética al CCR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69" y="1969657"/>
            <a:ext cx="12073062" cy="40126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644747" y="6152828"/>
            <a:ext cx="421173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PE" dirty="0"/>
              <a:t>Terradas M et al. J. </a:t>
            </a:r>
            <a:r>
              <a:rPr lang="es-PE" dirty="0" err="1"/>
              <a:t>Clin</a:t>
            </a:r>
            <a:r>
              <a:rPr lang="es-PE" dirty="0"/>
              <a:t>. Med.2020, 9, 1954</a:t>
            </a:r>
          </a:p>
        </p:txBody>
      </p:sp>
    </p:spTree>
    <p:extLst>
      <p:ext uri="{BB962C8B-B14F-4D97-AF65-F5344CB8AC3E}">
        <p14:creationId xmlns:p14="http://schemas.microsoft.com/office/powerpoint/2010/main" val="193739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Hipótesis del desarrollo del CCR no hereditario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94656"/>
          </a:xfrm>
        </p:spPr>
        <p:txBody>
          <a:bodyPr/>
          <a:lstStyle/>
          <a:p>
            <a:r>
              <a:rPr lang="es-PE" dirty="0"/>
              <a:t>Vía secuencia adenoma→ carcinoma     70%</a:t>
            </a:r>
          </a:p>
          <a:p>
            <a:r>
              <a:rPr lang="es-PE" dirty="0"/>
              <a:t>Vía </a:t>
            </a:r>
            <a:r>
              <a:rPr lang="es-PE" dirty="0" err="1"/>
              <a:t>serrata</a:t>
            </a:r>
            <a:r>
              <a:rPr lang="es-PE" dirty="0"/>
              <a:t>                                                   25 – 30%</a:t>
            </a:r>
          </a:p>
          <a:p>
            <a:r>
              <a:rPr lang="es-PE" dirty="0"/>
              <a:t>Vía de </a:t>
            </a:r>
            <a:r>
              <a:rPr lang="es-PE" dirty="0" err="1"/>
              <a:t>novo</a:t>
            </a:r>
            <a:endParaRPr lang="es-PE" dirty="0"/>
          </a:p>
          <a:p>
            <a:r>
              <a:rPr lang="es-PE" dirty="0"/>
              <a:t>Vía del cáncer </a:t>
            </a:r>
            <a:r>
              <a:rPr lang="es-PE" dirty="0" err="1"/>
              <a:t>colítico</a:t>
            </a:r>
            <a:endParaRPr lang="es-PE" dirty="0"/>
          </a:p>
          <a:p>
            <a:r>
              <a:rPr lang="es-PE" dirty="0"/>
              <a:t>Otros : Vía </a:t>
            </a:r>
            <a:r>
              <a:rPr lang="es-PE" dirty="0" err="1"/>
              <a:t>Hamartoma</a:t>
            </a:r>
            <a:r>
              <a:rPr lang="es-PE" dirty="0"/>
              <a:t>→ </a:t>
            </a:r>
            <a:r>
              <a:rPr lang="es-PE" dirty="0" err="1"/>
              <a:t>adenoma→carcinoma</a:t>
            </a:r>
            <a:endParaRPr lang="es-PE" dirty="0"/>
          </a:p>
          <a:p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8872151" y="1964724"/>
            <a:ext cx="2481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/>
              <a:t>CCR esporádico</a:t>
            </a:r>
          </a:p>
        </p:txBody>
      </p:sp>
      <p:sp>
        <p:nvSpPr>
          <p:cNvPr id="5" name="Cerrar llave 4"/>
          <p:cNvSpPr/>
          <p:nvPr/>
        </p:nvSpPr>
        <p:spPr>
          <a:xfrm>
            <a:off x="8587946" y="1841157"/>
            <a:ext cx="86497" cy="85261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/>
          <p:cNvSpPr txBox="1"/>
          <p:nvPr/>
        </p:nvSpPr>
        <p:spPr>
          <a:xfrm>
            <a:off x="2107770" y="4804471"/>
            <a:ext cx="8431078" cy="13849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dirty="0"/>
              <a:t>El  desarrollo de todos los CCR no pueden ser explicados por estas vías.</a:t>
            </a:r>
          </a:p>
          <a:p>
            <a:r>
              <a:rPr lang="es-PE" sz="2800" dirty="0"/>
              <a:t>Deben existir otras vías desconocidas</a:t>
            </a:r>
          </a:p>
        </p:txBody>
      </p:sp>
    </p:spTree>
    <p:extLst>
      <p:ext uri="{BB962C8B-B14F-4D97-AF65-F5344CB8AC3E}">
        <p14:creationId xmlns:p14="http://schemas.microsoft.com/office/powerpoint/2010/main" val="121095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767"/>
          </a:xfrm>
        </p:spPr>
        <p:txBody>
          <a:bodyPr/>
          <a:lstStyle/>
          <a:p>
            <a:pPr algn="ctr"/>
            <a:r>
              <a:rPr lang="es-PE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Vía secuencia adenoma            carcinoma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723" y="1422458"/>
            <a:ext cx="7408905" cy="317739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7" name="Flecha derecha 6"/>
          <p:cNvSpPr/>
          <p:nvPr/>
        </p:nvSpPr>
        <p:spPr>
          <a:xfrm>
            <a:off x="7031004" y="5519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1964723" y="4819135"/>
            <a:ext cx="7408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Precursor:</a:t>
            </a:r>
            <a:r>
              <a:rPr lang="es-PE" dirty="0"/>
              <a:t> Adenoma tubular, tubulovelloso o velloso</a:t>
            </a:r>
          </a:p>
          <a:p>
            <a:r>
              <a:rPr lang="es-PE" dirty="0"/>
              <a:t>Los hallazgos histopatológicos soportan la teoría que el cáncer temprano coexiste con componente de adenoma.</a:t>
            </a:r>
          </a:p>
          <a:p>
            <a:r>
              <a:rPr lang="es-PE" dirty="0">
                <a:solidFill>
                  <a:srgbClr val="FF0000"/>
                </a:solidFill>
              </a:rPr>
              <a:t>Características moleculares: </a:t>
            </a:r>
          </a:p>
          <a:p>
            <a:r>
              <a:rPr lang="es-PE" dirty="0"/>
              <a:t>Adenoma: mutación de APC, mutación K-RAS</a:t>
            </a:r>
          </a:p>
          <a:p>
            <a:r>
              <a:rPr lang="es-PE" dirty="0"/>
              <a:t>Adenocarcinoma: mutación adicional de P53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642367" y="6388795"/>
            <a:ext cx="546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err="1">
                <a:solidFill>
                  <a:srgbClr val="7030A0"/>
                </a:solidFill>
              </a:rPr>
              <a:t>Crockett</a:t>
            </a:r>
            <a:r>
              <a:rPr lang="es-PE" dirty="0">
                <a:solidFill>
                  <a:srgbClr val="7030A0"/>
                </a:solidFill>
              </a:rPr>
              <a:t> SD, et al. </a:t>
            </a:r>
            <a:r>
              <a:rPr lang="es-PE" dirty="0" err="1">
                <a:solidFill>
                  <a:srgbClr val="7030A0"/>
                </a:solidFill>
              </a:rPr>
              <a:t>Gastroenterology</a:t>
            </a:r>
            <a:r>
              <a:rPr lang="es-PE" dirty="0">
                <a:solidFill>
                  <a:srgbClr val="7030A0"/>
                </a:solidFill>
              </a:rPr>
              <a:t> 2019;157:949-66.e4</a:t>
            </a:r>
          </a:p>
        </p:txBody>
      </p:sp>
    </p:spTree>
    <p:extLst>
      <p:ext uri="{BB962C8B-B14F-4D97-AF65-F5344CB8AC3E}">
        <p14:creationId xmlns:p14="http://schemas.microsoft.com/office/powerpoint/2010/main" val="317133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55724" cy="1325563"/>
          </a:xfrm>
        </p:spPr>
        <p:txBody>
          <a:bodyPr>
            <a:normAutofit fontScale="90000"/>
          </a:bodyPr>
          <a:lstStyle/>
          <a:p>
            <a:r>
              <a:rPr lang="es-PE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histológica de las 2 clases mayores de pólipos colorrectales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689542"/>
              </p:ext>
            </p:extLst>
          </p:nvPr>
        </p:nvGraphicFramePr>
        <p:xfrm>
          <a:off x="838200" y="2041839"/>
          <a:ext cx="6155724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6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Adenomas convencionales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Lesiones serratas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s-PE" dirty="0"/>
                        <a:t>Grado de displasia</a:t>
                      </a:r>
                    </a:p>
                    <a:p>
                      <a:pPr marL="0" indent="0">
                        <a:buNone/>
                      </a:pPr>
                      <a:r>
                        <a:rPr lang="es-PE" dirty="0"/>
                        <a:t>       i. Alto grado</a:t>
                      </a:r>
                    </a:p>
                    <a:p>
                      <a:pPr marL="0" indent="0">
                        <a:buNone/>
                      </a:pPr>
                      <a:r>
                        <a:rPr lang="es-PE" baseline="0" dirty="0"/>
                        <a:t>      i</a:t>
                      </a:r>
                      <a:r>
                        <a:rPr lang="es-PE" dirty="0"/>
                        <a:t>i. Bajo grado</a:t>
                      </a:r>
                    </a:p>
                    <a:p>
                      <a:endParaRPr lang="es-PE" dirty="0"/>
                    </a:p>
                    <a:p>
                      <a:r>
                        <a:rPr lang="es-PE" dirty="0"/>
                        <a:t>b.   Vellosidad</a:t>
                      </a:r>
                    </a:p>
                    <a:p>
                      <a:r>
                        <a:rPr lang="es-PE" baseline="0" dirty="0"/>
                        <a:t>       i. </a:t>
                      </a:r>
                      <a:r>
                        <a:rPr lang="es-PE" dirty="0"/>
                        <a:t>Tubular</a:t>
                      </a:r>
                    </a:p>
                    <a:p>
                      <a:r>
                        <a:rPr lang="es-PE" baseline="0" dirty="0"/>
                        <a:t>      ii. </a:t>
                      </a:r>
                      <a:r>
                        <a:rPr lang="es-PE" dirty="0"/>
                        <a:t>Tubulovelloso</a:t>
                      </a:r>
                    </a:p>
                    <a:p>
                      <a:r>
                        <a:rPr lang="es-PE" baseline="0" dirty="0"/>
                        <a:t>     iii. </a:t>
                      </a:r>
                      <a:r>
                        <a:rPr lang="es-PE" dirty="0"/>
                        <a:t>Velloso</a:t>
                      </a:r>
                    </a:p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s-PE" dirty="0"/>
                        <a:t>Pólipos hiperplásicos</a:t>
                      </a:r>
                    </a:p>
                    <a:p>
                      <a:pPr marL="0" indent="0">
                        <a:buNone/>
                      </a:pPr>
                      <a:endParaRPr lang="es-PE" dirty="0"/>
                    </a:p>
                    <a:p>
                      <a:r>
                        <a:rPr lang="es-PE" dirty="0"/>
                        <a:t>b.   Pólipos serratos sésiles (SSPs)</a:t>
                      </a:r>
                    </a:p>
                    <a:p>
                      <a:r>
                        <a:rPr lang="es-PE" dirty="0"/>
                        <a:t>      i. sin displasia citológica</a:t>
                      </a:r>
                    </a:p>
                    <a:p>
                      <a:r>
                        <a:rPr lang="es-PE" baseline="0" dirty="0"/>
                        <a:t>     ii. con displasia citológica</a:t>
                      </a:r>
                    </a:p>
                    <a:p>
                      <a:endParaRPr lang="es-PE" dirty="0"/>
                    </a:p>
                    <a:p>
                      <a:r>
                        <a:rPr lang="es-PE" dirty="0"/>
                        <a:t>c.   Adenoma serrato tradicional</a:t>
                      </a:r>
                    </a:p>
                    <a:p>
                      <a:endParaRPr lang="es-PE" dirty="0"/>
                    </a:p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45391"/>
              </p:ext>
            </p:extLst>
          </p:nvPr>
        </p:nvGraphicFramePr>
        <p:xfrm>
          <a:off x="7624119" y="2007384"/>
          <a:ext cx="3536778" cy="23774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36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792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Adenoma avanzado (AA)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Tamaño: Adenoma ≥ 10 mm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Histología: Adenoma túbulo-velloso o velloso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Histología: Alto Grado de displasia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Cantidad:</a:t>
                      </a:r>
                      <a:r>
                        <a:rPr lang="es-PE" baseline="0" dirty="0"/>
                        <a:t> ≥ 3 adenomas simultáneos.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119" y="6182219"/>
            <a:ext cx="3607144" cy="25435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988298"/>
              </p:ext>
            </p:extLst>
          </p:nvPr>
        </p:nvGraphicFramePr>
        <p:xfrm>
          <a:off x="7624119" y="4557664"/>
          <a:ext cx="3536778" cy="1382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36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799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Pólipo</a:t>
                      </a:r>
                      <a:r>
                        <a:rPr lang="es-PE" baseline="0" dirty="0"/>
                        <a:t> s</a:t>
                      </a:r>
                      <a:r>
                        <a:rPr lang="es-PE" dirty="0"/>
                        <a:t>errato sésil </a:t>
                      </a:r>
                      <a:r>
                        <a:rPr lang="es-PE" baseline="0" dirty="0"/>
                        <a:t>avanzado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5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Tamaño:</a:t>
                      </a:r>
                      <a:r>
                        <a:rPr lang="es-PE" baseline="0" dirty="0"/>
                        <a:t> ≥ 10 mm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baseline="0" dirty="0"/>
                        <a:t>Cualquier grado de displasia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baseline="0" dirty="0"/>
                        <a:t>Adenoma serrato tradicional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39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6950" y="365126"/>
            <a:ext cx="9796849" cy="376280"/>
          </a:xfrm>
        </p:spPr>
        <p:txBody>
          <a:bodyPr>
            <a:normAutofit fontScale="90000"/>
          </a:bodyPr>
          <a:lstStyle/>
          <a:p>
            <a:r>
              <a:rPr lang="es-PE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Adenomas convencionales y pólipos serratos sésiles.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732" y="963828"/>
            <a:ext cx="9553833" cy="50748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948" y="6331544"/>
            <a:ext cx="3607144" cy="25435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7332857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4955</TotalTime>
  <Words>2157</Words>
  <Application>Microsoft Office PowerPoint</Application>
  <PresentationFormat>Panorámica</PresentationFormat>
  <Paragraphs>343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Tema de Office</vt:lpstr>
      <vt:lpstr>Mejorando el tamizaje del cáncer colorrectal</vt:lpstr>
      <vt:lpstr>Global Cancer Statistics 2022: GLOBOCAN</vt:lpstr>
      <vt:lpstr>Incidencia y mortalidad por CCR en el mundo</vt:lpstr>
      <vt:lpstr>Presentación de PowerPoint</vt:lpstr>
      <vt:lpstr>Genes causales de predisposición genética al CCR</vt:lpstr>
      <vt:lpstr>Hipótesis del desarrollo del CCR no hereditario</vt:lpstr>
      <vt:lpstr>Vía secuencia adenoma            carcinoma</vt:lpstr>
      <vt:lpstr>Clasificación histológica de las 2 clases mayores de pólipos colorrectales</vt:lpstr>
      <vt:lpstr>Adenomas convencionales y pólipos serratos sésiles.</vt:lpstr>
      <vt:lpstr>Factores de riesgo para CCR</vt:lpstr>
      <vt:lpstr>Estrategias de prevención primaria del CCR</vt:lpstr>
      <vt:lpstr>Prevención secundaria: Tamizaje del Cáncer colorrectal</vt:lpstr>
      <vt:lpstr>Presentación de PowerPoint</vt:lpstr>
      <vt:lpstr>Enfoques para el Tamizaje del CCR</vt:lpstr>
      <vt:lpstr>Estrategias de prevención secundaria para CCR</vt:lpstr>
      <vt:lpstr>Características de las pruebas de tamizaje para CCR</vt:lpstr>
      <vt:lpstr>Test inmunológico fecal (FIT)</vt:lpstr>
      <vt:lpstr>Test inmunológico fecal (FIT)</vt:lpstr>
      <vt:lpstr>Presentación de PowerPoint</vt:lpstr>
      <vt:lpstr>Características de las pruebas de tamizaje para CCR</vt:lpstr>
      <vt:lpstr>Recomendaciones para el cribado de CCR en población de  riesgo promedio</vt:lpstr>
      <vt:lpstr>Recomendaciones para el Tamizaje de CCR en población de  riesgo promedio</vt:lpstr>
      <vt:lpstr>Colonoscopia de alta calidad</vt:lpstr>
      <vt:lpstr>Presentación de PowerPoint</vt:lpstr>
      <vt:lpstr>Estrategias para mejorar la colonoscopia de tamizaje y vigilancia</vt:lpstr>
      <vt:lpstr>Tratamiento – Resección endoscópica</vt:lpstr>
      <vt:lpstr>Clasificación de los tumores colorrectales con NBI+ magnificación (JNET)</vt:lpstr>
      <vt:lpstr>Clasificación JNET para el diagnóstico de Neoplasia colorrectal (NBI +magnificación)</vt:lpstr>
      <vt:lpstr>Presentación de PowerPoint</vt:lpstr>
      <vt:lpstr>Intervalos de vigilancia recomendados</vt:lpstr>
      <vt:lpstr>Presentación de PowerPoint</vt:lpstr>
      <vt:lpstr>El Tamizaje organizado del CCR ofrece una mejora sistemática a través de elementos claves:</vt:lpstr>
      <vt:lpstr>FIT: Hb fecal promedio según resultado de colonoscopia</vt:lpstr>
      <vt:lpstr>Estimación del riesgo individual de CCR</vt:lpstr>
      <vt:lpstr>Presentación de PowerPoint</vt:lpstr>
      <vt:lpstr>Recomendaciones</vt:lpstr>
      <vt:lpstr>Intervenciones comparadas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Actualización en el tratamiento de Helicobacter pylori</dc:title>
  <dc:creator>Maria Nelly Manrique Lemus</dc:creator>
  <cp:lastModifiedBy>David Urquizo</cp:lastModifiedBy>
  <cp:revision>213</cp:revision>
  <dcterms:created xsi:type="dcterms:W3CDTF">2021-10-05T04:39:29Z</dcterms:created>
  <dcterms:modified xsi:type="dcterms:W3CDTF">2025-03-26T03:41:47Z</dcterms:modified>
</cp:coreProperties>
</file>