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60"/>
  </p:notesMasterIdLst>
  <p:handoutMasterIdLst>
    <p:handoutMasterId r:id="rId61"/>
  </p:handoutMasterIdLst>
  <p:sldIdLst>
    <p:sldId id="1432" r:id="rId2"/>
    <p:sldId id="1355" r:id="rId3"/>
    <p:sldId id="1400" r:id="rId4"/>
    <p:sldId id="1369" r:id="rId5"/>
    <p:sldId id="1390" r:id="rId6"/>
    <p:sldId id="1357" r:id="rId7"/>
    <p:sldId id="1403" r:id="rId8"/>
    <p:sldId id="1425" r:id="rId9"/>
    <p:sldId id="1421" r:id="rId10"/>
    <p:sldId id="1422" r:id="rId11"/>
    <p:sldId id="1412" r:id="rId12"/>
    <p:sldId id="1393" r:id="rId13"/>
    <p:sldId id="1404" r:id="rId14"/>
    <p:sldId id="1371" r:id="rId15"/>
    <p:sldId id="1323" r:id="rId16"/>
    <p:sldId id="1327" r:id="rId17"/>
    <p:sldId id="1328" r:id="rId18"/>
    <p:sldId id="1329" r:id="rId19"/>
    <p:sldId id="1388" r:id="rId20"/>
    <p:sldId id="1333" r:id="rId21"/>
    <p:sldId id="1334" r:id="rId22"/>
    <p:sldId id="1335" r:id="rId23"/>
    <p:sldId id="1317" r:id="rId24"/>
    <p:sldId id="1318" r:id="rId25"/>
    <p:sldId id="1413" r:id="rId26"/>
    <p:sldId id="1414" r:id="rId27"/>
    <p:sldId id="1387" r:id="rId28"/>
    <p:sldId id="1415" r:id="rId29"/>
    <p:sldId id="1384" r:id="rId30"/>
    <p:sldId id="1386" r:id="rId31"/>
    <p:sldId id="1416" r:id="rId32"/>
    <p:sldId id="1399" r:id="rId33"/>
    <p:sldId id="1389" r:id="rId34"/>
    <p:sldId id="1377" r:id="rId35"/>
    <p:sldId id="1382" r:id="rId36"/>
    <p:sldId id="1372" r:id="rId37"/>
    <p:sldId id="1373" r:id="rId38"/>
    <p:sldId id="1339" r:id="rId39"/>
    <p:sldId id="1348" r:id="rId40"/>
    <p:sldId id="1350" r:id="rId41"/>
    <p:sldId id="1417" r:id="rId42"/>
    <p:sldId id="1406" r:id="rId43"/>
    <p:sldId id="1379" r:id="rId44"/>
    <p:sldId id="1344" r:id="rId45"/>
    <p:sldId id="1345" r:id="rId46"/>
    <p:sldId id="1346" r:id="rId47"/>
    <p:sldId id="1347" r:id="rId48"/>
    <p:sldId id="1360" r:id="rId49"/>
    <p:sldId id="1365" r:id="rId50"/>
    <p:sldId id="1380" r:id="rId51"/>
    <p:sldId id="1366" r:id="rId52"/>
    <p:sldId id="1435" r:id="rId53"/>
    <p:sldId id="1419" r:id="rId54"/>
    <p:sldId id="1418" r:id="rId55"/>
    <p:sldId id="1368" r:id="rId56"/>
    <p:sldId id="1312" r:id="rId57"/>
    <p:sldId id="1433" r:id="rId58"/>
    <p:sldId id="1434" r:id="rId59"/>
  </p:sldIdLst>
  <p:sldSz cx="10287000" cy="6858000" type="35mm"/>
  <p:notesSz cx="6858000" cy="9144000"/>
  <p:defaultTextStyle>
    <a:defPPr>
      <a:defRPr lang="es-ES"/>
    </a:defPPr>
    <a:lvl1pPr algn="l" rtl="0" fontAlgn="base">
      <a:spcBef>
        <a:spcPct val="0"/>
      </a:spcBef>
      <a:spcAft>
        <a:spcPct val="0"/>
      </a:spcAft>
      <a:defRPr sz="20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0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0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0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000" kern="1200">
        <a:solidFill>
          <a:schemeClr val="tx1"/>
        </a:solidFill>
        <a:latin typeface="Times New Roman" pitchFamily="18" charset="0"/>
        <a:ea typeface="+mn-ea"/>
        <a:cs typeface="Arial" charset="0"/>
      </a:defRPr>
    </a:lvl5pPr>
    <a:lvl6pPr marL="2286000" algn="l" defTabSz="914400" rtl="0" eaLnBrk="1" latinLnBrk="0" hangingPunct="1">
      <a:defRPr sz="2000" kern="1200">
        <a:solidFill>
          <a:schemeClr val="tx1"/>
        </a:solidFill>
        <a:latin typeface="Times New Roman" pitchFamily="18" charset="0"/>
        <a:ea typeface="+mn-ea"/>
        <a:cs typeface="Arial" charset="0"/>
      </a:defRPr>
    </a:lvl6pPr>
    <a:lvl7pPr marL="2743200" algn="l" defTabSz="914400" rtl="0" eaLnBrk="1" latinLnBrk="0" hangingPunct="1">
      <a:defRPr sz="2000" kern="1200">
        <a:solidFill>
          <a:schemeClr val="tx1"/>
        </a:solidFill>
        <a:latin typeface="Times New Roman" pitchFamily="18" charset="0"/>
        <a:ea typeface="+mn-ea"/>
        <a:cs typeface="Arial" charset="0"/>
      </a:defRPr>
    </a:lvl7pPr>
    <a:lvl8pPr marL="3200400" algn="l" defTabSz="914400" rtl="0" eaLnBrk="1" latinLnBrk="0" hangingPunct="1">
      <a:defRPr sz="2000" kern="1200">
        <a:solidFill>
          <a:schemeClr val="tx1"/>
        </a:solidFill>
        <a:latin typeface="Times New Roman" pitchFamily="18" charset="0"/>
        <a:ea typeface="+mn-ea"/>
        <a:cs typeface="Arial" charset="0"/>
      </a:defRPr>
    </a:lvl8pPr>
    <a:lvl9pPr marL="3657600" algn="l" defTabSz="914400" rtl="0" eaLnBrk="1" latinLnBrk="0" hangingPunct="1">
      <a:defRPr sz="20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66FF33"/>
    <a:srgbClr val="FFFFFF"/>
    <a:srgbClr val="F8F8F8"/>
    <a:srgbClr val="FF0000"/>
    <a:srgbClr val="FFFF00"/>
    <a:srgbClr val="FF9900"/>
    <a:srgbClr val="00FF00"/>
    <a:srgbClr val="0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35" autoAdjust="0"/>
    <p:restoredTop sz="87046" autoAdjust="0"/>
  </p:normalViewPr>
  <p:slideViewPr>
    <p:cSldViewPr>
      <p:cViewPr varScale="1">
        <p:scale>
          <a:sx n="96" d="100"/>
          <a:sy n="96" d="100"/>
        </p:scale>
        <p:origin x="1692" y="48"/>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1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s-ES"/>
          </a:p>
        </p:txBody>
      </p:sp>
      <p:sp>
        <p:nvSpPr>
          <p:cNvPr id="317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s-ES"/>
          </a:p>
        </p:txBody>
      </p:sp>
      <p:sp>
        <p:nvSpPr>
          <p:cNvPr id="317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s-ES"/>
          </a:p>
        </p:txBody>
      </p:sp>
      <p:sp>
        <p:nvSpPr>
          <p:cNvPr id="317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DCF250BA-28DA-4BEC-85BE-65F332198E56}" type="slidenum">
              <a:rPr lang="es-ES"/>
              <a:pPr>
                <a:defRPr/>
              </a:pPr>
              <a:t>‹Nº›</a:t>
            </a:fld>
            <a:endParaRPr lang="es-ES"/>
          </a:p>
        </p:txBody>
      </p:sp>
    </p:spTree>
    <p:extLst>
      <p:ext uri="{BB962C8B-B14F-4D97-AF65-F5344CB8AC3E}">
        <p14:creationId xmlns:p14="http://schemas.microsoft.com/office/powerpoint/2010/main" val="1217847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s-ES_tradnl"/>
          </a:p>
        </p:txBody>
      </p:sp>
      <p:sp>
        <p:nvSpPr>
          <p:cNvPr id="1812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s-ES_tradnl"/>
          </a:p>
        </p:txBody>
      </p:sp>
      <p:sp>
        <p:nvSpPr>
          <p:cNvPr id="24580"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p:spPr>
      </p:sp>
      <p:sp>
        <p:nvSpPr>
          <p:cNvPr id="1812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noProof="0"/>
              <a:t>Haga clic para modificar el estilo de texto del patrón</a:t>
            </a:r>
          </a:p>
          <a:p>
            <a:pPr lvl="1"/>
            <a:r>
              <a:rPr lang="es-ES_tradnl" noProof="0"/>
              <a:t>Segundo nivel</a:t>
            </a:r>
          </a:p>
          <a:p>
            <a:pPr lvl="2"/>
            <a:r>
              <a:rPr lang="es-ES_tradnl" noProof="0"/>
              <a:t>Tercer nivel</a:t>
            </a:r>
          </a:p>
          <a:p>
            <a:pPr lvl="3"/>
            <a:r>
              <a:rPr lang="es-ES_tradnl" noProof="0"/>
              <a:t>Cuarto nivel</a:t>
            </a:r>
          </a:p>
          <a:p>
            <a:pPr lvl="4"/>
            <a:r>
              <a:rPr lang="es-ES_tradnl" noProof="0"/>
              <a:t>Quinto nivel</a:t>
            </a:r>
          </a:p>
        </p:txBody>
      </p:sp>
      <p:sp>
        <p:nvSpPr>
          <p:cNvPr id="1812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s-ES_tradnl"/>
          </a:p>
        </p:txBody>
      </p:sp>
      <p:sp>
        <p:nvSpPr>
          <p:cNvPr id="1812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D33BAA65-8BBA-4F0B-863C-F1305B2F6F69}" type="slidenum">
              <a:rPr lang="es-ES_tradnl"/>
              <a:pPr>
                <a:defRPr/>
              </a:pPr>
              <a:t>‹Nº›</a:t>
            </a:fld>
            <a:endParaRPr lang="es-ES_tradnl"/>
          </a:p>
        </p:txBody>
      </p:sp>
    </p:spTree>
    <p:extLst>
      <p:ext uri="{BB962C8B-B14F-4D97-AF65-F5344CB8AC3E}">
        <p14:creationId xmlns:p14="http://schemas.microsoft.com/office/powerpoint/2010/main" val="1802070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1388131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dirty="0"/>
          </a:p>
        </p:txBody>
      </p:sp>
    </p:spTree>
    <p:extLst>
      <p:ext uri="{BB962C8B-B14F-4D97-AF65-F5344CB8AC3E}">
        <p14:creationId xmlns:p14="http://schemas.microsoft.com/office/powerpoint/2010/main" val="3310280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endParaRPr lang="es-MX"/>
          </a:p>
        </p:txBody>
      </p:sp>
    </p:spTree>
    <p:extLst>
      <p:ext uri="{BB962C8B-B14F-4D97-AF65-F5344CB8AC3E}">
        <p14:creationId xmlns:p14="http://schemas.microsoft.com/office/powerpoint/2010/main" val="3213635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1388131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s-E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Risk of new-onset diabetes according to </a:t>
            </a:r>
            <a:r>
              <a:rPr lang="en-GB" dirty="0" err="1">
                <a:latin typeface="Arial" charset="0"/>
                <a:ea typeface="msgothic" charset="0"/>
                <a:cs typeface="msgothic" charset="0"/>
              </a:rPr>
              <a:t>statin</a:t>
            </a:r>
            <a:r>
              <a:rPr lang="en-GB" dirty="0">
                <a:latin typeface="Arial" charset="0"/>
                <a:ea typeface="msgothic" charset="0"/>
                <a:cs typeface="msgothic" charset="0"/>
              </a:rPr>
              <a:t> use, </a:t>
            </a:r>
            <a:r>
              <a:rPr lang="en-GB" dirty="0" err="1">
                <a:latin typeface="Arial" charset="0"/>
                <a:ea typeface="msgothic" charset="0"/>
                <a:cs typeface="msgothic" charset="0"/>
              </a:rPr>
              <a:t>prediabetes</a:t>
            </a:r>
            <a:r>
              <a:rPr lang="en-GB" dirty="0">
                <a:latin typeface="Arial" charset="0"/>
                <a:ea typeface="msgothic" charset="0"/>
                <a:cs typeface="msgothic" charset="0"/>
              </a:rPr>
              <a:t>, and elevated triglyceride (TG) level in the Treating to New Targets trial and the Stroke Prevention by Aggressive Reduction in Cholesterol Levels trial. For triglycerides, 1.7 </a:t>
            </a:r>
            <a:r>
              <a:rPr lang="en-GB" dirty="0" err="1">
                <a:latin typeface="Arial" charset="0"/>
                <a:ea typeface="msgothic" charset="0"/>
                <a:cs typeface="msgothic" charset="0"/>
              </a:rPr>
              <a:t>mmol</a:t>
            </a:r>
            <a:r>
              <a:rPr lang="en-GB" dirty="0">
                <a:latin typeface="Arial" charset="0"/>
                <a:ea typeface="msgothic" charset="0"/>
                <a:cs typeface="msgothic" charset="0"/>
              </a:rPr>
              <a:t>/L = 150 mg/</a:t>
            </a:r>
            <a:r>
              <a:rPr lang="en-GB" dirty="0" err="1">
                <a:latin typeface="Arial" charset="0"/>
                <a:ea typeface="msgothic" charset="0"/>
                <a:cs typeface="msgothic" charset="0"/>
              </a:rPr>
              <a:t>dL</a:t>
            </a:r>
            <a:r>
              <a:rPr lang="en-GB" dirty="0">
                <a:latin typeface="Arial" charset="0"/>
                <a:ea typeface="msgothic" charset="0"/>
                <a:cs typeface="msgothic" charset="0"/>
              </a:rPr>
              <a:t>. Reprinted from Am J </a:t>
            </a:r>
            <a:r>
              <a:rPr lang="en-GB" dirty="0" err="1">
                <a:latin typeface="Arial" charset="0"/>
                <a:ea typeface="msgothic" charset="0"/>
                <a:cs typeface="msgothic" charset="0"/>
              </a:rPr>
              <a:t>Cardiol</a:t>
            </a:r>
            <a:r>
              <a:rPr lang="en-GB" dirty="0">
                <a:latin typeface="Arial" charset="0"/>
                <a:ea typeface="msgothic" charset="0"/>
                <a:cs typeface="msgothic" charset="0"/>
              </a:rPr>
              <a:t>, </a:t>
            </a:r>
            <a:r>
              <a:rPr lang="en-GB" dirty="0" err="1">
                <a:latin typeface="Arial" charset="0"/>
                <a:ea typeface="msgothic" charset="0"/>
                <a:cs typeface="msgothic" charset="0"/>
              </a:rPr>
              <a:t>Vol</a:t>
            </a:r>
            <a:r>
              <a:rPr lang="en-GB" dirty="0">
                <a:latin typeface="Arial" charset="0"/>
                <a:ea typeface="msgothic" charset="0"/>
                <a:cs typeface="msgothic" charset="0"/>
              </a:rPr>
              <a:t> 118(9), </a:t>
            </a:r>
            <a:r>
              <a:rPr lang="en-GB" dirty="0" err="1">
                <a:latin typeface="Arial" charset="0"/>
                <a:ea typeface="msgothic" charset="0"/>
                <a:cs typeface="msgothic" charset="0"/>
              </a:rPr>
              <a:t>Kohli</a:t>
            </a:r>
            <a:r>
              <a:rPr lang="en-GB" dirty="0">
                <a:latin typeface="Arial" charset="0"/>
                <a:ea typeface="msgothic" charset="0"/>
                <a:cs typeface="msgothic" charset="0"/>
              </a:rPr>
              <a:t> P, Knowles JW, </a:t>
            </a:r>
            <a:r>
              <a:rPr lang="en-GB" dirty="0" err="1">
                <a:latin typeface="Arial" charset="0"/>
                <a:ea typeface="msgothic" charset="0"/>
                <a:cs typeface="msgothic" charset="0"/>
              </a:rPr>
              <a:t>Sarraju</a:t>
            </a:r>
            <a:r>
              <a:rPr lang="en-GB" dirty="0">
                <a:latin typeface="Arial" charset="0"/>
                <a:ea typeface="msgothic" charset="0"/>
                <a:cs typeface="msgothic" charset="0"/>
              </a:rPr>
              <a:t> A, Waters DD, </a:t>
            </a:r>
            <a:r>
              <a:rPr lang="en-GB" dirty="0" err="1">
                <a:latin typeface="Arial" charset="0"/>
                <a:ea typeface="msgothic" charset="0"/>
                <a:cs typeface="msgothic" charset="0"/>
              </a:rPr>
              <a:t>Reaven</a:t>
            </a:r>
            <a:r>
              <a:rPr lang="en-GB" dirty="0">
                <a:latin typeface="Arial" charset="0"/>
                <a:ea typeface="msgothic" charset="0"/>
                <a:cs typeface="msgothic" charset="0"/>
              </a:rPr>
              <a:t> G. Metabolic markers to predict incident diabetes mellitus in </a:t>
            </a:r>
            <a:r>
              <a:rPr lang="en-GB" dirty="0" err="1">
                <a:latin typeface="Arial" charset="0"/>
                <a:ea typeface="msgothic" charset="0"/>
                <a:cs typeface="msgothic" charset="0"/>
              </a:rPr>
              <a:t>statin</a:t>
            </a:r>
            <a:r>
              <a:rPr lang="en-GB" dirty="0">
                <a:latin typeface="Arial" charset="0"/>
                <a:ea typeface="msgothic" charset="0"/>
                <a:cs typeface="msgothic" charset="0"/>
              </a:rPr>
              <a:t>-treated patients (from the Treating to New Targets and the Stroke Prevention by Aggressive Reduction in Cholesterol Levels Trials), pages 1275–1281; 2016, with permission from Elsevier.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dirty="0"/>
          </a:p>
        </p:txBody>
      </p:sp>
    </p:spTree>
    <p:extLst>
      <p:ext uri="{BB962C8B-B14F-4D97-AF65-F5344CB8AC3E}">
        <p14:creationId xmlns:p14="http://schemas.microsoft.com/office/powerpoint/2010/main" val="3310280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dirty="0"/>
          </a:p>
        </p:txBody>
      </p:sp>
    </p:spTree>
    <p:extLst>
      <p:ext uri="{BB962C8B-B14F-4D97-AF65-F5344CB8AC3E}">
        <p14:creationId xmlns:p14="http://schemas.microsoft.com/office/powerpoint/2010/main" val="331028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Rot="1" noChangeAspect="1" noChangeArrowheads="1" noTextEdit="1"/>
          </p:cNvSpPr>
          <p:nvPr>
            <p:ph type="sldImg"/>
          </p:nvPr>
        </p:nvSpPr>
        <p:spPr>
          <a:xfrm>
            <a:off x="866775" y="692150"/>
            <a:ext cx="5124450" cy="3416300"/>
          </a:xfrm>
          <a:ln cap="flat"/>
        </p:spPr>
      </p:sp>
      <p:sp>
        <p:nvSpPr>
          <p:cNvPr id="48131" name="Rectangle 1027"/>
          <p:cNvSpPr>
            <a:spLocks noGrp="1" noChangeArrowheads="1"/>
          </p:cNvSpPr>
          <p:nvPr>
            <p:ph type="body" idx="1"/>
          </p:nvPr>
        </p:nvSpPr>
        <p:spPr>
          <a:noFill/>
          <a:ln w="9525"/>
        </p:spPr>
        <p:txBody>
          <a:bodyPr/>
          <a:lstStyle/>
          <a:p>
            <a:endParaRPr lang="es-ES"/>
          </a:p>
        </p:txBody>
      </p:sp>
    </p:spTree>
    <p:extLst>
      <p:ext uri="{BB962C8B-B14F-4D97-AF65-F5344CB8AC3E}">
        <p14:creationId xmlns:p14="http://schemas.microsoft.com/office/powerpoint/2010/main" val="3310280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71525" y="2130425"/>
            <a:ext cx="874395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E379766-8C3A-48BF-BF5F-3D34A4872A2C}"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1F8BEFC-4AC5-4A65-B1FD-C747532D8F41}"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29488" y="609600"/>
            <a:ext cx="2185987" cy="5486400"/>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771525" y="609600"/>
            <a:ext cx="6405563"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6D5C1E9-F14B-4D50-961E-3FA7D5FE7DF2}"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771525" y="609600"/>
            <a:ext cx="8743950" cy="1143000"/>
          </a:xfrm>
        </p:spPr>
        <p:txBody>
          <a:bodyPr/>
          <a:lstStyle/>
          <a:p>
            <a:r>
              <a:rPr lang="es-ES"/>
              <a:t>Haga clic para modificar el estilo de título del patrón</a:t>
            </a:r>
            <a:endParaRPr lang="es-AR"/>
          </a:p>
        </p:txBody>
      </p:sp>
      <p:sp>
        <p:nvSpPr>
          <p:cNvPr id="3" name="2 Marcador de texto"/>
          <p:cNvSpPr>
            <a:spLocks noGrp="1"/>
          </p:cNvSpPr>
          <p:nvPr>
            <p:ph type="body" sz="half" idx="1"/>
          </p:nvPr>
        </p:nvSpPr>
        <p:spPr>
          <a:xfrm>
            <a:off x="771525" y="1981200"/>
            <a:ext cx="4295775"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5219700" y="1981200"/>
            <a:ext cx="4295775"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91BA20C-6F74-4D90-926F-4F8A8E1F10AA}"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14350" y="273600"/>
            <a:ext cx="9257895"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514350" y="1604520"/>
            <a:ext cx="9257895" cy="39772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5A33CFF-42D1-4B85-B8B4-D164F70908A6}"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812800" y="4406900"/>
            <a:ext cx="874395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3C3B20D-FFBC-44DA-9269-F8F380BD8686}"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AFFCD146-394D-409C-8B31-6298162C162C}"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14350" y="274638"/>
            <a:ext cx="9258300" cy="1143000"/>
          </a:xfrm>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FA295644-483B-4E3F-A98E-C78D94692986}"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C7416479-EA83-4DA5-BF7B-B27104B0F481}"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167D5450-97D5-4241-97CF-D7AA91831FED}"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14350" y="273050"/>
            <a:ext cx="3384550"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8F21745-C0F7-4C70-9C6F-394B0585B29A}"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016125" y="4800600"/>
            <a:ext cx="61722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a:p>
        </p:txBody>
      </p:sp>
      <p:sp>
        <p:nvSpPr>
          <p:cNvPr id="4" name="3 Marcador de texto"/>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CE84C3B-24CA-483E-B9BB-0944B6D330C1}"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638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s-E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s-E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BA295774-6D7F-477D-94D0-2A729D55FDF5}"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emf"/><Relationship Id="rId5" Type="http://schemas.openxmlformats.org/officeDocument/2006/relationships/image" Target="../media/image8.pn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1.emf"/></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emf"/></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emf"/></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emf"/></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emf"/></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1.emf"/></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5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5"/>
          <p:cNvSpPr>
            <a:spLocks noGrp="1" noChangeArrowheads="1"/>
          </p:cNvSpPr>
          <p:nvPr>
            <p:ph type="subTitle" idx="1"/>
          </p:nvPr>
        </p:nvSpPr>
        <p:spPr>
          <a:xfrm>
            <a:off x="1428724" y="4572008"/>
            <a:ext cx="8467751" cy="1952617"/>
          </a:xfrm>
        </p:spPr>
        <p:txBody>
          <a:bodyPr>
            <a:normAutofit fontScale="77500" lnSpcReduction="20000"/>
          </a:bodyPr>
          <a:lstStyle/>
          <a:p>
            <a:pPr eaLnBrk="1" hangingPunct="1"/>
            <a:endParaRPr lang="es-ES_tradnl" sz="1400" b="1" dirty="0">
              <a:solidFill>
                <a:schemeClr val="bg1"/>
              </a:solidFill>
              <a:cs typeface="Times New Roman" pitchFamily="18" charset="0"/>
            </a:endParaRPr>
          </a:p>
          <a:p>
            <a:pPr eaLnBrk="1" hangingPunct="1"/>
            <a:endParaRPr lang="es-ES_tradnl" sz="1800" b="1" dirty="0">
              <a:solidFill>
                <a:schemeClr val="bg1"/>
              </a:solidFill>
            </a:endParaRPr>
          </a:p>
          <a:p>
            <a:pPr eaLnBrk="1" hangingPunct="1"/>
            <a:endParaRPr lang="es-ES_tradnl" sz="1800" b="1" dirty="0">
              <a:solidFill>
                <a:schemeClr val="bg1"/>
              </a:solidFill>
            </a:endParaRPr>
          </a:p>
          <a:p>
            <a:pPr eaLnBrk="1" hangingPunct="1"/>
            <a:endParaRPr lang="es-ES_tradnl" sz="1800" b="1" dirty="0">
              <a:solidFill>
                <a:schemeClr val="bg1"/>
              </a:solidFill>
            </a:endParaRPr>
          </a:p>
          <a:p>
            <a:pPr eaLnBrk="1" hangingPunct="1"/>
            <a:endParaRPr lang="es-ES_tradnl" sz="1800" b="1" dirty="0">
              <a:solidFill>
                <a:schemeClr val="bg1"/>
              </a:solidFill>
            </a:endParaRPr>
          </a:p>
          <a:p>
            <a:pPr eaLnBrk="1" hangingPunct="1"/>
            <a:endParaRPr lang="es-ES_tradnl" sz="1800" b="1" dirty="0">
              <a:solidFill>
                <a:schemeClr val="bg1"/>
              </a:solidFill>
            </a:endParaRPr>
          </a:p>
          <a:p>
            <a:pPr eaLnBrk="1" hangingPunct="1"/>
            <a:endParaRPr lang="es-ES_tradnl" sz="1800" b="1" dirty="0">
              <a:solidFill>
                <a:schemeClr val="bg1"/>
              </a:solidFill>
            </a:endParaRPr>
          </a:p>
          <a:p>
            <a:pPr eaLnBrk="1" hangingPunct="1"/>
            <a:endParaRPr lang="es-ES_tradnl" sz="1800" b="1" dirty="0">
              <a:solidFill>
                <a:schemeClr val="bg1"/>
              </a:solidFill>
            </a:endParaRPr>
          </a:p>
          <a:p>
            <a:pPr eaLnBrk="1" hangingPunct="1"/>
            <a:r>
              <a:rPr lang="es-ES_tradnl" sz="1800" b="1" dirty="0">
                <a:solidFill>
                  <a:schemeClr val="bg1"/>
                </a:solidFill>
              </a:rPr>
              <a:t>                                                                                       </a:t>
            </a:r>
          </a:p>
        </p:txBody>
      </p:sp>
      <p:pic>
        <p:nvPicPr>
          <p:cNvPr id="1029" name="Picture 6"/>
          <p:cNvPicPr>
            <a:picLocks noChangeAspect="1" noChangeArrowheads="1"/>
          </p:cNvPicPr>
          <p:nvPr/>
        </p:nvPicPr>
        <p:blipFill>
          <a:blip r:embed="rId2" cstate="print"/>
          <a:srcRect/>
          <a:stretch>
            <a:fillRect/>
          </a:stretch>
        </p:blipFill>
        <p:spPr bwMode="auto">
          <a:xfrm>
            <a:off x="214278" y="142852"/>
            <a:ext cx="1029905" cy="964649"/>
          </a:xfrm>
          <a:prstGeom prst="rect">
            <a:avLst/>
          </a:prstGeom>
          <a:noFill/>
          <a:ln w="9525">
            <a:noFill/>
            <a:miter lim="800000"/>
            <a:headEnd/>
            <a:tailEnd/>
          </a:ln>
        </p:spPr>
      </p:pic>
      <p:graphicFrame>
        <p:nvGraphicFramePr>
          <p:cNvPr id="1026" name="Object 8"/>
          <p:cNvGraphicFramePr>
            <a:graphicFrameLocks noChangeAspect="1"/>
          </p:cNvGraphicFramePr>
          <p:nvPr/>
        </p:nvGraphicFramePr>
        <p:xfrm>
          <a:off x="4643434" y="214290"/>
          <a:ext cx="1071571" cy="928694"/>
        </p:xfrm>
        <a:graphic>
          <a:graphicData uri="http://schemas.openxmlformats.org/presentationml/2006/ole">
            <mc:AlternateContent xmlns:mc="http://schemas.openxmlformats.org/markup-compatibility/2006">
              <mc:Choice xmlns:v="urn:schemas-microsoft-com:vml" Requires="v">
                <p:oleObj spid="_x0000_s1026" name="Diapositiva" r:id="rId3" imgW="4012038" imgH="3008591" progId="PowerPoint.Slide.8">
                  <p:embed/>
                </p:oleObj>
              </mc:Choice>
              <mc:Fallback>
                <p:oleObj name="Diapositiva" r:id="rId3" imgW="4012038" imgH="3008591" progId="PowerPoint.Slid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4" y="214290"/>
                        <a:ext cx="1071571" cy="928694"/>
                      </a:xfrm>
                      <a:prstGeom prst="rect">
                        <a:avLst/>
                      </a:prstGeom>
                      <a:noFill/>
                      <a:ln w="9525">
                        <a:solidFill>
                          <a:srgbClr val="FF66CC"/>
                        </a:solidFill>
                        <a:miter lim="800000"/>
                        <a:headEnd/>
                        <a:tailEnd/>
                      </a:ln>
                      <a:extLst>
                        <a:ext uri="{909E8E84-426E-40DD-AFC4-6F175D3DCCD1}">
                          <a14:hiddenFill xmlns:a14="http://schemas.microsoft.com/office/drawing/2010/main">
                            <a:gradFill rotWithShape="0">
                              <a:gsLst>
                                <a:gs pos="0">
                                  <a:srgbClr val="FF0000"/>
                                </a:gs>
                                <a:gs pos="100000">
                                  <a:srgbClr val="990000"/>
                                </a:gs>
                              </a:gsLst>
                              <a:lin ang="2700000" scaled="1"/>
                            </a:gradFill>
                          </a14:hiddenFill>
                        </a:ext>
                      </a:extLst>
                    </p:spPr>
                  </p:pic>
                </p:oleObj>
              </mc:Fallback>
            </mc:AlternateContent>
          </a:graphicData>
        </a:graphic>
      </p:graphicFrame>
      <p:sp>
        <p:nvSpPr>
          <p:cNvPr id="8" name="7 Rectángulo"/>
          <p:cNvSpPr/>
          <p:nvPr/>
        </p:nvSpPr>
        <p:spPr>
          <a:xfrm>
            <a:off x="-928730" y="1731953"/>
            <a:ext cx="8497888" cy="339725"/>
          </a:xfrm>
          <a:prstGeom prst="rect">
            <a:avLst/>
          </a:prstGeom>
        </p:spPr>
        <p:txBody>
          <a:bodyPr>
            <a:spAutoFit/>
          </a:bodyPr>
          <a:lstStyle/>
          <a:p>
            <a:pPr algn="ctr">
              <a:lnSpc>
                <a:spcPct val="90000"/>
              </a:lnSpc>
              <a:defRPr/>
            </a:pPr>
            <a:endParaRPr lang="pt-BR" sz="1800" b="1" i="1" dirty="0">
              <a:solidFill>
                <a:srgbClr val="99FF99"/>
              </a:solidFill>
              <a:effectLst>
                <a:outerShdw blurRad="38100" dist="38100" dir="2700000" algn="tl">
                  <a:srgbClr val="000000"/>
                </a:outerShdw>
              </a:effectLst>
            </a:endParaRPr>
          </a:p>
        </p:txBody>
      </p:sp>
      <p:sp>
        <p:nvSpPr>
          <p:cNvPr id="1031" name="Rectangle 10"/>
          <p:cNvSpPr>
            <a:spLocks noChangeArrowheads="1"/>
          </p:cNvSpPr>
          <p:nvPr/>
        </p:nvSpPr>
        <p:spPr bwMode="auto">
          <a:xfrm>
            <a:off x="636927" y="2219408"/>
            <a:ext cx="9429816" cy="2369880"/>
          </a:xfrm>
          <a:prstGeom prst="rect">
            <a:avLst/>
          </a:prstGeom>
          <a:noFill/>
          <a:ln w="9525">
            <a:noFill/>
            <a:miter lim="800000"/>
            <a:headEnd/>
            <a:tailEnd/>
          </a:ln>
        </p:spPr>
        <p:txBody>
          <a:bodyPr wrap="square">
            <a:spAutoFit/>
          </a:bodyPr>
          <a:lstStyle/>
          <a:p>
            <a:r>
              <a:rPr lang="es-AR" sz="2800" b="1" dirty="0">
                <a:solidFill>
                  <a:srgbClr val="FFCC00"/>
                </a:solidFill>
              </a:rPr>
              <a:t> </a:t>
            </a:r>
            <a:r>
              <a:rPr lang="es-AR" sz="4000" b="1" dirty="0">
                <a:solidFill>
                  <a:srgbClr val="FFFF00"/>
                </a:solidFill>
              </a:rPr>
              <a:t>“</a:t>
            </a:r>
            <a:r>
              <a:rPr lang="es-ES" sz="4000" b="1" dirty="0">
                <a:solidFill>
                  <a:srgbClr val="FFFF00"/>
                </a:solidFill>
              </a:rPr>
              <a:t>El dilema de las </a:t>
            </a:r>
            <a:r>
              <a:rPr lang="es-ES" sz="4000" b="1" dirty="0" err="1">
                <a:solidFill>
                  <a:srgbClr val="FFFF00"/>
                </a:solidFill>
              </a:rPr>
              <a:t>estatinas</a:t>
            </a:r>
            <a:r>
              <a:rPr lang="es-ES" sz="4000" b="1" dirty="0">
                <a:solidFill>
                  <a:srgbClr val="FFFF00"/>
                </a:solidFill>
              </a:rPr>
              <a:t> en el paciente </a:t>
            </a:r>
            <a:r>
              <a:rPr lang="es-ES" sz="4000" b="1" dirty="0" err="1">
                <a:solidFill>
                  <a:srgbClr val="FFFF00"/>
                </a:solidFill>
              </a:rPr>
              <a:t>prediabético</a:t>
            </a:r>
            <a:r>
              <a:rPr lang="es-ES" sz="4000" b="1" dirty="0">
                <a:solidFill>
                  <a:srgbClr val="FFFF00"/>
                </a:solidFill>
              </a:rPr>
              <a:t> con </a:t>
            </a:r>
            <a:r>
              <a:rPr lang="es-ES" sz="4000" b="1" dirty="0" err="1">
                <a:solidFill>
                  <a:srgbClr val="FFFF00"/>
                </a:solidFill>
              </a:rPr>
              <a:t>hipercolesterolemia</a:t>
            </a:r>
            <a:r>
              <a:rPr lang="es-ES" sz="4000" b="1" dirty="0">
                <a:solidFill>
                  <a:srgbClr val="FFFF00"/>
                </a:solidFill>
              </a:rPr>
              <a:t> ¿beneficio o riesgo?</a:t>
            </a:r>
            <a:r>
              <a:rPr lang="es-AR" sz="4000" b="1" dirty="0">
                <a:solidFill>
                  <a:srgbClr val="FFFF00"/>
                </a:solidFill>
              </a:rPr>
              <a:t>”</a:t>
            </a:r>
            <a:br>
              <a:rPr lang="es-ES" sz="4000" b="1" dirty="0">
                <a:solidFill>
                  <a:srgbClr val="FFCC00"/>
                </a:solidFill>
              </a:rPr>
            </a:br>
            <a:r>
              <a:rPr lang="es-ES" sz="2800" b="1" dirty="0">
                <a:solidFill>
                  <a:srgbClr val="FFCC00"/>
                </a:solidFill>
              </a:rPr>
              <a:t> </a:t>
            </a:r>
            <a:endParaRPr lang="es-ES" sz="1800" b="1" dirty="0">
              <a:solidFill>
                <a:srgbClr val="FF9966"/>
              </a:solidFill>
            </a:endParaRPr>
          </a:p>
        </p:txBody>
      </p:sp>
      <p:sp>
        <p:nvSpPr>
          <p:cNvPr id="11" name="10 Rectángulo"/>
          <p:cNvSpPr/>
          <p:nvPr/>
        </p:nvSpPr>
        <p:spPr>
          <a:xfrm>
            <a:off x="142840" y="4071942"/>
            <a:ext cx="7190540" cy="3262432"/>
          </a:xfrm>
          <a:prstGeom prst="rect">
            <a:avLst/>
          </a:prstGeom>
        </p:spPr>
        <p:txBody>
          <a:bodyPr wrap="square">
            <a:spAutoFit/>
          </a:bodyPr>
          <a:lstStyle/>
          <a:p>
            <a:r>
              <a:rPr lang="es-ES_tradnl" sz="1600" dirty="0">
                <a:solidFill>
                  <a:schemeClr val="bg1"/>
                </a:solidFill>
              </a:rPr>
              <a:t>Prof. Dr. Miguel </a:t>
            </a:r>
            <a:r>
              <a:rPr lang="es-ES_tradnl" sz="1600" dirty="0" err="1">
                <a:solidFill>
                  <a:schemeClr val="bg1"/>
                </a:solidFill>
              </a:rPr>
              <a:t>Angel</a:t>
            </a:r>
            <a:r>
              <a:rPr lang="es-ES_tradnl" sz="1600" dirty="0">
                <a:solidFill>
                  <a:schemeClr val="bg1"/>
                </a:solidFill>
              </a:rPr>
              <a:t>  </a:t>
            </a:r>
            <a:r>
              <a:rPr lang="es-ES_tradnl" sz="1600" dirty="0" err="1">
                <a:solidFill>
                  <a:schemeClr val="bg1"/>
                </a:solidFill>
              </a:rPr>
              <a:t>Falasco</a:t>
            </a:r>
            <a:endParaRPr lang="es-ES_tradnl" sz="1600" dirty="0">
              <a:solidFill>
                <a:schemeClr val="bg1"/>
              </a:solidFill>
            </a:endParaRPr>
          </a:p>
          <a:p>
            <a:pPr eaLnBrk="1" hangingPunct="1"/>
            <a:r>
              <a:rPr lang="es-ES_tradnl" sz="1600" dirty="0">
                <a:solidFill>
                  <a:schemeClr val="bg1"/>
                </a:solidFill>
                <a:cs typeface="Times New Roman" pitchFamily="18" charset="0"/>
              </a:rPr>
              <a:t>Jefe de Docencia e Investigación</a:t>
            </a:r>
          </a:p>
          <a:p>
            <a:pPr eaLnBrk="1" hangingPunct="1"/>
            <a:r>
              <a:rPr lang="es-ES" sz="1600" dirty="0">
                <a:solidFill>
                  <a:schemeClr val="bg1"/>
                </a:solidFill>
                <a:cs typeface="Times New Roman" pitchFamily="18" charset="0"/>
              </a:rPr>
              <a:t>Hospital </a:t>
            </a:r>
            <a:r>
              <a:rPr lang="es-ES" sz="1600" dirty="0" err="1">
                <a:solidFill>
                  <a:schemeClr val="bg1"/>
                </a:solidFill>
                <a:cs typeface="Times New Roman" pitchFamily="18" charset="0"/>
              </a:rPr>
              <a:t>Interzonal</a:t>
            </a:r>
            <a:r>
              <a:rPr lang="es-ES" sz="1600" dirty="0">
                <a:solidFill>
                  <a:schemeClr val="bg1"/>
                </a:solidFill>
                <a:cs typeface="Times New Roman" pitchFamily="18" charset="0"/>
              </a:rPr>
              <a:t> de Agudos Pedro Fiorito, Buenos Aires, Argentina</a:t>
            </a:r>
          </a:p>
          <a:p>
            <a:pPr eaLnBrk="1" hangingPunct="1"/>
            <a:r>
              <a:rPr lang="es-ES" sz="1600" dirty="0">
                <a:solidFill>
                  <a:schemeClr val="bg1"/>
                </a:solidFill>
                <a:cs typeface="Times New Roman" pitchFamily="18" charset="0"/>
              </a:rPr>
              <a:t>Docente Adscripto Facultad de Medicina, Universidad de Buenos Aires</a:t>
            </a:r>
          </a:p>
          <a:p>
            <a:pPr eaLnBrk="1" hangingPunct="1"/>
            <a:r>
              <a:rPr lang="es-ES" sz="1600" dirty="0">
                <a:solidFill>
                  <a:schemeClr val="bg1"/>
                </a:solidFill>
                <a:cs typeface="Times New Roman" pitchFamily="18" charset="0"/>
              </a:rPr>
              <a:t>Profesor Medicina Interna Facultad de Ciencias Médicas Universidad </a:t>
            </a:r>
            <a:r>
              <a:rPr lang="es-ES" sz="1600" dirty="0" err="1">
                <a:solidFill>
                  <a:schemeClr val="bg1"/>
                </a:solidFill>
                <a:cs typeface="Times New Roman" pitchFamily="18" charset="0"/>
              </a:rPr>
              <a:t>Favaloro</a:t>
            </a:r>
            <a:endParaRPr lang="es-ES" sz="1600" dirty="0">
              <a:solidFill>
                <a:schemeClr val="bg1"/>
              </a:solidFill>
              <a:cs typeface="Times New Roman" pitchFamily="18" charset="0"/>
            </a:endParaRPr>
          </a:p>
          <a:p>
            <a:pPr eaLnBrk="1" hangingPunct="1"/>
            <a:r>
              <a:rPr lang="es-MX" sz="1600" dirty="0">
                <a:solidFill>
                  <a:schemeClr val="bg1"/>
                </a:solidFill>
                <a:cs typeface="Times New Roman" pitchFamily="18" charset="0"/>
              </a:rPr>
              <a:t>Codirector del Curso Universitario Trienal de Medicina Interna, SMIBA- Universidad Barceló</a:t>
            </a:r>
            <a:endParaRPr lang="es-ES" sz="1600" dirty="0">
              <a:solidFill>
                <a:schemeClr val="bg1"/>
              </a:solidFill>
              <a:cs typeface="Times New Roman" pitchFamily="18" charset="0"/>
            </a:endParaRPr>
          </a:p>
          <a:p>
            <a:pPr eaLnBrk="1" hangingPunct="1"/>
            <a:r>
              <a:rPr lang="es-ES" sz="1600" dirty="0" err="1">
                <a:solidFill>
                  <a:schemeClr val="bg1"/>
                </a:solidFill>
                <a:cs typeface="Times New Roman" pitchFamily="18" charset="0"/>
              </a:rPr>
              <a:t>Fellow</a:t>
            </a:r>
            <a:r>
              <a:rPr lang="es-ES" sz="1600" dirty="0">
                <a:solidFill>
                  <a:schemeClr val="bg1"/>
                </a:solidFill>
                <a:cs typeface="Times New Roman" pitchFamily="18" charset="0"/>
              </a:rPr>
              <a:t> Honorario American </a:t>
            </a:r>
            <a:r>
              <a:rPr lang="es-ES" sz="1600" dirty="0" err="1">
                <a:solidFill>
                  <a:schemeClr val="bg1"/>
                </a:solidFill>
                <a:cs typeface="Times New Roman" pitchFamily="18" charset="0"/>
              </a:rPr>
              <a:t>College</a:t>
            </a:r>
            <a:r>
              <a:rPr lang="es-ES" sz="1600" dirty="0">
                <a:solidFill>
                  <a:schemeClr val="bg1"/>
                </a:solidFill>
                <a:cs typeface="Times New Roman" pitchFamily="18" charset="0"/>
              </a:rPr>
              <a:t> of </a:t>
            </a:r>
            <a:r>
              <a:rPr lang="es-ES" sz="1600" dirty="0" err="1">
                <a:solidFill>
                  <a:schemeClr val="bg1"/>
                </a:solidFill>
                <a:cs typeface="Times New Roman" pitchFamily="18" charset="0"/>
              </a:rPr>
              <a:t>Phisician</a:t>
            </a:r>
            <a:r>
              <a:rPr lang="es-ES" sz="1600" dirty="0">
                <a:solidFill>
                  <a:schemeClr val="bg1"/>
                </a:solidFill>
                <a:cs typeface="Times New Roman" pitchFamily="18" charset="0"/>
              </a:rPr>
              <a:t>   (2011)</a:t>
            </a:r>
          </a:p>
          <a:p>
            <a:r>
              <a:rPr lang="es-ES" sz="1600" dirty="0">
                <a:solidFill>
                  <a:schemeClr val="bg1"/>
                </a:solidFill>
                <a:cs typeface="Times New Roman" pitchFamily="18" charset="0"/>
              </a:rPr>
              <a:t>Protesorero de la Asociación Médica Argentina</a:t>
            </a:r>
          </a:p>
          <a:p>
            <a:pPr eaLnBrk="1" hangingPunct="1"/>
            <a:r>
              <a:rPr lang="es-ES" sz="1600" dirty="0" err="1">
                <a:solidFill>
                  <a:schemeClr val="bg1"/>
                </a:solidFill>
                <a:cs typeface="Times New Roman" pitchFamily="18" charset="0"/>
              </a:rPr>
              <a:t>Past</a:t>
            </a:r>
            <a:r>
              <a:rPr lang="es-ES" sz="1600" dirty="0">
                <a:solidFill>
                  <a:schemeClr val="bg1"/>
                </a:solidFill>
                <a:cs typeface="Times New Roman" pitchFamily="18" charset="0"/>
              </a:rPr>
              <a:t> </a:t>
            </a:r>
            <a:r>
              <a:rPr lang="es-ES" sz="1600" dirty="0" err="1">
                <a:solidFill>
                  <a:schemeClr val="bg1"/>
                </a:solidFill>
                <a:cs typeface="Times New Roman" pitchFamily="18" charset="0"/>
              </a:rPr>
              <a:t>President</a:t>
            </a:r>
            <a:r>
              <a:rPr lang="es-ES" sz="1600" dirty="0">
                <a:solidFill>
                  <a:schemeClr val="bg1"/>
                </a:solidFill>
                <a:cs typeface="Times New Roman" pitchFamily="18" charset="0"/>
              </a:rPr>
              <a:t> de la Sociedad Latinoamericana de Ateroesclerosis (SOLAT)</a:t>
            </a:r>
          </a:p>
          <a:p>
            <a:r>
              <a:rPr lang="es-ES" sz="1600" dirty="0" err="1">
                <a:solidFill>
                  <a:schemeClr val="bg1"/>
                </a:solidFill>
                <a:cs typeface="Times New Roman" pitchFamily="18" charset="0"/>
              </a:rPr>
              <a:t>Past</a:t>
            </a:r>
            <a:r>
              <a:rPr lang="es-ES" sz="1600" dirty="0">
                <a:solidFill>
                  <a:schemeClr val="bg1"/>
                </a:solidFill>
                <a:cs typeface="Times New Roman" pitchFamily="18" charset="0"/>
              </a:rPr>
              <a:t> </a:t>
            </a:r>
            <a:r>
              <a:rPr lang="es-ES" sz="1600" dirty="0" err="1">
                <a:solidFill>
                  <a:schemeClr val="bg1"/>
                </a:solidFill>
                <a:cs typeface="Times New Roman" pitchFamily="18" charset="0"/>
              </a:rPr>
              <a:t>President</a:t>
            </a:r>
            <a:r>
              <a:rPr lang="es-ES" sz="1600" dirty="0">
                <a:solidFill>
                  <a:schemeClr val="bg1"/>
                </a:solidFill>
                <a:cs typeface="Times New Roman" pitchFamily="18" charset="0"/>
              </a:rPr>
              <a:t> de la Sociedad de Medicina Interna de Buenos Aires </a:t>
            </a:r>
          </a:p>
          <a:p>
            <a:pPr eaLnBrk="1" hangingPunct="1"/>
            <a:endParaRPr lang="es-ES" sz="1200" b="1" dirty="0">
              <a:solidFill>
                <a:schemeClr val="bg1"/>
              </a:solidFill>
              <a:cs typeface="Times New Roman" pitchFamily="18" charset="0"/>
            </a:endParaRPr>
          </a:p>
          <a:p>
            <a:pPr eaLnBrk="1" hangingPunct="1"/>
            <a:endParaRPr lang="es-ES" sz="1800" b="1" dirty="0">
              <a:solidFill>
                <a:schemeClr val="bg1"/>
              </a:solidFill>
              <a:cs typeface="Times New Roman" pitchFamily="18" charset="0"/>
            </a:endParaRPr>
          </a:p>
        </p:txBody>
      </p:sp>
      <p:pic>
        <p:nvPicPr>
          <p:cNvPr id="10" name="9 Imagen"/>
          <p:cNvPicPr/>
          <p:nvPr/>
        </p:nvPicPr>
        <p:blipFill>
          <a:blip r:embed="rId5" cstate="print"/>
          <a:srcRect l="68666" t="17086" r="19039" b="55276"/>
          <a:stretch>
            <a:fillRect/>
          </a:stretch>
        </p:blipFill>
        <p:spPr bwMode="auto">
          <a:xfrm>
            <a:off x="8786838" y="142852"/>
            <a:ext cx="1259664" cy="953204"/>
          </a:xfrm>
          <a:prstGeom prst="rect">
            <a:avLst/>
          </a:prstGeom>
          <a:noFill/>
          <a:ln w="9525">
            <a:noFill/>
            <a:miter lim="800000"/>
            <a:headEnd/>
            <a:tailEnd/>
          </a:ln>
        </p:spPr>
      </p:pic>
      <p:sp>
        <p:nvSpPr>
          <p:cNvPr id="3" name="2 Rectángulo"/>
          <p:cNvSpPr/>
          <p:nvPr/>
        </p:nvSpPr>
        <p:spPr>
          <a:xfrm>
            <a:off x="174948" y="285728"/>
            <a:ext cx="9683460" cy="2246769"/>
          </a:xfrm>
          <a:prstGeom prst="rect">
            <a:avLst/>
          </a:prstGeom>
        </p:spPr>
        <p:txBody>
          <a:bodyPr wrap="square">
            <a:spAutoFit/>
          </a:bodyPr>
          <a:lstStyle/>
          <a:p>
            <a:endParaRPr lang="es-ES" sz="2800" b="1" dirty="0">
              <a:solidFill>
                <a:srgbClr val="66FF33"/>
              </a:solidFill>
            </a:endParaRPr>
          </a:p>
          <a:p>
            <a:endParaRPr lang="es-ES" sz="2800" b="1" dirty="0">
              <a:solidFill>
                <a:srgbClr val="66FF33"/>
              </a:solidFill>
            </a:endParaRPr>
          </a:p>
          <a:p>
            <a:r>
              <a:rPr lang="en-US" sz="2800" b="1" dirty="0">
                <a:solidFill>
                  <a:srgbClr val="00FF00"/>
                </a:solidFill>
              </a:rPr>
              <a:t>          “</a:t>
            </a:r>
            <a:r>
              <a:rPr lang="es-MX" sz="2800" b="1" dirty="0">
                <a:solidFill>
                  <a:srgbClr val="00FF00"/>
                </a:solidFill>
              </a:rPr>
              <a:t> </a:t>
            </a:r>
            <a:r>
              <a:rPr lang="es-ES" sz="2800" b="1" dirty="0">
                <a:solidFill>
                  <a:srgbClr val="00FF00"/>
                </a:solidFill>
              </a:rPr>
              <a:t>VI Curso Internacional y XLVI Curso de Terapéutica  </a:t>
            </a:r>
          </a:p>
          <a:p>
            <a:r>
              <a:rPr lang="es-ES" sz="2800" b="1" dirty="0">
                <a:solidFill>
                  <a:srgbClr val="00FF00"/>
                </a:solidFill>
              </a:rPr>
              <a:t>                                 y Prevención en Medicina,</a:t>
            </a:r>
            <a:r>
              <a:rPr lang="es-MX" sz="2800" b="1" dirty="0">
                <a:solidFill>
                  <a:srgbClr val="00FF00"/>
                </a:solidFill>
              </a:rPr>
              <a:t>” </a:t>
            </a:r>
          </a:p>
          <a:p>
            <a:r>
              <a:rPr lang="es-MX" sz="2800" b="1" dirty="0">
                <a:solidFill>
                  <a:srgbClr val="00FF00"/>
                </a:solidFill>
              </a:rPr>
              <a:t>                     </a:t>
            </a:r>
            <a:endParaRPr lang="es-ES" b="1" dirty="0">
              <a:solidFill>
                <a:srgbClr val="FF0000"/>
              </a:solidFill>
            </a:endParaRPr>
          </a:p>
        </p:txBody>
      </p:sp>
      <p:pic>
        <p:nvPicPr>
          <p:cNvPr id="12" name="11 Imagen"/>
          <p:cNvPicPr/>
          <p:nvPr/>
        </p:nvPicPr>
        <p:blipFill>
          <a:blip r:embed="rId6" cstate="print"/>
          <a:srcRect/>
          <a:stretch>
            <a:fillRect/>
          </a:stretch>
        </p:blipFill>
        <p:spPr bwMode="auto">
          <a:xfrm>
            <a:off x="8311852" y="4357694"/>
            <a:ext cx="1760870" cy="2143140"/>
          </a:xfrm>
          <a:prstGeom prst="rect">
            <a:avLst/>
          </a:prstGeom>
          <a:noFill/>
          <a:ln w="9525">
            <a:noFill/>
            <a:miter lim="800000"/>
            <a:headEnd/>
            <a:tailEnd/>
          </a:ln>
        </p:spPr>
      </p:pic>
    </p:spTree>
    <p:extLst>
      <p:ext uri="{BB962C8B-B14F-4D97-AF65-F5344CB8AC3E}">
        <p14:creationId xmlns:p14="http://schemas.microsoft.com/office/powerpoint/2010/main" val="293052036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14278" y="1000108"/>
            <a:ext cx="9715568" cy="3429024"/>
          </a:xfrm>
          <a:noFill/>
        </p:spPr>
        <p:txBody>
          <a:bodyPr/>
          <a:lstStyle/>
          <a:p>
            <a:pPr marL="609600" indent="-609600">
              <a:buClr>
                <a:schemeClr val="accent3"/>
              </a:buClr>
              <a:buSzPct val="110000"/>
              <a:buNone/>
            </a:pPr>
            <a:r>
              <a:rPr lang="es-MX" sz="2400" b="1" dirty="0" err="1">
                <a:solidFill>
                  <a:srgbClr val="FFFF00"/>
                </a:solidFill>
                <a:latin typeface="Arial" charset="0"/>
              </a:rPr>
              <a:t>Metanálisis</a:t>
            </a:r>
            <a:r>
              <a:rPr lang="es-MX" sz="2400" b="1" dirty="0">
                <a:solidFill>
                  <a:srgbClr val="FFFF00"/>
                </a:solidFill>
                <a:latin typeface="Arial" charset="0"/>
              </a:rPr>
              <a:t> actualizado Asociación entre </a:t>
            </a:r>
            <a:r>
              <a:rPr lang="es-MX" sz="2400" b="1" dirty="0" err="1">
                <a:solidFill>
                  <a:srgbClr val="FFFF00"/>
                </a:solidFill>
                <a:latin typeface="Arial" charset="0"/>
              </a:rPr>
              <a:t>prediabetes</a:t>
            </a:r>
            <a:r>
              <a:rPr lang="es-MX" sz="2400" b="1" dirty="0">
                <a:solidFill>
                  <a:srgbClr val="FFFF00"/>
                </a:solidFill>
                <a:latin typeface="Arial" charset="0"/>
              </a:rPr>
              <a:t> y riesgo de </a:t>
            </a:r>
          </a:p>
          <a:p>
            <a:pPr marL="609600" indent="-609600">
              <a:buClr>
                <a:schemeClr val="accent3"/>
              </a:buClr>
              <a:buSzPct val="110000"/>
              <a:buNone/>
            </a:pPr>
            <a:r>
              <a:rPr lang="es-MX" sz="2400" b="1" dirty="0">
                <a:solidFill>
                  <a:srgbClr val="FFFF00"/>
                </a:solidFill>
                <a:latin typeface="Arial" charset="0"/>
              </a:rPr>
              <a:t>mortalidad por todas las causas y enfermedad cardiovascular.</a:t>
            </a:r>
          </a:p>
          <a:p>
            <a:pPr marL="609600" indent="-609600">
              <a:buClr>
                <a:schemeClr val="accent3"/>
              </a:buClr>
              <a:buSzPct val="110000"/>
              <a:buNone/>
            </a:pPr>
            <a:r>
              <a:rPr lang="es-MX" sz="1800" dirty="0">
                <a:solidFill>
                  <a:schemeClr val="bg1"/>
                </a:solidFill>
                <a:latin typeface="Arial" charset="0"/>
              </a:rPr>
              <a:t>Fuentes de datos: Bases de datos electrónicas (</a:t>
            </a:r>
            <a:r>
              <a:rPr lang="es-MX" sz="1800" dirty="0" err="1">
                <a:solidFill>
                  <a:schemeClr val="bg1"/>
                </a:solidFill>
                <a:latin typeface="Arial" charset="0"/>
              </a:rPr>
              <a:t>PubMed</a:t>
            </a:r>
            <a:r>
              <a:rPr lang="es-MX" sz="1800" dirty="0">
                <a:solidFill>
                  <a:schemeClr val="bg1"/>
                </a:solidFill>
                <a:latin typeface="Arial" charset="0"/>
              </a:rPr>
              <a:t>, Embase y Google </a:t>
            </a:r>
            <a:r>
              <a:rPr lang="es-MX" sz="1800" dirty="0" err="1">
                <a:solidFill>
                  <a:schemeClr val="bg1"/>
                </a:solidFill>
                <a:latin typeface="Arial" charset="0"/>
              </a:rPr>
              <a:t>Scholar</a:t>
            </a:r>
            <a:r>
              <a:rPr lang="es-MX" sz="1800" dirty="0">
                <a:solidFill>
                  <a:schemeClr val="bg1"/>
                </a:solidFill>
                <a:latin typeface="Arial" charset="0"/>
              </a:rPr>
              <a:t>) </a:t>
            </a:r>
            <a:endParaRPr lang="es-MX" sz="1800" dirty="0">
              <a:solidFill>
                <a:srgbClr val="FFFF00"/>
              </a:solidFill>
              <a:latin typeface="Arial" charset="0"/>
            </a:endParaRPr>
          </a:p>
          <a:p>
            <a:pPr marL="609600" indent="-609600">
              <a:buClr>
                <a:schemeClr val="accent3"/>
              </a:buClr>
              <a:buSzPct val="110000"/>
              <a:buNone/>
            </a:pPr>
            <a:endParaRPr lang="es-MX" sz="2000" dirty="0">
              <a:solidFill>
                <a:schemeClr val="bg1"/>
              </a:solidFill>
              <a:latin typeface="Arial" charset="0"/>
            </a:endParaRPr>
          </a:p>
          <a:p>
            <a:pPr marL="609600" indent="-609600">
              <a:buClr>
                <a:schemeClr val="accent3"/>
              </a:buClr>
              <a:buSzPct val="110000"/>
              <a:buNone/>
            </a:pPr>
            <a:r>
              <a:rPr lang="es-MX" sz="2400" dirty="0">
                <a:solidFill>
                  <a:schemeClr val="bg1"/>
                </a:solidFill>
                <a:latin typeface="Arial" charset="0"/>
              </a:rPr>
              <a:t>Se analizaron </a:t>
            </a:r>
            <a:r>
              <a:rPr lang="es-MX" sz="2400" b="1" dirty="0">
                <a:solidFill>
                  <a:srgbClr val="66FF33"/>
                </a:solidFill>
                <a:latin typeface="Arial" charset="0"/>
              </a:rPr>
              <a:t>129 estudios, con 10.069.955 personas </a:t>
            </a:r>
            <a:r>
              <a:rPr lang="es-MX" sz="2400" dirty="0">
                <a:solidFill>
                  <a:schemeClr val="bg1"/>
                </a:solidFill>
                <a:latin typeface="Arial" charset="0"/>
              </a:rPr>
              <a:t>con </a:t>
            </a:r>
          </a:p>
          <a:p>
            <a:pPr marL="609600" indent="-609600">
              <a:buClr>
                <a:schemeClr val="accent3"/>
              </a:buClr>
              <a:buSzPct val="110000"/>
              <a:buNone/>
            </a:pPr>
            <a:r>
              <a:rPr lang="es-MX" sz="2400" dirty="0">
                <a:solidFill>
                  <a:schemeClr val="bg1"/>
                </a:solidFill>
                <a:latin typeface="Arial" charset="0"/>
              </a:rPr>
              <a:t>antecedentes de enfermedad cardiovascular aterosclerótica y en </a:t>
            </a:r>
          </a:p>
          <a:p>
            <a:pPr marL="609600" indent="-609600">
              <a:buClr>
                <a:schemeClr val="accent3"/>
              </a:buClr>
              <a:buSzPct val="110000"/>
              <a:buNone/>
            </a:pPr>
            <a:r>
              <a:rPr lang="es-MX" sz="2400" dirty="0">
                <a:solidFill>
                  <a:schemeClr val="bg1"/>
                </a:solidFill>
                <a:latin typeface="Arial" charset="0"/>
              </a:rPr>
              <a:t>la población general.</a:t>
            </a:r>
          </a:p>
          <a:p>
            <a:pPr marL="609600" indent="-609600">
              <a:buClr>
                <a:schemeClr val="accent3"/>
              </a:buClr>
              <a:buSzPct val="110000"/>
              <a:buNone/>
            </a:pPr>
            <a:r>
              <a:rPr lang="es-MX" sz="2400" b="1" dirty="0">
                <a:solidFill>
                  <a:srgbClr val="00FFFF"/>
                </a:solidFill>
                <a:latin typeface="Arial" charset="0"/>
              </a:rPr>
              <a:t>Los resultados indicaron que la </a:t>
            </a:r>
            <a:r>
              <a:rPr lang="es-MX" sz="2400" b="1" dirty="0" err="1">
                <a:solidFill>
                  <a:srgbClr val="00FFFF"/>
                </a:solidFill>
                <a:latin typeface="Arial" charset="0"/>
              </a:rPr>
              <a:t>prediabetes</a:t>
            </a:r>
            <a:r>
              <a:rPr lang="es-MX" sz="2400" b="1" dirty="0">
                <a:solidFill>
                  <a:srgbClr val="00FFFF"/>
                </a:solidFill>
                <a:latin typeface="Arial" charset="0"/>
              </a:rPr>
              <a:t> se asoció con un </a:t>
            </a:r>
          </a:p>
          <a:p>
            <a:pPr marL="609600" indent="-609600">
              <a:buClr>
                <a:schemeClr val="accent3"/>
              </a:buClr>
              <a:buSzPct val="110000"/>
              <a:buNone/>
            </a:pPr>
            <a:r>
              <a:rPr lang="es-MX" sz="2400" b="1" dirty="0">
                <a:solidFill>
                  <a:srgbClr val="00FFFF"/>
                </a:solidFill>
                <a:latin typeface="Arial" charset="0"/>
              </a:rPr>
              <a:t>mayor riesgo de enfermedades cardiovasculares y mortalidad </a:t>
            </a:r>
          </a:p>
          <a:p>
            <a:pPr marL="609600" indent="-609600">
              <a:buClr>
                <a:schemeClr val="accent3"/>
              </a:buClr>
              <a:buSzPct val="110000"/>
              <a:buNone/>
            </a:pPr>
            <a:r>
              <a:rPr lang="es-MX" sz="2400" b="1" dirty="0">
                <a:solidFill>
                  <a:srgbClr val="00FFFF"/>
                </a:solidFill>
                <a:latin typeface="Arial" charset="0"/>
              </a:rPr>
              <a:t>por todas las causas en pacientes con enfermedad </a:t>
            </a:r>
          </a:p>
          <a:p>
            <a:pPr marL="609600" indent="-609600">
              <a:buClr>
                <a:schemeClr val="accent3"/>
              </a:buClr>
              <a:buSzPct val="110000"/>
              <a:buNone/>
            </a:pPr>
            <a:r>
              <a:rPr lang="es-MX" sz="2400" b="1" dirty="0">
                <a:solidFill>
                  <a:srgbClr val="00FFFF"/>
                </a:solidFill>
                <a:latin typeface="Arial" charset="0"/>
              </a:rPr>
              <a:t>cardiovascular aterosclerótica y  en la población general </a:t>
            </a:r>
          </a:p>
          <a:p>
            <a:pPr marL="609600" indent="-609600">
              <a:buClr>
                <a:schemeClr val="accent3"/>
              </a:buClr>
              <a:buSzPct val="110000"/>
              <a:buNone/>
            </a:pPr>
            <a:endParaRPr lang="es-MX" sz="1400" dirty="0">
              <a:solidFill>
                <a:schemeClr val="bg1"/>
              </a:solidFill>
              <a:latin typeface="Arial" charset="0"/>
            </a:endParaRPr>
          </a:p>
          <a:p>
            <a:pPr marL="609600" indent="-609600">
              <a:buClr>
                <a:schemeClr val="accent3"/>
              </a:buClr>
              <a:buSzPct val="110000"/>
              <a:buNone/>
            </a:pPr>
            <a:endParaRPr lang="es-MX" sz="1400" dirty="0">
              <a:solidFill>
                <a:schemeClr val="bg1"/>
              </a:solidFill>
              <a:latin typeface="Arial" charset="0"/>
            </a:endParaRPr>
          </a:p>
          <a:p>
            <a:pPr marL="609600" indent="-609600">
              <a:buClr>
                <a:schemeClr val="accent3"/>
              </a:buClr>
              <a:buSzPct val="110000"/>
              <a:buNone/>
            </a:pPr>
            <a:r>
              <a:rPr lang="es-MX" sz="1400" dirty="0" err="1">
                <a:solidFill>
                  <a:schemeClr val="bg1"/>
                </a:solidFill>
                <a:latin typeface="Arial" charset="0"/>
              </a:rPr>
              <a:t>Xiaoyan</a:t>
            </a:r>
            <a:r>
              <a:rPr lang="es-MX" sz="1400" dirty="0">
                <a:solidFill>
                  <a:schemeClr val="bg1"/>
                </a:solidFill>
                <a:latin typeface="Arial" charset="0"/>
              </a:rPr>
              <a:t> </a:t>
            </a:r>
            <a:r>
              <a:rPr lang="es-MX" sz="1400" dirty="0" err="1">
                <a:solidFill>
                  <a:schemeClr val="bg1"/>
                </a:solidFill>
                <a:latin typeface="Arial" charset="0"/>
              </a:rPr>
              <a:t>Cai</a:t>
            </a:r>
            <a:r>
              <a:rPr lang="es-MX" sz="1400" dirty="0">
                <a:solidFill>
                  <a:schemeClr val="bg1"/>
                </a:solidFill>
                <a:latin typeface="Arial" charset="0"/>
              </a:rPr>
              <a:t>,  </a:t>
            </a:r>
            <a:r>
              <a:rPr lang="es-MX" sz="1400" dirty="0" err="1">
                <a:solidFill>
                  <a:schemeClr val="bg1"/>
                </a:solidFill>
                <a:latin typeface="Arial" charset="0"/>
              </a:rPr>
              <a:t>Yunlong</a:t>
            </a:r>
            <a:r>
              <a:rPr lang="es-MX" sz="1400" dirty="0">
                <a:solidFill>
                  <a:schemeClr val="bg1"/>
                </a:solidFill>
                <a:latin typeface="Arial" charset="0"/>
              </a:rPr>
              <a:t> Zhang, </a:t>
            </a:r>
            <a:r>
              <a:rPr lang="es-MX" sz="1400" dirty="0" err="1">
                <a:solidFill>
                  <a:schemeClr val="bg1"/>
                </a:solidFill>
                <a:latin typeface="Arial" charset="0"/>
              </a:rPr>
              <a:t>Meijun</a:t>
            </a:r>
            <a:r>
              <a:rPr lang="es-MX" sz="1400" dirty="0">
                <a:solidFill>
                  <a:schemeClr val="bg1"/>
                </a:solidFill>
                <a:latin typeface="Arial" charset="0"/>
              </a:rPr>
              <a:t> Li, </a:t>
            </a:r>
            <a:r>
              <a:rPr lang="es-MX" sz="1400" dirty="0" err="1">
                <a:solidFill>
                  <a:schemeClr val="bg1"/>
                </a:solidFill>
                <a:latin typeface="Arial" charset="0"/>
              </a:rPr>
              <a:t>Jason</a:t>
            </a:r>
            <a:r>
              <a:rPr lang="es-MX" sz="1400" dirty="0">
                <a:solidFill>
                  <a:schemeClr val="bg1"/>
                </a:solidFill>
                <a:latin typeface="Arial" charset="0"/>
              </a:rPr>
              <a:t> HY </a:t>
            </a:r>
            <a:r>
              <a:rPr lang="es-MX" sz="1400" dirty="0" err="1">
                <a:solidFill>
                  <a:schemeClr val="bg1"/>
                </a:solidFill>
                <a:latin typeface="Arial" charset="0"/>
              </a:rPr>
              <a:t>Wu</a:t>
            </a:r>
            <a:r>
              <a:rPr lang="es-MX" sz="1400" dirty="0">
                <a:solidFill>
                  <a:schemeClr val="bg1"/>
                </a:solidFill>
                <a:latin typeface="Arial" charset="0"/>
              </a:rPr>
              <a:t>, </a:t>
            </a:r>
            <a:r>
              <a:rPr lang="es-MX" sz="1400" dirty="0" err="1">
                <a:solidFill>
                  <a:schemeClr val="bg1"/>
                </a:solidFill>
                <a:latin typeface="Arial" charset="0"/>
              </a:rPr>
              <a:t>Linlin</a:t>
            </a:r>
            <a:r>
              <a:rPr lang="es-MX" sz="1400" dirty="0">
                <a:solidFill>
                  <a:schemeClr val="bg1"/>
                </a:solidFill>
                <a:latin typeface="Arial" charset="0"/>
              </a:rPr>
              <a:t> </a:t>
            </a:r>
            <a:r>
              <a:rPr lang="es-MX" sz="1400" dirty="0" err="1">
                <a:solidFill>
                  <a:schemeClr val="bg1"/>
                </a:solidFill>
                <a:latin typeface="Arial" charset="0"/>
              </a:rPr>
              <a:t>Mai</a:t>
            </a:r>
            <a:r>
              <a:rPr lang="es-MX" sz="1400" dirty="0">
                <a:solidFill>
                  <a:schemeClr val="bg1"/>
                </a:solidFill>
                <a:latin typeface="Arial" charset="0"/>
              </a:rPr>
              <a:t> , </a:t>
            </a:r>
            <a:r>
              <a:rPr lang="es-MX" sz="1400" dirty="0" err="1">
                <a:solidFill>
                  <a:schemeClr val="bg1"/>
                </a:solidFill>
                <a:latin typeface="Arial" charset="0"/>
              </a:rPr>
              <a:t>Jun</a:t>
            </a:r>
            <a:r>
              <a:rPr lang="es-MX" sz="1400" dirty="0">
                <a:solidFill>
                  <a:schemeClr val="bg1"/>
                </a:solidFill>
                <a:latin typeface="Arial" charset="0"/>
              </a:rPr>
              <a:t> Li,  </a:t>
            </a:r>
            <a:r>
              <a:rPr lang="es-MX" sz="1400" dirty="0" err="1">
                <a:solidFill>
                  <a:schemeClr val="bg1"/>
                </a:solidFill>
                <a:latin typeface="Arial" charset="0"/>
              </a:rPr>
              <a:t>Yu</a:t>
            </a:r>
            <a:r>
              <a:rPr lang="es-MX" sz="1400" dirty="0">
                <a:solidFill>
                  <a:schemeClr val="bg1"/>
                </a:solidFill>
                <a:latin typeface="Arial" charset="0"/>
              </a:rPr>
              <a:t> Yang, </a:t>
            </a:r>
            <a:r>
              <a:rPr lang="es-MX" sz="1400" dirty="0" err="1">
                <a:solidFill>
                  <a:schemeClr val="bg1"/>
                </a:solidFill>
                <a:latin typeface="Arial" charset="0"/>
              </a:rPr>
              <a:t>Yunzhao</a:t>
            </a:r>
            <a:r>
              <a:rPr lang="es-MX" sz="1400" dirty="0">
                <a:solidFill>
                  <a:schemeClr val="bg1"/>
                </a:solidFill>
                <a:latin typeface="Arial" charset="0"/>
              </a:rPr>
              <a:t> </a:t>
            </a:r>
            <a:r>
              <a:rPr lang="es-MX" sz="1400" dirty="0" err="1">
                <a:solidFill>
                  <a:schemeClr val="bg1"/>
                </a:solidFill>
                <a:latin typeface="Arial" charset="0"/>
              </a:rPr>
              <a:t>Hu,y</a:t>
            </a:r>
            <a:r>
              <a:rPr lang="es-MX" sz="1400" dirty="0">
                <a:solidFill>
                  <a:schemeClr val="bg1"/>
                </a:solidFill>
                <a:latin typeface="Arial" charset="0"/>
              </a:rPr>
              <a:t> </a:t>
            </a:r>
            <a:r>
              <a:rPr lang="es-MX" sz="1400" dirty="0" err="1">
                <a:solidFill>
                  <a:schemeClr val="bg1"/>
                </a:solidFill>
                <a:latin typeface="Arial" charset="0"/>
              </a:rPr>
              <a:t>Yuli</a:t>
            </a:r>
            <a:r>
              <a:rPr lang="es-MX" sz="1400" dirty="0">
                <a:solidFill>
                  <a:schemeClr val="bg1"/>
                </a:solidFill>
                <a:latin typeface="Arial" charset="0"/>
              </a:rPr>
              <a:t> </a:t>
            </a:r>
            <a:r>
              <a:rPr lang="es-MX" sz="1400" dirty="0" err="1">
                <a:solidFill>
                  <a:schemeClr val="bg1"/>
                </a:solidFill>
                <a:latin typeface="Arial" charset="0"/>
              </a:rPr>
              <a:t>Huang</a:t>
            </a:r>
            <a:r>
              <a:rPr lang="es-MX" sz="1400" dirty="0">
                <a:solidFill>
                  <a:schemeClr val="bg1"/>
                </a:solidFill>
                <a:latin typeface="Arial" charset="0"/>
              </a:rPr>
              <a:t>.</a:t>
            </a:r>
          </a:p>
          <a:p>
            <a:pPr marL="609600" indent="-609600">
              <a:buClr>
                <a:schemeClr val="accent3"/>
              </a:buClr>
              <a:buSzPct val="110000"/>
              <a:buNone/>
            </a:pPr>
            <a:r>
              <a:rPr lang="es-MX" sz="1400" dirty="0">
                <a:solidFill>
                  <a:schemeClr val="bg1"/>
                </a:solidFill>
                <a:latin typeface="Arial" charset="0"/>
              </a:rPr>
              <a:t>Publicado en línea el 15 de julio de 2020. </a:t>
            </a:r>
            <a:r>
              <a:rPr lang="es-MX" sz="1400" dirty="0" err="1">
                <a:solidFill>
                  <a:schemeClr val="bg1"/>
                </a:solidFill>
                <a:latin typeface="Arial" charset="0"/>
              </a:rPr>
              <a:t>doi</a:t>
            </a:r>
            <a:r>
              <a:rPr lang="es-MX" sz="1400" dirty="0">
                <a:solidFill>
                  <a:schemeClr val="bg1"/>
                </a:solidFill>
                <a:latin typeface="Arial" charset="0"/>
              </a:rPr>
              <a:t>:  10.1136/bmj.m2297 BJM.</a:t>
            </a:r>
          </a:p>
          <a:p>
            <a:pPr marL="609600" indent="-609600">
              <a:buClr>
                <a:schemeClr val="accent3"/>
              </a:buClr>
              <a:buSzPct val="110000"/>
              <a:buNone/>
            </a:pPr>
            <a:endParaRPr lang="es-MX" sz="2000" dirty="0">
              <a:solidFill>
                <a:schemeClr val="bg1"/>
              </a:solidFill>
              <a:latin typeface="Arial" charset="0"/>
            </a:endParaRPr>
          </a:p>
          <a:p>
            <a:pPr marL="609600" indent="-609600">
              <a:buClr>
                <a:schemeClr val="accent3"/>
              </a:buClr>
              <a:buSzPct val="110000"/>
              <a:buNone/>
            </a:pPr>
            <a:endParaRPr lang="es-MX" sz="2400" dirty="0">
              <a:solidFill>
                <a:schemeClr val="bg1"/>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Tree>
    <p:extLst>
      <p:ext uri="{BB962C8B-B14F-4D97-AF65-F5344CB8AC3E}">
        <p14:creationId xmlns:p14="http://schemas.microsoft.com/office/powerpoint/2010/main" val="154291657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14278" y="1000108"/>
            <a:ext cx="9715568" cy="3429024"/>
          </a:xfrm>
          <a:noFill/>
        </p:spPr>
        <p:txBody>
          <a:bodyPr/>
          <a:lstStyle/>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501218" y="142852"/>
            <a:ext cx="571504" cy="428628"/>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14278" y="142853"/>
            <a:ext cx="428628" cy="401471"/>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pic>
        <p:nvPicPr>
          <p:cNvPr id="281602" name="Picture 2"/>
          <p:cNvPicPr>
            <a:picLocks noChangeAspect="1" noChangeArrowheads="1"/>
          </p:cNvPicPr>
          <p:nvPr/>
        </p:nvPicPr>
        <p:blipFill>
          <a:blip r:embed="rId5"/>
          <a:srcRect l="26953" t="19791" r="26758" b="34375"/>
          <a:stretch>
            <a:fillRect/>
          </a:stretch>
        </p:blipFill>
        <p:spPr bwMode="auto">
          <a:xfrm>
            <a:off x="214278" y="1214422"/>
            <a:ext cx="9465481" cy="5271946"/>
          </a:xfrm>
          <a:prstGeom prst="rect">
            <a:avLst/>
          </a:prstGeom>
          <a:noFill/>
          <a:ln w="9525">
            <a:noFill/>
            <a:miter lim="800000"/>
            <a:headEnd/>
            <a:tailEnd/>
          </a:ln>
          <a:effectLst/>
        </p:spPr>
      </p:pic>
      <p:sp>
        <p:nvSpPr>
          <p:cNvPr id="7" name="6 CuadroTexto"/>
          <p:cNvSpPr txBox="1"/>
          <p:nvPr/>
        </p:nvSpPr>
        <p:spPr>
          <a:xfrm>
            <a:off x="785782" y="0"/>
            <a:ext cx="8180509" cy="1200329"/>
          </a:xfrm>
          <a:prstGeom prst="rect">
            <a:avLst/>
          </a:prstGeom>
          <a:noFill/>
        </p:spPr>
        <p:txBody>
          <a:bodyPr wrap="none" rtlCol="0">
            <a:spAutoFit/>
          </a:bodyPr>
          <a:lstStyle/>
          <a:p>
            <a:r>
              <a:rPr lang="es-MX" sz="2400" b="1" dirty="0">
                <a:solidFill>
                  <a:srgbClr val="FFFF00"/>
                </a:solidFill>
              </a:rPr>
              <a:t>Riesgo de mortalidad por todas las causas y enfermedad</a:t>
            </a:r>
          </a:p>
          <a:p>
            <a:r>
              <a:rPr lang="es-MX" sz="2400" b="1" dirty="0">
                <a:solidFill>
                  <a:srgbClr val="FFFF00"/>
                </a:solidFill>
              </a:rPr>
              <a:t> cardiovascular para diferentes rangos de concentraciones de</a:t>
            </a:r>
          </a:p>
          <a:p>
            <a:r>
              <a:rPr lang="es-MX" sz="2400" b="1" dirty="0">
                <a:solidFill>
                  <a:srgbClr val="FFFF00"/>
                </a:solidFill>
              </a:rPr>
              <a:t> glucosa en plasma en ayunas</a:t>
            </a:r>
            <a:endParaRPr lang="es-ES" sz="2400" b="1" dirty="0">
              <a:solidFill>
                <a:srgbClr val="FFFF00"/>
              </a:solidFill>
            </a:endParaRPr>
          </a:p>
        </p:txBody>
      </p:sp>
      <p:sp>
        <p:nvSpPr>
          <p:cNvPr id="8" name="7 Rectángulo"/>
          <p:cNvSpPr/>
          <p:nvPr/>
        </p:nvSpPr>
        <p:spPr>
          <a:xfrm>
            <a:off x="1571600" y="6457890"/>
            <a:ext cx="7429552" cy="307777"/>
          </a:xfrm>
          <a:prstGeom prst="rect">
            <a:avLst/>
          </a:prstGeom>
        </p:spPr>
        <p:txBody>
          <a:bodyPr wrap="square">
            <a:spAutoFit/>
          </a:bodyPr>
          <a:lstStyle/>
          <a:p>
            <a:pPr>
              <a:tabLst>
                <a:tab pos="723900" algn="l"/>
                <a:tab pos="1447800" algn="l"/>
                <a:tab pos="2171700" algn="l"/>
                <a:tab pos="2895600" algn="l"/>
                <a:tab pos="3619500" algn="l"/>
              </a:tabLst>
            </a:pPr>
            <a:r>
              <a:rPr lang="en-GB" sz="1400" b="1" dirty="0" err="1">
                <a:solidFill>
                  <a:srgbClr val="F8F8F8"/>
                </a:solidFill>
                <a:latin typeface="Arial" charset="0"/>
                <a:ea typeface="msgothic" charset="0"/>
                <a:cs typeface="msgothic" charset="0"/>
              </a:rPr>
              <a:t>Xiaoyan</a:t>
            </a:r>
            <a:r>
              <a:rPr lang="en-GB" sz="1400" b="1" dirty="0">
                <a:solidFill>
                  <a:srgbClr val="F8F8F8"/>
                </a:solidFill>
                <a:latin typeface="Arial" charset="0"/>
                <a:ea typeface="msgothic" charset="0"/>
                <a:cs typeface="msgothic" charset="0"/>
              </a:rPr>
              <a:t> </a:t>
            </a:r>
            <a:r>
              <a:rPr lang="en-GB" sz="1400" b="1" dirty="0" err="1">
                <a:solidFill>
                  <a:srgbClr val="F8F8F8"/>
                </a:solidFill>
                <a:latin typeface="Arial" charset="0"/>
                <a:ea typeface="msgothic" charset="0"/>
                <a:cs typeface="msgothic" charset="0"/>
              </a:rPr>
              <a:t>Cai</a:t>
            </a:r>
            <a:r>
              <a:rPr lang="en-GB" sz="1400" b="1" dirty="0">
                <a:solidFill>
                  <a:srgbClr val="F8F8F8"/>
                </a:solidFill>
                <a:latin typeface="Arial" charset="0"/>
                <a:ea typeface="msgothic" charset="0"/>
                <a:cs typeface="msgothic" charset="0"/>
              </a:rPr>
              <a:t> et al. BMJ 2020;370:bmj.m2297</a:t>
            </a:r>
          </a:p>
        </p:txBody>
      </p:sp>
      <p:sp>
        <p:nvSpPr>
          <p:cNvPr id="9" name="Oval 13"/>
          <p:cNvSpPr>
            <a:spLocks noChangeArrowheads="1"/>
          </p:cNvSpPr>
          <p:nvPr/>
        </p:nvSpPr>
        <p:spPr bwMode="auto">
          <a:xfrm>
            <a:off x="5143500" y="2143116"/>
            <a:ext cx="1285884" cy="4286280"/>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Tree>
    <p:extLst>
      <p:ext uri="{BB962C8B-B14F-4D97-AF65-F5344CB8AC3E}">
        <p14:creationId xmlns:p14="http://schemas.microsoft.com/office/powerpoint/2010/main" val="1542916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14278" y="1000108"/>
            <a:ext cx="9715568" cy="3429024"/>
          </a:xfrm>
          <a:noFill/>
        </p:spPr>
        <p:txBody>
          <a:bodyPr/>
          <a:lstStyle/>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715532" y="142852"/>
            <a:ext cx="571468" cy="500066"/>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142840" y="142852"/>
            <a:ext cx="457623" cy="428628"/>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pic>
        <p:nvPicPr>
          <p:cNvPr id="379906" name="Picture 2" descr="https://diabetologia-journal.org/wp-content/uploads/2022/01/schlesinger-GA.jpg"/>
          <p:cNvPicPr>
            <a:picLocks noChangeAspect="1" noChangeArrowheads="1"/>
          </p:cNvPicPr>
          <p:nvPr/>
        </p:nvPicPr>
        <p:blipFill>
          <a:blip r:embed="rId5"/>
          <a:srcRect/>
          <a:stretch>
            <a:fillRect/>
          </a:stretch>
        </p:blipFill>
        <p:spPr bwMode="auto">
          <a:xfrm>
            <a:off x="571469" y="1142984"/>
            <a:ext cx="9215502" cy="4572032"/>
          </a:xfrm>
          <a:prstGeom prst="rect">
            <a:avLst/>
          </a:prstGeom>
          <a:noFill/>
        </p:spPr>
      </p:pic>
      <p:sp>
        <p:nvSpPr>
          <p:cNvPr id="7" name="6 CuadroTexto"/>
          <p:cNvSpPr txBox="1"/>
          <p:nvPr/>
        </p:nvSpPr>
        <p:spPr>
          <a:xfrm>
            <a:off x="142840" y="5903893"/>
            <a:ext cx="10001320" cy="1169551"/>
          </a:xfrm>
          <a:prstGeom prst="rect">
            <a:avLst/>
          </a:prstGeom>
          <a:noFill/>
        </p:spPr>
        <p:txBody>
          <a:bodyPr wrap="square" rtlCol="0">
            <a:spAutoFit/>
          </a:bodyPr>
          <a:lstStyle/>
          <a:p>
            <a:r>
              <a:rPr lang="es-ES" sz="1400" dirty="0">
                <a:solidFill>
                  <a:schemeClr val="bg1"/>
                </a:solidFill>
              </a:rPr>
              <a:t>Sabrina </a:t>
            </a:r>
            <a:r>
              <a:rPr lang="es-ES" sz="1400" dirty="0" err="1">
                <a:solidFill>
                  <a:schemeClr val="bg1"/>
                </a:solidFill>
              </a:rPr>
              <a:t>Schlesinger</a:t>
            </a:r>
            <a:r>
              <a:rPr lang="es-ES" sz="1400" dirty="0">
                <a:solidFill>
                  <a:schemeClr val="bg1"/>
                </a:solidFill>
              </a:rPr>
              <a:t>, Manuela </a:t>
            </a:r>
            <a:r>
              <a:rPr lang="es-ES" sz="1400" dirty="0" err="1">
                <a:solidFill>
                  <a:schemeClr val="bg1"/>
                </a:solidFill>
              </a:rPr>
              <a:t>Neuenschwander</a:t>
            </a:r>
            <a:r>
              <a:rPr lang="es-ES" sz="1400" dirty="0">
                <a:solidFill>
                  <a:schemeClr val="bg1"/>
                </a:solidFill>
              </a:rPr>
              <a:t>, </a:t>
            </a:r>
            <a:r>
              <a:rPr lang="es-ES" sz="1400" dirty="0" err="1">
                <a:solidFill>
                  <a:schemeClr val="bg1"/>
                </a:solidFill>
              </a:rPr>
              <a:t>Janett</a:t>
            </a:r>
            <a:r>
              <a:rPr lang="es-ES" sz="1400" dirty="0">
                <a:solidFill>
                  <a:schemeClr val="bg1"/>
                </a:solidFill>
              </a:rPr>
              <a:t> </a:t>
            </a:r>
            <a:r>
              <a:rPr lang="es-ES" sz="1400" dirty="0" err="1">
                <a:solidFill>
                  <a:schemeClr val="bg1"/>
                </a:solidFill>
              </a:rPr>
              <a:t>Barbaresko</a:t>
            </a:r>
            <a:r>
              <a:rPr lang="es-ES" sz="1400" dirty="0">
                <a:solidFill>
                  <a:schemeClr val="bg1"/>
                </a:solidFill>
              </a:rPr>
              <a:t>, Alexander  </a:t>
            </a:r>
            <a:r>
              <a:rPr lang="es-ES" sz="1400" dirty="0" err="1">
                <a:solidFill>
                  <a:schemeClr val="bg1"/>
                </a:solidFill>
              </a:rPr>
              <a:t>Lang</a:t>
            </a:r>
            <a:r>
              <a:rPr lang="es-ES" sz="1400" dirty="0">
                <a:solidFill>
                  <a:schemeClr val="bg1"/>
                </a:solidFill>
              </a:rPr>
              <a:t>, Haifa </a:t>
            </a:r>
            <a:r>
              <a:rPr lang="es-ES" sz="1400" dirty="0" err="1">
                <a:solidFill>
                  <a:schemeClr val="bg1"/>
                </a:solidFill>
              </a:rPr>
              <a:t>Maalmi</a:t>
            </a:r>
            <a:r>
              <a:rPr lang="es-ES" sz="1400" dirty="0">
                <a:solidFill>
                  <a:schemeClr val="bg1"/>
                </a:solidFill>
              </a:rPr>
              <a:t>, </a:t>
            </a:r>
            <a:r>
              <a:rPr lang="es-ES" sz="1400" dirty="0" err="1">
                <a:solidFill>
                  <a:schemeClr val="bg1"/>
                </a:solidFill>
              </a:rPr>
              <a:t>Wolfgang</a:t>
            </a:r>
            <a:r>
              <a:rPr lang="es-ES" sz="1400" dirty="0">
                <a:solidFill>
                  <a:schemeClr val="bg1"/>
                </a:solidFill>
              </a:rPr>
              <a:t> </a:t>
            </a:r>
            <a:r>
              <a:rPr lang="es-ES" sz="1400" dirty="0" err="1">
                <a:solidFill>
                  <a:schemeClr val="bg1"/>
                </a:solidFill>
              </a:rPr>
              <a:t>Rathmann</a:t>
            </a:r>
            <a:r>
              <a:rPr lang="es-ES" sz="1400" dirty="0">
                <a:solidFill>
                  <a:schemeClr val="bg1"/>
                </a:solidFill>
              </a:rPr>
              <a:t>, Michael </a:t>
            </a:r>
            <a:r>
              <a:rPr lang="es-ES" sz="1400" dirty="0" err="1">
                <a:solidFill>
                  <a:schemeClr val="bg1"/>
                </a:solidFill>
              </a:rPr>
              <a:t>Roden</a:t>
            </a:r>
            <a:r>
              <a:rPr lang="es-ES" sz="1400" dirty="0">
                <a:solidFill>
                  <a:schemeClr val="bg1"/>
                </a:solidFill>
              </a:rPr>
              <a:t>, Christian </a:t>
            </a:r>
            <a:r>
              <a:rPr lang="es-ES" sz="1400" dirty="0" err="1">
                <a:solidFill>
                  <a:schemeClr val="bg1"/>
                </a:solidFill>
              </a:rPr>
              <a:t>Herde</a:t>
            </a:r>
            <a:r>
              <a:rPr lang="es-ES" sz="1400" dirty="0">
                <a:solidFill>
                  <a:schemeClr val="bg1"/>
                </a:solidFill>
              </a:rPr>
              <a:t> </a:t>
            </a:r>
            <a:r>
              <a:rPr lang="es-MX" sz="1400" dirty="0" err="1">
                <a:solidFill>
                  <a:schemeClr val="bg1"/>
                </a:solidFill>
              </a:rPr>
              <a:t>Prediabetes</a:t>
            </a:r>
            <a:r>
              <a:rPr lang="es-MX" sz="1400" dirty="0">
                <a:solidFill>
                  <a:schemeClr val="bg1"/>
                </a:solidFill>
              </a:rPr>
              <a:t> y riesgo de mortalidad, complicaciones y </a:t>
            </a:r>
            <a:r>
              <a:rPr lang="es-MX" sz="1400" dirty="0" err="1">
                <a:solidFill>
                  <a:schemeClr val="bg1"/>
                </a:solidFill>
              </a:rPr>
              <a:t>comorbilidades</a:t>
            </a:r>
            <a:r>
              <a:rPr lang="es-MX" sz="1400" dirty="0">
                <a:solidFill>
                  <a:schemeClr val="bg1"/>
                </a:solidFill>
              </a:rPr>
              <a:t> relacionadas con la diabetes: revisión general de </a:t>
            </a:r>
            <a:r>
              <a:rPr lang="es-MX" sz="1400" dirty="0" err="1">
                <a:solidFill>
                  <a:schemeClr val="bg1"/>
                </a:solidFill>
              </a:rPr>
              <a:t>metanálisis</a:t>
            </a:r>
            <a:r>
              <a:rPr lang="es-MX" sz="1400" dirty="0">
                <a:solidFill>
                  <a:schemeClr val="bg1"/>
                </a:solidFill>
              </a:rPr>
              <a:t> de estudios prospectivos – Diabetología.2022 febrero;65(2):275-285. </a:t>
            </a:r>
            <a:r>
              <a:rPr lang="es-MX" sz="1400" dirty="0" err="1">
                <a:solidFill>
                  <a:schemeClr val="bg1"/>
                </a:solidFill>
              </a:rPr>
              <a:t>doi</a:t>
            </a:r>
            <a:r>
              <a:rPr lang="es-MX" sz="1400" dirty="0">
                <a:solidFill>
                  <a:schemeClr val="bg1"/>
                </a:solidFill>
              </a:rPr>
              <a:t>: 10.1007/s00125-021-05592 3. Publicación electrónica del 31 de octubre de 2021</a:t>
            </a:r>
          </a:p>
          <a:p>
            <a:endParaRPr lang="es-ES" sz="1400" dirty="0">
              <a:solidFill>
                <a:schemeClr val="bg1"/>
              </a:solidFill>
            </a:endParaRPr>
          </a:p>
        </p:txBody>
      </p:sp>
      <p:sp>
        <p:nvSpPr>
          <p:cNvPr id="8" name="7 Rectángulo"/>
          <p:cNvSpPr/>
          <p:nvPr/>
        </p:nvSpPr>
        <p:spPr>
          <a:xfrm>
            <a:off x="714344" y="0"/>
            <a:ext cx="8429684" cy="1200329"/>
          </a:xfrm>
          <a:prstGeom prst="rect">
            <a:avLst/>
          </a:prstGeom>
        </p:spPr>
        <p:txBody>
          <a:bodyPr wrap="square">
            <a:spAutoFit/>
          </a:bodyPr>
          <a:lstStyle/>
          <a:p>
            <a:r>
              <a:rPr lang="es-MX" sz="2400" b="1" dirty="0" err="1">
                <a:solidFill>
                  <a:srgbClr val="FFFF00"/>
                </a:solidFill>
              </a:rPr>
              <a:t>Prediabetes</a:t>
            </a:r>
            <a:r>
              <a:rPr lang="es-MX" sz="2400" b="1" dirty="0">
                <a:solidFill>
                  <a:srgbClr val="FFFF00"/>
                </a:solidFill>
              </a:rPr>
              <a:t> y riesgo de mortalidad, complicaciones y </a:t>
            </a:r>
            <a:r>
              <a:rPr lang="es-MX" sz="2400" b="1" dirty="0" err="1">
                <a:solidFill>
                  <a:srgbClr val="FFFF00"/>
                </a:solidFill>
              </a:rPr>
              <a:t>comorbilidades</a:t>
            </a:r>
            <a:r>
              <a:rPr lang="es-MX" sz="2400" b="1" dirty="0">
                <a:solidFill>
                  <a:srgbClr val="FFFF00"/>
                </a:solidFill>
              </a:rPr>
              <a:t> relacionadas con la diabetes: revisión general de </a:t>
            </a:r>
            <a:r>
              <a:rPr lang="es-MX" sz="2400" b="1" dirty="0" err="1">
                <a:solidFill>
                  <a:srgbClr val="FFFF00"/>
                </a:solidFill>
              </a:rPr>
              <a:t>metanálisis</a:t>
            </a:r>
            <a:r>
              <a:rPr lang="es-MX" sz="2400" b="1" dirty="0">
                <a:solidFill>
                  <a:srgbClr val="FFFF00"/>
                </a:solidFill>
              </a:rPr>
              <a:t> de estudios prospectivos </a:t>
            </a:r>
            <a:endParaRPr lang="es-ES" sz="2400" b="1" dirty="0">
              <a:solidFill>
                <a:srgbClr val="FFFF00"/>
              </a:solidFill>
            </a:endParaRPr>
          </a:p>
        </p:txBody>
      </p:sp>
    </p:spTree>
    <p:extLst>
      <p:ext uri="{BB962C8B-B14F-4D97-AF65-F5344CB8AC3E}">
        <p14:creationId xmlns:p14="http://schemas.microsoft.com/office/powerpoint/2010/main" val="15429165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tx1"/>
              </a:buClr>
              <a:buSzPct val="110000"/>
              <a:buNone/>
            </a:pPr>
            <a:endParaRPr lang="es-ES_tradnl" sz="2400" dirty="0">
              <a:solidFill>
                <a:schemeClr val="bg1"/>
              </a:solidFill>
              <a:latin typeface="Arial" charset="0"/>
            </a:endParaRPr>
          </a:p>
          <a:p>
            <a:pPr marL="609600" indent="-609600">
              <a:buClr>
                <a:schemeClr val="tx1"/>
              </a:buClr>
              <a:buSzPct val="110000"/>
              <a:buNone/>
            </a:pPr>
            <a:endParaRPr lang="es-ES_tradnl" sz="2400" dirty="0">
              <a:solidFill>
                <a:schemeClr val="bg1"/>
              </a:solidFill>
              <a:latin typeface="Arial" charset="0"/>
            </a:endParaRPr>
          </a:p>
          <a:p>
            <a:pPr marL="609600" indent="-609600">
              <a:buClr>
                <a:schemeClr val="tx1"/>
              </a:buClr>
              <a:buSzPct val="110000"/>
              <a:buNone/>
            </a:pPr>
            <a:r>
              <a:rPr lang="es-ES_tradnl" sz="2800" dirty="0">
                <a:solidFill>
                  <a:schemeClr val="bg1"/>
                </a:solidFill>
                <a:latin typeface="Arial" charset="0"/>
              </a:rPr>
              <a:t> </a:t>
            </a:r>
            <a:r>
              <a:rPr lang="es-ES_tradnl" sz="2800" dirty="0">
                <a:solidFill>
                  <a:srgbClr val="FFFF00"/>
                </a:solidFill>
                <a:latin typeface="Arial" charset="0"/>
              </a:rPr>
              <a:t>      1</a:t>
            </a:r>
            <a:r>
              <a:rPr lang="es-MX" sz="2800" dirty="0">
                <a:solidFill>
                  <a:srgbClr val="FFFF00"/>
                </a:solidFill>
                <a:latin typeface="Arial" charset="0"/>
              </a:rPr>
              <a:t>¿La  </a:t>
            </a:r>
            <a:r>
              <a:rPr lang="es-MX" sz="2800" dirty="0" err="1">
                <a:solidFill>
                  <a:srgbClr val="FFFF00"/>
                </a:solidFill>
                <a:latin typeface="Arial" charset="0"/>
              </a:rPr>
              <a:t>prediabetes</a:t>
            </a:r>
            <a:r>
              <a:rPr lang="es-MX" sz="2800" dirty="0">
                <a:solidFill>
                  <a:srgbClr val="FFFF00"/>
                </a:solidFill>
                <a:latin typeface="Arial" charset="0"/>
              </a:rPr>
              <a:t> se asocia a un mayor riesgo de enfermedad Cardiovascular y mortalidad que el resto de la población?</a:t>
            </a:r>
          </a:p>
          <a:p>
            <a:pPr marL="609600" indent="-609600">
              <a:buClr>
                <a:schemeClr val="tx1"/>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6" name="5 CuadroTexto"/>
          <p:cNvSpPr txBox="1"/>
          <p:nvPr/>
        </p:nvSpPr>
        <p:spPr>
          <a:xfrm>
            <a:off x="5072062" y="4857760"/>
            <a:ext cx="612668" cy="707886"/>
          </a:xfrm>
          <a:prstGeom prst="rect">
            <a:avLst/>
          </a:prstGeom>
          <a:noFill/>
        </p:spPr>
        <p:txBody>
          <a:bodyPr wrap="none" rtlCol="0">
            <a:spAutoFit/>
          </a:bodyPr>
          <a:lstStyle/>
          <a:p>
            <a:r>
              <a:rPr lang="es-ES" sz="4000" b="1" dirty="0">
                <a:solidFill>
                  <a:srgbClr val="FFFF00"/>
                </a:solidFill>
              </a:rPr>
              <a:t>Si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14278" y="1000108"/>
            <a:ext cx="9715568" cy="3429024"/>
          </a:xfrm>
          <a:noFill/>
        </p:spPr>
        <p:txBody>
          <a:bodyPr/>
          <a:lstStyle/>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r>
              <a:rPr lang="es-MX" sz="2800" b="1" dirty="0">
                <a:solidFill>
                  <a:srgbClr val="FFFF00"/>
                </a:solidFill>
                <a:latin typeface="Arial" charset="0"/>
              </a:rPr>
              <a:t>2-    Si la </a:t>
            </a:r>
            <a:r>
              <a:rPr lang="es-MX" sz="2800" b="1" dirty="0" err="1">
                <a:solidFill>
                  <a:srgbClr val="FFFF00"/>
                </a:solidFill>
                <a:latin typeface="Arial" charset="0"/>
              </a:rPr>
              <a:t>prediabetes</a:t>
            </a:r>
            <a:r>
              <a:rPr lang="es-MX" sz="2800" b="1" dirty="0">
                <a:solidFill>
                  <a:srgbClr val="FFFF00"/>
                </a:solidFill>
                <a:latin typeface="Arial" charset="0"/>
              </a:rPr>
              <a:t> se  asocia a </a:t>
            </a:r>
            <a:r>
              <a:rPr lang="es-MX" sz="2800" b="1" dirty="0" err="1">
                <a:solidFill>
                  <a:srgbClr val="FFFF00"/>
                </a:solidFill>
                <a:latin typeface="Arial" charset="0"/>
              </a:rPr>
              <a:t>dislipemia</a:t>
            </a:r>
            <a:r>
              <a:rPr lang="es-MX" sz="2800" b="1" dirty="0">
                <a:solidFill>
                  <a:srgbClr val="FFFF00"/>
                </a:solidFill>
                <a:latin typeface="Arial" charset="0"/>
              </a:rPr>
              <a:t>  por lo tanto tendremos un mayor riesgo de enfermedad Cardiovascular </a:t>
            </a:r>
          </a:p>
          <a:p>
            <a:pPr marL="609600" indent="-609600">
              <a:buClr>
                <a:schemeClr val="accent3"/>
              </a:buClr>
              <a:buSzPct val="110000"/>
              <a:buNone/>
            </a:pPr>
            <a:r>
              <a:rPr lang="es-MX" sz="2800" b="1" dirty="0">
                <a:solidFill>
                  <a:srgbClr val="FFFF00"/>
                </a:solidFill>
                <a:latin typeface="Arial" charset="0"/>
              </a:rPr>
              <a:t>       ¿ Debemos tratarla con </a:t>
            </a:r>
            <a:r>
              <a:rPr lang="es-MX" sz="2800" b="1" dirty="0" err="1">
                <a:solidFill>
                  <a:srgbClr val="FFFF00"/>
                </a:solidFill>
                <a:latin typeface="Arial" charset="0"/>
              </a:rPr>
              <a:t>estatinas</a:t>
            </a:r>
            <a:r>
              <a:rPr lang="es-MX" sz="2800" b="1" dirty="0">
                <a:solidFill>
                  <a:srgbClr val="FFFF00"/>
                </a:solidFill>
                <a:latin typeface="Arial" charset="0"/>
              </a:rPr>
              <a:t> o por el contrario las </a:t>
            </a:r>
            <a:r>
              <a:rPr lang="es-MX" sz="2800" b="1" dirty="0" err="1">
                <a:solidFill>
                  <a:srgbClr val="FFFF00"/>
                </a:solidFill>
                <a:latin typeface="Arial" charset="0"/>
              </a:rPr>
              <a:t>estatinas</a:t>
            </a:r>
            <a:r>
              <a:rPr lang="es-MX" sz="2800" b="1" dirty="0">
                <a:solidFill>
                  <a:srgbClr val="FFFF00"/>
                </a:solidFill>
                <a:latin typeface="Arial" charset="0"/>
              </a:rPr>
              <a:t> pueden tener  un efecto </a:t>
            </a:r>
            <a:r>
              <a:rPr lang="es-MX" sz="2800" b="1" dirty="0" err="1">
                <a:solidFill>
                  <a:srgbClr val="FFFF00"/>
                </a:solidFill>
                <a:latin typeface="Arial" charset="0"/>
              </a:rPr>
              <a:t>diabetogénico</a:t>
            </a:r>
            <a:r>
              <a:rPr lang="es-MX" sz="2800" b="1" dirty="0">
                <a:solidFill>
                  <a:srgbClr val="FFFF00"/>
                </a:solidFill>
                <a:latin typeface="Arial" charset="0"/>
              </a:rPr>
              <a:t>?</a:t>
            </a:r>
          </a:p>
          <a:p>
            <a:pPr marL="609600" indent="-609600">
              <a:buClr>
                <a:schemeClr val="accent3"/>
              </a:buClr>
              <a:buSzPct val="110000"/>
              <a:buNone/>
            </a:pPr>
            <a:endParaRPr lang="es-MX" sz="2400" b="1" dirty="0">
              <a:solidFill>
                <a:srgbClr val="FFFF00"/>
              </a:solidFill>
              <a:latin typeface="Arial" charset="0"/>
            </a:endParaRPr>
          </a:p>
          <a:p>
            <a:pPr marL="609600" indent="-609600">
              <a:buClr>
                <a:schemeClr val="accent3"/>
              </a:buClr>
              <a:buSzPct val="110000"/>
              <a:buNone/>
            </a:pPr>
            <a:endParaRPr lang="es-MX" sz="2400" b="1" dirty="0">
              <a:solidFill>
                <a:srgbClr val="FFFF00"/>
              </a:solidFill>
              <a:latin typeface="Arial" charset="0"/>
            </a:endParaRPr>
          </a:p>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Tree>
    <p:extLst>
      <p:ext uri="{BB962C8B-B14F-4D97-AF65-F5344CB8AC3E}">
        <p14:creationId xmlns:p14="http://schemas.microsoft.com/office/powerpoint/2010/main" val="154291657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000108"/>
            <a:ext cx="9715568" cy="3429024"/>
          </a:xfrm>
          <a:noFill/>
        </p:spPr>
        <p:txBody>
          <a:bodyPr/>
          <a:lstStyle/>
          <a:p>
            <a:pPr marL="609600" indent="-609600">
              <a:buClr>
                <a:schemeClr val="accent3"/>
              </a:buClr>
              <a:buSzPct val="110000"/>
            </a:pPr>
            <a:endParaRPr lang="es-ES" sz="2400" dirty="0">
              <a:solidFill>
                <a:schemeClr val="bg1"/>
              </a:solidFill>
            </a:endParaRPr>
          </a:p>
          <a:p>
            <a:pPr marL="609600" indent="-609600">
              <a:buClr>
                <a:schemeClr val="accent3"/>
              </a:buClr>
              <a:buSzPct val="110000"/>
            </a:pPr>
            <a:endParaRPr lang="es-ES" sz="2800" dirty="0">
              <a:solidFill>
                <a:schemeClr val="bg1"/>
              </a:solidFill>
            </a:endParaRPr>
          </a:p>
          <a:p>
            <a:pPr marL="609600" indent="-609600">
              <a:buClr>
                <a:schemeClr val="accent3"/>
              </a:buClr>
              <a:buSzPct val="110000"/>
              <a:buNone/>
            </a:pPr>
            <a:r>
              <a:rPr lang="es-ES" sz="2800" dirty="0">
                <a:solidFill>
                  <a:schemeClr val="bg1"/>
                </a:solidFill>
              </a:rPr>
              <a:t>      </a:t>
            </a: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285716" y="1000108"/>
            <a:ext cx="9715568" cy="8032968"/>
          </a:xfrm>
          <a:prstGeom prst="rect">
            <a:avLst/>
          </a:prstGeom>
        </p:spPr>
        <p:txBody>
          <a:bodyPr wrap="square">
            <a:spAutoFit/>
          </a:bodyPr>
          <a:lstStyle/>
          <a:p>
            <a:endParaRPr lang="es-MX" sz="2800" dirty="0">
              <a:solidFill>
                <a:schemeClr val="bg1"/>
              </a:solidFill>
            </a:endParaRPr>
          </a:p>
          <a:p>
            <a:r>
              <a:rPr lang="es-MX" sz="2800" dirty="0">
                <a:solidFill>
                  <a:schemeClr val="bg1"/>
                </a:solidFill>
              </a:rPr>
              <a:t>La </a:t>
            </a:r>
            <a:r>
              <a:rPr lang="es-MX" sz="2800" dirty="0" err="1">
                <a:solidFill>
                  <a:schemeClr val="bg1"/>
                </a:solidFill>
              </a:rPr>
              <a:t>prediabetes</a:t>
            </a:r>
            <a:r>
              <a:rPr lang="es-MX" sz="2800" dirty="0">
                <a:solidFill>
                  <a:schemeClr val="bg1"/>
                </a:solidFill>
              </a:rPr>
              <a:t> cuando se asocia a </a:t>
            </a:r>
            <a:r>
              <a:rPr lang="es-MX" sz="2800" dirty="0" err="1">
                <a:solidFill>
                  <a:schemeClr val="bg1"/>
                </a:solidFill>
              </a:rPr>
              <a:t>dislipemia</a:t>
            </a:r>
            <a:r>
              <a:rPr lang="es-MX" sz="2800" dirty="0">
                <a:solidFill>
                  <a:schemeClr val="bg1"/>
                </a:solidFill>
              </a:rPr>
              <a:t> conduce a un mayor riesgo de enfermedad cardiovascular. Por lo tanto debemos tratar la </a:t>
            </a:r>
            <a:r>
              <a:rPr lang="es-MX" sz="2800" dirty="0" err="1">
                <a:solidFill>
                  <a:schemeClr val="bg1"/>
                </a:solidFill>
              </a:rPr>
              <a:t>dislipemia</a:t>
            </a:r>
            <a:r>
              <a:rPr lang="es-MX" sz="2800" dirty="0">
                <a:solidFill>
                  <a:schemeClr val="bg1"/>
                </a:solidFill>
              </a:rPr>
              <a:t> en estos pacientes</a:t>
            </a:r>
          </a:p>
          <a:p>
            <a:endParaRPr lang="es-MX" sz="2800" dirty="0">
              <a:solidFill>
                <a:schemeClr val="bg1"/>
              </a:solidFill>
            </a:endParaRPr>
          </a:p>
          <a:p>
            <a:endParaRPr lang="es-MX" sz="2800" dirty="0">
              <a:solidFill>
                <a:schemeClr val="bg1"/>
              </a:solidFill>
            </a:endParaRPr>
          </a:p>
          <a:p>
            <a:endParaRPr lang="es-ES" sz="2800" b="1" dirty="0">
              <a:solidFill>
                <a:srgbClr val="FFFF00"/>
              </a:solidFill>
            </a:endParaRPr>
          </a:p>
          <a:p>
            <a:r>
              <a:rPr lang="es-ES" sz="2800" b="1" dirty="0">
                <a:solidFill>
                  <a:srgbClr val="FFFF00"/>
                </a:solidFill>
              </a:rPr>
              <a:t>La reducción del c LDL es el principal objetivo terapéutico en estos pacientes </a:t>
            </a:r>
            <a:r>
              <a:rPr lang="es-ES" sz="2800" b="1" dirty="0" err="1">
                <a:solidFill>
                  <a:srgbClr val="FFFF00"/>
                </a:solidFill>
              </a:rPr>
              <a:t>prediabéticos</a:t>
            </a:r>
            <a:r>
              <a:rPr lang="es-ES" sz="2800" b="1" dirty="0">
                <a:solidFill>
                  <a:srgbClr val="FFFF00"/>
                </a:solidFill>
              </a:rPr>
              <a:t> con </a:t>
            </a:r>
            <a:r>
              <a:rPr lang="es-ES" sz="2800" b="1" dirty="0" err="1">
                <a:solidFill>
                  <a:srgbClr val="FFFF00"/>
                </a:solidFill>
              </a:rPr>
              <a:t>dislipidemia</a:t>
            </a:r>
            <a:r>
              <a:rPr lang="es-ES" sz="2800" b="1" dirty="0">
                <a:solidFill>
                  <a:srgbClr val="FFFF00"/>
                </a:solidFill>
              </a:rPr>
              <a:t>. </a:t>
            </a:r>
          </a:p>
          <a:p>
            <a:endParaRPr lang="es-ES" sz="2400" b="1" dirty="0">
              <a:solidFill>
                <a:srgbClr val="FFFF00"/>
              </a:solidFill>
            </a:endParaRPr>
          </a:p>
          <a:p>
            <a:endParaRPr lang="es-ES" sz="2400" b="1" dirty="0">
              <a:solidFill>
                <a:srgbClr val="FFFF00"/>
              </a:solidFill>
            </a:endParaRPr>
          </a:p>
          <a:p>
            <a:endParaRPr lang="es-MX" sz="2400" dirty="0">
              <a:solidFill>
                <a:schemeClr val="bg1"/>
              </a:solidFill>
            </a:endParaRPr>
          </a:p>
          <a:p>
            <a:r>
              <a:rPr lang="es-MX" sz="2400" dirty="0">
                <a:solidFill>
                  <a:srgbClr val="FFFFFF"/>
                </a:solidFill>
              </a:rPr>
              <a:t>                                       </a:t>
            </a:r>
          </a:p>
          <a:p>
            <a:r>
              <a:rPr lang="es-MX" sz="2400" dirty="0">
                <a:solidFill>
                  <a:srgbClr val="FFFFFF"/>
                </a:solidFill>
              </a:rPr>
              <a:t>                           </a:t>
            </a:r>
            <a:endParaRPr lang="es-ES" sz="2400" dirty="0">
              <a:solidFill>
                <a:srgbClr val="FFFFFF"/>
              </a:solidFill>
            </a:endParaRPr>
          </a:p>
          <a:p>
            <a:endParaRPr lang="es-MX" sz="2400" dirty="0">
              <a:solidFill>
                <a:srgbClr val="FFFFFF"/>
              </a:solidFill>
            </a:endParaRPr>
          </a:p>
          <a:p>
            <a:endParaRPr lang="es-MX" sz="2400" dirty="0">
              <a:solidFill>
                <a:srgbClr val="FFFFFF"/>
              </a:solidFill>
            </a:endParaRPr>
          </a:p>
          <a:p>
            <a:endParaRPr lang="es-MX" sz="2400" dirty="0">
              <a:solidFill>
                <a:srgbClr val="FFFFFF"/>
              </a:solidFill>
            </a:endParaRPr>
          </a:p>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
        <p:nvSpPr>
          <p:cNvPr id="11" name="10 Flecha abajo"/>
          <p:cNvSpPr/>
          <p:nvPr/>
        </p:nvSpPr>
        <p:spPr>
          <a:xfrm>
            <a:off x="4571996" y="3000372"/>
            <a:ext cx="428628" cy="8572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4291657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000108"/>
            <a:ext cx="9715568" cy="3429024"/>
          </a:xfrm>
          <a:noFill/>
        </p:spPr>
        <p:txBody>
          <a:bodyPr/>
          <a:lstStyle/>
          <a:p>
            <a:pPr marL="609600" indent="-609600">
              <a:buClr>
                <a:schemeClr val="accent3"/>
              </a:buClr>
              <a:buSzPct val="110000"/>
              <a:buNone/>
            </a:pPr>
            <a:r>
              <a:rPr lang="es-ES" sz="2400" dirty="0">
                <a:solidFill>
                  <a:srgbClr val="FFFFFF"/>
                </a:solidFill>
              </a:rPr>
              <a:t>        </a:t>
            </a:r>
            <a:r>
              <a:rPr lang="es-ES" sz="2400" b="1" dirty="0">
                <a:solidFill>
                  <a:srgbClr val="00FFFF"/>
                </a:solidFill>
              </a:rPr>
              <a:t>Cuando bajamos el C- LDL se producen cambios en la placa </a:t>
            </a:r>
            <a:r>
              <a:rPr lang="es-ES" sz="2400" dirty="0">
                <a:solidFill>
                  <a:srgbClr val="FFFFFF"/>
                </a:solidFill>
              </a:rPr>
              <a:t>ya sea estabilización o regresión de la misma  y como consecuencia</a:t>
            </a:r>
            <a:r>
              <a:rPr lang="es-ES" sz="2400" dirty="0">
                <a:solidFill>
                  <a:srgbClr val="66FF33"/>
                </a:solidFill>
              </a:rPr>
              <a:t> </a:t>
            </a:r>
            <a:r>
              <a:rPr lang="es-ES" sz="2400" b="1" dirty="0">
                <a:solidFill>
                  <a:srgbClr val="66FF33"/>
                </a:solidFill>
              </a:rPr>
              <a:t>disminuye  la incidencia de desarrollo de cardiopatía isquémica y accidente </a:t>
            </a:r>
            <a:r>
              <a:rPr lang="es-ES" sz="2400" b="1" dirty="0" err="1">
                <a:solidFill>
                  <a:srgbClr val="66FF33"/>
                </a:solidFill>
              </a:rPr>
              <a:t>cerebrovascular</a:t>
            </a:r>
            <a:r>
              <a:rPr lang="es-ES" sz="2400" b="1" dirty="0">
                <a:solidFill>
                  <a:srgbClr val="92D050"/>
                </a:solidFill>
              </a:rPr>
              <a:t>.</a:t>
            </a:r>
          </a:p>
          <a:p>
            <a:pPr marL="609600" indent="-609600">
              <a:buClr>
                <a:schemeClr val="accent3"/>
              </a:buClr>
              <a:buSzPct val="110000"/>
              <a:buNone/>
            </a:pPr>
            <a:r>
              <a:rPr lang="es-ES" sz="2400" dirty="0">
                <a:solidFill>
                  <a:srgbClr val="FFFFFF"/>
                </a:solidFill>
              </a:rPr>
              <a:t> </a:t>
            </a:r>
          </a:p>
          <a:p>
            <a:pPr marL="609600" indent="-609600">
              <a:buClr>
                <a:schemeClr val="accent3"/>
              </a:buClr>
              <a:buSzPct val="110000"/>
              <a:buNone/>
            </a:pPr>
            <a:r>
              <a:rPr lang="es-ES" sz="2400" dirty="0">
                <a:solidFill>
                  <a:srgbClr val="FFFFFF"/>
                </a:solidFill>
              </a:rPr>
              <a:t>        Las </a:t>
            </a:r>
            <a:r>
              <a:rPr lang="es-ES" sz="2400" dirty="0">
                <a:solidFill>
                  <a:srgbClr val="FFFF00"/>
                </a:solidFill>
              </a:rPr>
              <a:t>intervenciones terapéuticas </a:t>
            </a:r>
            <a:r>
              <a:rPr lang="es-ES" sz="2400" dirty="0">
                <a:solidFill>
                  <a:srgbClr val="FFFFFF"/>
                </a:solidFill>
              </a:rPr>
              <a:t>deben estar dirigidas en dos aspectos:</a:t>
            </a:r>
          </a:p>
          <a:p>
            <a:pPr marL="609600" indent="-609600">
              <a:buClr>
                <a:schemeClr val="accent3"/>
              </a:buClr>
              <a:buSzPct val="110000"/>
            </a:pPr>
            <a:endParaRPr lang="es-ES" sz="2400" dirty="0">
              <a:solidFill>
                <a:srgbClr val="FFFFFF"/>
              </a:solidFill>
            </a:endParaRPr>
          </a:p>
          <a:p>
            <a:pPr marL="609600" indent="-609600">
              <a:buClr>
                <a:schemeClr val="accent3"/>
              </a:buClr>
              <a:buSzPct val="110000"/>
            </a:pPr>
            <a:r>
              <a:rPr lang="es-ES" sz="2400" dirty="0">
                <a:solidFill>
                  <a:srgbClr val="FFFFFF"/>
                </a:solidFill>
              </a:rPr>
              <a:t>En primer lugar realizar </a:t>
            </a:r>
            <a:r>
              <a:rPr lang="es-ES" sz="2400" b="1" dirty="0">
                <a:solidFill>
                  <a:srgbClr val="FFFF00"/>
                </a:solidFill>
              </a:rPr>
              <a:t>modificaciones en el estilo de vida</a:t>
            </a:r>
          </a:p>
          <a:p>
            <a:pPr marL="609600" indent="-609600">
              <a:buClr>
                <a:schemeClr val="accent3"/>
              </a:buClr>
              <a:buSzPct val="110000"/>
            </a:pPr>
            <a:endParaRPr lang="es-ES" sz="2400" dirty="0">
              <a:solidFill>
                <a:srgbClr val="FFFFFF"/>
              </a:solidFill>
            </a:endParaRPr>
          </a:p>
          <a:p>
            <a:pPr marL="609600" indent="-609600">
              <a:buClr>
                <a:schemeClr val="accent3"/>
              </a:buClr>
              <a:buSzPct val="110000"/>
            </a:pPr>
            <a:r>
              <a:rPr lang="es-ES" sz="2400" dirty="0">
                <a:solidFill>
                  <a:srgbClr val="FFFFFF"/>
                </a:solidFill>
              </a:rPr>
              <a:t>En segundo lugar el </a:t>
            </a:r>
            <a:r>
              <a:rPr lang="es-ES" sz="2400" b="1" dirty="0">
                <a:solidFill>
                  <a:srgbClr val="FFFF00"/>
                </a:solidFill>
              </a:rPr>
              <a:t>tratamiento farmacológico </a:t>
            </a:r>
          </a:p>
          <a:p>
            <a:pPr marL="609600" indent="-609600">
              <a:buClr>
                <a:schemeClr val="accent3"/>
              </a:buClr>
              <a:buSzPct val="110000"/>
              <a:buNone/>
            </a:pPr>
            <a:endParaRPr lang="es-MX" sz="2400" dirty="0">
              <a:solidFill>
                <a:srgbClr val="FFFFFF"/>
              </a:solidFill>
            </a:endParaRPr>
          </a:p>
          <a:p>
            <a:pPr marL="609600" indent="-609600">
              <a:buClr>
                <a:schemeClr val="accent3"/>
              </a:buClr>
              <a:buSzPct val="110000"/>
              <a:buNone/>
            </a:pPr>
            <a:endParaRPr lang="es-ES" sz="2400" dirty="0">
              <a:solidFill>
                <a:srgbClr val="FFFFFF"/>
              </a:solidFill>
            </a:endParaRPr>
          </a:p>
          <a:p>
            <a:pPr marL="609600" indent="-609600">
              <a:buClr>
                <a:schemeClr val="accent3"/>
              </a:buClr>
              <a:buSzPct val="110000"/>
              <a:buNone/>
            </a:pPr>
            <a:r>
              <a:rPr lang="es-ES" sz="2400" dirty="0">
                <a:solidFill>
                  <a:srgbClr val="FFFFFF"/>
                </a:solidFill>
              </a:rPr>
              <a:t>          ¿</a:t>
            </a:r>
            <a:r>
              <a:rPr lang="es-ES" sz="2400" b="1" dirty="0">
                <a:solidFill>
                  <a:srgbClr val="00FFFF"/>
                </a:solidFill>
              </a:rPr>
              <a:t>Son las </a:t>
            </a:r>
            <a:r>
              <a:rPr lang="es-ES" sz="2400" b="1" dirty="0" err="1">
                <a:solidFill>
                  <a:srgbClr val="00FFFF"/>
                </a:solidFill>
              </a:rPr>
              <a:t>estatinas</a:t>
            </a:r>
            <a:r>
              <a:rPr lang="es-ES" sz="2400" b="1" dirty="0">
                <a:solidFill>
                  <a:srgbClr val="00FFFF"/>
                </a:solidFill>
              </a:rPr>
              <a:t>  las drogas de primera elección?</a:t>
            </a:r>
          </a:p>
          <a:p>
            <a:pPr marL="609600" indent="-609600">
              <a:buClr>
                <a:schemeClr val="accent3"/>
              </a:buClr>
              <a:buSzPct val="110000"/>
            </a:pPr>
            <a:endParaRPr lang="es-ES_tradnl" sz="2400" dirty="0">
              <a:solidFill>
                <a:srgbClr val="FFFFFF"/>
              </a:solidFill>
              <a:latin typeface="Arial" charset="0"/>
            </a:endParaRPr>
          </a:p>
          <a:p>
            <a:pPr marL="609600" indent="-609600">
              <a:buClr>
                <a:schemeClr val="accent3"/>
              </a:buClr>
              <a:buSzPct val="110000"/>
            </a:pPr>
            <a:endParaRPr lang="es-ES_tradnl" sz="2400" dirty="0">
              <a:solidFill>
                <a:srgbClr val="FFFFFF"/>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16" name="15 Flecha abajo"/>
          <p:cNvSpPr/>
          <p:nvPr/>
        </p:nvSpPr>
        <p:spPr>
          <a:xfrm>
            <a:off x="4643434" y="2357430"/>
            <a:ext cx="357190" cy="64294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6 Flecha abajo"/>
          <p:cNvSpPr/>
          <p:nvPr/>
        </p:nvSpPr>
        <p:spPr>
          <a:xfrm>
            <a:off x="4714872" y="5357826"/>
            <a:ext cx="357190" cy="64294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54291657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14278" y="928670"/>
            <a:ext cx="9715568" cy="3429024"/>
          </a:xfrm>
          <a:noFill/>
        </p:spPr>
        <p:txBody>
          <a:bodyPr/>
          <a:lstStyle/>
          <a:p>
            <a:pPr marL="609600" indent="-609600">
              <a:buClr>
                <a:schemeClr val="accent3"/>
              </a:buClr>
              <a:buSzPct val="110000"/>
            </a:pPr>
            <a:r>
              <a:rPr lang="es-ES" sz="2400" b="1" dirty="0">
                <a:solidFill>
                  <a:srgbClr val="FFFFFF"/>
                </a:solidFill>
              </a:rPr>
              <a:t>Las </a:t>
            </a:r>
            <a:r>
              <a:rPr lang="es-ES" sz="2400" b="1" dirty="0" err="1">
                <a:solidFill>
                  <a:srgbClr val="FFFFFF"/>
                </a:solidFill>
              </a:rPr>
              <a:t>estatinas</a:t>
            </a:r>
            <a:r>
              <a:rPr lang="es-ES" sz="2400" b="1" dirty="0">
                <a:solidFill>
                  <a:srgbClr val="FFFFFF"/>
                </a:solidFill>
              </a:rPr>
              <a:t> actúan inhibiendo la síntesis de colesterol en forma directa</a:t>
            </a:r>
          </a:p>
          <a:p>
            <a:pPr marL="609600" indent="-609600">
              <a:buClr>
                <a:schemeClr val="accent3"/>
              </a:buClr>
              <a:buSzPct val="110000"/>
            </a:pPr>
            <a:endParaRPr lang="es-ES_tradnl" sz="2400" dirty="0">
              <a:solidFill>
                <a:srgbClr val="FFFFFF"/>
              </a:solidFill>
              <a:latin typeface="Arial" charset="0"/>
            </a:endParaRPr>
          </a:p>
          <a:p>
            <a:pPr marL="609600" indent="-609600">
              <a:buClr>
                <a:schemeClr val="accent3"/>
              </a:buClr>
              <a:buSzPct val="110000"/>
            </a:pPr>
            <a:r>
              <a:rPr lang="es-ES_tradnl" sz="2400" dirty="0">
                <a:solidFill>
                  <a:srgbClr val="FFFFFF"/>
                </a:solidFill>
                <a:latin typeface="Arial" charset="0"/>
              </a:rPr>
              <a:t>  </a:t>
            </a:r>
          </a:p>
          <a:p>
            <a:pPr marL="609600" indent="-609600">
              <a:buClr>
                <a:schemeClr val="accent3"/>
              </a:buClr>
              <a:buSzPct val="110000"/>
              <a:buNone/>
            </a:pPr>
            <a:endParaRPr lang="es-ES_tradnl" sz="2400" dirty="0">
              <a:solidFill>
                <a:srgbClr val="FFFFFF"/>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pic>
        <p:nvPicPr>
          <p:cNvPr id="7" name="Picture 2"/>
          <p:cNvPicPr>
            <a:picLocks noChangeAspect="1" noChangeArrowheads="1"/>
          </p:cNvPicPr>
          <p:nvPr/>
        </p:nvPicPr>
        <p:blipFill>
          <a:blip r:embed="rId5"/>
          <a:srcRect l="22511" t="10742" r="22584" b="57031"/>
          <a:stretch>
            <a:fillRect/>
          </a:stretch>
        </p:blipFill>
        <p:spPr bwMode="auto">
          <a:xfrm>
            <a:off x="642906" y="1785926"/>
            <a:ext cx="3831709" cy="1500198"/>
          </a:xfrm>
          <a:prstGeom prst="rect">
            <a:avLst/>
          </a:prstGeom>
          <a:noFill/>
          <a:ln w="9525">
            <a:noFill/>
            <a:miter lim="800000"/>
            <a:headEnd/>
            <a:tailEnd/>
          </a:ln>
          <a:effectLst/>
        </p:spPr>
      </p:pic>
      <p:cxnSp>
        <p:nvCxnSpPr>
          <p:cNvPr id="8" name="7 Conector recto de flecha"/>
          <p:cNvCxnSpPr/>
          <p:nvPr/>
        </p:nvCxnSpPr>
        <p:spPr bwMode="auto">
          <a:xfrm rot="5400000">
            <a:off x="4286640" y="2571348"/>
            <a:ext cx="1428761" cy="793"/>
          </a:xfrm>
          <a:prstGeom prst="straightConnector1">
            <a:avLst/>
          </a:prstGeom>
          <a:ln w="101600">
            <a:solidFill>
              <a:srgbClr val="CC3300"/>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12" name="11 Rectángulo"/>
          <p:cNvSpPr/>
          <p:nvPr/>
        </p:nvSpPr>
        <p:spPr>
          <a:xfrm>
            <a:off x="500030" y="3214686"/>
            <a:ext cx="9501254" cy="3785652"/>
          </a:xfrm>
          <a:prstGeom prst="rect">
            <a:avLst/>
          </a:prstGeom>
        </p:spPr>
        <p:txBody>
          <a:bodyPr wrap="square">
            <a:spAutoFit/>
          </a:bodyPr>
          <a:lstStyle/>
          <a:p>
            <a:r>
              <a:rPr lang="es-ES" sz="2400" b="1" dirty="0">
                <a:solidFill>
                  <a:srgbClr val="FFFFFF"/>
                </a:solidFill>
              </a:rPr>
              <a:t>  </a:t>
            </a:r>
          </a:p>
          <a:p>
            <a:pPr>
              <a:buFont typeface="Arial" pitchFamily="34" charset="0"/>
              <a:buChar char="•"/>
            </a:pPr>
            <a:r>
              <a:rPr lang="es-ES" sz="2400" b="1" dirty="0">
                <a:solidFill>
                  <a:srgbClr val="FFFFFF"/>
                </a:solidFill>
              </a:rPr>
              <a:t>     Las </a:t>
            </a:r>
            <a:r>
              <a:rPr lang="es-ES" sz="2400" b="1" dirty="0" err="1">
                <a:solidFill>
                  <a:srgbClr val="FFFFFF"/>
                </a:solidFill>
              </a:rPr>
              <a:t>estatinas</a:t>
            </a:r>
            <a:r>
              <a:rPr lang="es-ES" sz="2400" b="1" dirty="0">
                <a:solidFill>
                  <a:srgbClr val="FFFFFF"/>
                </a:solidFill>
              </a:rPr>
              <a:t> disminuyen el </a:t>
            </a:r>
            <a:r>
              <a:rPr lang="es-ES" sz="2400" b="1" dirty="0" err="1">
                <a:solidFill>
                  <a:srgbClr val="FFFFFF"/>
                </a:solidFill>
              </a:rPr>
              <a:t>cLDL</a:t>
            </a:r>
            <a:r>
              <a:rPr lang="es-ES" sz="2400" b="1" dirty="0">
                <a:solidFill>
                  <a:srgbClr val="FFFFFF"/>
                </a:solidFill>
              </a:rPr>
              <a:t> porque inducen un aumento en la </a:t>
            </a:r>
          </a:p>
          <a:p>
            <a:r>
              <a:rPr lang="es-ES" sz="2400" b="1" dirty="0">
                <a:solidFill>
                  <a:srgbClr val="FFFFFF"/>
                </a:solidFill>
              </a:rPr>
              <a:t>      expresión de los receptores hepáticos para LDL, aumentando de    </a:t>
            </a:r>
          </a:p>
          <a:p>
            <a:r>
              <a:rPr lang="es-ES" sz="2400" b="1" dirty="0">
                <a:solidFill>
                  <a:srgbClr val="FFFFFF"/>
                </a:solidFill>
              </a:rPr>
              <a:t>      esta  forma el </a:t>
            </a:r>
            <a:r>
              <a:rPr lang="es-ES" sz="2400" b="1" dirty="0" err="1">
                <a:solidFill>
                  <a:srgbClr val="FFFFFF"/>
                </a:solidFill>
              </a:rPr>
              <a:t>clearance</a:t>
            </a:r>
            <a:r>
              <a:rPr lang="es-ES" sz="2400" b="1" dirty="0">
                <a:solidFill>
                  <a:srgbClr val="FFFFFF"/>
                </a:solidFill>
              </a:rPr>
              <a:t> de colesterol-LDL</a:t>
            </a:r>
            <a:r>
              <a:rPr lang="es-ES" sz="2400" dirty="0">
                <a:solidFill>
                  <a:srgbClr val="FFFFFF"/>
                </a:solidFill>
              </a:rPr>
              <a:t>.</a:t>
            </a:r>
          </a:p>
          <a:p>
            <a:pPr marL="609600" indent="-609600">
              <a:buClr>
                <a:schemeClr val="accent3"/>
              </a:buClr>
              <a:buSzPct val="110000"/>
            </a:pPr>
            <a:endParaRPr lang="es-MX" sz="2400" dirty="0">
              <a:solidFill>
                <a:schemeClr val="bg1"/>
              </a:solidFill>
            </a:endParaRPr>
          </a:p>
          <a:p>
            <a:pPr marL="609600" indent="-609600">
              <a:buClr>
                <a:schemeClr val="accent3"/>
              </a:buClr>
              <a:buSzPct val="110000"/>
            </a:pPr>
            <a:r>
              <a:rPr lang="es-MX" sz="2400" dirty="0">
                <a:solidFill>
                  <a:schemeClr val="bg1"/>
                </a:solidFill>
              </a:rPr>
              <a:t>      Las </a:t>
            </a:r>
            <a:r>
              <a:rPr lang="es-MX" sz="2400" dirty="0" err="1">
                <a:solidFill>
                  <a:schemeClr val="bg1"/>
                </a:solidFill>
              </a:rPr>
              <a:t>estatinas</a:t>
            </a:r>
            <a:r>
              <a:rPr lang="es-MX" sz="2400" dirty="0">
                <a:solidFill>
                  <a:schemeClr val="bg1"/>
                </a:solidFill>
              </a:rPr>
              <a:t>  También disminuyen los niveles sanguíneos de </a:t>
            </a:r>
          </a:p>
          <a:p>
            <a:pPr marL="609600" indent="-609600">
              <a:buClr>
                <a:schemeClr val="accent3"/>
              </a:buClr>
              <a:buSzPct val="110000"/>
            </a:pPr>
            <a:r>
              <a:rPr lang="es-MX" sz="2400" dirty="0">
                <a:solidFill>
                  <a:schemeClr val="bg1"/>
                </a:solidFill>
              </a:rPr>
              <a:t>      triglicéridos y aumentan los de colesterol-HDL.</a:t>
            </a:r>
          </a:p>
          <a:p>
            <a:pPr marL="609600" indent="-609600">
              <a:buClr>
                <a:schemeClr val="accent3"/>
              </a:buClr>
              <a:buSzPct val="110000"/>
            </a:pPr>
            <a:endParaRPr lang="es-MX" sz="2400" dirty="0">
              <a:solidFill>
                <a:schemeClr val="bg1"/>
              </a:solidFill>
            </a:endParaRPr>
          </a:p>
          <a:p>
            <a:r>
              <a:rPr lang="es-ES" sz="2400" dirty="0">
                <a:solidFill>
                  <a:srgbClr val="FFFFFF"/>
                </a:solidFill>
              </a:rPr>
              <a:t> </a:t>
            </a:r>
          </a:p>
          <a:p>
            <a:endParaRPr lang="es-ES" sz="2400" dirty="0">
              <a:solidFill>
                <a:srgbClr val="FFFFFF"/>
              </a:solidFill>
            </a:endParaRPr>
          </a:p>
        </p:txBody>
      </p:sp>
    </p:spTree>
    <p:extLst>
      <p:ext uri="{BB962C8B-B14F-4D97-AF65-F5344CB8AC3E}">
        <p14:creationId xmlns:p14="http://schemas.microsoft.com/office/powerpoint/2010/main" val="154291657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70" name="Picture 2" descr="Unstable"/>
          <p:cNvPicPr>
            <a:picLocks noChangeAspect="1" noChangeArrowheads="1"/>
          </p:cNvPicPr>
          <p:nvPr/>
        </p:nvPicPr>
        <p:blipFill>
          <a:blip r:embed="rId3" cstate="print"/>
          <a:srcRect/>
          <a:stretch>
            <a:fillRect/>
          </a:stretch>
        </p:blipFill>
        <p:spPr bwMode="auto">
          <a:xfrm>
            <a:off x="3598665" y="5524500"/>
            <a:ext cx="857250" cy="736600"/>
          </a:xfrm>
          <a:prstGeom prst="rect">
            <a:avLst/>
          </a:prstGeom>
          <a:noFill/>
          <a:ln w="9525">
            <a:noFill/>
            <a:miter lim="800000"/>
            <a:headEnd/>
            <a:tailEnd/>
          </a:ln>
        </p:spPr>
      </p:pic>
      <p:sp>
        <p:nvSpPr>
          <p:cNvPr id="32771" name="Text Box 3"/>
          <p:cNvSpPr txBox="1">
            <a:spLocks noChangeArrowheads="1"/>
          </p:cNvSpPr>
          <p:nvPr/>
        </p:nvSpPr>
        <p:spPr bwMode="auto">
          <a:xfrm>
            <a:off x="4722019" y="1173749"/>
            <a:ext cx="928459" cy="338554"/>
          </a:xfrm>
          <a:prstGeom prst="rect">
            <a:avLst/>
          </a:prstGeom>
          <a:noFill/>
          <a:ln w="12700">
            <a:noFill/>
            <a:miter lim="800000"/>
            <a:headEnd type="none" w="sm" len="sm"/>
            <a:tailEnd type="none" w="sm" len="sm"/>
          </a:ln>
        </p:spPr>
        <p:txBody>
          <a:bodyPr wrap="none" anchor="ctr">
            <a:spAutoFit/>
          </a:bodyPr>
          <a:lstStyle/>
          <a:p>
            <a:pPr eaLnBrk="0" hangingPunct="0"/>
            <a:r>
              <a:rPr lang="en-US" sz="1600" dirty="0" err="1">
                <a:solidFill>
                  <a:schemeClr val="bg1"/>
                </a:solidFill>
                <a:latin typeface="+mj-lt"/>
              </a:rPr>
              <a:t>Estatinas</a:t>
            </a:r>
            <a:endParaRPr lang="en-US" sz="1600" dirty="0">
              <a:solidFill>
                <a:schemeClr val="bg1"/>
              </a:solidFill>
              <a:latin typeface="+mj-lt"/>
            </a:endParaRPr>
          </a:p>
        </p:txBody>
      </p:sp>
      <p:sp>
        <p:nvSpPr>
          <p:cNvPr id="32772" name="Text Box 4"/>
          <p:cNvSpPr txBox="1">
            <a:spLocks noChangeArrowheads="1"/>
          </p:cNvSpPr>
          <p:nvPr/>
        </p:nvSpPr>
        <p:spPr bwMode="auto">
          <a:xfrm>
            <a:off x="553641" y="1689685"/>
            <a:ext cx="673582" cy="338554"/>
          </a:xfrm>
          <a:prstGeom prst="rect">
            <a:avLst/>
          </a:prstGeom>
          <a:noFill/>
          <a:ln w="12700">
            <a:noFill/>
            <a:miter lim="800000"/>
            <a:headEnd type="none" w="sm" len="sm"/>
            <a:tailEnd type="none" w="sm" len="sm"/>
          </a:ln>
        </p:spPr>
        <p:txBody>
          <a:bodyPr wrap="none" anchor="ctr">
            <a:spAutoFit/>
          </a:bodyPr>
          <a:lstStyle/>
          <a:p>
            <a:pPr eaLnBrk="0" hangingPunct="0"/>
            <a:r>
              <a:rPr lang="en-US" sz="1600" dirty="0">
                <a:solidFill>
                  <a:schemeClr val="bg1"/>
                </a:solidFill>
                <a:latin typeface="+mj-lt"/>
              </a:rPr>
              <a:t>TXA</a:t>
            </a:r>
            <a:r>
              <a:rPr lang="en-US" sz="1600" baseline="-25000" dirty="0">
                <a:solidFill>
                  <a:schemeClr val="bg1"/>
                </a:solidFill>
                <a:latin typeface="+mj-lt"/>
              </a:rPr>
              <a:t>2</a:t>
            </a:r>
            <a:endParaRPr lang="en-US" sz="1600" dirty="0">
              <a:solidFill>
                <a:schemeClr val="bg1"/>
              </a:solidFill>
              <a:latin typeface="+mj-lt"/>
            </a:endParaRPr>
          </a:p>
        </p:txBody>
      </p:sp>
      <p:sp>
        <p:nvSpPr>
          <p:cNvPr id="32773" name="Text Box 5"/>
          <p:cNvSpPr txBox="1">
            <a:spLocks noChangeArrowheads="1"/>
          </p:cNvSpPr>
          <p:nvPr/>
        </p:nvSpPr>
        <p:spPr bwMode="auto">
          <a:xfrm>
            <a:off x="1693069" y="1531230"/>
            <a:ext cx="592342" cy="584775"/>
          </a:xfrm>
          <a:prstGeom prst="rect">
            <a:avLst/>
          </a:prstGeom>
          <a:noFill/>
          <a:ln w="12700">
            <a:noFill/>
            <a:miter lim="800000"/>
            <a:headEnd type="none" w="sm" len="sm"/>
            <a:tailEnd type="none" w="sm" len="sm"/>
          </a:ln>
        </p:spPr>
        <p:txBody>
          <a:bodyPr wrap="none" anchor="ctr">
            <a:spAutoFit/>
          </a:bodyPr>
          <a:lstStyle/>
          <a:p>
            <a:pPr eaLnBrk="0" hangingPunct="0"/>
            <a:r>
              <a:rPr lang="en-US" sz="1600" dirty="0">
                <a:solidFill>
                  <a:schemeClr val="bg1"/>
                </a:solidFill>
                <a:latin typeface="+mj-lt"/>
              </a:rPr>
              <a:t>t-PA</a:t>
            </a:r>
          </a:p>
          <a:p>
            <a:pPr eaLnBrk="0" hangingPunct="0"/>
            <a:r>
              <a:rPr lang="en-US" sz="1600" dirty="0">
                <a:solidFill>
                  <a:schemeClr val="bg1"/>
                </a:solidFill>
                <a:latin typeface="Arial Narrow" pitchFamily="34" charset="0"/>
              </a:rPr>
              <a:t>PAI-1</a:t>
            </a:r>
          </a:p>
        </p:txBody>
      </p:sp>
      <p:sp>
        <p:nvSpPr>
          <p:cNvPr id="32774" name="Text Box 6"/>
          <p:cNvSpPr txBox="1">
            <a:spLocks noChangeArrowheads="1"/>
          </p:cNvSpPr>
          <p:nvPr/>
        </p:nvSpPr>
        <p:spPr bwMode="auto">
          <a:xfrm>
            <a:off x="2891433" y="1568451"/>
            <a:ext cx="1927026" cy="581025"/>
          </a:xfrm>
          <a:prstGeom prst="rect">
            <a:avLst/>
          </a:prstGeom>
          <a:noFill/>
          <a:ln w="12700">
            <a:noFill/>
            <a:miter lim="800000"/>
            <a:headEnd type="none" w="sm" len="sm"/>
            <a:tailEnd type="none" w="sm" len="sm"/>
          </a:ln>
        </p:spPr>
        <p:txBody>
          <a:bodyPr anchor="ctr">
            <a:spAutoFit/>
          </a:bodyPr>
          <a:lstStyle/>
          <a:p>
            <a:pPr eaLnBrk="0" hangingPunct="0"/>
            <a:r>
              <a:rPr lang="en-US" sz="1600" dirty="0" err="1">
                <a:solidFill>
                  <a:schemeClr val="bg1"/>
                </a:solidFill>
                <a:latin typeface="+mj-lt"/>
              </a:rPr>
              <a:t>Crecimiento</a:t>
            </a:r>
            <a:r>
              <a:rPr lang="en-US" sz="1600" dirty="0">
                <a:solidFill>
                  <a:schemeClr val="bg1"/>
                </a:solidFill>
                <a:latin typeface="+mj-lt"/>
              </a:rPr>
              <a:t> del </a:t>
            </a:r>
            <a:r>
              <a:rPr lang="en-US" sz="1600" dirty="0" err="1">
                <a:solidFill>
                  <a:schemeClr val="bg1"/>
                </a:solidFill>
                <a:latin typeface="+mj-lt"/>
              </a:rPr>
              <a:t>Macrófago</a:t>
            </a:r>
            <a:endParaRPr lang="en-US" sz="1600" dirty="0">
              <a:solidFill>
                <a:schemeClr val="bg1"/>
              </a:solidFill>
              <a:latin typeface="+mj-lt"/>
            </a:endParaRPr>
          </a:p>
        </p:txBody>
      </p:sp>
      <p:sp>
        <p:nvSpPr>
          <p:cNvPr id="32775" name="Text Box 7"/>
          <p:cNvSpPr txBox="1">
            <a:spLocks noChangeArrowheads="1"/>
          </p:cNvSpPr>
          <p:nvPr/>
        </p:nvSpPr>
        <p:spPr bwMode="auto">
          <a:xfrm>
            <a:off x="1993107" y="2499605"/>
            <a:ext cx="744114" cy="584775"/>
          </a:xfrm>
          <a:prstGeom prst="rect">
            <a:avLst/>
          </a:prstGeom>
          <a:noFill/>
          <a:ln w="12700">
            <a:noFill/>
            <a:miter lim="800000"/>
            <a:headEnd type="none" w="sm" len="sm"/>
            <a:tailEnd type="none" w="sm" len="sm"/>
          </a:ln>
        </p:spPr>
        <p:txBody>
          <a:bodyPr wrap="none" anchor="ctr">
            <a:spAutoFit/>
          </a:bodyPr>
          <a:lstStyle/>
          <a:p>
            <a:pPr eaLnBrk="0" hangingPunct="0"/>
            <a:r>
              <a:rPr lang="en-US" sz="1600" dirty="0">
                <a:solidFill>
                  <a:schemeClr val="bg1"/>
                </a:solidFill>
                <a:latin typeface="+mj-lt"/>
              </a:rPr>
              <a:t>MMPs</a:t>
            </a:r>
          </a:p>
          <a:p>
            <a:pPr eaLnBrk="0" hangingPunct="0"/>
            <a:r>
              <a:rPr lang="en-US" sz="1600" dirty="0">
                <a:solidFill>
                  <a:schemeClr val="bg1"/>
                </a:solidFill>
                <a:latin typeface="+mj-lt"/>
              </a:rPr>
              <a:t>TF</a:t>
            </a:r>
          </a:p>
        </p:txBody>
      </p:sp>
      <p:sp>
        <p:nvSpPr>
          <p:cNvPr id="32776" name="Text Box 8"/>
          <p:cNvSpPr txBox="1">
            <a:spLocks noChangeArrowheads="1"/>
          </p:cNvSpPr>
          <p:nvPr/>
        </p:nvSpPr>
        <p:spPr bwMode="auto">
          <a:xfrm>
            <a:off x="3271838" y="2432930"/>
            <a:ext cx="1869423" cy="584775"/>
          </a:xfrm>
          <a:prstGeom prst="rect">
            <a:avLst/>
          </a:prstGeom>
          <a:noFill/>
          <a:ln w="12700">
            <a:noFill/>
            <a:miter lim="800000"/>
            <a:headEnd type="none" w="sm" len="sm"/>
            <a:tailEnd type="none" w="sm" len="sm"/>
          </a:ln>
        </p:spPr>
        <p:txBody>
          <a:bodyPr wrap="none" anchor="ctr">
            <a:spAutoFit/>
          </a:bodyPr>
          <a:lstStyle/>
          <a:p>
            <a:pPr eaLnBrk="0" hangingPunct="0"/>
            <a:r>
              <a:rPr lang="en-US" sz="1600" dirty="0" err="1">
                <a:solidFill>
                  <a:schemeClr val="bg1"/>
                </a:solidFill>
                <a:latin typeface="+mj-lt"/>
              </a:rPr>
              <a:t>hs</a:t>
            </a:r>
            <a:r>
              <a:rPr lang="en-US" sz="1600" dirty="0">
                <a:solidFill>
                  <a:schemeClr val="bg1"/>
                </a:solidFill>
                <a:latin typeface="+mj-lt"/>
              </a:rPr>
              <a:t>-PCR</a:t>
            </a:r>
          </a:p>
          <a:p>
            <a:pPr eaLnBrk="0" hangingPunct="0"/>
            <a:r>
              <a:rPr lang="en-US" sz="1600" dirty="0" err="1">
                <a:solidFill>
                  <a:schemeClr val="bg1"/>
                </a:solidFill>
                <a:latin typeface="+mj-lt"/>
              </a:rPr>
              <a:t>Adhesión</a:t>
            </a:r>
            <a:r>
              <a:rPr lang="en-US" sz="1600" dirty="0">
                <a:solidFill>
                  <a:schemeClr val="bg1"/>
                </a:solidFill>
                <a:latin typeface="+mj-lt"/>
              </a:rPr>
              <a:t> Molecular</a:t>
            </a:r>
          </a:p>
        </p:txBody>
      </p:sp>
      <p:sp>
        <p:nvSpPr>
          <p:cNvPr id="32777" name="Text Box 9"/>
          <p:cNvSpPr txBox="1">
            <a:spLocks noChangeArrowheads="1"/>
          </p:cNvSpPr>
          <p:nvPr/>
        </p:nvSpPr>
        <p:spPr bwMode="auto">
          <a:xfrm>
            <a:off x="5488187" y="1689685"/>
            <a:ext cx="606256" cy="338554"/>
          </a:xfrm>
          <a:prstGeom prst="rect">
            <a:avLst/>
          </a:prstGeom>
          <a:noFill/>
          <a:ln w="12700">
            <a:noFill/>
            <a:miter lim="800000"/>
            <a:headEnd type="none" w="sm" len="sm"/>
            <a:tailEnd type="none" w="sm" len="sm"/>
          </a:ln>
        </p:spPr>
        <p:txBody>
          <a:bodyPr wrap="none" anchor="ctr">
            <a:spAutoFit/>
          </a:bodyPr>
          <a:lstStyle/>
          <a:p>
            <a:pPr eaLnBrk="0" hangingPunct="0"/>
            <a:r>
              <a:rPr lang="en-US" sz="1600" dirty="0">
                <a:solidFill>
                  <a:schemeClr val="bg1"/>
                </a:solidFill>
                <a:latin typeface="+mj-lt"/>
              </a:rPr>
              <a:t>Rac1</a:t>
            </a:r>
          </a:p>
        </p:txBody>
      </p:sp>
      <p:sp>
        <p:nvSpPr>
          <p:cNvPr id="32778" name="Text Box 10"/>
          <p:cNvSpPr txBox="1">
            <a:spLocks noChangeArrowheads="1"/>
          </p:cNvSpPr>
          <p:nvPr/>
        </p:nvSpPr>
        <p:spPr bwMode="auto">
          <a:xfrm>
            <a:off x="5750719" y="2553285"/>
            <a:ext cx="582211" cy="338554"/>
          </a:xfrm>
          <a:prstGeom prst="rect">
            <a:avLst/>
          </a:prstGeom>
          <a:noFill/>
          <a:ln w="12700">
            <a:noFill/>
            <a:miter lim="800000"/>
            <a:headEnd type="none" w="sm" len="sm"/>
            <a:tailEnd type="none" w="sm" len="sm"/>
          </a:ln>
        </p:spPr>
        <p:txBody>
          <a:bodyPr wrap="none" anchor="ctr">
            <a:spAutoFit/>
          </a:bodyPr>
          <a:lstStyle/>
          <a:p>
            <a:pPr eaLnBrk="0" hangingPunct="0"/>
            <a:r>
              <a:rPr lang="en-US" sz="1600" dirty="0">
                <a:solidFill>
                  <a:schemeClr val="bg1"/>
                </a:solidFill>
                <a:latin typeface="+mj-lt"/>
              </a:rPr>
              <a:t>ROS</a:t>
            </a:r>
          </a:p>
        </p:txBody>
      </p:sp>
      <p:sp>
        <p:nvSpPr>
          <p:cNvPr id="32779" name="Text Box 11"/>
          <p:cNvSpPr txBox="1">
            <a:spLocks noChangeArrowheads="1"/>
          </p:cNvSpPr>
          <p:nvPr/>
        </p:nvSpPr>
        <p:spPr bwMode="auto">
          <a:xfrm>
            <a:off x="6731200" y="1653967"/>
            <a:ext cx="673582" cy="338554"/>
          </a:xfrm>
          <a:prstGeom prst="rect">
            <a:avLst/>
          </a:prstGeom>
          <a:noFill/>
          <a:ln w="12700">
            <a:noFill/>
            <a:miter lim="800000"/>
            <a:headEnd type="none" w="sm" len="sm"/>
            <a:tailEnd type="none" w="sm" len="sm"/>
          </a:ln>
        </p:spPr>
        <p:txBody>
          <a:bodyPr wrap="none" anchor="ctr">
            <a:spAutoFit/>
          </a:bodyPr>
          <a:lstStyle/>
          <a:p>
            <a:pPr eaLnBrk="0" hangingPunct="0"/>
            <a:r>
              <a:rPr lang="en-US" sz="1600" dirty="0" err="1">
                <a:solidFill>
                  <a:schemeClr val="bg1"/>
                </a:solidFill>
                <a:latin typeface="+mj-lt"/>
              </a:rPr>
              <a:t>RhoA</a:t>
            </a:r>
            <a:endParaRPr lang="en-US" sz="1600" dirty="0">
              <a:solidFill>
                <a:schemeClr val="bg1"/>
              </a:solidFill>
              <a:latin typeface="+mj-lt"/>
            </a:endParaRPr>
          </a:p>
        </p:txBody>
      </p:sp>
      <p:sp>
        <p:nvSpPr>
          <p:cNvPr id="32780" name="Text Box 12"/>
          <p:cNvSpPr txBox="1">
            <a:spLocks noChangeArrowheads="1"/>
          </p:cNvSpPr>
          <p:nvPr/>
        </p:nvSpPr>
        <p:spPr bwMode="auto">
          <a:xfrm>
            <a:off x="6713340" y="2553285"/>
            <a:ext cx="479618" cy="338554"/>
          </a:xfrm>
          <a:prstGeom prst="rect">
            <a:avLst/>
          </a:prstGeom>
          <a:noFill/>
          <a:ln w="12700">
            <a:noFill/>
            <a:miter lim="800000"/>
            <a:headEnd type="none" w="sm" len="sm"/>
            <a:tailEnd type="none" w="sm" len="sm"/>
          </a:ln>
        </p:spPr>
        <p:txBody>
          <a:bodyPr wrap="none" anchor="ctr">
            <a:spAutoFit/>
          </a:bodyPr>
          <a:lstStyle/>
          <a:p>
            <a:pPr eaLnBrk="0" hangingPunct="0"/>
            <a:r>
              <a:rPr lang="en-US" sz="1600" dirty="0">
                <a:solidFill>
                  <a:schemeClr val="bg1"/>
                </a:solidFill>
                <a:latin typeface="+mj-lt"/>
              </a:rPr>
              <a:t>NO</a:t>
            </a:r>
          </a:p>
        </p:txBody>
      </p:sp>
      <p:sp>
        <p:nvSpPr>
          <p:cNvPr id="32781" name="Text Box 13"/>
          <p:cNvSpPr txBox="1">
            <a:spLocks noChangeArrowheads="1"/>
          </p:cNvSpPr>
          <p:nvPr/>
        </p:nvSpPr>
        <p:spPr bwMode="auto">
          <a:xfrm>
            <a:off x="8517137" y="1531230"/>
            <a:ext cx="1319144" cy="584775"/>
          </a:xfrm>
          <a:prstGeom prst="rect">
            <a:avLst/>
          </a:prstGeom>
          <a:noFill/>
          <a:ln w="12700">
            <a:noFill/>
            <a:miter lim="800000"/>
            <a:headEnd type="none" w="sm" len="sm"/>
            <a:tailEnd type="none" w="sm" len="sm"/>
          </a:ln>
        </p:spPr>
        <p:txBody>
          <a:bodyPr wrap="none" anchor="ctr">
            <a:spAutoFit/>
          </a:bodyPr>
          <a:lstStyle/>
          <a:p>
            <a:pPr eaLnBrk="0" hangingPunct="0"/>
            <a:r>
              <a:rPr lang="en-US" sz="1600" dirty="0">
                <a:solidFill>
                  <a:schemeClr val="bg1"/>
                </a:solidFill>
                <a:latin typeface="+mj-lt"/>
              </a:rPr>
              <a:t>ET-1</a:t>
            </a:r>
          </a:p>
          <a:p>
            <a:pPr eaLnBrk="0" hangingPunct="0"/>
            <a:r>
              <a:rPr lang="en-US" sz="1600" dirty="0">
                <a:solidFill>
                  <a:schemeClr val="bg1"/>
                </a:solidFill>
                <a:latin typeface="+mj-lt"/>
              </a:rPr>
              <a:t>Receptor AT1</a:t>
            </a:r>
          </a:p>
        </p:txBody>
      </p:sp>
      <p:sp>
        <p:nvSpPr>
          <p:cNvPr id="32782" name="Line 14"/>
          <p:cNvSpPr>
            <a:spLocks noChangeShapeType="1"/>
          </p:cNvSpPr>
          <p:nvPr/>
        </p:nvSpPr>
        <p:spPr bwMode="auto">
          <a:xfrm flipH="1">
            <a:off x="2616400" y="2090738"/>
            <a:ext cx="625078" cy="474662"/>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783" name="Line 15"/>
          <p:cNvSpPr>
            <a:spLocks noChangeShapeType="1"/>
          </p:cNvSpPr>
          <p:nvPr/>
        </p:nvSpPr>
        <p:spPr bwMode="auto">
          <a:xfrm flipH="1">
            <a:off x="6897291" y="2011364"/>
            <a:ext cx="16074" cy="568325"/>
          </a:xfrm>
          <a:prstGeom prst="line">
            <a:avLst/>
          </a:prstGeom>
          <a:noFill/>
          <a:ln w="28575">
            <a:noFill/>
            <a:round/>
            <a:headEnd type="none" w="sm" len="sm"/>
            <a:tailEnd type="triangle" w="sm" len="sm"/>
          </a:ln>
        </p:spPr>
        <p:txBody>
          <a:bodyPr anchor="ctr">
            <a:spAutoFit/>
          </a:bodyPr>
          <a:lstStyle/>
          <a:p>
            <a:endParaRPr lang="en-US">
              <a:solidFill>
                <a:schemeClr val="bg1"/>
              </a:solidFill>
            </a:endParaRPr>
          </a:p>
        </p:txBody>
      </p:sp>
      <p:sp>
        <p:nvSpPr>
          <p:cNvPr id="32784" name="Line 16"/>
          <p:cNvSpPr>
            <a:spLocks noChangeShapeType="1"/>
          </p:cNvSpPr>
          <p:nvPr/>
        </p:nvSpPr>
        <p:spPr bwMode="auto">
          <a:xfrm>
            <a:off x="5806084" y="2065338"/>
            <a:ext cx="73223" cy="488950"/>
          </a:xfrm>
          <a:prstGeom prst="line">
            <a:avLst/>
          </a:prstGeom>
          <a:noFill/>
          <a:ln w="28575">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785" name="Line 17"/>
          <p:cNvSpPr>
            <a:spLocks noChangeShapeType="1"/>
          </p:cNvSpPr>
          <p:nvPr/>
        </p:nvSpPr>
        <p:spPr bwMode="auto">
          <a:xfrm flipH="1">
            <a:off x="1059062" y="1306514"/>
            <a:ext cx="3554016" cy="409575"/>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786" name="Line 18"/>
          <p:cNvSpPr>
            <a:spLocks noChangeShapeType="1"/>
          </p:cNvSpPr>
          <p:nvPr/>
        </p:nvSpPr>
        <p:spPr bwMode="auto">
          <a:xfrm flipH="1">
            <a:off x="2234208" y="1363663"/>
            <a:ext cx="2443163" cy="481012"/>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787" name="Line 19"/>
          <p:cNvSpPr>
            <a:spLocks noChangeShapeType="1"/>
          </p:cNvSpPr>
          <p:nvPr/>
        </p:nvSpPr>
        <p:spPr bwMode="auto">
          <a:xfrm flipH="1">
            <a:off x="4107656" y="1408113"/>
            <a:ext cx="564356" cy="254000"/>
          </a:xfrm>
          <a:prstGeom prst="line">
            <a:avLst/>
          </a:prstGeom>
          <a:noFill/>
          <a:ln w="28575">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788" name="Line 20"/>
          <p:cNvSpPr>
            <a:spLocks noChangeShapeType="1"/>
          </p:cNvSpPr>
          <p:nvPr/>
        </p:nvSpPr>
        <p:spPr bwMode="auto">
          <a:xfrm flipH="1">
            <a:off x="4430912" y="1509713"/>
            <a:ext cx="489347" cy="936625"/>
          </a:xfrm>
          <a:prstGeom prst="line">
            <a:avLst/>
          </a:prstGeom>
          <a:noFill/>
          <a:ln w="28575">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789" name="Line 21"/>
          <p:cNvSpPr>
            <a:spLocks noChangeShapeType="1"/>
          </p:cNvSpPr>
          <p:nvPr/>
        </p:nvSpPr>
        <p:spPr bwMode="auto">
          <a:xfrm>
            <a:off x="5672137" y="1527176"/>
            <a:ext cx="71438" cy="149225"/>
          </a:xfrm>
          <a:prstGeom prst="line">
            <a:avLst/>
          </a:prstGeom>
          <a:noFill/>
          <a:ln w="28575">
            <a:solidFill>
              <a:schemeClr val="tx2"/>
            </a:solidFill>
            <a:round/>
            <a:headEnd type="none" w="sm" len="sm"/>
            <a:tailEnd type="triangle" w="sm" len="sm"/>
          </a:ln>
        </p:spPr>
        <p:txBody>
          <a:bodyPr anchor="ctr">
            <a:spAutoFit/>
          </a:bodyPr>
          <a:lstStyle/>
          <a:p>
            <a:endParaRPr lang="en-US">
              <a:solidFill>
                <a:schemeClr val="bg1"/>
              </a:solidFill>
            </a:endParaRPr>
          </a:p>
        </p:txBody>
      </p:sp>
      <p:sp>
        <p:nvSpPr>
          <p:cNvPr id="32790" name="Line 22"/>
          <p:cNvSpPr>
            <a:spLocks noChangeShapeType="1"/>
          </p:cNvSpPr>
          <p:nvPr/>
        </p:nvSpPr>
        <p:spPr bwMode="auto">
          <a:xfrm>
            <a:off x="6845499" y="1603376"/>
            <a:ext cx="212526" cy="73025"/>
          </a:xfrm>
          <a:prstGeom prst="line">
            <a:avLst/>
          </a:prstGeom>
          <a:noFill/>
          <a:ln w="28575">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791" name="Line 23"/>
          <p:cNvSpPr>
            <a:spLocks noChangeShapeType="1"/>
          </p:cNvSpPr>
          <p:nvPr/>
        </p:nvSpPr>
        <p:spPr bwMode="auto">
          <a:xfrm>
            <a:off x="6048971" y="1397000"/>
            <a:ext cx="2564606" cy="160338"/>
          </a:xfrm>
          <a:prstGeom prst="line">
            <a:avLst/>
          </a:prstGeom>
          <a:noFill/>
          <a:ln w="28575">
            <a:solidFill>
              <a:schemeClr val="tx2"/>
            </a:solidFill>
            <a:round/>
            <a:headEnd type="none" w="sm" len="sm"/>
            <a:tailEnd type="triangle" w="sm" len="sm"/>
          </a:ln>
        </p:spPr>
        <p:txBody>
          <a:bodyPr anchor="ctr">
            <a:spAutoFit/>
          </a:bodyPr>
          <a:lstStyle/>
          <a:p>
            <a:endParaRPr lang="en-US">
              <a:solidFill>
                <a:schemeClr val="bg1"/>
              </a:solidFill>
            </a:endParaRPr>
          </a:p>
        </p:txBody>
      </p:sp>
      <p:sp>
        <p:nvSpPr>
          <p:cNvPr id="32792" name="Line 24"/>
          <p:cNvSpPr>
            <a:spLocks noChangeShapeType="1"/>
          </p:cNvSpPr>
          <p:nvPr/>
        </p:nvSpPr>
        <p:spPr bwMode="auto">
          <a:xfrm flipH="1">
            <a:off x="750094" y="2084388"/>
            <a:ext cx="3572" cy="1357312"/>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793" name="Line 25"/>
          <p:cNvSpPr>
            <a:spLocks noChangeShapeType="1"/>
          </p:cNvSpPr>
          <p:nvPr/>
        </p:nvSpPr>
        <p:spPr bwMode="auto">
          <a:xfrm flipH="1">
            <a:off x="2021681" y="3130550"/>
            <a:ext cx="242888" cy="363538"/>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794" name="Line 26"/>
          <p:cNvSpPr>
            <a:spLocks noChangeShapeType="1"/>
          </p:cNvSpPr>
          <p:nvPr/>
        </p:nvSpPr>
        <p:spPr bwMode="auto">
          <a:xfrm>
            <a:off x="2361010" y="3135313"/>
            <a:ext cx="226815" cy="361950"/>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795" name="Line 27"/>
          <p:cNvSpPr>
            <a:spLocks noChangeShapeType="1"/>
          </p:cNvSpPr>
          <p:nvPr/>
        </p:nvSpPr>
        <p:spPr bwMode="auto">
          <a:xfrm flipH="1">
            <a:off x="4234459" y="3041650"/>
            <a:ext cx="1785" cy="427038"/>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796" name="Line 28"/>
          <p:cNvSpPr>
            <a:spLocks noChangeShapeType="1"/>
          </p:cNvSpPr>
          <p:nvPr/>
        </p:nvSpPr>
        <p:spPr bwMode="auto">
          <a:xfrm flipH="1">
            <a:off x="5563196" y="2911475"/>
            <a:ext cx="301823" cy="603250"/>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797" name="Line 29"/>
          <p:cNvSpPr>
            <a:spLocks noChangeShapeType="1"/>
          </p:cNvSpPr>
          <p:nvPr/>
        </p:nvSpPr>
        <p:spPr bwMode="auto">
          <a:xfrm>
            <a:off x="6141840" y="2914650"/>
            <a:ext cx="257175" cy="604838"/>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798" name="Line 30"/>
          <p:cNvSpPr>
            <a:spLocks noChangeShapeType="1"/>
          </p:cNvSpPr>
          <p:nvPr/>
        </p:nvSpPr>
        <p:spPr bwMode="auto">
          <a:xfrm flipH="1">
            <a:off x="6872287" y="2911476"/>
            <a:ext cx="1787" cy="588963"/>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799" name="Line 31"/>
          <p:cNvSpPr>
            <a:spLocks noChangeShapeType="1"/>
          </p:cNvSpPr>
          <p:nvPr/>
        </p:nvSpPr>
        <p:spPr bwMode="auto">
          <a:xfrm>
            <a:off x="7240191" y="2049463"/>
            <a:ext cx="639366" cy="1477962"/>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800" name="Line 32"/>
          <p:cNvSpPr>
            <a:spLocks noChangeShapeType="1"/>
          </p:cNvSpPr>
          <p:nvPr/>
        </p:nvSpPr>
        <p:spPr bwMode="auto">
          <a:xfrm flipH="1">
            <a:off x="9279732" y="2197101"/>
            <a:ext cx="5358" cy="1292225"/>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801" name="Line 33"/>
          <p:cNvSpPr>
            <a:spLocks noChangeShapeType="1"/>
          </p:cNvSpPr>
          <p:nvPr/>
        </p:nvSpPr>
        <p:spPr bwMode="auto">
          <a:xfrm flipH="1">
            <a:off x="1685925" y="2209801"/>
            <a:ext cx="7144" cy="1249363"/>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grpSp>
        <p:nvGrpSpPr>
          <p:cNvPr id="2" name="Group 34"/>
          <p:cNvGrpSpPr>
            <a:grpSpLocks/>
          </p:cNvGrpSpPr>
          <p:nvPr/>
        </p:nvGrpSpPr>
        <p:grpSpPr bwMode="auto">
          <a:xfrm>
            <a:off x="2607465" y="3544888"/>
            <a:ext cx="217748" cy="317500"/>
            <a:chOff x="1662" y="2956"/>
            <a:chExt cx="121" cy="200"/>
          </a:xfrm>
        </p:grpSpPr>
        <p:sp>
          <p:nvSpPr>
            <p:cNvPr id="32922" name="Oval 35"/>
            <p:cNvSpPr>
              <a:spLocks noChangeArrowheads="1"/>
            </p:cNvSpPr>
            <p:nvPr/>
          </p:nvSpPr>
          <p:spPr bwMode="auto">
            <a:xfrm>
              <a:off x="1662" y="2965"/>
              <a:ext cx="0" cy="191"/>
            </a:xfrm>
            <a:prstGeom prst="ellipse">
              <a:avLst/>
            </a:prstGeom>
            <a:noFill/>
            <a:ln w="28575">
              <a:solidFill>
                <a:srgbClr val="0CB725"/>
              </a:solidFill>
              <a:round/>
              <a:headEnd type="none" w="sm" len="sm"/>
              <a:tailEnd type="none" w="sm" len="sm"/>
            </a:ln>
          </p:spPr>
          <p:txBody>
            <a:bodyPr wrap="none" lIns="0" tIns="0" rIns="0" bIns="0" anchor="ctr">
              <a:spAutoFit/>
            </a:bodyPr>
            <a:lstStyle/>
            <a:p>
              <a:endParaRPr lang="es-ES" sz="1400">
                <a:solidFill>
                  <a:schemeClr val="bg1"/>
                </a:solidFill>
              </a:endParaRPr>
            </a:p>
          </p:txBody>
        </p:sp>
        <p:sp>
          <p:nvSpPr>
            <p:cNvPr id="32923" name="Text Box 36"/>
            <p:cNvSpPr txBox="1">
              <a:spLocks noChangeArrowheads="1"/>
            </p:cNvSpPr>
            <p:nvPr/>
          </p:nvSpPr>
          <p:spPr bwMode="auto">
            <a:xfrm>
              <a:off x="1700" y="2956"/>
              <a:ext cx="83" cy="194"/>
            </a:xfrm>
            <a:prstGeom prst="rect">
              <a:avLst/>
            </a:prstGeom>
            <a:noFill/>
            <a:ln w="12700">
              <a:noFill/>
              <a:miter lim="800000"/>
              <a:headEnd type="none" w="sm" len="sm"/>
              <a:tailEnd type="none" w="sm" len="sm"/>
            </a:ln>
          </p:spPr>
          <p:txBody>
            <a:bodyPr wrap="none" lIns="0" tIns="0" rIns="0" bIns="0" anchor="ctr">
              <a:spAutoFit/>
            </a:bodyPr>
            <a:lstStyle/>
            <a:p>
              <a:pPr eaLnBrk="0" hangingPunct="0"/>
              <a:r>
                <a:rPr lang="en-US" sz="2000">
                  <a:solidFill>
                    <a:schemeClr val="bg1"/>
                  </a:solidFill>
                  <a:latin typeface="Arial" pitchFamily="34" charset="0"/>
                </a:rPr>
                <a:t>+</a:t>
              </a:r>
            </a:p>
          </p:txBody>
        </p:sp>
      </p:grpSp>
      <p:grpSp>
        <p:nvGrpSpPr>
          <p:cNvPr id="3" name="Group 37"/>
          <p:cNvGrpSpPr>
            <a:grpSpLocks/>
          </p:cNvGrpSpPr>
          <p:nvPr/>
        </p:nvGrpSpPr>
        <p:grpSpPr bwMode="auto">
          <a:xfrm>
            <a:off x="621511" y="3540126"/>
            <a:ext cx="214227" cy="327025"/>
            <a:chOff x="1415" y="2948"/>
            <a:chExt cx="119" cy="206"/>
          </a:xfrm>
        </p:grpSpPr>
        <p:sp>
          <p:nvSpPr>
            <p:cNvPr id="32920" name="Oval 38"/>
            <p:cNvSpPr>
              <a:spLocks noChangeArrowheads="1"/>
            </p:cNvSpPr>
            <p:nvPr/>
          </p:nvSpPr>
          <p:spPr bwMode="auto">
            <a:xfrm>
              <a:off x="1415" y="2963"/>
              <a:ext cx="0" cy="191"/>
            </a:xfrm>
            <a:prstGeom prst="ellipse">
              <a:avLst/>
            </a:prstGeom>
            <a:noFill/>
            <a:ln w="28575">
              <a:solidFill>
                <a:schemeClr val="hlink"/>
              </a:solidFill>
              <a:round/>
              <a:headEnd type="none" w="sm" len="sm"/>
              <a:tailEnd type="none" w="sm" len="sm"/>
            </a:ln>
          </p:spPr>
          <p:txBody>
            <a:bodyPr wrap="none" lIns="0" tIns="0" rIns="0" bIns="0" anchor="ctr">
              <a:spAutoFit/>
            </a:bodyPr>
            <a:lstStyle/>
            <a:p>
              <a:endParaRPr lang="es-ES" sz="1400">
                <a:solidFill>
                  <a:schemeClr val="bg1"/>
                </a:solidFill>
              </a:endParaRPr>
            </a:p>
          </p:txBody>
        </p:sp>
        <p:sp>
          <p:nvSpPr>
            <p:cNvPr id="32921" name="Text Box 39"/>
            <p:cNvSpPr txBox="1">
              <a:spLocks noChangeArrowheads="1"/>
            </p:cNvSpPr>
            <p:nvPr/>
          </p:nvSpPr>
          <p:spPr bwMode="auto">
            <a:xfrm>
              <a:off x="1487" y="2948"/>
              <a:ext cx="47" cy="194"/>
            </a:xfrm>
            <a:prstGeom prst="rect">
              <a:avLst/>
            </a:prstGeom>
            <a:noFill/>
            <a:ln w="12700">
              <a:noFill/>
              <a:miter lim="800000"/>
              <a:headEnd type="none" w="sm" len="sm"/>
              <a:tailEnd type="none" w="sm" len="sm"/>
            </a:ln>
          </p:spPr>
          <p:txBody>
            <a:bodyPr wrap="none" lIns="0" tIns="0" rIns="0" bIns="0" anchor="ctr">
              <a:spAutoFit/>
            </a:bodyPr>
            <a:lstStyle/>
            <a:p>
              <a:pPr eaLnBrk="0" hangingPunct="0"/>
              <a:r>
                <a:rPr lang="en-US" sz="2000">
                  <a:solidFill>
                    <a:schemeClr val="bg1"/>
                  </a:solidFill>
                  <a:latin typeface="Arial" pitchFamily="34" charset="0"/>
                </a:rPr>
                <a:t>-</a:t>
              </a:r>
            </a:p>
          </p:txBody>
        </p:sp>
      </p:grpSp>
      <p:grpSp>
        <p:nvGrpSpPr>
          <p:cNvPr id="4" name="Group 40"/>
          <p:cNvGrpSpPr>
            <a:grpSpLocks/>
          </p:cNvGrpSpPr>
          <p:nvPr/>
        </p:nvGrpSpPr>
        <p:grpSpPr bwMode="auto">
          <a:xfrm>
            <a:off x="1528759" y="3540126"/>
            <a:ext cx="208955" cy="327025"/>
            <a:chOff x="1415" y="2948"/>
            <a:chExt cx="117" cy="206"/>
          </a:xfrm>
        </p:grpSpPr>
        <p:sp>
          <p:nvSpPr>
            <p:cNvPr id="32918" name="Oval 41"/>
            <p:cNvSpPr>
              <a:spLocks noChangeArrowheads="1"/>
            </p:cNvSpPr>
            <p:nvPr/>
          </p:nvSpPr>
          <p:spPr bwMode="auto">
            <a:xfrm>
              <a:off x="1415" y="2963"/>
              <a:ext cx="0" cy="191"/>
            </a:xfrm>
            <a:prstGeom prst="ellipse">
              <a:avLst/>
            </a:prstGeom>
            <a:noFill/>
            <a:ln w="28575">
              <a:solidFill>
                <a:schemeClr val="hlink"/>
              </a:solidFill>
              <a:round/>
              <a:headEnd type="none" w="sm" len="sm"/>
              <a:tailEnd type="none" w="sm" len="sm"/>
            </a:ln>
          </p:spPr>
          <p:txBody>
            <a:bodyPr wrap="none" lIns="0" tIns="0" rIns="0" bIns="0" anchor="ctr">
              <a:spAutoFit/>
            </a:bodyPr>
            <a:lstStyle/>
            <a:p>
              <a:endParaRPr lang="es-ES" sz="1400">
                <a:solidFill>
                  <a:schemeClr val="bg1"/>
                </a:solidFill>
              </a:endParaRPr>
            </a:p>
          </p:txBody>
        </p:sp>
        <p:sp>
          <p:nvSpPr>
            <p:cNvPr id="32919" name="Text Box 42"/>
            <p:cNvSpPr txBox="1">
              <a:spLocks noChangeArrowheads="1"/>
            </p:cNvSpPr>
            <p:nvPr/>
          </p:nvSpPr>
          <p:spPr bwMode="auto">
            <a:xfrm>
              <a:off x="1484" y="2948"/>
              <a:ext cx="48" cy="194"/>
            </a:xfrm>
            <a:prstGeom prst="rect">
              <a:avLst/>
            </a:prstGeom>
            <a:noFill/>
            <a:ln w="12700">
              <a:noFill/>
              <a:miter lim="800000"/>
              <a:headEnd type="none" w="sm" len="sm"/>
              <a:tailEnd type="none" w="sm" len="sm"/>
            </a:ln>
          </p:spPr>
          <p:txBody>
            <a:bodyPr wrap="none" lIns="0" tIns="0" rIns="0" bIns="0" anchor="ctr">
              <a:spAutoFit/>
            </a:bodyPr>
            <a:lstStyle/>
            <a:p>
              <a:pPr eaLnBrk="0" hangingPunct="0"/>
              <a:r>
                <a:rPr lang="en-US" sz="2000">
                  <a:solidFill>
                    <a:schemeClr val="bg1"/>
                  </a:solidFill>
                  <a:latin typeface="Arial" pitchFamily="34" charset="0"/>
                </a:rPr>
                <a:t>-</a:t>
              </a:r>
            </a:p>
          </p:txBody>
        </p:sp>
      </p:grpSp>
      <p:grpSp>
        <p:nvGrpSpPr>
          <p:cNvPr id="5" name="Group 43"/>
          <p:cNvGrpSpPr>
            <a:grpSpLocks/>
          </p:cNvGrpSpPr>
          <p:nvPr/>
        </p:nvGrpSpPr>
        <p:grpSpPr bwMode="auto">
          <a:xfrm>
            <a:off x="1878811" y="3540126"/>
            <a:ext cx="214227" cy="327025"/>
            <a:chOff x="1415" y="2948"/>
            <a:chExt cx="119" cy="206"/>
          </a:xfrm>
        </p:grpSpPr>
        <p:sp>
          <p:nvSpPr>
            <p:cNvPr id="32916" name="Oval 44"/>
            <p:cNvSpPr>
              <a:spLocks noChangeArrowheads="1"/>
            </p:cNvSpPr>
            <p:nvPr/>
          </p:nvSpPr>
          <p:spPr bwMode="auto">
            <a:xfrm>
              <a:off x="1415" y="2963"/>
              <a:ext cx="0" cy="191"/>
            </a:xfrm>
            <a:prstGeom prst="ellipse">
              <a:avLst/>
            </a:prstGeom>
            <a:noFill/>
            <a:ln w="28575">
              <a:solidFill>
                <a:schemeClr val="hlink"/>
              </a:solidFill>
              <a:round/>
              <a:headEnd type="none" w="sm" len="sm"/>
              <a:tailEnd type="none" w="sm" len="sm"/>
            </a:ln>
          </p:spPr>
          <p:txBody>
            <a:bodyPr wrap="none" lIns="0" tIns="0" rIns="0" bIns="0" anchor="ctr">
              <a:spAutoFit/>
            </a:bodyPr>
            <a:lstStyle/>
            <a:p>
              <a:endParaRPr lang="es-ES" sz="1400">
                <a:solidFill>
                  <a:schemeClr val="bg1"/>
                </a:solidFill>
              </a:endParaRPr>
            </a:p>
          </p:txBody>
        </p:sp>
        <p:sp>
          <p:nvSpPr>
            <p:cNvPr id="32917" name="Text Box 45"/>
            <p:cNvSpPr txBox="1">
              <a:spLocks noChangeArrowheads="1"/>
            </p:cNvSpPr>
            <p:nvPr/>
          </p:nvSpPr>
          <p:spPr bwMode="auto">
            <a:xfrm>
              <a:off x="1487" y="2948"/>
              <a:ext cx="47" cy="194"/>
            </a:xfrm>
            <a:prstGeom prst="rect">
              <a:avLst/>
            </a:prstGeom>
            <a:noFill/>
            <a:ln w="12700">
              <a:noFill/>
              <a:miter lim="800000"/>
              <a:headEnd type="none" w="sm" len="sm"/>
              <a:tailEnd type="none" w="sm" len="sm"/>
            </a:ln>
          </p:spPr>
          <p:txBody>
            <a:bodyPr wrap="none" lIns="0" tIns="0" rIns="0" bIns="0" anchor="ctr">
              <a:spAutoFit/>
            </a:bodyPr>
            <a:lstStyle/>
            <a:p>
              <a:pPr eaLnBrk="0" hangingPunct="0"/>
              <a:r>
                <a:rPr lang="en-US" sz="2000">
                  <a:solidFill>
                    <a:schemeClr val="bg1"/>
                  </a:solidFill>
                  <a:latin typeface="Arial" pitchFamily="34" charset="0"/>
                </a:rPr>
                <a:t>-</a:t>
              </a:r>
            </a:p>
          </p:txBody>
        </p:sp>
      </p:grpSp>
      <p:grpSp>
        <p:nvGrpSpPr>
          <p:cNvPr id="6" name="Group 46"/>
          <p:cNvGrpSpPr>
            <a:grpSpLocks/>
          </p:cNvGrpSpPr>
          <p:nvPr/>
        </p:nvGrpSpPr>
        <p:grpSpPr bwMode="auto">
          <a:xfrm>
            <a:off x="4082650" y="3540126"/>
            <a:ext cx="208955" cy="327025"/>
            <a:chOff x="1415" y="2948"/>
            <a:chExt cx="117" cy="206"/>
          </a:xfrm>
        </p:grpSpPr>
        <p:sp>
          <p:nvSpPr>
            <p:cNvPr id="32914" name="Oval 47"/>
            <p:cNvSpPr>
              <a:spLocks noChangeArrowheads="1"/>
            </p:cNvSpPr>
            <p:nvPr/>
          </p:nvSpPr>
          <p:spPr bwMode="auto">
            <a:xfrm>
              <a:off x="1415" y="2963"/>
              <a:ext cx="0" cy="191"/>
            </a:xfrm>
            <a:prstGeom prst="ellipse">
              <a:avLst/>
            </a:prstGeom>
            <a:noFill/>
            <a:ln w="28575">
              <a:solidFill>
                <a:schemeClr val="hlink"/>
              </a:solidFill>
              <a:round/>
              <a:headEnd type="none" w="sm" len="sm"/>
              <a:tailEnd type="none" w="sm" len="sm"/>
            </a:ln>
          </p:spPr>
          <p:txBody>
            <a:bodyPr wrap="none" lIns="0" tIns="0" rIns="0" bIns="0" anchor="ctr">
              <a:spAutoFit/>
            </a:bodyPr>
            <a:lstStyle/>
            <a:p>
              <a:endParaRPr lang="es-ES" sz="1400">
                <a:solidFill>
                  <a:schemeClr val="bg1"/>
                </a:solidFill>
              </a:endParaRPr>
            </a:p>
          </p:txBody>
        </p:sp>
        <p:sp>
          <p:nvSpPr>
            <p:cNvPr id="32915" name="Text Box 48"/>
            <p:cNvSpPr txBox="1">
              <a:spLocks noChangeArrowheads="1"/>
            </p:cNvSpPr>
            <p:nvPr/>
          </p:nvSpPr>
          <p:spPr bwMode="auto">
            <a:xfrm>
              <a:off x="1484" y="2948"/>
              <a:ext cx="48" cy="194"/>
            </a:xfrm>
            <a:prstGeom prst="rect">
              <a:avLst/>
            </a:prstGeom>
            <a:noFill/>
            <a:ln w="12700">
              <a:noFill/>
              <a:miter lim="800000"/>
              <a:headEnd type="none" w="sm" len="sm"/>
              <a:tailEnd type="none" w="sm" len="sm"/>
            </a:ln>
          </p:spPr>
          <p:txBody>
            <a:bodyPr wrap="none" lIns="0" tIns="0" rIns="0" bIns="0" anchor="ctr">
              <a:spAutoFit/>
            </a:bodyPr>
            <a:lstStyle/>
            <a:p>
              <a:pPr eaLnBrk="0" hangingPunct="0"/>
              <a:r>
                <a:rPr lang="en-US" sz="2000">
                  <a:solidFill>
                    <a:schemeClr val="bg1"/>
                  </a:solidFill>
                  <a:latin typeface="Arial" pitchFamily="34" charset="0"/>
                </a:rPr>
                <a:t>-</a:t>
              </a:r>
            </a:p>
          </p:txBody>
        </p:sp>
      </p:grpSp>
      <p:grpSp>
        <p:nvGrpSpPr>
          <p:cNvPr id="7" name="Group 49"/>
          <p:cNvGrpSpPr>
            <a:grpSpLocks/>
          </p:cNvGrpSpPr>
          <p:nvPr/>
        </p:nvGrpSpPr>
        <p:grpSpPr bwMode="auto">
          <a:xfrm>
            <a:off x="5306017" y="3540126"/>
            <a:ext cx="210740" cy="327025"/>
            <a:chOff x="1415" y="2948"/>
            <a:chExt cx="118" cy="206"/>
          </a:xfrm>
        </p:grpSpPr>
        <p:sp>
          <p:nvSpPr>
            <p:cNvPr id="32912" name="Oval 50"/>
            <p:cNvSpPr>
              <a:spLocks noChangeArrowheads="1"/>
            </p:cNvSpPr>
            <p:nvPr/>
          </p:nvSpPr>
          <p:spPr bwMode="auto">
            <a:xfrm>
              <a:off x="1415" y="2963"/>
              <a:ext cx="0" cy="191"/>
            </a:xfrm>
            <a:prstGeom prst="ellipse">
              <a:avLst/>
            </a:prstGeom>
            <a:noFill/>
            <a:ln w="28575">
              <a:solidFill>
                <a:schemeClr val="hlink"/>
              </a:solidFill>
              <a:round/>
              <a:headEnd type="none" w="sm" len="sm"/>
              <a:tailEnd type="none" w="sm" len="sm"/>
            </a:ln>
          </p:spPr>
          <p:txBody>
            <a:bodyPr wrap="none" lIns="0" tIns="0" rIns="0" bIns="0" anchor="ctr">
              <a:spAutoFit/>
            </a:bodyPr>
            <a:lstStyle/>
            <a:p>
              <a:endParaRPr lang="es-ES" sz="1400">
                <a:solidFill>
                  <a:schemeClr val="bg1"/>
                </a:solidFill>
              </a:endParaRPr>
            </a:p>
          </p:txBody>
        </p:sp>
        <p:sp>
          <p:nvSpPr>
            <p:cNvPr id="32913" name="Text Box 51"/>
            <p:cNvSpPr txBox="1">
              <a:spLocks noChangeArrowheads="1"/>
            </p:cNvSpPr>
            <p:nvPr/>
          </p:nvSpPr>
          <p:spPr bwMode="auto">
            <a:xfrm>
              <a:off x="1485" y="2948"/>
              <a:ext cx="48" cy="194"/>
            </a:xfrm>
            <a:prstGeom prst="rect">
              <a:avLst/>
            </a:prstGeom>
            <a:noFill/>
            <a:ln w="12700">
              <a:noFill/>
              <a:miter lim="800000"/>
              <a:headEnd type="none" w="sm" len="sm"/>
              <a:tailEnd type="none" w="sm" len="sm"/>
            </a:ln>
          </p:spPr>
          <p:txBody>
            <a:bodyPr wrap="none" lIns="0" tIns="0" rIns="0" bIns="0" anchor="ctr">
              <a:spAutoFit/>
            </a:bodyPr>
            <a:lstStyle/>
            <a:p>
              <a:pPr eaLnBrk="0" hangingPunct="0"/>
              <a:r>
                <a:rPr lang="en-US" sz="2000">
                  <a:solidFill>
                    <a:schemeClr val="bg1"/>
                  </a:solidFill>
                  <a:latin typeface="Arial" pitchFamily="34" charset="0"/>
                </a:rPr>
                <a:t>-</a:t>
              </a:r>
            </a:p>
          </p:txBody>
        </p:sp>
      </p:grpSp>
      <p:grpSp>
        <p:nvGrpSpPr>
          <p:cNvPr id="8" name="Group 52"/>
          <p:cNvGrpSpPr>
            <a:grpSpLocks/>
          </p:cNvGrpSpPr>
          <p:nvPr/>
        </p:nvGrpSpPr>
        <p:grpSpPr bwMode="auto">
          <a:xfrm>
            <a:off x="6334717" y="3540126"/>
            <a:ext cx="210740" cy="327025"/>
            <a:chOff x="1415" y="2948"/>
            <a:chExt cx="118" cy="206"/>
          </a:xfrm>
        </p:grpSpPr>
        <p:sp>
          <p:nvSpPr>
            <p:cNvPr id="32910" name="Oval 53"/>
            <p:cNvSpPr>
              <a:spLocks noChangeArrowheads="1"/>
            </p:cNvSpPr>
            <p:nvPr/>
          </p:nvSpPr>
          <p:spPr bwMode="auto">
            <a:xfrm>
              <a:off x="1415" y="2963"/>
              <a:ext cx="0" cy="191"/>
            </a:xfrm>
            <a:prstGeom prst="ellipse">
              <a:avLst/>
            </a:prstGeom>
            <a:noFill/>
            <a:ln w="28575">
              <a:solidFill>
                <a:schemeClr val="hlink"/>
              </a:solidFill>
              <a:round/>
              <a:headEnd type="none" w="sm" len="sm"/>
              <a:tailEnd type="none" w="sm" len="sm"/>
            </a:ln>
          </p:spPr>
          <p:txBody>
            <a:bodyPr wrap="none" lIns="0" tIns="0" rIns="0" bIns="0" anchor="ctr">
              <a:spAutoFit/>
            </a:bodyPr>
            <a:lstStyle/>
            <a:p>
              <a:endParaRPr lang="es-ES" sz="1400">
                <a:solidFill>
                  <a:schemeClr val="bg1"/>
                </a:solidFill>
              </a:endParaRPr>
            </a:p>
          </p:txBody>
        </p:sp>
        <p:sp>
          <p:nvSpPr>
            <p:cNvPr id="32911" name="Text Box 54"/>
            <p:cNvSpPr txBox="1">
              <a:spLocks noChangeArrowheads="1"/>
            </p:cNvSpPr>
            <p:nvPr/>
          </p:nvSpPr>
          <p:spPr bwMode="auto">
            <a:xfrm>
              <a:off x="1485" y="2948"/>
              <a:ext cx="48" cy="194"/>
            </a:xfrm>
            <a:prstGeom prst="rect">
              <a:avLst/>
            </a:prstGeom>
            <a:noFill/>
            <a:ln w="12700">
              <a:noFill/>
              <a:miter lim="800000"/>
              <a:headEnd type="none" w="sm" len="sm"/>
              <a:tailEnd type="none" w="sm" len="sm"/>
            </a:ln>
          </p:spPr>
          <p:txBody>
            <a:bodyPr wrap="none" lIns="0" tIns="0" rIns="0" bIns="0" anchor="ctr">
              <a:spAutoFit/>
            </a:bodyPr>
            <a:lstStyle/>
            <a:p>
              <a:pPr eaLnBrk="0" hangingPunct="0"/>
              <a:r>
                <a:rPr lang="en-US" sz="2000">
                  <a:solidFill>
                    <a:schemeClr val="bg1"/>
                  </a:solidFill>
                  <a:latin typeface="Arial" pitchFamily="34" charset="0"/>
                </a:rPr>
                <a:t>-</a:t>
              </a:r>
            </a:p>
          </p:txBody>
        </p:sp>
      </p:grpSp>
      <p:grpSp>
        <p:nvGrpSpPr>
          <p:cNvPr id="9" name="Group 55"/>
          <p:cNvGrpSpPr>
            <a:grpSpLocks/>
          </p:cNvGrpSpPr>
          <p:nvPr/>
        </p:nvGrpSpPr>
        <p:grpSpPr bwMode="auto">
          <a:xfrm>
            <a:off x="6747268" y="3540126"/>
            <a:ext cx="208955" cy="327025"/>
            <a:chOff x="1415" y="2948"/>
            <a:chExt cx="117" cy="206"/>
          </a:xfrm>
        </p:grpSpPr>
        <p:sp>
          <p:nvSpPr>
            <p:cNvPr id="32908" name="Oval 56"/>
            <p:cNvSpPr>
              <a:spLocks noChangeArrowheads="1"/>
            </p:cNvSpPr>
            <p:nvPr/>
          </p:nvSpPr>
          <p:spPr bwMode="auto">
            <a:xfrm>
              <a:off x="1415" y="2963"/>
              <a:ext cx="0" cy="191"/>
            </a:xfrm>
            <a:prstGeom prst="ellipse">
              <a:avLst/>
            </a:prstGeom>
            <a:noFill/>
            <a:ln w="28575">
              <a:solidFill>
                <a:schemeClr val="hlink"/>
              </a:solidFill>
              <a:round/>
              <a:headEnd type="none" w="sm" len="sm"/>
              <a:tailEnd type="none" w="sm" len="sm"/>
            </a:ln>
          </p:spPr>
          <p:txBody>
            <a:bodyPr wrap="none" lIns="0" tIns="0" rIns="0" bIns="0" anchor="ctr">
              <a:spAutoFit/>
            </a:bodyPr>
            <a:lstStyle/>
            <a:p>
              <a:endParaRPr lang="es-ES" sz="1400">
                <a:solidFill>
                  <a:schemeClr val="bg1"/>
                </a:solidFill>
              </a:endParaRPr>
            </a:p>
          </p:txBody>
        </p:sp>
        <p:sp>
          <p:nvSpPr>
            <p:cNvPr id="32909" name="Text Box 57"/>
            <p:cNvSpPr txBox="1">
              <a:spLocks noChangeArrowheads="1"/>
            </p:cNvSpPr>
            <p:nvPr/>
          </p:nvSpPr>
          <p:spPr bwMode="auto">
            <a:xfrm>
              <a:off x="1484" y="2948"/>
              <a:ext cx="48" cy="194"/>
            </a:xfrm>
            <a:prstGeom prst="rect">
              <a:avLst/>
            </a:prstGeom>
            <a:noFill/>
            <a:ln w="12700">
              <a:noFill/>
              <a:miter lim="800000"/>
              <a:headEnd type="none" w="sm" len="sm"/>
              <a:tailEnd type="none" w="sm" len="sm"/>
            </a:ln>
          </p:spPr>
          <p:txBody>
            <a:bodyPr wrap="none" lIns="0" tIns="0" rIns="0" bIns="0" anchor="ctr">
              <a:spAutoFit/>
            </a:bodyPr>
            <a:lstStyle/>
            <a:p>
              <a:pPr eaLnBrk="0" hangingPunct="0"/>
              <a:r>
                <a:rPr lang="en-US" sz="2000">
                  <a:solidFill>
                    <a:schemeClr val="bg1"/>
                  </a:solidFill>
                  <a:latin typeface="Arial" pitchFamily="34" charset="0"/>
                </a:rPr>
                <a:t>-</a:t>
              </a:r>
            </a:p>
          </p:txBody>
        </p:sp>
      </p:grpSp>
      <p:grpSp>
        <p:nvGrpSpPr>
          <p:cNvPr id="10" name="Group 58"/>
          <p:cNvGrpSpPr>
            <a:grpSpLocks/>
          </p:cNvGrpSpPr>
          <p:nvPr/>
        </p:nvGrpSpPr>
        <p:grpSpPr bwMode="auto">
          <a:xfrm>
            <a:off x="7806329" y="3540126"/>
            <a:ext cx="210740" cy="327025"/>
            <a:chOff x="1415" y="2948"/>
            <a:chExt cx="118" cy="206"/>
          </a:xfrm>
        </p:grpSpPr>
        <p:sp>
          <p:nvSpPr>
            <p:cNvPr id="32906" name="Oval 59"/>
            <p:cNvSpPr>
              <a:spLocks noChangeArrowheads="1"/>
            </p:cNvSpPr>
            <p:nvPr/>
          </p:nvSpPr>
          <p:spPr bwMode="auto">
            <a:xfrm>
              <a:off x="1415" y="2963"/>
              <a:ext cx="0" cy="191"/>
            </a:xfrm>
            <a:prstGeom prst="ellipse">
              <a:avLst/>
            </a:prstGeom>
            <a:noFill/>
            <a:ln w="28575">
              <a:solidFill>
                <a:schemeClr val="hlink"/>
              </a:solidFill>
              <a:round/>
              <a:headEnd type="none" w="sm" len="sm"/>
              <a:tailEnd type="none" w="sm" len="sm"/>
            </a:ln>
          </p:spPr>
          <p:txBody>
            <a:bodyPr wrap="none" lIns="0" tIns="0" rIns="0" bIns="0" anchor="ctr">
              <a:spAutoFit/>
            </a:bodyPr>
            <a:lstStyle/>
            <a:p>
              <a:endParaRPr lang="es-ES" sz="1400">
                <a:solidFill>
                  <a:schemeClr val="bg1"/>
                </a:solidFill>
              </a:endParaRPr>
            </a:p>
          </p:txBody>
        </p:sp>
        <p:sp>
          <p:nvSpPr>
            <p:cNvPr id="32907" name="Text Box 60"/>
            <p:cNvSpPr txBox="1">
              <a:spLocks noChangeArrowheads="1"/>
            </p:cNvSpPr>
            <p:nvPr/>
          </p:nvSpPr>
          <p:spPr bwMode="auto">
            <a:xfrm>
              <a:off x="1485" y="2948"/>
              <a:ext cx="48" cy="194"/>
            </a:xfrm>
            <a:prstGeom prst="rect">
              <a:avLst/>
            </a:prstGeom>
            <a:noFill/>
            <a:ln w="12700">
              <a:noFill/>
              <a:miter lim="800000"/>
              <a:headEnd type="none" w="sm" len="sm"/>
              <a:tailEnd type="none" w="sm" len="sm"/>
            </a:ln>
          </p:spPr>
          <p:txBody>
            <a:bodyPr wrap="none" lIns="0" tIns="0" rIns="0" bIns="0" anchor="ctr">
              <a:spAutoFit/>
            </a:bodyPr>
            <a:lstStyle/>
            <a:p>
              <a:pPr eaLnBrk="0" hangingPunct="0"/>
              <a:r>
                <a:rPr lang="en-US" sz="2000">
                  <a:solidFill>
                    <a:schemeClr val="bg1"/>
                  </a:solidFill>
                  <a:latin typeface="Arial" pitchFamily="34" charset="0"/>
                </a:rPr>
                <a:t>-</a:t>
              </a:r>
            </a:p>
          </p:txBody>
        </p:sp>
      </p:grpSp>
      <p:grpSp>
        <p:nvGrpSpPr>
          <p:cNvPr id="11" name="Group 61"/>
          <p:cNvGrpSpPr>
            <a:grpSpLocks/>
          </p:cNvGrpSpPr>
          <p:nvPr/>
        </p:nvGrpSpPr>
        <p:grpSpPr bwMode="auto">
          <a:xfrm>
            <a:off x="9135067" y="3540126"/>
            <a:ext cx="210740" cy="327025"/>
            <a:chOff x="1415" y="2948"/>
            <a:chExt cx="118" cy="206"/>
          </a:xfrm>
        </p:grpSpPr>
        <p:sp>
          <p:nvSpPr>
            <p:cNvPr id="32904" name="Oval 62"/>
            <p:cNvSpPr>
              <a:spLocks noChangeArrowheads="1"/>
            </p:cNvSpPr>
            <p:nvPr/>
          </p:nvSpPr>
          <p:spPr bwMode="auto">
            <a:xfrm>
              <a:off x="1415" y="2963"/>
              <a:ext cx="0" cy="191"/>
            </a:xfrm>
            <a:prstGeom prst="ellipse">
              <a:avLst/>
            </a:prstGeom>
            <a:noFill/>
            <a:ln w="28575">
              <a:solidFill>
                <a:schemeClr val="hlink"/>
              </a:solidFill>
              <a:round/>
              <a:headEnd type="none" w="sm" len="sm"/>
              <a:tailEnd type="none" w="sm" len="sm"/>
            </a:ln>
          </p:spPr>
          <p:txBody>
            <a:bodyPr wrap="none" lIns="0" tIns="0" rIns="0" bIns="0" anchor="ctr">
              <a:spAutoFit/>
            </a:bodyPr>
            <a:lstStyle/>
            <a:p>
              <a:endParaRPr lang="es-ES" sz="1400">
                <a:solidFill>
                  <a:schemeClr val="bg1"/>
                </a:solidFill>
              </a:endParaRPr>
            </a:p>
          </p:txBody>
        </p:sp>
        <p:sp>
          <p:nvSpPr>
            <p:cNvPr id="32905" name="Text Box 63"/>
            <p:cNvSpPr txBox="1">
              <a:spLocks noChangeArrowheads="1"/>
            </p:cNvSpPr>
            <p:nvPr/>
          </p:nvSpPr>
          <p:spPr bwMode="auto">
            <a:xfrm>
              <a:off x="1485" y="2948"/>
              <a:ext cx="48" cy="194"/>
            </a:xfrm>
            <a:prstGeom prst="rect">
              <a:avLst/>
            </a:prstGeom>
            <a:noFill/>
            <a:ln w="12700">
              <a:noFill/>
              <a:miter lim="800000"/>
              <a:headEnd type="none" w="sm" len="sm"/>
              <a:tailEnd type="none" w="sm" len="sm"/>
            </a:ln>
          </p:spPr>
          <p:txBody>
            <a:bodyPr wrap="none" lIns="0" tIns="0" rIns="0" bIns="0" anchor="ctr">
              <a:spAutoFit/>
            </a:bodyPr>
            <a:lstStyle/>
            <a:p>
              <a:pPr eaLnBrk="0" hangingPunct="0"/>
              <a:r>
                <a:rPr lang="en-US" sz="2000">
                  <a:solidFill>
                    <a:schemeClr val="bg1"/>
                  </a:solidFill>
                  <a:latin typeface="Arial" pitchFamily="34" charset="0"/>
                </a:rPr>
                <a:t>-</a:t>
              </a:r>
            </a:p>
          </p:txBody>
        </p:sp>
      </p:grpSp>
      <p:sp>
        <p:nvSpPr>
          <p:cNvPr id="32812" name="Text Box 64"/>
          <p:cNvSpPr txBox="1">
            <a:spLocks noChangeArrowheads="1"/>
          </p:cNvSpPr>
          <p:nvPr/>
        </p:nvSpPr>
        <p:spPr bwMode="auto">
          <a:xfrm>
            <a:off x="317898" y="4792664"/>
            <a:ext cx="1082278" cy="523875"/>
          </a:xfrm>
          <a:prstGeom prst="rect">
            <a:avLst/>
          </a:prstGeom>
          <a:noFill/>
          <a:ln w="12700">
            <a:noFill/>
            <a:miter lim="800000"/>
            <a:headEnd type="none" w="sm" len="sm"/>
            <a:tailEnd type="none" w="sm" len="sm"/>
          </a:ln>
        </p:spPr>
        <p:txBody>
          <a:bodyPr anchor="ctr">
            <a:spAutoFit/>
          </a:bodyPr>
          <a:lstStyle/>
          <a:p>
            <a:pPr eaLnBrk="0" hangingPunct="0"/>
            <a:r>
              <a:rPr lang="en-US" sz="1400" dirty="0" err="1">
                <a:solidFill>
                  <a:schemeClr val="bg1"/>
                </a:solidFill>
                <a:latin typeface="Arial Narrow" pitchFamily="34" charset="0"/>
              </a:rPr>
              <a:t>Activación</a:t>
            </a:r>
            <a:r>
              <a:rPr lang="en-US" sz="1400" dirty="0">
                <a:solidFill>
                  <a:schemeClr val="bg1"/>
                </a:solidFill>
                <a:latin typeface="Arial Narrow" pitchFamily="34" charset="0"/>
              </a:rPr>
              <a:t> </a:t>
            </a:r>
            <a:r>
              <a:rPr lang="en-US" sz="1400" dirty="0" err="1">
                <a:solidFill>
                  <a:schemeClr val="bg1"/>
                </a:solidFill>
                <a:latin typeface="Arial Narrow" pitchFamily="34" charset="0"/>
              </a:rPr>
              <a:t>Plaquetaria</a:t>
            </a:r>
            <a:endParaRPr lang="en-US" sz="1400" dirty="0">
              <a:solidFill>
                <a:schemeClr val="bg1"/>
              </a:solidFill>
              <a:latin typeface="Arial Narrow" pitchFamily="34" charset="0"/>
            </a:endParaRPr>
          </a:p>
        </p:txBody>
      </p:sp>
      <p:sp>
        <p:nvSpPr>
          <p:cNvPr id="32813" name="Text Box 65"/>
          <p:cNvSpPr txBox="1">
            <a:spLocks noChangeArrowheads="1"/>
          </p:cNvSpPr>
          <p:nvPr/>
        </p:nvSpPr>
        <p:spPr bwMode="auto">
          <a:xfrm>
            <a:off x="1360884" y="4792664"/>
            <a:ext cx="1100138" cy="523875"/>
          </a:xfrm>
          <a:prstGeom prst="rect">
            <a:avLst/>
          </a:prstGeom>
          <a:noFill/>
          <a:ln w="12700">
            <a:noFill/>
            <a:miter lim="800000"/>
            <a:headEnd type="none" w="sm" len="sm"/>
            <a:tailEnd type="none" w="sm" len="sm"/>
          </a:ln>
        </p:spPr>
        <p:txBody>
          <a:bodyPr anchor="ctr">
            <a:spAutoFit/>
          </a:bodyPr>
          <a:lstStyle/>
          <a:p>
            <a:pPr eaLnBrk="0" hangingPunct="0"/>
            <a:r>
              <a:rPr lang="en-US" sz="1400" dirty="0" err="1">
                <a:solidFill>
                  <a:schemeClr val="bg1"/>
                </a:solidFill>
                <a:latin typeface="Arial Narrow" pitchFamily="34" charset="0"/>
              </a:rPr>
              <a:t>Efecto</a:t>
            </a:r>
            <a:r>
              <a:rPr lang="en-US" sz="1400" dirty="0">
                <a:solidFill>
                  <a:schemeClr val="bg1"/>
                </a:solidFill>
                <a:latin typeface="Arial Narrow" pitchFamily="34" charset="0"/>
              </a:rPr>
              <a:t> </a:t>
            </a:r>
            <a:r>
              <a:rPr lang="en-US" sz="1400" dirty="0" err="1">
                <a:solidFill>
                  <a:schemeClr val="bg1"/>
                </a:solidFill>
                <a:latin typeface="Arial Narrow" pitchFamily="34" charset="0"/>
              </a:rPr>
              <a:t>Trombótico</a:t>
            </a:r>
            <a:endParaRPr lang="en-US" sz="1400" dirty="0">
              <a:solidFill>
                <a:schemeClr val="bg1"/>
              </a:solidFill>
              <a:latin typeface="Arial Narrow" pitchFamily="34" charset="0"/>
            </a:endParaRPr>
          </a:p>
        </p:txBody>
      </p:sp>
      <p:sp>
        <p:nvSpPr>
          <p:cNvPr id="32814" name="Text Box 66"/>
          <p:cNvSpPr txBox="1">
            <a:spLocks noChangeArrowheads="1"/>
          </p:cNvSpPr>
          <p:nvPr/>
        </p:nvSpPr>
        <p:spPr bwMode="auto">
          <a:xfrm>
            <a:off x="2503885" y="4792664"/>
            <a:ext cx="1125141" cy="523875"/>
          </a:xfrm>
          <a:prstGeom prst="rect">
            <a:avLst/>
          </a:prstGeom>
          <a:noFill/>
          <a:ln w="12700">
            <a:noFill/>
            <a:miter lim="800000"/>
            <a:headEnd type="none" w="sm" len="sm"/>
            <a:tailEnd type="none" w="sm" len="sm"/>
          </a:ln>
        </p:spPr>
        <p:txBody>
          <a:bodyPr anchor="ctr">
            <a:spAutoFit/>
          </a:bodyPr>
          <a:lstStyle/>
          <a:p>
            <a:pPr eaLnBrk="0" hangingPunct="0"/>
            <a:r>
              <a:rPr lang="en-US" sz="1400">
                <a:solidFill>
                  <a:schemeClr val="bg1"/>
                </a:solidFill>
                <a:latin typeface="Arial Narrow" pitchFamily="34" charset="0"/>
              </a:rPr>
              <a:t>Estabilidad de la Placa</a:t>
            </a:r>
          </a:p>
        </p:txBody>
      </p:sp>
      <p:sp>
        <p:nvSpPr>
          <p:cNvPr id="32815" name="Text Box 67"/>
          <p:cNvSpPr txBox="1">
            <a:spLocks noChangeArrowheads="1"/>
          </p:cNvSpPr>
          <p:nvPr/>
        </p:nvSpPr>
        <p:spPr bwMode="auto">
          <a:xfrm>
            <a:off x="3711178" y="4792664"/>
            <a:ext cx="1135856" cy="523875"/>
          </a:xfrm>
          <a:prstGeom prst="rect">
            <a:avLst/>
          </a:prstGeom>
          <a:noFill/>
          <a:ln w="12700">
            <a:noFill/>
            <a:miter lim="800000"/>
            <a:headEnd type="none" w="sm" len="sm"/>
            <a:tailEnd type="none" w="sm" len="sm"/>
          </a:ln>
        </p:spPr>
        <p:txBody>
          <a:bodyPr anchor="ctr">
            <a:spAutoFit/>
          </a:bodyPr>
          <a:lstStyle/>
          <a:p>
            <a:pPr eaLnBrk="0" hangingPunct="0"/>
            <a:r>
              <a:rPr lang="en-US" sz="1400">
                <a:solidFill>
                  <a:schemeClr val="bg1"/>
                </a:solidFill>
                <a:latin typeface="Arial Narrow" pitchFamily="34" charset="0"/>
              </a:rPr>
              <a:t>Inflamación Vascular</a:t>
            </a:r>
          </a:p>
        </p:txBody>
      </p:sp>
      <p:sp>
        <p:nvSpPr>
          <p:cNvPr id="32816" name="Text Box 68"/>
          <p:cNvSpPr txBox="1">
            <a:spLocks noChangeArrowheads="1"/>
          </p:cNvSpPr>
          <p:nvPr/>
        </p:nvSpPr>
        <p:spPr bwMode="auto">
          <a:xfrm>
            <a:off x="4904185" y="4792664"/>
            <a:ext cx="1053703" cy="523875"/>
          </a:xfrm>
          <a:prstGeom prst="rect">
            <a:avLst/>
          </a:prstGeom>
          <a:noFill/>
          <a:ln w="12700">
            <a:noFill/>
            <a:miter lim="800000"/>
            <a:headEnd type="none" w="sm" len="sm"/>
            <a:tailEnd type="none" w="sm" len="sm"/>
          </a:ln>
        </p:spPr>
        <p:txBody>
          <a:bodyPr anchor="ctr">
            <a:spAutoFit/>
          </a:bodyPr>
          <a:lstStyle/>
          <a:p>
            <a:pPr eaLnBrk="0" hangingPunct="0"/>
            <a:r>
              <a:rPr lang="en-US" sz="1400">
                <a:solidFill>
                  <a:schemeClr val="bg1"/>
                </a:solidFill>
                <a:latin typeface="Arial Narrow" pitchFamily="34" charset="0"/>
              </a:rPr>
              <a:t>Hipertrofia CML</a:t>
            </a:r>
          </a:p>
        </p:txBody>
      </p:sp>
      <p:sp>
        <p:nvSpPr>
          <p:cNvPr id="32817" name="Text Box 69"/>
          <p:cNvSpPr txBox="1">
            <a:spLocks noChangeArrowheads="1"/>
          </p:cNvSpPr>
          <p:nvPr/>
        </p:nvSpPr>
        <p:spPr bwMode="auto">
          <a:xfrm>
            <a:off x="6148984" y="4792664"/>
            <a:ext cx="1221581" cy="523875"/>
          </a:xfrm>
          <a:prstGeom prst="rect">
            <a:avLst/>
          </a:prstGeom>
          <a:noFill/>
          <a:ln w="12700">
            <a:noFill/>
            <a:miter lim="800000"/>
            <a:headEnd type="none" w="sm" len="sm"/>
            <a:tailEnd type="none" w="sm" len="sm"/>
          </a:ln>
        </p:spPr>
        <p:txBody>
          <a:bodyPr anchor="ctr">
            <a:spAutoFit/>
          </a:bodyPr>
          <a:lstStyle/>
          <a:p>
            <a:pPr eaLnBrk="0" hangingPunct="0"/>
            <a:r>
              <a:rPr lang="en-US" sz="1400">
                <a:solidFill>
                  <a:schemeClr val="bg1"/>
                </a:solidFill>
                <a:latin typeface="Arial Narrow" pitchFamily="34" charset="0"/>
              </a:rPr>
              <a:t>Disfunción Endotelial</a:t>
            </a:r>
          </a:p>
        </p:txBody>
      </p:sp>
      <p:sp>
        <p:nvSpPr>
          <p:cNvPr id="32818" name="Text Box 70"/>
          <p:cNvSpPr txBox="1">
            <a:spLocks noChangeArrowheads="1"/>
          </p:cNvSpPr>
          <p:nvPr/>
        </p:nvSpPr>
        <p:spPr bwMode="auto">
          <a:xfrm>
            <a:off x="7372351" y="4792664"/>
            <a:ext cx="1196578" cy="523875"/>
          </a:xfrm>
          <a:prstGeom prst="rect">
            <a:avLst/>
          </a:prstGeom>
          <a:noFill/>
          <a:ln w="12700">
            <a:noFill/>
            <a:miter lim="800000"/>
            <a:headEnd type="none" w="sm" len="sm"/>
            <a:tailEnd type="none" w="sm" len="sm"/>
          </a:ln>
        </p:spPr>
        <p:txBody>
          <a:bodyPr anchor="ctr">
            <a:spAutoFit/>
          </a:bodyPr>
          <a:lstStyle/>
          <a:p>
            <a:pPr eaLnBrk="0" hangingPunct="0"/>
            <a:r>
              <a:rPr lang="en-US" sz="1400" dirty="0" err="1">
                <a:solidFill>
                  <a:schemeClr val="bg1"/>
                </a:solidFill>
                <a:latin typeface="Arial Narrow" pitchFamily="34" charset="0"/>
              </a:rPr>
              <a:t>Proliferación</a:t>
            </a:r>
            <a:r>
              <a:rPr lang="en-US" sz="1400" dirty="0">
                <a:solidFill>
                  <a:schemeClr val="bg1"/>
                </a:solidFill>
                <a:latin typeface="Arial Narrow" pitchFamily="34" charset="0"/>
              </a:rPr>
              <a:t> CML</a:t>
            </a:r>
          </a:p>
        </p:txBody>
      </p:sp>
      <p:sp>
        <p:nvSpPr>
          <p:cNvPr id="32819" name="Text Box 71"/>
          <p:cNvSpPr txBox="1">
            <a:spLocks noChangeArrowheads="1"/>
          </p:cNvSpPr>
          <p:nvPr/>
        </p:nvSpPr>
        <p:spPr bwMode="auto">
          <a:xfrm>
            <a:off x="8724305" y="4794251"/>
            <a:ext cx="1286378" cy="307777"/>
          </a:xfrm>
          <a:prstGeom prst="rect">
            <a:avLst/>
          </a:prstGeom>
          <a:noFill/>
          <a:ln w="12700">
            <a:noFill/>
            <a:miter lim="800000"/>
            <a:headEnd type="none" w="sm" len="sm"/>
            <a:tailEnd type="none" w="sm" len="sm"/>
          </a:ln>
        </p:spPr>
        <p:txBody>
          <a:bodyPr wrap="none" anchor="ctr">
            <a:spAutoFit/>
          </a:bodyPr>
          <a:lstStyle/>
          <a:p>
            <a:pPr eaLnBrk="0" hangingPunct="0"/>
            <a:r>
              <a:rPr lang="en-US" sz="1400" dirty="0" err="1">
                <a:solidFill>
                  <a:schemeClr val="bg1"/>
                </a:solidFill>
                <a:latin typeface="Arial Narrow" pitchFamily="34" charset="0"/>
              </a:rPr>
              <a:t>Vasoconstricción</a:t>
            </a:r>
            <a:endParaRPr lang="en-US" sz="1400" dirty="0">
              <a:solidFill>
                <a:schemeClr val="bg1"/>
              </a:solidFill>
              <a:latin typeface="Arial Narrow" pitchFamily="34" charset="0"/>
            </a:endParaRPr>
          </a:p>
        </p:txBody>
      </p:sp>
      <p:sp>
        <p:nvSpPr>
          <p:cNvPr id="32820" name="Line 72"/>
          <p:cNvSpPr>
            <a:spLocks noChangeShapeType="1"/>
          </p:cNvSpPr>
          <p:nvPr/>
        </p:nvSpPr>
        <p:spPr bwMode="auto">
          <a:xfrm>
            <a:off x="533996" y="1784350"/>
            <a:ext cx="0" cy="173038"/>
          </a:xfrm>
          <a:prstGeom prst="line">
            <a:avLst/>
          </a:prstGeom>
          <a:noFill/>
          <a:ln w="12700">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821" name="Line 73"/>
          <p:cNvSpPr>
            <a:spLocks noChangeShapeType="1"/>
          </p:cNvSpPr>
          <p:nvPr/>
        </p:nvSpPr>
        <p:spPr bwMode="auto">
          <a:xfrm>
            <a:off x="1710928" y="1898650"/>
            <a:ext cx="0" cy="173038"/>
          </a:xfrm>
          <a:prstGeom prst="line">
            <a:avLst/>
          </a:prstGeom>
          <a:noFill/>
          <a:ln w="12700">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822" name="Line 74"/>
          <p:cNvSpPr>
            <a:spLocks noChangeShapeType="1"/>
          </p:cNvSpPr>
          <p:nvPr/>
        </p:nvSpPr>
        <p:spPr bwMode="auto">
          <a:xfrm flipV="1">
            <a:off x="1725216" y="1665288"/>
            <a:ext cx="0" cy="163512"/>
          </a:xfrm>
          <a:prstGeom prst="line">
            <a:avLst/>
          </a:prstGeom>
          <a:noFill/>
          <a:ln w="12700">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823" name="Line 75"/>
          <p:cNvSpPr>
            <a:spLocks noChangeShapeType="1"/>
          </p:cNvSpPr>
          <p:nvPr/>
        </p:nvSpPr>
        <p:spPr bwMode="auto">
          <a:xfrm flipV="1">
            <a:off x="6702624" y="2636838"/>
            <a:ext cx="0" cy="163512"/>
          </a:xfrm>
          <a:prstGeom prst="line">
            <a:avLst/>
          </a:prstGeom>
          <a:noFill/>
          <a:ln w="12700">
            <a:noFill/>
            <a:round/>
            <a:headEnd type="none" w="sm" len="sm"/>
            <a:tailEnd type="triangle" w="sm" len="sm"/>
          </a:ln>
        </p:spPr>
        <p:txBody>
          <a:bodyPr anchor="ctr">
            <a:spAutoFit/>
          </a:bodyPr>
          <a:lstStyle/>
          <a:p>
            <a:endParaRPr lang="en-US">
              <a:solidFill>
                <a:schemeClr val="bg1"/>
              </a:solidFill>
            </a:endParaRPr>
          </a:p>
        </p:txBody>
      </p:sp>
      <p:sp>
        <p:nvSpPr>
          <p:cNvPr id="32824" name="Line 76"/>
          <p:cNvSpPr>
            <a:spLocks noChangeShapeType="1"/>
          </p:cNvSpPr>
          <p:nvPr/>
        </p:nvSpPr>
        <p:spPr bwMode="auto">
          <a:xfrm>
            <a:off x="3178969" y="1657350"/>
            <a:ext cx="0" cy="173038"/>
          </a:xfrm>
          <a:prstGeom prst="line">
            <a:avLst/>
          </a:prstGeom>
          <a:noFill/>
          <a:ln w="12700">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825" name="Line 77"/>
          <p:cNvSpPr>
            <a:spLocks noChangeShapeType="1"/>
          </p:cNvSpPr>
          <p:nvPr/>
        </p:nvSpPr>
        <p:spPr bwMode="auto">
          <a:xfrm>
            <a:off x="1959174" y="2614614"/>
            <a:ext cx="0" cy="173037"/>
          </a:xfrm>
          <a:prstGeom prst="line">
            <a:avLst/>
          </a:prstGeom>
          <a:noFill/>
          <a:ln w="12700">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826" name="Line 78"/>
          <p:cNvSpPr>
            <a:spLocks noChangeShapeType="1"/>
          </p:cNvSpPr>
          <p:nvPr/>
        </p:nvSpPr>
        <p:spPr bwMode="auto">
          <a:xfrm>
            <a:off x="2130624" y="2881314"/>
            <a:ext cx="0" cy="173037"/>
          </a:xfrm>
          <a:prstGeom prst="line">
            <a:avLst/>
          </a:prstGeom>
          <a:noFill/>
          <a:ln w="12700">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827" name="Line 79"/>
          <p:cNvSpPr>
            <a:spLocks noChangeShapeType="1"/>
          </p:cNvSpPr>
          <p:nvPr/>
        </p:nvSpPr>
        <p:spPr bwMode="auto">
          <a:xfrm>
            <a:off x="3664744" y="2557464"/>
            <a:ext cx="0" cy="173037"/>
          </a:xfrm>
          <a:prstGeom prst="line">
            <a:avLst/>
          </a:prstGeom>
          <a:noFill/>
          <a:ln w="12700">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828" name="Line 80"/>
          <p:cNvSpPr>
            <a:spLocks noChangeShapeType="1"/>
          </p:cNvSpPr>
          <p:nvPr/>
        </p:nvSpPr>
        <p:spPr bwMode="auto">
          <a:xfrm>
            <a:off x="3259337" y="2811464"/>
            <a:ext cx="0" cy="173037"/>
          </a:xfrm>
          <a:prstGeom prst="line">
            <a:avLst/>
          </a:prstGeom>
          <a:noFill/>
          <a:ln w="12700">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829" name="Line 81"/>
          <p:cNvSpPr>
            <a:spLocks noChangeShapeType="1"/>
          </p:cNvSpPr>
          <p:nvPr/>
        </p:nvSpPr>
        <p:spPr bwMode="auto">
          <a:xfrm>
            <a:off x="5473899" y="1778000"/>
            <a:ext cx="0" cy="173038"/>
          </a:xfrm>
          <a:prstGeom prst="line">
            <a:avLst/>
          </a:prstGeom>
          <a:noFill/>
          <a:ln w="12700">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830" name="Line 82"/>
          <p:cNvSpPr>
            <a:spLocks noChangeShapeType="1"/>
          </p:cNvSpPr>
          <p:nvPr/>
        </p:nvSpPr>
        <p:spPr bwMode="auto">
          <a:xfrm>
            <a:off x="5750719" y="2640014"/>
            <a:ext cx="0" cy="173037"/>
          </a:xfrm>
          <a:prstGeom prst="line">
            <a:avLst/>
          </a:prstGeom>
          <a:noFill/>
          <a:ln w="12700">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831" name="Line 83"/>
          <p:cNvSpPr>
            <a:spLocks noChangeShapeType="1"/>
          </p:cNvSpPr>
          <p:nvPr/>
        </p:nvSpPr>
        <p:spPr bwMode="auto">
          <a:xfrm>
            <a:off x="8831462" y="1657350"/>
            <a:ext cx="0" cy="173038"/>
          </a:xfrm>
          <a:prstGeom prst="line">
            <a:avLst/>
          </a:prstGeom>
          <a:noFill/>
          <a:ln w="12700">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832" name="Line 84"/>
          <p:cNvSpPr>
            <a:spLocks noChangeShapeType="1"/>
          </p:cNvSpPr>
          <p:nvPr/>
        </p:nvSpPr>
        <p:spPr bwMode="auto">
          <a:xfrm>
            <a:off x="8493919" y="1911350"/>
            <a:ext cx="0" cy="173038"/>
          </a:xfrm>
          <a:prstGeom prst="line">
            <a:avLst/>
          </a:prstGeom>
          <a:noFill/>
          <a:ln w="12700">
            <a:solidFill>
              <a:schemeClr val="bg1"/>
            </a:solidFill>
            <a:round/>
            <a:headEnd type="none" w="sm" len="sm"/>
            <a:tailEnd type="triangle" w="sm" len="sm"/>
          </a:ln>
        </p:spPr>
        <p:txBody>
          <a:bodyPr anchor="ctr">
            <a:spAutoFit/>
          </a:bodyPr>
          <a:lstStyle/>
          <a:p>
            <a:endParaRPr lang="en-US">
              <a:solidFill>
                <a:schemeClr val="bg1"/>
              </a:solidFill>
            </a:endParaRPr>
          </a:p>
        </p:txBody>
      </p:sp>
      <p:sp>
        <p:nvSpPr>
          <p:cNvPr id="32833" name="Line 85"/>
          <p:cNvSpPr>
            <a:spLocks noChangeShapeType="1"/>
          </p:cNvSpPr>
          <p:nvPr/>
        </p:nvSpPr>
        <p:spPr bwMode="auto">
          <a:xfrm>
            <a:off x="6707981" y="1784350"/>
            <a:ext cx="0" cy="173038"/>
          </a:xfrm>
          <a:prstGeom prst="line">
            <a:avLst/>
          </a:prstGeom>
          <a:noFill/>
          <a:ln w="12700">
            <a:noFill/>
            <a:round/>
            <a:headEnd type="none" w="sm" len="sm"/>
            <a:tailEnd type="triangle" w="sm" len="sm"/>
          </a:ln>
        </p:spPr>
        <p:txBody>
          <a:bodyPr anchor="ctr">
            <a:spAutoFit/>
          </a:bodyPr>
          <a:lstStyle/>
          <a:p>
            <a:endParaRPr lang="en-US">
              <a:solidFill>
                <a:schemeClr val="bg1"/>
              </a:solidFill>
            </a:endParaRPr>
          </a:p>
        </p:txBody>
      </p:sp>
      <p:sp>
        <p:nvSpPr>
          <p:cNvPr id="32834" name="Text Box 86"/>
          <p:cNvSpPr txBox="1">
            <a:spLocks noChangeArrowheads="1"/>
          </p:cNvSpPr>
          <p:nvPr/>
        </p:nvSpPr>
        <p:spPr bwMode="auto">
          <a:xfrm>
            <a:off x="7750969" y="5694949"/>
            <a:ext cx="1247457" cy="338554"/>
          </a:xfrm>
          <a:prstGeom prst="rect">
            <a:avLst/>
          </a:prstGeom>
          <a:noFill/>
          <a:ln w="12700">
            <a:noFill/>
            <a:miter lim="800000"/>
            <a:headEnd type="none" w="sm" len="sm"/>
            <a:tailEnd type="none" w="sm" len="sm"/>
          </a:ln>
        </p:spPr>
        <p:txBody>
          <a:bodyPr wrap="none" anchor="ctr">
            <a:spAutoFit/>
          </a:bodyPr>
          <a:lstStyle/>
          <a:p>
            <a:pPr eaLnBrk="0" hangingPunct="0"/>
            <a:r>
              <a:rPr lang="en-US" sz="1600" dirty="0" err="1">
                <a:solidFill>
                  <a:schemeClr val="bg1"/>
                </a:solidFill>
                <a:latin typeface="+mj-lt"/>
              </a:rPr>
              <a:t>Hipertensión</a:t>
            </a:r>
            <a:endParaRPr lang="en-US" sz="1600" dirty="0">
              <a:solidFill>
                <a:schemeClr val="bg1"/>
              </a:solidFill>
              <a:latin typeface="+mj-lt"/>
            </a:endParaRPr>
          </a:p>
        </p:txBody>
      </p:sp>
      <p:sp>
        <p:nvSpPr>
          <p:cNvPr id="32835" name="Text Box 87"/>
          <p:cNvSpPr txBox="1">
            <a:spLocks noChangeArrowheads="1"/>
          </p:cNvSpPr>
          <p:nvPr/>
        </p:nvSpPr>
        <p:spPr bwMode="auto">
          <a:xfrm>
            <a:off x="4561285" y="5696536"/>
            <a:ext cx="1362874" cy="338554"/>
          </a:xfrm>
          <a:prstGeom prst="rect">
            <a:avLst/>
          </a:prstGeom>
          <a:noFill/>
          <a:ln w="12700">
            <a:noFill/>
            <a:miter lim="800000"/>
            <a:headEnd type="none" w="sm" len="sm"/>
            <a:tailEnd type="none" w="sm" len="sm"/>
          </a:ln>
        </p:spPr>
        <p:txBody>
          <a:bodyPr wrap="none" anchor="ctr">
            <a:spAutoFit/>
          </a:bodyPr>
          <a:lstStyle/>
          <a:p>
            <a:pPr eaLnBrk="0" hangingPunct="0"/>
            <a:r>
              <a:rPr lang="en-US" sz="1600" dirty="0">
                <a:solidFill>
                  <a:schemeClr val="bg1"/>
                </a:solidFill>
                <a:latin typeface="+mj-lt"/>
              </a:rPr>
              <a:t>Aterosclerosis</a:t>
            </a:r>
          </a:p>
        </p:txBody>
      </p:sp>
      <p:sp>
        <p:nvSpPr>
          <p:cNvPr id="32836" name="Text Box 88"/>
          <p:cNvSpPr txBox="1">
            <a:spLocks noChangeArrowheads="1"/>
          </p:cNvSpPr>
          <p:nvPr/>
        </p:nvSpPr>
        <p:spPr bwMode="auto">
          <a:xfrm>
            <a:off x="3564732" y="6444249"/>
            <a:ext cx="2486578" cy="338554"/>
          </a:xfrm>
          <a:prstGeom prst="rect">
            <a:avLst/>
          </a:prstGeom>
          <a:noFill/>
          <a:ln w="12700">
            <a:noFill/>
            <a:miter lim="800000"/>
            <a:headEnd type="none" w="sm" len="sm"/>
            <a:tailEnd type="none" w="sm" len="sm"/>
          </a:ln>
        </p:spPr>
        <p:txBody>
          <a:bodyPr wrap="none" anchor="ctr">
            <a:spAutoFit/>
          </a:bodyPr>
          <a:lstStyle/>
          <a:p>
            <a:pPr eaLnBrk="0" hangingPunct="0"/>
            <a:r>
              <a:rPr lang="en-US" sz="1600" dirty="0" err="1">
                <a:solidFill>
                  <a:schemeClr val="bg1"/>
                </a:solidFill>
                <a:latin typeface="+mj-lt"/>
              </a:rPr>
              <a:t>Enfermedad</a:t>
            </a:r>
            <a:r>
              <a:rPr lang="en-US" sz="1600" dirty="0">
                <a:solidFill>
                  <a:schemeClr val="bg1"/>
                </a:solidFill>
                <a:latin typeface="+mj-lt"/>
              </a:rPr>
              <a:t> Cardiovascular</a:t>
            </a:r>
          </a:p>
        </p:txBody>
      </p:sp>
      <p:sp>
        <p:nvSpPr>
          <p:cNvPr id="32837" name="Line 89"/>
          <p:cNvSpPr>
            <a:spLocks noChangeShapeType="1"/>
          </p:cNvSpPr>
          <p:nvPr/>
        </p:nvSpPr>
        <p:spPr bwMode="auto">
          <a:xfrm flipH="1">
            <a:off x="6500813" y="5891214"/>
            <a:ext cx="1078706" cy="7937"/>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838" name="Line 90"/>
          <p:cNvSpPr>
            <a:spLocks noChangeShapeType="1"/>
          </p:cNvSpPr>
          <p:nvPr/>
        </p:nvSpPr>
        <p:spPr bwMode="auto">
          <a:xfrm>
            <a:off x="7199115" y="5227639"/>
            <a:ext cx="694729" cy="377825"/>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839" name="Line 91"/>
          <p:cNvSpPr>
            <a:spLocks noChangeShapeType="1"/>
          </p:cNvSpPr>
          <p:nvPr/>
        </p:nvSpPr>
        <p:spPr bwMode="auto">
          <a:xfrm flipH="1">
            <a:off x="8663584" y="5159376"/>
            <a:ext cx="558998" cy="468313"/>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840" name="Line 92"/>
          <p:cNvSpPr>
            <a:spLocks noChangeShapeType="1"/>
          </p:cNvSpPr>
          <p:nvPr/>
        </p:nvSpPr>
        <p:spPr bwMode="auto">
          <a:xfrm flipH="1">
            <a:off x="6390084" y="5219700"/>
            <a:ext cx="1194793" cy="508000"/>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841" name="Line 93"/>
          <p:cNvSpPr>
            <a:spLocks noChangeShapeType="1"/>
          </p:cNvSpPr>
          <p:nvPr/>
        </p:nvSpPr>
        <p:spPr bwMode="auto">
          <a:xfrm flipH="1">
            <a:off x="5957888" y="5283201"/>
            <a:ext cx="353616" cy="403225"/>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842" name="Line 94"/>
          <p:cNvSpPr>
            <a:spLocks noChangeShapeType="1"/>
          </p:cNvSpPr>
          <p:nvPr/>
        </p:nvSpPr>
        <p:spPr bwMode="auto">
          <a:xfrm flipH="1">
            <a:off x="5164931" y="5280025"/>
            <a:ext cx="108943" cy="363538"/>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843" name="Line 95"/>
          <p:cNvSpPr>
            <a:spLocks noChangeShapeType="1"/>
          </p:cNvSpPr>
          <p:nvPr/>
        </p:nvSpPr>
        <p:spPr bwMode="auto">
          <a:xfrm>
            <a:off x="4439841" y="5314950"/>
            <a:ext cx="142875" cy="312738"/>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844" name="Line 96"/>
          <p:cNvSpPr>
            <a:spLocks noChangeShapeType="1"/>
          </p:cNvSpPr>
          <p:nvPr/>
        </p:nvSpPr>
        <p:spPr bwMode="auto">
          <a:xfrm>
            <a:off x="3371851" y="5362576"/>
            <a:ext cx="276821" cy="163513"/>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845" name="Line 97"/>
          <p:cNvSpPr>
            <a:spLocks noChangeShapeType="1"/>
          </p:cNvSpPr>
          <p:nvPr/>
        </p:nvSpPr>
        <p:spPr bwMode="auto">
          <a:xfrm>
            <a:off x="1968103" y="5335589"/>
            <a:ext cx="1571625" cy="1063625"/>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846" name="Line 98"/>
          <p:cNvSpPr>
            <a:spLocks noChangeShapeType="1"/>
          </p:cNvSpPr>
          <p:nvPr/>
        </p:nvSpPr>
        <p:spPr bwMode="auto">
          <a:xfrm>
            <a:off x="884040" y="5292725"/>
            <a:ext cx="2534245" cy="1220788"/>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847" name="Line 99"/>
          <p:cNvSpPr>
            <a:spLocks noChangeShapeType="1"/>
          </p:cNvSpPr>
          <p:nvPr/>
        </p:nvSpPr>
        <p:spPr bwMode="auto">
          <a:xfrm flipH="1">
            <a:off x="5122069" y="6080125"/>
            <a:ext cx="0" cy="300038"/>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sp>
        <p:nvSpPr>
          <p:cNvPr id="32848" name="Line 100"/>
          <p:cNvSpPr>
            <a:spLocks noChangeShapeType="1"/>
          </p:cNvSpPr>
          <p:nvPr/>
        </p:nvSpPr>
        <p:spPr bwMode="auto">
          <a:xfrm flipH="1">
            <a:off x="7218759" y="6129338"/>
            <a:ext cx="716162" cy="442912"/>
          </a:xfrm>
          <a:prstGeom prst="line">
            <a:avLst/>
          </a:prstGeom>
          <a:noFill/>
          <a:ln w="28575">
            <a:solidFill>
              <a:schemeClr val="folHlink"/>
            </a:solidFill>
            <a:round/>
            <a:headEnd type="none" w="sm" len="sm"/>
            <a:tailEnd type="triangle" w="sm" len="sm"/>
          </a:ln>
        </p:spPr>
        <p:txBody>
          <a:bodyPr anchor="ctr">
            <a:spAutoFit/>
          </a:bodyPr>
          <a:lstStyle/>
          <a:p>
            <a:endParaRPr lang="en-US">
              <a:solidFill>
                <a:schemeClr val="bg1"/>
              </a:solidFill>
            </a:endParaRPr>
          </a:p>
        </p:txBody>
      </p:sp>
      <p:pic>
        <p:nvPicPr>
          <p:cNvPr id="32849" name="Picture 101" descr="cross_section"/>
          <p:cNvPicPr preferRelativeResize="0">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1376958" y="3848100"/>
            <a:ext cx="1157288" cy="1003300"/>
          </a:xfrm>
          <a:prstGeom prst="rect">
            <a:avLst/>
          </a:prstGeom>
          <a:noFill/>
          <a:ln w="9525">
            <a:noFill/>
            <a:miter lim="800000"/>
            <a:headEnd/>
            <a:tailEnd/>
          </a:ln>
        </p:spPr>
      </p:pic>
      <p:grpSp>
        <p:nvGrpSpPr>
          <p:cNvPr id="12" name="Group 102"/>
          <p:cNvGrpSpPr>
            <a:grpSpLocks/>
          </p:cNvGrpSpPr>
          <p:nvPr/>
        </p:nvGrpSpPr>
        <p:grpSpPr bwMode="auto">
          <a:xfrm>
            <a:off x="332184" y="3870323"/>
            <a:ext cx="564547" cy="481234"/>
            <a:chOff x="848" y="2468"/>
            <a:chExt cx="371" cy="356"/>
          </a:xfrm>
        </p:grpSpPr>
        <p:sp>
          <p:nvSpPr>
            <p:cNvPr id="32901" name="Freeform 103"/>
            <p:cNvSpPr>
              <a:spLocks/>
            </p:cNvSpPr>
            <p:nvPr/>
          </p:nvSpPr>
          <p:spPr bwMode="auto">
            <a:xfrm>
              <a:off x="848" y="2528"/>
              <a:ext cx="121" cy="296"/>
            </a:xfrm>
            <a:custGeom>
              <a:avLst/>
              <a:gdLst>
                <a:gd name="T0" fmla="*/ 1 w 385"/>
                <a:gd name="T1" fmla="*/ 53 h 242"/>
                <a:gd name="T2" fmla="*/ 1 w 385"/>
                <a:gd name="T3" fmla="*/ 38 h 242"/>
                <a:gd name="T4" fmla="*/ 1 w 385"/>
                <a:gd name="T5" fmla="*/ 3 h 242"/>
                <a:gd name="T6" fmla="*/ 1 w 385"/>
                <a:gd name="T7" fmla="*/ 7 h 242"/>
                <a:gd name="T8" fmla="*/ 0 w 385"/>
                <a:gd name="T9" fmla="*/ 23 h 242"/>
                <a:gd name="T10" fmla="*/ 0 w 385"/>
                <a:gd name="T11" fmla="*/ 33 h 242"/>
                <a:gd name="T12" fmla="*/ 0 w 385"/>
                <a:gd name="T13" fmla="*/ 61 h 242"/>
                <a:gd name="T14" fmla="*/ 0 w 385"/>
                <a:gd name="T15" fmla="*/ 73 h 242"/>
                <a:gd name="T16" fmla="*/ 0 w 385"/>
                <a:gd name="T17" fmla="*/ 103 h 242"/>
                <a:gd name="T18" fmla="*/ 1 w 385"/>
                <a:gd name="T19" fmla="*/ 177 h 242"/>
                <a:gd name="T20" fmla="*/ 1 w 385"/>
                <a:gd name="T21" fmla="*/ 169 h 242"/>
                <a:gd name="T22" fmla="*/ 1 w 385"/>
                <a:gd name="T23" fmla="*/ 133 h 242"/>
                <a:gd name="T24" fmla="*/ 1 w 385"/>
                <a:gd name="T25" fmla="*/ 151 h 242"/>
                <a:gd name="T26" fmla="*/ 2 w 385"/>
                <a:gd name="T27" fmla="*/ 177 h 242"/>
                <a:gd name="T28" fmla="*/ 2 w 385"/>
                <a:gd name="T29" fmla="*/ 166 h 242"/>
                <a:gd name="T30" fmla="*/ 2 w 385"/>
                <a:gd name="T31" fmla="*/ 142 h 242"/>
                <a:gd name="T32" fmla="*/ 2 w 385"/>
                <a:gd name="T33" fmla="*/ 136 h 242"/>
                <a:gd name="T34" fmla="*/ 2 w 385"/>
                <a:gd name="T35" fmla="*/ 108 h 242"/>
                <a:gd name="T36" fmla="*/ 2 w 385"/>
                <a:gd name="T37" fmla="*/ 103 h 242"/>
                <a:gd name="T38" fmla="*/ 2 w 385"/>
                <a:gd name="T39" fmla="*/ 97 h 242"/>
                <a:gd name="T40" fmla="*/ 2 w 385"/>
                <a:gd name="T41" fmla="*/ 76 h 242"/>
                <a:gd name="T42" fmla="*/ 2 w 385"/>
                <a:gd name="T43" fmla="*/ 41 h 242"/>
                <a:gd name="T44" fmla="*/ 1 w 385"/>
                <a:gd name="T45" fmla="*/ 25 h 242"/>
                <a:gd name="T46" fmla="*/ 1 w 385"/>
                <a:gd name="T47" fmla="*/ 53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5"/>
                <a:gd name="T73" fmla="*/ 0 h 242"/>
                <a:gd name="T74" fmla="*/ 385 w 385"/>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5" h="242">
                  <a:moveTo>
                    <a:pt x="184" y="71"/>
                  </a:moveTo>
                  <a:cubicBezTo>
                    <a:pt x="165" y="66"/>
                    <a:pt x="158" y="66"/>
                    <a:pt x="148" y="51"/>
                  </a:cubicBezTo>
                  <a:cubicBezTo>
                    <a:pt x="143" y="33"/>
                    <a:pt x="142" y="18"/>
                    <a:pt x="132" y="3"/>
                  </a:cubicBezTo>
                  <a:cubicBezTo>
                    <a:pt x="121" y="4"/>
                    <a:pt x="108" y="0"/>
                    <a:pt x="100" y="7"/>
                  </a:cubicBezTo>
                  <a:cubicBezTo>
                    <a:pt x="93" y="11"/>
                    <a:pt x="94" y="23"/>
                    <a:pt x="92" y="31"/>
                  </a:cubicBezTo>
                  <a:cubicBezTo>
                    <a:pt x="90" y="35"/>
                    <a:pt x="88" y="43"/>
                    <a:pt x="88" y="43"/>
                  </a:cubicBezTo>
                  <a:cubicBezTo>
                    <a:pt x="100" y="80"/>
                    <a:pt x="62" y="79"/>
                    <a:pt x="36" y="83"/>
                  </a:cubicBezTo>
                  <a:cubicBezTo>
                    <a:pt x="7" y="92"/>
                    <a:pt x="19" y="86"/>
                    <a:pt x="0" y="99"/>
                  </a:cubicBezTo>
                  <a:cubicBezTo>
                    <a:pt x="6" y="140"/>
                    <a:pt x="20" y="134"/>
                    <a:pt x="60" y="139"/>
                  </a:cubicBezTo>
                  <a:cubicBezTo>
                    <a:pt x="105" y="154"/>
                    <a:pt x="44" y="219"/>
                    <a:pt x="104" y="239"/>
                  </a:cubicBezTo>
                  <a:cubicBezTo>
                    <a:pt x="109" y="237"/>
                    <a:pt x="128" y="234"/>
                    <a:pt x="132" y="227"/>
                  </a:cubicBezTo>
                  <a:cubicBezTo>
                    <a:pt x="142" y="200"/>
                    <a:pt x="127" y="188"/>
                    <a:pt x="156" y="179"/>
                  </a:cubicBezTo>
                  <a:cubicBezTo>
                    <a:pt x="192" y="186"/>
                    <a:pt x="222" y="198"/>
                    <a:pt x="260" y="203"/>
                  </a:cubicBezTo>
                  <a:cubicBezTo>
                    <a:pt x="280" y="209"/>
                    <a:pt x="293" y="231"/>
                    <a:pt x="316" y="239"/>
                  </a:cubicBezTo>
                  <a:cubicBezTo>
                    <a:pt x="332" y="236"/>
                    <a:pt x="348" y="242"/>
                    <a:pt x="348" y="223"/>
                  </a:cubicBezTo>
                  <a:cubicBezTo>
                    <a:pt x="348" y="215"/>
                    <a:pt x="344" y="196"/>
                    <a:pt x="336" y="191"/>
                  </a:cubicBezTo>
                  <a:cubicBezTo>
                    <a:pt x="328" y="186"/>
                    <a:pt x="312" y="183"/>
                    <a:pt x="312" y="183"/>
                  </a:cubicBezTo>
                  <a:cubicBezTo>
                    <a:pt x="307" y="170"/>
                    <a:pt x="307" y="156"/>
                    <a:pt x="320" y="147"/>
                  </a:cubicBezTo>
                  <a:cubicBezTo>
                    <a:pt x="322" y="144"/>
                    <a:pt x="346" y="139"/>
                    <a:pt x="348" y="139"/>
                  </a:cubicBezTo>
                  <a:cubicBezTo>
                    <a:pt x="356" y="136"/>
                    <a:pt x="372" y="131"/>
                    <a:pt x="372" y="131"/>
                  </a:cubicBezTo>
                  <a:cubicBezTo>
                    <a:pt x="385" y="90"/>
                    <a:pt x="348" y="105"/>
                    <a:pt x="308" y="103"/>
                  </a:cubicBezTo>
                  <a:cubicBezTo>
                    <a:pt x="301" y="82"/>
                    <a:pt x="313" y="73"/>
                    <a:pt x="320" y="55"/>
                  </a:cubicBezTo>
                  <a:cubicBezTo>
                    <a:pt x="310" y="26"/>
                    <a:pt x="310" y="30"/>
                    <a:pt x="276" y="35"/>
                  </a:cubicBezTo>
                  <a:cubicBezTo>
                    <a:pt x="239" y="71"/>
                    <a:pt x="238" y="77"/>
                    <a:pt x="184" y="71"/>
                  </a:cubicBezTo>
                  <a:close/>
                </a:path>
              </a:pathLst>
            </a:custGeom>
            <a:solidFill>
              <a:schemeClr val="accent1"/>
            </a:solidFill>
            <a:ln w="12700">
              <a:noFill/>
              <a:round/>
              <a:headEnd type="none" w="sm" len="sm"/>
              <a:tailEnd type="none" w="sm" len="sm"/>
            </a:ln>
            <a:effectLst>
              <a:prstShdw prst="shdw17" dist="17961" dir="2700000">
                <a:srgbClr val="007A5C"/>
              </a:prstShdw>
            </a:effectLst>
          </p:spPr>
          <p:txBody>
            <a:bodyPr wrap="none" anchor="ctr">
              <a:spAutoFit/>
            </a:bodyPr>
            <a:lstStyle/>
            <a:p>
              <a:endParaRPr lang="en-US">
                <a:solidFill>
                  <a:schemeClr val="bg1"/>
                </a:solidFill>
              </a:endParaRPr>
            </a:p>
          </p:txBody>
        </p:sp>
        <p:sp>
          <p:nvSpPr>
            <p:cNvPr id="32902" name="Oval 104"/>
            <p:cNvSpPr>
              <a:spLocks noChangeArrowheads="1"/>
            </p:cNvSpPr>
            <p:nvPr/>
          </p:nvSpPr>
          <p:spPr bwMode="auto">
            <a:xfrm>
              <a:off x="976" y="2478"/>
              <a:ext cx="171" cy="320"/>
            </a:xfrm>
            <a:prstGeom prst="ellipse">
              <a:avLst/>
            </a:prstGeom>
            <a:solidFill>
              <a:schemeClr val="bg1"/>
            </a:solidFill>
            <a:ln w="12700">
              <a:noFill/>
              <a:round/>
              <a:headEnd type="none" w="sm" len="sm"/>
              <a:tailEnd type="none" w="sm" len="sm"/>
            </a:ln>
            <a:effectLst>
              <a:prstShdw prst="shdw17" dist="17961" dir="2700000">
                <a:srgbClr val="999999"/>
              </a:prstShdw>
            </a:effectLst>
          </p:spPr>
          <p:txBody>
            <a:bodyPr wrap="none" anchor="ctr">
              <a:spAutoFit/>
            </a:bodyPr>
            <a:lstStyle/>
            <a:p>
              <a:endParaRPr lang="es-ES" sz="1400">
                <a:solidFill>
                  <a:schemeClr val="bg1"/>
                </a:solidFill>
              </a:endParaRPr>
            </a:p>
          </p:txBody>
        </p:sp>
        <p:sp>
          <p:nvSpPr>
            <p:cNvPr id="32903" name="Oval 105"/>
            <p:cNvSpPr>
              <a:spLocks noChangeArrowheads="1"/>
            </p:cNvSpPr>
            <p:nvPr/>
          </p:nvSpPr>
          <p:spPr bwMode="auto">
            <a:xfrm>
              <a:off x="1048" y="2468"/>
              <a:ext cx="171" cy="320"/>
            </a:xfrm>
            <a:prstGeom prst="ellipse">
              <a:avLst/>
            </a:prstGeom>
            <a:solidFill>
              <a:schemeClr val="bg1"/>
            </a:solidFill>
            <a:ln w="12700">
              <a:noFill/>
              <a:round/>
              <a:headEnd type="none" w="sm" len="sm"/>
              <a:tailEnd type="none" w="sm" len="sm"/>
            </a:ln>
            <a:effectLst>
              <a:prstShdw prst="shdw17" dist="17961" dir="2700000">
                <a:srgbClr val="999999"/>
              </a:prstShdw>
            </a:effectLst>
          </p:spPr>
          <p:txBody>
            <a:bodyPr wrap="none" anchor="ctr">
              <a:spAutoFit/>
            </a:bodyPr>
            <a:lstStyle/>
            <a:p>
              <a:endParaRPr lang="es-ES" sz="1400">
                <a:solidFill>
                  <a:schemeClr val="bg1"/>
                </a:solidFill>
              </a:endParaRPr>
            </a:p>
          </p:txBody>
        </p:sp>
      </p:grpSp>
      <p:grpSp>
        <p:nvGrpSpPr>
          <p:cNvPr id="13" name="Group 106"/>
          <p:cNvGrpSpPr>
            <a:grpSpLocks/>
          </p:cNvGrpSpPr>
          <p:nvPr/>
        </p:nvGrpSpPr>
        <p:grpSpPr bwMode="auto">
          <a:xfrm>
            <a:off x="403622" y="4149723"/>
            <a:ext cx="564547" cy="481234"/>
            <a:chOff x="848" y="2468"/>
            <a:chExt cx="371" cy="356"/>
          </a:xfrm>
        </p:grpSpPr>
        <p:sp>
          <p:nvSpPr>
            <p:cNvPr id="32898" name="Freeform 107"/>
            <p:cNvSpPr>
              <a:spLocks/>
            </p:cNvSpPr>
            <p:nvPr/>
          </p:nvSpPr>
          <p:spPr bwMode="auto">
            <a:xfrm>
              <a:off x="848" y="2528"/>
              <a:ext cx="121" cy="296"/>
            </a:xfrm>
            <a:custGeom>
              <a:avLst/>
              <a:gdLst>
                <a:gd name="T0" fmla="*/ 1 w 385"/>
                <a:gd name="T1" fmla="*/ 53 h 242"/>
                <a:gd name="T2" fmla="*/ 1 w 385"/>
                <a:gd name="T3" fmla="*/ 38 h 242"/>
                <a:gd name="T4" fmla="*/ 1 w 385"/>
                <a:gd name="T5" fmla="*/ 3 h 242"/>
                <a:gd name="T6" fmla="*/ 1 w 385"/>
                <a:gd name="T7" fmla="*/ 7 h 242"/>
                <a:gd name="T8" fmla="*/ 0 w 385"/>
                <a:gd name="T9" fmla="*/ 23 h 242"/>
                <a:gd name="T10" fmla="*/ 0 w 385"/>
                <a:gd name="T11" fmla="*/ 33 h 242"/>
                <a:gd name="T12" fmla="*/ 0 w 385"/>
                <a:gd name="T13" fmla="*/ 61 h 242"/>
                <a:gd name="T14" fmla="*/ 0 w 385"/>
                <a:gd name="T15" fmla="*/ 73 h 242"/>
                <a:gd name="T16" fmla="*/ 0 w 385"/>
                <a:gd name="T17" fmla="*/ 103 h 242"/>
                <a:gd name="T18" fmla="*/ 1 w 385"/>
                <a:gd name="T19" fmla="*/ 177 h 242"/>
                <a:gd name="T20" fmla="*/ 1 w 385"/>
                <a:gd name="T21" fmla="*/ 169 h 242"/>
                <a:gd name="T22" fmla="*/ 1 w 385"/>
                <a:gd name="T23" fmla="*/ 133 h 242"/>
                <a:gd name="T24" fmla="*/ 1 w 385"/>
                <a:gd name="T25" fmla="*/ 151 h 242"/>
                <a:gd name="T26" fmla="*/ 2 w 385"/>
                <a:gd name="T27" fmla="*/ 177 h 242"/>
                <a:gd name="T28" fmla="*/ 2 w 385"/>
                <a:gd name="T29" fmla="*/ 166 h 242"/>
                <a:gd name="T30" fmla="*/ 2 w 385"/>
                <a:gd name="T31" fmla="*/ 142 h 242"/>
                <a:gd name="T32" fmla="*/ 2 w 385"/>
                <a:gd name="T33" fmla="*/ 136 h 242"/>
                <a:gd name="T34" fmla="*/ 2 w 385"/>
                <a:gd name="T35" fmla="*/ 108 h 242"/>
                <a:gd name="T36" fmla="*/ 2 w 385"/>
                <a:gd name="T37" fmla="*/ 103 h 242"/>
                <a:gd name="T38" fmla="*/ 2 w 385"/>
                <a:gd name="T39" fmla="*/ 97 h 242"/>
                <a:gd name="T40" fmla="*/ 2 w 385"/>
                <a:gd name="T41" fmla="*/ 76 h 242"/>
                <a:gd name="T42" fmla="*/ 2 w 385"/>
                <a:gd name="T43" fmla="*/ 41 h 242"/>
                <a:gd name="T44" fmla="*/ 1 w 385"/>
                <a:gd name="T45" fmla="*/ 25 h 242"/>
                <a:gd name="T46" fmla="*/ 1 w 385"/>
                <a:gd name="T47" fmla="*/ 53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5"/>
                <a:gd name="T73" fmla="*/ 0 h 242"/>
                <a:gd name="T74" fmla="*/ 385 w 385"/>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5" h="242">
                  <a:moveTo>
                    <a:pt x="184" y="71"/>
                  </a:moveTo>
                  <a:cubicBezTo>
                    <a:pt x="165" y="66"/>
                    <a:pt x="158" y="66"/>
                    <a:pt x="148" y="51"/>
                  </a:cubicBezTo>
                  <a:cubicBezTo>
                    <a:pt x="143" y="33"/>
                    <a:pt x="142" y="18"/>
                    <a:pt x="132" y="3"/>
                  </a:cubicBezTo>
                  <a:cubicBezTo>
                    <a:pt x="121" y="4"/>
                    <a:pt x="108" y="0"/>
                    <a:pt x="100" y="7"/>
                  </a:cubicBezTo>
                  <a:cubicBezTo>
                    <a:pt x="93" y="11"/>
                    <a:pt x="94" y="23"/>
                    <a:pt x="92" y="31"/>
                  </a:cubicBezTo>
                  <a:cubicBezTo>
                    <a:pt x="90" y="35"/>
                    <a:pt x="88" y="43"/>
                    <a:pt x="88" y="43"/>
                  </a:cubicBezTo>
                  <a:cubicBezTo>
                    <a:pt x="100" y="80"/>
                    <a:pt x="62" y="79"/>
                    <a:pt x="36" y="83"/>
                  </a:cubicBezTo>
                  <a:cubicBezTo>
                    <a:pt x="7" y="92"/>
                    <a:pt x="19" y="86"/>
                    <a:pt x="0" y="99"/>
                  </a:cubicBezTo>
                  <a:cubicBezTo>
                    <a:pt x="6" y="140"/>
                    <a:pt x="20" y="134"/>
                    <a:pt x="60" y="139"/>
                  </a:cubicBezTo>
                  <a:cubicBezTo>
                    <a:pt x="105" y="154"/>
                    <a:pt x="44" y="219"/>
                    <a:pt x="104" y="239"/>
                  </a:cubicBezTo>
                  <a:cubicBezTo>
                    <a:pt x="109" y="237"/>
                    <a:pt x="128" y="234"/>
                    <a:pt x="132" y="227"/>
                  </a:cubicBezTo>
                  <a:cubicBezTo>
                    <a:pt x="142" y="200"/>
                    <a:pt x="127" y="188"/>
                    <a:pt x="156" y="179"/>
                  </a:cubicBezTo>
                  <a:cubicBezTo>
                    <a:pt x="192" y="186"/>
                    <a:pt x="222" y="198"/>
                    <a:pt x="260" y="203"/>
                  </a:cubicBezTo>
                  <a:cubicBezTo>
                    <a:pt x="280" y="209"/>
                    <a:pt x="293" y="231"/>
                    <a:pt x="316" y="239"/>
                  </a:cubicBezTo>
                  <a:cubicBezTo>
                    <a:pt x="332" y="236"/>
                    <a:pt x="348" y="242"/>
                    <a:pt x="348" y="223"/>
                  </a:cubicBezTo>
                  <a:cubicBezTo>
                    <a:pt x="348" y="215"/>
                    <a:pt x="344" y="196"/>
                    <a:pt x="336" y="191"/>
                  </a:cubicBezTo>
                  <a:cubicBezTo>
                    <a:pt x="328" y="186"/>
                    <a:pt x="312" y="183"/>
                    <a:pt x="312" y="183"/>
                  </a:cubicBezTo>
                  <a:cubicBezTo>
                    <a:pt x="307" y="170"/>
                    <a:pt x="307" y="156"/>
                    <a:pt x="320" y="147"/>
                  </a:cubicBezTo>
                  <a:cubicBezTo>
                    <a:pt x="322" y="144"/>
                    <a:pt x="346" y="139"/>
                    <a:pt x="348" y="139"/>
                  </a:cubicBezTo>
                  <a:cubicBezTo>
                    <a:pt x="356" y="136"/>
                    <a:pt x="372" y="131"/>
                    <a:pt x="372" y="131"/>
                  </a:cubicBezTo>
                  <a:cubicBezTo>
                    <a:pt x="385" y="90"/>
                    <a:pt x="348" y="105"/>
                    <a:pt x="308" y="103"/>
                  </a:cubicBezTo>
                  <a:cubicBezTo>
                    <a:pt x="301" y="82"/>
                    <a:pt x="313" y="73"/>
                    <a:pt x="320" y="55"/>
                  </a:cubicBezTo>
                  <a:cubicBezTo>
                    <a:pt x="310" y="26"/>
                    <a:pt x="310" y="30"/>
                    <a:pt x="276" y="35"/>
                  </a:cubicBezTo>
                  <a:cubicBezTo>
                    <a:pt x="239" y="71"/>
                    <a:pt x="238" y="77"/>
                    <a:pt x="184" y="71"/>
                  </a:cubicBezTo>
                  <a:close/>
                </a:path>
              </a:pathLst>
            </a:custGeom>
            <a:solidFill>
              <a:schemeClr val="accent1"/>
            </a:solidFill>
            <a:ln w="12700">
              <a:noFill/>
              <a:round/>
              <a:headEnd type="none" w="sm" len="sm"/>
              <a:tailEnd type="none" w="sm" len="sm"/>
            </a:ln>
            <a:effectLst>
              <a:prstShdw prst="shdw17" dist="17961" dir="2700000">
                <a:srgbClr val="007A5C"/>
              </a:prstShdw>
            </a:effectLst>
          </p:spPr>
          <p:txBody>
            <a:bodyPr wrap="none" anchor="ctr">
              <a:spAutoFit/>
            </a:bodyPr>
            <a:lstStyle/>
            <a:p>
              <a:endParaRPr lang="en-US">
                <a:solidFill>
                  <a:schemeClr val="bg1"/>
                </a:solidFill>
              </a:endParaRPr>
            </a:p>
          </p:txBody>
        </p:sp>
        <p:sp>
          <p:nvSpPr>
            <p:cNvPr id="32899" name="Oval 108"/>
            <p:cNvSpPr>
              <a:spLocks noChangeArrowheads="1"/>
            </p:cNvSpPr>
            <p:nvPr/>
          </p:nvSpPr>
          <p:spPr bwMode="auto">
            <a:xfrm>
              <a:off x="976" y="2478"/>
              <a:ext cx="171" cy="320"/>
            </a:xfrm>
            <a:prstGeom prst="ellipse">
              <a:avLst/>
            </a:prstGeom>
            <a:solidFill>
              <a:schemeClr val="bg1"/>
            </a:solidFill>
            <a:ln w="12700">
              <a:noFill/>
              <a:round/>
              <a:headEnd type="none" w="sm" len="sm"/>
              <a:tailEnd type="none" w="sm" len="sm"/>
            </a:ln>
            <a:effectLst>
              <a:prstShdw prst="shdw17" dist="17961" dir="2700000">
                <a:srgbClr val="999999"/>
              </a:prstShdw>
            </a:effectLst>
          </p:spPr>
          <p:txBody>
            <a:bodyPr wrap="none" anchor="ctr">
              <a:spAutoFit/>
            </a:bodyPr>
            <a:lstStyle/>
            <a:p>
              <a:endParaRPr lang="es-ES" sz="1400">
                <a:solidFill>
                  <a:schemeClr val="bg1"/>
                </a:solidFill>
              </a:endParaRPr>
            </a:p>
          </p:txBody>
        </p:sp>
        <p:sp>
          <p:nvSpPr>
            <p:cNvPr id="32900" name="Oval 109"/>
            <p:cNvSpPr>
              <a:spLocks noChangeArrowheads="1"/>
            </p:cNvSpPr>
            <p:nvPr/>
          </p:nvSpPr>
          <p:spPr bwMode="auto">
            <a:xfrm>
              <a:off x="1048" y="2468"/>
              <a:ext cx="171" cy="320"/>
            </a:xfrm>
            <a:prstGeom prst="ellipse">
              <a:avLst/>
            </a:prstGeom>
            <a:solidFill>
              <a:schemeClr val="bg1"/>
            </a:solidFill>
            <a:ln w="12700">
              <a:noFill/>
              <a:round/>
              <a:headEnd type="none" w="sm" len="sm"/>
              <a:tailEnd type="none" w="sm" len="sm"/>
            </a:ln>
            <a:effectLst>
              <a:prstShdw prst="shdw17" dist="17961" dir="2700000">
                <a:srgbClr val="999999"/>
              </a:prstShdw>
            </a:effectLst>
          </p:spPr>
          <p:txBody>
            <a:bodyPr wrap="none" anchor="ctr">
              <a:spAutoFit/>
            </a:bodyPr>
            <a:lstStyle/>
            <a:p>
              <a:endParaRPr lang="es-ES" sz="1400">
                <a:solidFill>
                  <a:schemeClr val="bg1"/>
                </a:solidFill>
              </a:endParaRPr>
            </a:p>
          </p:txBody>
        </p:sp>
      </p:grpSp>
      <p:grpSp>
        <p:nvGrpSpPr>
          <p:cNvPr id="14" name="Group 110"/>
          <p:cNvGrpSpPr>
            <a:grpSpLocks/>
          </p:cNvGrpSpPr>
          <p:nvPr/>
        </p:nvGrpSpPr>
        <p:grpSpPr bwMode="auto">
          <a:xfrm>
            <a:off x="746522" y="4200523"/>
            <a:ext cx="564547" cy="481234"/>
            <a:chOff x="848" y="2468"/>
            <a:chExt cx="371" cy="356"/>
          </a:xfrm>
        </p:grpSpPr>
        <p:sp>
          <p:nvSpPr>
            <p:cNvPr id="32895" name="Freeform 111"/>
            <p:cNvSpPr>
              <a:spLocks/>
            </p:cNvSpPr>
            <p:nvPr/>
          </p:nvSpPr>
          <p:spPr bwMode="auto">
            <a:xfrm>
              <a:off x="848" y="2528"/>
              <a:ext cx="121" cy="296"/>
            </a:xfrm>
            <a:custGeom>
              <a:avLst/>
              <a:gdLst>
                <a:gd name="T0" fmla="*/ 1 w 385"/>
                <a:gd name="T1" fmla="*/ 53 h 242"/>
                <a:gd name="T2" fmla="*/ 1 w 385"/>
                <a:gd name="T3" fmla="*/ 38 h 242"/>
                <a:gd name="T4" fmla="*/ 1 w 385"/>
                <a:gd name="T5" fmla="*/ 3 h 242"/>
                <a:gd name="T6" fmla="*/ 1 w 385"/>
                <a:gd name="T7" fmla="*/ 7 h 242"/>
                <a:gd name="T8" fmla="*/ 0 w 385"/>
                <a:gd name="T9" fmla="*/ 23 h 242"/>
                <a:gd name="T10" fmla="*/ 0 w 385"/>
                <a:gd name="T11" fmla="*/ 33 h 242"/>
                <a:gd name="T12" fmla="*/ 0 w 385"/>
                <a:gd name="T13" fmla="*/ 61 h 242"/>
                <a:gd name="T14" fmla="*/ 0 w 385"/>
                <a:gd name="T15" fmla="*/ 73 h 242"/>
                <a:gd name="T16" fmla="*/ 0 w 385"/>
                <a:gd name="T17" fmla="*/ 103 h 242"/>
                <a:gd name="T18" fmla="*/ 1 w 385"/>
                <a:gd name="T19" fmla="*/ 177 h 242"/>
                <a:gd name="T20" fmla="*/ 1 w 385"/>
                <a:gd name="T21" fmla="*/ 169 h 242"/>
                <a:gd name="T22" fmla="*/ 1 w 385"/>
                <a:gd name="T23" fmla="*/ 133 h 242"/>
                <a:gd name="T24" fmla="*/ 1 w 385"/>
                <a:gd name="T25" fmla="*/ 151 h 242"/>
                <a:gd name="T26" fmla="*/ 2 w 385"/>
                <a:gd name="T27" fmla="*/ 177 h 242"/>
                <a:gd name="T28" fmla="*/ 2 w 385"/>
                <a:gd name="T29" fmla="*/ 166 h 242"/>
                <a:gd name="T30" fmla="*/ 2 w 385"/>
                <a:gd name="T31" fmla="*/ 142 h 242"/>
                <a:gd name="T32" fmla="*/ 2 w 385"/>
                <a:gd name="T33" fmla="*/ 136 h 242"/>
                <a:gd name="T34" fmla="*/ 2 w 385"/>
                <a:gd name="T35" fmla="*/ 108 h 242"/>
                <a:gd name="T36" fmla="*/ 2 w 385"/>
                <a:gd name="T37" fmla="*/ 103 h 242"/>
                <a:gd name="T38" fmla="*/ 2 w 385"/>
                <a:gd name="T39" fmla="*/ 97 h 242"/>
                <a:gd name="T40" fmla="*/ 2 w 385"/>
                <a:gd name="T41" fmla="*/ 76 h 242"/>
                <a:gd name="T42" fmla="*/ 2 w 385"/>
                <a:gd name="T43" fmla="*/ 41 h 242"/>
                <a:gd name="T44" fmla="*/ 1 w 385"/>
                <a:gd name="T45" fmla="*/ 25 h 242"/>
                <a:gd name="T46" fmla="*/ 1 w 385"/>
                <a:gd name="T47" fmla="*/ 53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5"/>
                <a:gd name="T73" fmla="*/ 0 h 242"/>
                <a:gd name="T74" fmla="*/ 385 w 385"/>
                <a:gd name="T75" fmla="*/ 242 h 2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5" h="242">
                  <a:moveTo>
                    <a:pt x="184" y="71"/>
                  </a:moveTo>
                  <a:cubicBezTo>
                    <a:pt x="165" y="66"/>
                    <a:pt x="158" y="66"/>
                    <a:pt x="148" y="51"/>
                  </a:cubicBezTo>
                  <a:cubicBezTo>
                    <a:pt x="143" y="33"/>
                    <a:pt x="142" y="18"/>
                    <a:pt x="132" y="3"/>
                  </a:cubicBezTo>
                  <a:cubicBezTo>
                    <a:pt x="121" y="4"/>
                    <a:pt x="108" y="0"/>
                    <a:pt x="100" y="7"/>
                  </a:cubicBezTo>
                  <a:cubicBezTo>
                    <a:pt x="93" y="11"/>
                    <a:pt x="94" y="23"/>
                    <a:pt x="92" y="31"/>
                  </a:cubicBezTo>
                  <a:cubicBezTo>
                    <a:pt x="90" y="35"/>
                    <a:pt x="88" y="43"/>
                    <a:pt x="88" y="43"/>
                  </a:cubicBezTo>
                  <a:cubicBezTo>
                    <a:pt x="100" y="80"/>
                    <a:pt x="62" y="79"/>
                    <a:pt x="36" y="83"/>
                  </a:cubicBezTo>
                  <a:cubicBezTo>
                    <a:pt x="7" y="92"/>
                    <a:pt x="19" y="86"/>
                    <a:pt x="0" y="99"/>
                  </a:cubicBezTo>
                  <a:cubicBezTo>
                    <a:pt x="6" y="140"/>
                    <a:pt x="20" y="134"/>
                    <a:pt x="60" y="139"/>
                  </a:cubicBezTo>
                  <a:cubicBezTo>
                    <a:pt x="105" y="154"/>
                    <a:pt x="44" y="219"/>
                    <a:pt x="104" y="239"/>
                  </a:cubicBezTo>
                  <a:cubicBezTo>
                    <a:pt x="109" y="237"/>
                    <a:pt x="128" y="234"/>
                    <a:pt x="132" y="227"/>
                  </a:cubicBezTo>
                  <a:cubicBezTo>
                    <a:pt x="142" y="200"/>
                    <a:pt x="127" y="188"/>
                    <a:pt x="156" y="179"/>
                  </a:cubicBezTo>
                  <a:cubicBezTo>
                    <a:pt x="192" y="186"/>
                    <a:pt x="222" y="198"/>
                    <a:pt x="260" y="203"/>
                  </a:cubicBezTo>
                  <a:cubicBezTo>
                    <a:pt x="280" y="209"/>
                    <a:pt x="293" y="231"/>
                    <a:pt x="316" y="239"/>
                  </a:cubicBezTo>
                  <a:cubicBezTo>
                    <a:pt x="332" y="236"/>
                    <a:pt x="348" y="242"/>
                    <a:pt x="348" y="223"/>
                  </a:cubicBezTo>
                  <a:cubicBezTo>
                    <a:pt x="348" y="215"/>
                    <a:pt x="344" y="196"/>
                    <a:pt x="336" y="191"/>
                  </a:cubicBezTo>
                  <a:cubicBezTo>
                    <a:pt x="328" y="186"/>
                    <a:pt x="312" y="183"/>
                    <a:pt x="312" y="183"/>
                  </a:cubicBezTo>
                  <a:cubicBezTo>
                    <a:pt x="307" y="170"/>
                    <a:pt x="307" y="156"/>
                    <a:pt x="320" y="147"/>
                  </a:cubicBezTo>
                  <a:cubicBezTo>
                    <a:pt x="322" y="144"/>
                    <a:pt x="346" y="139"/>
                    <a:pt x="348" y="139"/>
                  </a:cubicBezTo>
                  <a:cubicBezTo>
                    <a:pt x="356" y="136"/>
                    <a:pt x="372" y="131"/>
                    <a:pt x="372" y="131"/>
                  </a:cubicBezTo>
                  <a:cubicBezTo>
                    <a:pt x="385" y="90"/>
                    <a:pt x="348" y="105"/>
                    <a:pt x="308" y="103"/>
                  </a:cubicBezTo>
                  <a:cubicBezTo>
                    <a:pt x="301" y="82"/>
                    <a:pt x="313" y="73"/>
                    <a:pt x="320" y="55"/>
                  </a:cubicBezTo>
                  <a:cubicBezTo>
                    <a:pt x="310" y="26"/>
                    <a:pt x="310" y="30"/>
                    <a:pt x="276" y="35"/>
                  </a:cubicBezTo>
                  <a:cubicBezTo>
                    <a:pt x="239" y="71"/>
                    <a:pt x="238" y="77"/>
                    <a:pt x="184" y="71"/>
                  </a:cubicBezTo>
                  <a:close/>
                </a:path>
              </a:pathLst>
            </a:custGeom>
            <a:solidFill>
              <a:schemeClr val="accent1"/>
            </a:solidFill>
            <a:ln w="12700">
              <a:noFill/>
              <a:round/>
              <a:headEnd type="none" w="sm" len="sm"/>
              <a:tailEnd type="none" w="sm" len="sm"/>
            </a:ln>
            <a:effectLst>
              <a:prstShdw prst="shdw17" dist="17961" dir="2700000">
                <a:srgbClr val="007A5C"/>
              </a:prstShdw>
            </a:effectLst>
          </p:spPr>
          <p:txBody>
            <a:bodyPr wrap="none" anchor="ctr">
              <a:spAutoFit/>
            </a:bodyPr>
            <a:lstStyle/>
            <a:p>
              <a:endParaRPr lang="en-US">
                <a:solidFill>
                  <a:schemeClr val="bg1"/>
                </a:solidFill>
              </a:endParaRPr>
            </a:p>
          </p:txBody>
        </p:sp>
        <p:sp>
          <p:nvSpPr>
            <p:cNvPr id="32896" name="Oval 112"/>
            <p:cNvSpPr>
              <a:spLocks noChangeArrowheads="1"/>
            </p:cNvSpPr>
            <p:nvPr/>
          </p:nvSpPr>
          <p:spPr bwMode="auto">
            <a:xfrm>
              <a:off x="976" y="2478"/>
              <a:ext cx="171" cy="320"/>
            </a:xfrm>
            <a:prstGeom prst="ellipse">
              <a:avLst/>
            </a:prstGeom>
            <a:solidFill>
              <a:schemeClr val="bg1"/>
            </a:solidFill>
            <a:ln w="12700">
              <a:noFill/>
              <a:round/>
              <a:headEnd type="none" w="sm" len="sm"/>
              <a:tailEnd type="none" w="sm" len="sm"/>
            </a:ln>
            <a:effectLst>
              <a:prstShdw prst="shdw17" dist="17961" dir="2700000">
                <a:srgbClr val="999999"/>
              </a:prstShdw>
            </a:effectLst>
          </p:spPr>
          <p:txBody>
            <a:bodyPr wrap="none" anchor="ctr">
              <a:spAutoFit/>
            </a:bodyPr>
            <a:lstStyle/>
            <a:p>
              <a:endParaRPr lang="es-ES" sz="1400">
                <a:solidFill>
                  <a:schemeClr val="bg1"/>
                </a:solidFill>
              </a:endParaRPr>
            </a:p>
          </p:txBody>
        </p:sp>
        <p:sp>
          <p:nvSpPr>
            <p:cNvPr id="32897" name="Oval 113"/>
            <p:cNvSpPr>
              <a:spLocks noChangeArrowheads="1"/>
            </p:cNvSpPr>
            <p:nvPr/>
          </p:nvSpPr>
          <p:spPr bwMode="auto">
            <a:xfrm>
              <a:off x="1048" y="2468"/>
              <a:ext cx="171" cy="320"/>
            </a:xfrm>
            <a:prstGeom prst="ellipse">
              <a:avLst/>
            </a:prstGeom>
            <a:solidFill>
              <a:schemeClr val="bg1"/>
            </a:solidFill>
            <a:ln w="12700">
              <a:noFill/>
              <a:round/>
              <a:headEnd type="none" w="sm" len="sm"/>
              <a:tailEnd type="none" w="sm" len="sm"/>
            </a:ln>
            <a:effectLst>
              <a:prstShdw prst="shdw17" dist="17961" dir="2700000">
                <a:srgbClr val="999999"/>
              </a:prstShdw>
            </a:effectLst>
          </p:spPr>
          <p:txBody>
            <a:bodyPr wrap="none" anchor="ctr">
              <a:spAutoFit/>
            </a:bodyPr>
            <a:lstStyle/>
            <a:p>
              <a:endParaRPr lang="es-ES" sz="1400">
                <a:solidFill>
                  <a:schemeClr val="bg1"/>
                </a:solidFill>
              </a:endParaRPr>
            </a:p>
          </p:txBody>
        </p:sp>
      </p:grpSp>
      <p:pic>
        <p:nvPicPr>
          <p:cNvPr id="32853" name="Picture 114" descr="StableVesselCrossectnRG[9]"/>
          <p:cNvPicPr>
            <a:picLocks noChangeAspect="1" noChangeArrowheads="1"/>
          </p:cNvPicPr>
          <p:nvPr/>
        </p:nvPicPr>
        <p:blipFill>
          <a:blip r:embed="rId5" cstate="print"/>
          <a:srcRect/>
          <a:stretch>
            <a:fillRect/>
          </a:stretch>
        </p:blipFill>
        <p:spPr bwMode="auto">
          <a:xfrm>
            <a:off x="2550319" y="3948114"/>
            <a:ext cx="1014413" cy="820737"/>
          </a:xfrm>
          <a:prstGeom prst="rect">
            <a:avLst/>
          </a:prstGeom>
          <a:noFill/>
          <a:ln w="9525">
            <a:noFill/>
            <a:miter lim="800000"/>
            <a:headEnd/>
            <a:tailEnd/>
          </a:ln>
        </p:spPr>
      </p:pic>
      <p:grpSp>
        <p:nvGrpSpPr>
          <p:cNvPr id="15" name="Group 115"/>
          <p:cNvGrpSpPr>
            <a:grpSpLocks/>
          </p:cNvGrpSpPr>
          <p:nvPr/>
        </p:nvGrpSpPr>
        <p:grpSpPr bwMode="auto">
          <a:xfrm rot="-1828155">
            <a:off x="6157912" y="4010026"/>
            <a:ext cx="1064419" cy="549275"/>
            <a:chOff x="3582" y="1706"/>
            <a:chExt cx="1158" cy="672"/>
          </a:xfrm>
        </p:grpSpPr>
        <p:sp>
          <p:nvSpPr>
            <p:cNvPr id="32892" name="Freeform 116"/>
            <p:cNvSpPr>
              <a:spLocks/>
            </p:cNvSpPr>
            <p:nvPr/>
          </p:nvSpPr>
          <p:spPr bwMode="ltGray">
            <a:xfrm>
              <a:off x="3612" y="1736"/>
              <a:ext cx="1096" cy="629"/>
            </a:xfrm>
            <a:custGeom>
              <a:avLst/>
              <a:gdLst>
                <a:gd name="T0" fmla="*/ 168 w 1158"/>
                <a:gd name="T1" fmla="*/ 123 h 672"/>
                <a:gd name="T2" fmla="*/ 87 w 1158"/>
                <a:gd name="T3" fmla="*/ 139 h 672"/>
                <a:gd name="T4" fmla="*/ 22 w 1158"/>
                <a:gd name="T5" fmla="*/ 143 h 672"/>
                <a:gd name="T6" fmla="*/ 3 w 1158"/>
                <a:gd name="T7" fmla="*/ 119 h 672"/>
                <a:gd name="T8" fmla="*/ 24 w 1158"/>
                <a:gd name="T9" fmla="*/ 83 h 672"/>
                <a:gd name="T10" fmla="*/ 86 w 1158"/>
                <a:gd name="T11" fmla="*/ 31 h 672"/>
                <a:gd name="T12" fmla="*/ 158 w 1158"/>
                <a:gd name="T13" fmla="*/ 1 h 672"/>
                <a:gd name="T14" fmla="*/ 232 w 1158"/>
                <a:gd name="T15" fmla="*/ 29 h 672"/>
                <a:gd name="T16" fmla="*/ 301 w 1158"/>
                <a:gd name="T17" fmla="*/ 73 h 672"/>
                <a:gd name="T18" fmla="*/ 326 w 1158"/>
                <a:gd name="T19" fmla="*/ 111 h 672"/>
                <a:gd name="T20" fmla="*/ 302 w 1158"/>
                <a:gd name="T21" fmla="*/ 140 h 672"/>
                <a:gd name="T22" fmla="*/ 238 w 1158"/>
                <a:gd name="T23" fmla="*/ 136 h 672"/>
                <a:gd name="T24" fmla="*/ 168 w 1158"/>
                <a:gd name="T25" fmla="*/ 123 h 6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58"/>
                <a:gd name="T40" fmla="*/ 0 h 672"/>
                <a:gd name="T41" fmla="*/ 1158 w 1158"/>
                <a:gd name="T42" fmla="*/ 672 h 6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58" h="672">
                  <a:moveTo>
                    <a:pt x="597" y="561"/>
                  </a:moveTo>
                  <a:cubicBezTo>
                    <a:pt x="528" y="559"/>
                    <a:pt x="388" y="603"/>
                    <a:pt x="306" y="633"/>
                  </a:cubicBezTo>
                  <a:cubicBezTo>
                    <a:pt x="228" y="665"/>
                    <a:pt x="125" y="672"/>
                    <a:pt x="74" y="657"/>
                  </a:cubicBezTo>
                  <a:cubicBezTo>
                    <a:pt x="27" y="643"/>
                    <a:pt x="6" y="595"/>
                    <a:pt x="3" y="548"/>
                  </a:cubicBezTo>
                  <a:cubicBezTo>
                    <a:pt x="0" y="501"/>
                    <a:pt x="43" y="442"/>
                    <a:pt x="81" y="375"/>
                  </a:cubicBezTo>
                  <a:cubicBezTo>
                    <a:pt x="131" y="307"/>
                    <a:pt x="223" y="201"/>
                    <a:pt x="303" y="139"/>
                  </a:cubicBezTo>
                  <a:cubicBezTo>
                    <a:pt x="383" y="74"/>
                    <a:pt x="473" y="2"/>
                    <a:pt x="559" y="1"/>
                  </a:cubicBezTo>
                  <a:cubicBezTo>
                    <a:pt x="645" y="0"/>
                    <a:pt x="737" y="74"/>
                    <a:pt x="821" y="130"/>
                  </a:cubicBezTo>
                  <a:cubicBezTo>
                    <a:pt x="906" y="188"/>
                    <a:pt x="1010" y="271"/>
                    <a:pt x="1066" y="335"/>
                  </a:cubicBezTo>
                  <a:cubicBezTo>
                    <a:pt x="1123" y="398"/>
                    <a:pt x="1158" y="461"/>
                    <a:pt x="1158" y="512"/>
                  </a:cubicBezTo>
                  <a:cubicBezTo>
                    <a:pt x="1153" y="564"/>
                    <a:pt x="1134" y="617"/>
                    <a:pt x="1069" y="638"/>
                  </a:cubicBezTo>
                  <a:cubicBezTo>
                    <a:pt x="1004" y="658"/>
                    <a:pt x="945" y="653"/>
                    <a:pt x="845" y="625"/>
                  </a:cubicBezTo>
                  <a:cubicBezTo>
                    <a:pt x="767" y="613"/>
                    <a:pt x="666" y="563"/>
                    <a:pt x="597" y="561"/>
                  </a:cubicBezTo>
                  <a:close/>
                </a:path>
              </a:pathLst>
            </a:custGeom>
            <a:solidFill>
              <a:srgbClr val="FF7C80"/>
            </a:solidFill>
            <a:ln w="88900">
              <a:noFill/>
              <a:round/>
              <a:headEnd type="none" w="sm" len="sm"/>
              <a:tailEnd type="none" w="sm" len="sm"/>
            </a:ln>
          </p:spPr>
          <p:txBody>
            <a:bodyPr wrap="none" anchor="ctr"/>
            <a:lstStyle/>
            <a:p>
              <a:endParaRPr lang="en-US">
                <a:solidFill>
                  <a:schemeClr val="bg1"/>
                </a:solidFill>
              </a:endParaRPr>
            </a:p>
          </p:txBody>
        </p:sp>
        <p:sp>
          <p:nvSpPr>
            <p:cNvPr id="32893" name="Freeform 117"/>
            <p:cNvSpPr>
              <a:spLocks/>
            </p:cNvSpPr>
            <p:nvPr/>
          </p:nvSpPr>
          <p:spPr bwMode="auto">
            <a:xfrm>
              <a:off x="3582" y="1706"/>
              <a:ext cx="1158" cy="672"/>
            </a:xfrm>
            <a:custGeom>
              <a:avLst/>
              <a:gdLst>
                <a:gd name="T0" fmla="*/ 597 w 1158"/>
                <a:gd name="T1" fmla="*/ 561 h 672"/>
                <a:gd name="T2" fmla="*/ 306 w 1158"/>
                <a:gd name="T3" fmla="*/ 633 h 672"/>
                <a:gd name="T4" fmla="*/ 74 w 1158"/>
                <a:gd name="T5" fmla="*/ 657 h 672"/>
                <a:gd name="T6" fmla="*/ 3 w 1158"/>
                <a:gd name="T7" fmla="*/ 548 h 672"/>
                <a:gd name="T8" fmla="*/ 81 w 1158"/>
                <a:gd name="T9" fmla="*/ 375 h 672"/>
                <a:gd name="T10" fmla="*/ 303 w 1158"/>
                <a:gd name="T11" fmla="*/ 139 h 672"/>
                <a:gd name="T12" fmla="*/ 559 w 1158"/>
                <a:gd name="T13" fmla="*/ 1 h 672"/>
                <a:gd name="T14" fmla="*/ 821 w 1158"/>
                <a:gd name="T15" fmla="*/ 130 h 672"/>
                <a:gd name="T16" fmla="*/ 1066 w 1158"/>
                <a:gd name="T17" fmla="*/ 335 h 672"/>
                <a:gd name="T18" fmla="*/ 1158 w 1158"/>
                <a:gd name="T19" fmla="*/ 512 h 672"/>
                <a:gd name="T20" fmla="*/ 1069 w 1158"/>
                <a:gd name="T21" fmla="*/ 638 h 672"/>
                <a:gd name="T22" fmla="*/ 845 w 1158"/>
                <a:gd name="T23" fmla="*/ 625 h 672"/>
                <a:gd name="T24" fmla="*/ 597 w 1158"/>
                <a:gd name="T25" fmla="*/ 561 h 6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58"/>
                <a:gd name="T40" fmla="*/ 0 h 672"/>
                <a:gd name="T41" fmla="*/ 1158 w 1158"/>
                <a:gd name="T42" fmla="*/ 672 h 6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58" h="672">
                  <a:moveTo>
                    <a:pt x="597" y="561"/>
                  </a:moveTo>
                  <a:cubicBezTo>
                    <a:pt x="528" y="559"/>
                    <a:pt x="388" y="603"/>
                    <a:pt x="306" y="633"/>
                  </a:cubicBezTo>
                  <a:cubicBezTo>
                    <a:pt x="228" y="665"/>
                    <a:pt x="125" y="672"/>
                    <a:pt x="74" y="657"/>
                  </a:cubicBezTo>
                  <a:cubicBezTo>
                    <a:pt x="27" y="643"/>
                    <a:pt x="6" y="595"/>
                    <a:pt x="3" y="548"/>
                  </a:cubicBezTo>
                  <a:cubicBezTo>
                    <a:pt x="0" y="501"/>
                    <a:pt x="43" y="442"/>
                    <a:pt x="81" y="375"/>
                  </a:cubicBezTo>
                  <a:cubicBezTo>
                    <a:pt x="131" y="307"/>
                    <a:pt x="223" y="201"/>
                    <a:pt x="303" y="139"/>
                  </a:cubicBezTo>
                  <a:cubicBezTo>
                    <a:pt x="383" y="74"/>
                    <a:pt x="473" y="2"/>
                    <a:pt x="559" y="1"/>
                  </a:cubicBezTo>
                  <a:cubicBezTo>
                    <a:pt x="645" y="0"/>
                    <a:pt x="737" y="74"/>
                    <a:pt x="821" y="130"/>
                  </a:cubicBezTo>
                  <a:cubicBezTo>
                    <a:pt x="906" y="188"/>
                    <a:pt x="1010" y="271"/>
                    <a:pt x="1066" y="335"/>
                  </a:cubicBezTo>
                  <a:cubicBezTo>
                    <a:pt x="1123" y="398"/>
                    <a:pt x="1158" y="461"/>
                    <a:pt x="1158" y="512"/>
                  </a:cubicBezTo>
                  <a:cubicBezTo>
                    <a:pt x="1153" y="564"/>
                    <a:pt x="1134" y="617"/>
                    <a:pt x="1069" y="638"/>
                  </a:cubicBezTo>
                  <a:cubicBezTo>
                    <a:pt x="1004" y="658"/>
                    <a:pt x="945" y="653"/>
                    <a:pt x="845" y="625"/>
                  </a:cubicBezTo>
                  <a:cubicBezTo>
                    <a:pt x="767" y="613"/>
                    <a:pt x="666" y="563"/>
                    <a:pt x="597" y="561"/>
                  </a:cubicBezTo>
                  <a:close/>
                </a:path>
              </a:pathLst>
            </a:custGeom>
            <a:noFill/>
            <a:ln w="88900">
              <a:solidFill>
                <a:srgbClr val="A40000"/>
              </a:solidFill>
              <a:round/>
              <a:headEnd type="none" w="sm" len="sm"/>
              <a:tailEnd type="none" w="sm" len="sm"/>
            </a:ln>
          </p:spPr>
          <p:txBody>
            <a:bodyPr wrap="none" anchor="ctr"/>
            <a:lstStyle/>
            <a:p>
              <a:endParaRPr lang="en-US">
                <a:solidFill>
                  <a:schemeClr val="bg1"/>
                </a:solidFill>
              </a:endParaRPr>
            </a:p>
          </p:txBody>
        </p:sp>
        <p:sp>
          <p:nvSpPr>
            <p:cNvPr id="1463414" name="Freeform 118"/>
            <p:cNvSpPr>
              <a:spLocks/>
            </p:cNvSpPr>
            <p:nvPr/>
          </p:nvSpPr>
          <p:spPr bwMode="auto">
            <a:xfrm>
              <a:off x="4077" y="1960"/>
              <a:ext cx="150" cy="190"/>
            </a:xfrm>
            <a:custGeom>
              <a:avLst/>
              <a:gdLst/>
              <a:ahLst/>
              <a:cxnLst>
                <a:cxn ang="0">
                  <a:pos x="13" y="136"/>
                </a:cxn>
                <a:cxn ang="0">
                  <a:pos x="0" y="80"/>
                </a:cxn>
                <a:cxn ang="0">
                  <a:pos x="13" y="35"/>
                </a:cxn>
                <a:cxn ang="0">
                  <a:pos x="53" y="8"/>
                </a:cxn>
                <a:cxn ang="0">
                  <a:pos x="109" y="11"/>
                </a:cxn>
                <a:cxn ang="0">
                  <a:pos x="147" y="72"/>
                </a:cxn>
                <a:cxn ang="0">
                  <a:pos x="136" y="152"/>
                </a:cxn>
                <a:cxn ang="0">
                  <a:pos x="80" y="187"/>
                </a:cxn>
                <a:cxn ang="0">
                  <a:pos x="40" y="166"/>
                </a:cxn>
                <a:cxn ang="0">
                  <a:pos x="13" y="136"/>
                </a:cxn>
              </a:cxnLst>
              <a:rect l="0" t="0" r="r" b="b"/>
              <a:pathLst>
                <a:path w="151" h="189">
                  <a:moveTo>
                    <a:pt x="13" y="136"/>
                  </a:moveTo>
                  <a:cubicBezTo>
                    <a:pt x="7" y="123"/>
                    <a:pt x="0" y="97"/>
                    <a:pt x="0" y="80"/>
                  </a:cubicBezTo>
                  <a:cubicBezTo>
                    <a:pt x="0" y="63"/>
                    <a:pt x="4" y="50"/>
                    <a:pt x="13" y="35"/>
                  </a:cubicBezTo>
                  <a:cubicBezTo>
                    <a:pt x="22" y="21"/>
                    <a:pt x="37" y="12"/>
                    <a:pt x="53" y="8"/>
                  </a:cubicBezTo>
                  <a:cubicBezTo>
                    <a:pt x="69" y="4"/>
                    <a:pt x="93" y="0"/>
                    <a:pt x="109" y="11"/>
                  </a:cubicBezTo>
                  <a:cubicBezTo>
                    <a:pt x="125" y="22"/>
                    <a:pt x="143" y="49"/>
                    <a:pt x="147" y="72"/>
                  </a:cubicBezTo>
                  <a:cubicBezTo>
                    <a:pt x="151" y="95"/>
                    <a:pt x="145" y="133"/>
                    <a:pt x="136" y="152"/>
                  </a:cubicBezTo>
                  <a:cubicBezTo>
                    <a:pt x="125" y="171"/>
                    <a:pt x="96" y="185"/>
                    <a:pt x="80" y="187"/>
                  </a:cubicBezTo>
                  <a:cubicBezTo>
                    <a:pt x="64" y="189"/>
                    <a:pt x="51" y="174"/>
                    <a:pt x="40" y="166"/>
                  </a:cubicBezTo>
                  <a:cubicBezTo>
                    <a:pt x="29" y="158"/>
                    <a:pt x="19" y="142"/>
                    <a:pt x="13" y="136"/>
                  </a:cubicBezTo>
                  <a:close/>
                </a:path>
              </a:pathLst>
            </a:custGeom>
            <a:gradFill rotWithShape="0">
              <a:gsLst>
                <a:gs pos="0">
                  <a:schemeClr val="hlink">
                    <a:gamma/>
                    <a:shade val="0"/>
                    <a:invGamma/>
                  </a:schemeClr>
                </a:gs>
                <a:gs pos="100000">
                  <a:schemeClr val="hlink"/>
                </a:gs>
              </a:gsLst>
              <a:path path="rect">
                <a:fillToRect l="50000" t="50000" r="50000" b="50000"/>
              </a:path>
            </a:gradFill>
            <a:ln w="12700" cap="flat" cmpd="sng">
              <a:noFill/>
              <a:prstDash val="solid"/>
              <a:round/>
              <a:headEnd type="none" w="sm" len="sm"/>
              <a:tailEnd type="none" w="sm" len="sm"/>
            </a:ln>
            <a:effectLst/>
          </p:spPr>
          <p:txBody>
            <a:bodyPr wrap="none" anchor="ctr"/>
            <a:lstStyle/>
            <a:p>
              <a:pPr>
                <a:defRPr/>
              </a:pPr>
              <a:endParaRPr lang="es-ES" sz="1400">
                <a:solidFill>
                  <a:schemeClr val="bg1"/>
                </a:solidFill>
              </a:endParaRPr>
            </a:p>
          </p:txBody>
        </p:sp>
      </p:grpSp>
      <p:grpSp>
        <p:nvGrpSpPr>
          <p:cNvPr id="16" name="Group 119"/>
          <p:cNvGrpSpPr>
            <a:grpSpLocks/>
          </p:cNvGrpSpPr>
          <p:nvPr/>
        </p:nvGrpSpPr>
        <p:grpSpPr bwMode="auto">
          <a:xfrm>
            <a:off x="1703785" y="4116388"/>
            <a:ext cx="417909" cy="379412"/>
            <a:chOff x="2619" y="2940"/>
            <a:chExt cx="584" cy="530"/>
          </a:xfrm>
        </p:grpSpPr>
        <p:sp>
          <p:nvSpPr>
            <p:cNvPr id="1463416" name="Oval 120"/>
            <p:cNvSpPr>
              <a:spLocks noChangeArrowheads="1"/>
            </p:cNvSpPr>
            <p:nvPr/>
          </p:nvSpPr>
          <p:spPr bwMode="auto">
            <a:xfrm>
              <a:off x="2691" y="3033"/>
              <a:ext cx="145"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17" name="Oval 121"/>
            <p:cNvSpPr>
              <a:spLocks noChangeArrowheads="1"/>
            </p:cNvSpPr>
            <p:nvPr/>
          </p:nvSpPr>
          <p:spPr bwMode="auto">
            <a:xfrm>
              <a:off x="2826" y="3033"/>
              <a:ext cx="145"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18" name="Oval 122"/>
            <p:cNvSpPr>
              <a:spLocks noChangeArrowheads="1"/>
            </p:cNvSpPr>
            <p:nvPr/>
          </p:nvSpPr>
          <p:spPr bwMode="auto">
            <a:xfrm>
              <a:off x="2776" y="2940"/>
              <a:ext cx="145"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19" name="Oval 123"/>
            <p:cNvSpPr>
              <a:spLocks noChangeArrowheads="1"/>
            </p:cNvSpPr>
            <p:nvPr/>
          </p:nvSpPr>
          <p:spPr bwMode="auto">
            <a:xfrm>
              <a:off x="2691" y="3213"/>
              <a:ext cx="145"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20" name="Oval 124"/>
            <p:cNvSpPr>
              <a:spLocks noChangeArrowheads="1"/>
            </p:cNvSpPr>
            <p:nvPr/>
          </p:nvSpPr>
          <p:spPr bwMode="auto">
            <a:xfrm>
              <a:off x="2826" y="3213"/>
              <a:ext cx="145"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21" name="Oval 125"/>
            <p:cNvSpPr>
              <a:spLocks noChangeArrowheads="1"/>
            </p:cNvSpPr>
            <p:nvPr/>
          </p:nvSpPr>
          <p:spPr bwMode="auto">
            <a:xfrm>
              <a:off x="2776" y="3117"/>
              <a:ext cx="145"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22" name="Oval 126"/>
            <p:cNvSpPr>
              <a:spLocks noChangeArrowheads="1"/>
            </p:cNvSpPr>
            <p:nvPr/>
          </p:nvSpPr>
          <p:spPr bwMode="auto">
            <a:xfrm>
              <a:off x="2891" y="3117"/>
              <a:ext cx="145"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23" name="Oval 127"/>
            <p:cNvSpPr>
              <a:spLocks noChangeArrowheads="1"/>
            </p:cNvSpPr>
            <p:nvPr/>
          </p:nvSpPr>
          <p:spPr bwMode="auto">
            <a:xfrm>
              <a:off x="2619" y="3117"/>
              <a:ext cx="145"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24" name="Oval 128"/>
            <p:cNvSpPr>
              <a:spLocks noChangeArrowheads="1"/>
            </p:cNvSpPr>
            <p:nvPr/>
          </p:nvSpPr>
          <p:spPr bwMode="auto">
            <a:xfrm>
              <a:off x="2941" y="2984"/>
              <a:ext cx="142"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25" name="Oval 129"/>
            <p:cNvSpPr>
              <a:spLocks noChangeArrowheads="1"/>
            </p:cNvSpPr>
            <p:nvPr/>
          </p:nvSpPr>
          <p:spPr bwMode="auto">
            <a:xfrm>
              <a:off x="2931" y="3315"/>
              <a:ext cx="145"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26" name="Oval 130"/>
            <p:cNvSpPr>
              <a:spLocks noChangeArrowheads="1"/>
            </p:cNvSpPr>
            <p:nvPr/>
          </p:nvSpPr>
          <p:spPr bwMode="auto">
            <a:xfrm>
              <a:off x="2776" y="3326"/>
              <a:ext cx="145"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27" name="Oval 131"/>
            <p:cNvSpPr>
              <a:spLocks noChangeArrowheads="1"/>
            </p:cNvSpPr>
            <p:nvPr/>
          </p:nvSpPr>
          <p:spPr bwMode="auto">
            <a:xfrm>
              <a:off x="3016" y="3077"/>
              <a:ext cx="145"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28" name="Oval 132"/>
            <p:cNvSpPr>
              <a:spLocks noChangeArrowheads="1"/>
            </p:cNvSpPr>
            <p:nvPr/>
          </p:nvSpPr>
          <p:spPr bwMode="auto">
            <a:xfrm>
              <a:off x="3058" y="3182"/>
              <a:ext cx="145"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29" name="Oval 133"/>
            <p:cNvSpPr>
              <a:spLocks noChangeArrowheads="1"/>
            </p:cNvSpPr>
            <p:nvPr/>
          </p:nvSpPr>
          <p:spPr bwMode="auto">
            <a:xfrm>
              <a:off x="2953" y="3222"/>
              <a:ext cx="145" cy="144"/>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sp>
          <p:nvSpPr>
            <p:cNvPr id="1463430" name="Oval 134"/>
            <p:cNvSpPr>
              <a:spLocks noChangeArrowheads="1"/>
            </p:cNvSpPr>
            <p:nvPr/>
          </p:nvSpPr>
          <p:spPr bwMode="auto">
            <a:xfrm>
              <a:off x="2641" y="3297"/>
              <a:ext cx="145" cy="142"/>
            </a:xfrm>
            <a:prstGeom prst="ellipse">
              <a:avLst/>
            </a:prstGeom>
            <a:gradFill rotWithShape="0">
              <a:gsLst>
                <a:gs pos="0">
                  <a:srgbClr val="EFFF00"/>
                </a:gs>
                <a:gs pos="100000">
                  <a:schemeClr val="hlink"/>
                </a:gs>
              </a:gsLst>
              <a:path path="shape">
                <a:fillToRect l="50000" t="50000" r="50000" b="50000"/>
              </a:path>
            </a:gradFill>
            <a:ln w="9525">
              <a:solidFill>
                <a:srgbClr val="CC6600"/>
              </a:solidFill>
              <a:round/>
              <a:headEnd/>
              <a:tailEnd/>
            </a:ln>
            <a:effectLst>
              <a:outerShdw dist="35921" dir="2700000" algn="ctr" rotWithShape="0">
                <a:srgbClr val="993300"/>
              </a:outerShdw>
            </a:effectLst>
          </p:spPr>
          <p:txBody>
            <a:bodyPr wrap="none" anchor="ctr"/>
            <a:lstStyle/>
            <a:p>
              <a:pPr>
                <a:defRPr/>
              </a:pPr>
              <a:endParaRPr lang="es-ES" sz="1400">
                <a:solidFill>
                  <a:schemeClr val="bg1"/>
                </a:solidFill>
              </a:endParaRPr>
            </a:p>
          </p:txBody>
        </p:sp>
      </p:grpSp>
      <p:pic>
        <p:nvPicPr>
          <p:cNvPr id="32856" name="Picture 135" descr="vesse"/>
          <p:cNvPicPr>
            <a:picLocks noChangeAspect="1" noChangeArrowheads="1"/>
          </p:cNvPicPr>
          <p:nvPr/>
        </p:nvPicPr>
        <p:blipFill>
          <a:blip r:embed="rId6" cstate="print">
            <a:clrChange>
              <a:clrFrom>
                <a:srgbClr val="055357"/>
              </a:clrFrom>
              <a:clrTo>
                <a:srgbClr val="055357">
                  <a:alpha val="0"/>
                </a:srgbClr>
              </a:clrTo>
            </a:clrChange>
          </a:blip>
          <a:srcRect/>
          <a:stretch>
            <a:fillRect/>
          </a:stretch>
        </p:blipFill>
        <p:spPr bwMode="auto">
          <a:xfrm>
            <a:off x="8793956" y="3935413"/>
            <a:ext cx="1071563" cy="836612"/>
          </a:xfrm>
          <a:prstGeom prst="rect">
            <a:avLst/>
          </a:prstGeom>
          <a:noFill/>
          <a:ln w="9525">
            <a:noFill/>
            <a:miter lim="800000"/>
            <a:headEnd/>
            <a:tailEnd/>
          </a:ln>
        </p:spPr>
      </p:pic>
      <p:pic>
        <p:nvPicPr>
          <p:cNvPr id="32857" name="Picture 136" descr="vesse"/>
          <p:cNvPicPr>
            <a:picLocks noChangeAspect="1" noChangeArrowheads="1"/>
          </p:cNvPicPr>
          <p:nvPr/>
        </p:nvPicPr>
        <p:blipFill>
          <a:blip r:embed="rId7" cstate="print">
            <a:clrChange>
              <a:clrFrom>
                <a:srgbClr val="055357"/>
              </a:clrFrom>
              <a:clrTo>
                <a:srgbClr val="055357">
                  <a:alpha val="0"/>
                </a:srgbClr>
              </a:clrTo>
            </a:clrChange>
          </a:blip>
          <a:srcRect/>
          <a:stretch>
            <a:fillRect/>
          </a:stretch>
        </p:blipFill>
        <p:spPr bwMode="auto">
          <a:xfrm>
            <a:off x="3893344" y="3967163"/>
            <a:ext cx="757238" cy="836612"/>
          </a:xfrm>
          <a:prstGeom prst="rect">
            <a:avLst/>
          </a:prstGeom>
          <a:noFill/>
          <a:ln w="9525">
            <a:noFill/>
            <a:miter lim="800000"/>
            <a:headEnd/>
            <a:tailEnd/>
          </a:ln>
        </p:spPr>
      </p:pic>
      <p:sp>
        <p:nvSpPr>
          <p:cNvPr id="32858" name="Line 137"/>
          <p:cNvSpPr>
            <a:spLocks noChangeShapeType="1"/>
          </p:cNvSpPr>
          <p:nvPr/>
        </p:nvSpPr>
        <p:spPr bwMode="auto">
          <a:xfrm flipV="1">
            <a:off x="9147572" y="4473575"/>
            <a:ext cx="0" cy="298450"/>
          </a:xfrm>
          <a:prstGeom prst="line">
            <a:avLst/>
          </a:prstGeom>
          <a:noFill/>
          <a:ln w="12700">
            <a:solidFill>
              <a:schemeClr val="tx1"/>
            </a:solidFill>
            <a:round/>
            <a:headEnd type="none" w="sm" len="sm"/>
            <a:tailEnd type="triangle" w="sm" len="sm"/>
          </a:ln>
        </p:spPr>
        <p:txBody>
          <a:bodyPr wrap="none" anchor="ctr">
            <a:spAutoFit/>
          </a:bodyPr>
          <a:lstStyle/>
          <a:p>
            <a:endParaRPr lang="en-US">
              <a:solidFill>
                <a:schemeClr val="bg1"/>
              </a:solidFill>
            </a:endParaRPr>
          </a:p>
        </p:txBody>
      </p:sp>
      <p:sp>
        <p:nvSpPr>
          <p:cNvPr id="32859" name="Line 138"/>
          <p:cNvSpPr>
            <a:spLocks noChangeShapeType="1"/>
          </p:cNvSpPr>
          <p:nvPr/>
        </p:nvSpPr>
        <p:spPr bwMode="auto">
          <a:xfrm flipV="1">
            <a:off x="9319022" y="4454525"/>
            <a:ext cx="0" cy="298450"/>
          </a:xfrm>
          <a:prstGeom prst="line">
            <a:avLst/>
          </a:prstGeom>
          <a:noFill/>
          <a:ln w="12700">
            <a:solidFill>
              <a:schemeClr val="tx1"/>
            </a:solidFill>
            <a:round/>
            <a:headEnd type="none" w="sm" len="sm"/>
            <a:tailEnd type="triangle" w="sm" len="sm"/>
          </a:ln>
        </p:spPr>
        <p:txBody>
          <a:bodyPr wrap="none" anchor="ctr">
            <a:spAutoFit/>
          </a:bodyPr>
          <a:lstStyle/>
          <a:p>
            <a:endParaRPr lang="en-US">
              <a:solidFill>
                <a:schemeClr val="bg1"/>
              </a:solidFill>
            </a:endParaRPr>
          </a:p>
        </p:txBody>
      </p:sp>
      <p:sp>
        <p:nvSpPr>
          <p:cNvPr id="32860" name="Line 139"/>
          <p:cNvSpPr>
            <a:spLocks noChangeShapeType="1"/>
          </p:cNvSpPr>
          <p:nvPr/>
        </p:nvSpPr>
        <p:spPr bwMode="auto">
          <a:xfrm flipV="1">
            <a:off x="9490472" y="4435475"/>
            <a:ext cx="0" cy="298450"/>
          </a:xfrm>
          <a:prstGeom prst="line">
            <a:avLst/>
          </a:prstGeom>
          <a:noFill/>
          <a:ln w="12700">
            <a:solidFill>
              <a:schemeClr val="tx1"/>
            </a:solidFill>
            <a:round/>
            <a:headEnd type="none" w="sm" len="sm"/>
            <a:tailEnd type="triangle" w="sm" len="sm"/>
          </a:ln>
        </p:spPr>
        <p:txBody>
          <a:bodyPr wrap="none" anchor="ctr">
            <a:spAutoFit/>
          </a:bodyPr>
          <a:lstStyle/>
          <a:p>
            <a:endParaRPr lang="en-US">
              <a:solidFill>
                <a:schemeClr val="bg1"/>
              </a:solidFill>
            </a:endParaRPr>
          </a:p>
        </p:txBody>
      </p:sp>
      <p:sp>
        <p:nvSpPr>
          <p:cNvPr id="32861" name="Line 140"/>
          <p:cNvSpPr>
            <a:spLocks noChangeShapeType="1"/>
          </p:cNvSpPr>
          <p:nvPr/>
        </p:nvSpPr>
        <p:spPr bwMode="auto">
          <a:xfrm flipV="1">
            <a:off x="9661922" y="4429125"/>
            <a:ext cx="0" cy="298450"/>
          </a:xfrm>
          <a:prstGeom prst="line">
            <a:avLst/>
          </a:prstGeom>
          <a:noFill/>
          <a:ln w="12700">
            <a:solidFill>
              <a:schemeClr val="tx1"/>
            </a:solidFill>
            <a:round/>
            <a:headEnd type="none" w="sm" len="sm"/>
            <a:tailEnd type="triangle" w="sm" len="sm"/>
          </a:ln>
        </p:spPr>
        <p:txBody>
          <a:bodyPr wrap="none" anchor="ctr">
            <a:spAutoFit/>
          </a:bodyPr>
          <a:lstStyle/>
          <a:p>
            <a:endParaRPr lang="en-US">
              <a:solidFill>
                <a:schemeClr val="bg1"/>
              </a:solidFill>
            </a:endParaRPr>
          </a:p>
        </p:txBody>
      </p:sp>
      <p:sp>
        <p:nvSpPr>
          <p:cNvPr id="32862" name="Freeform 141"/>
          <p:cNvSpPr>
            <a:spLocks/>
          </p:cNvSpPr>
          <p:nvPr/>
        </p:nvSpPr>
        <p:spPr bwMode="auto">
          <a:xfrm>
            <a:off x="7393782" y="3894139"/>
            <a:ext cx="782241" cy="371475"/>
          </a:xfrm>
          <a:custGeom>
            <a:avLst/>
            <a:gdLst>
              <a:gd name="T0" fmla="*/ 2147483647 w 438"/>
              <a:gd name="T1" fmla="*/ 2147483647 h 234"/>
              <a:gd name="T2" fmla="*/ 2147483647 w 438"/>
              <a:gd name="T3" fmla="*/ 2147483647 h 234"/>
              <a:gd name="T4" fmla="*/ 2147483647 w 438"/>
              <a:gd name="T5" fmla="*/ 2147483647 h 234"/>
              <a:gd name="T6" fmla="*/ 2147483647 w 438"/>
              <a:gd name="T7" fmla="*/ 2147483647 h 234"/>
              <a:gd name="T8" fmla="*/ 2147483647 w 438"/>
              <a:gd name="T9" fmla="*/ 2147483647 h 234"/>
              <a:gd name="T10" fmla="*/ 2147483647 w 438"/>
              <a:gd name="T11" fmla="*/ 2147483647 h 234"/>
              <a:gd name="T12" fmla="*/ 2147483647 w 438"/>
              <a:gd name="T13" fmla="*/ 2147483647 h 234"/>
              <a:gd name="T14" fmla="*/ 2147483647 w 438"/>
              <a:gd name="T15" fmla="*/ 2147483647 h 234"/>
              <a:gd name="T16" fmla="*/ 2147483647 w 438"/>
              <a:gd name="T17" fmla="*/ 2147483647 h 234"/>
              <a:gd name="T18" fmla="*/ 2147483647 w 438"/>
              <a:gd name="T19" fmla="*/ 2147483647 h 234"/>
              <a:gd name="T20" fmla="*/ 2147483647 w 438"/>
              <a:gd name="T21" fmla="*/ 2147483647 h 234"/>
              <a:gd name="T22" fmla="*/ 0 w 438"/>
              <a:gd name="T23" fmla="*/ 2147483647 h 234"/>
              <a:gd name="T24" fmla="*/ 2147483647 w 438"/>
              <a:gd name="T25" fmla="*/ 2147483647 h 234"/>
              <a:gd name="T26" fmla="*/ 2147483647 w 438"/>
              <a:gd name="T27" fmla="*/ 2147483647 h 234"/>
              <a:gd name="T28" fmla="*/ 2147483647 w 438"/>
              <a:gd name="T29" fmla="*/ 2147483647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8"/>
              <a:gd name="T46" fmla="*/ 0 h 234"/>
              <a:gd name="T47" fmla="*/ 438 w 438"/>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8" h="234">
                <a:moveTo>
                  <a:pt x="140" y="101"/>
                </a:moveTo>
                <a:cubicBezTo>
                  <a:pt x="166" y="96"/>
                  <a:pt x="210" y="96"/>
                  <a:pt x="244" y="95"/>
                </a:cubicBezTo>
                <a:cubicBezTo>
                  <a:pt x="278" y="94"/>
                  <a:pt x="320" y="100"/>
                  <a:pt x="346" y="95"/>
                </a:cubicBezTo>
                <a:cubicBezTo>
                  <a:pt x="372" y="90"/>
                  <a:pt x="387" y="78"/>
                  <a:pt x="402" y="63"/>
                </a:cubicBezTo>
                <a:cubicBezTo>
                  <a:pt x="417" y="48"/>
                  <a:pt x="437" y="0"/>
                  <a:pt x="438" y="7"/>
                </a:cubicBezTo>
                <a:lnTo>
                  <a:pt x="406" y="105"/>
                </a:lnTo>
                <a:cubicBezTo>
                  <a:pt x="391" y="133"/>
                  <a:pt x="370" y="160"/>
                  <a:pt x="348" y="175"/>
                </a:cubicBezTo>
                <a:cubicBezTo>
                  <a:pt x="326" y="190"/>
                  <a:pt x="299" y="197"/>
                  <a:pt x="272" y="197"/>
                </a:cubicBezTo>
                <a:cubicBezTo>
                  <a:pt x="245" y="197"/>
                  <a:pt x="211" y="181"/>
                  <a:pt x="186" y="177"/>
                </a:cubicBezTo>
                <a:cubicBezTo>
                  <a:pt x="161" y="173"/>
                  <a:pt x="147" y="171"/>
                  <a:pt x="124" y="175"/>
                </a:cubicBezTo>
                <a:cubicBezTo>
                  <a:pt x="101" y="179"/>
                  <a:pt x="69" y="192"/>
                  <a:pt x="48" y="201"/>
                </a:cubicBezTo>
                <a:cubicBezTo>
                  <a:pt x="27" y="210"/>
                  <a:pt x="2" y="234"/>
                  <a:pt x="0" y="231"/>
                </a:cubicBezTo>
                <a:lnTo>
                  <a:pt x="36" y="183"/>
                </a:lnTo>
                <a:cubicBezTo>
                  <a:pt x="51" y="165"/>
                  <a:pt x="73" y="138"/>
                  <a:pt x="90" y="125"/>
                </a:cubicBezTo>
                <a:cubicBezTo>
                  <a:pt x="107" y="112"/>
                  <a:pt x="114" y="106"/>
                  <a:pt x="140" y="101"/>
                </a:cubicBezTo>
                <a:close/>
              </a:path>
            </a:pathLst>
          </a:custGeom>
          <a:solidFill>
            <a:srgbClr val="FF824F"/>
          </a:solidFill>
          <a:ln w="9525">
            <a:noFill/>
            <a:round/>
            <a:headEnd/>
            <a:tailEnd/>
          </a:ln>
        </p:spPr>
        <p:txBody>
          <a:bodyPr wrap="none" anchor="ctr"/>
          <a:lstStyle/>
          <a:p>
            <a:endParaRPr lang="en-US">
              <a:solidFill>
                <a:schemeClr val="bg1"/>
              </a:solidFill>
            </a:endParaRPr>
          </a:p>
        </p:txBody>
      </p:sp>
      <p:sp>
        <p:nvSpPr>
          <p:cNvPr id="32863" name="Freeform 142"/>
          <p:cNvSpPr>
            <a:spLocks/>
          </p:cNvSpPr>
          <p:nvPr/>
        </p:nvSpPr>
        <p:spPr bwMode="auto">
          <a:xfrm>
            <a:off x="7490222" y="4198938"/>
            <a:ext cx="809030" cy="239712"/>
          </a:xfrm>
          <a:custGeom>
            <a:avLst/>
            <a:gdLst>
              <a:gd name="T0" fmla="*/ 2147483647 w 453"/>
              <a:gd name="T1" fmla="*/ 2147483647 h 151"/>
              <a:gd name="T2" fmla="*/ 2147483647 w 453"/>
              <a:gd name="T3" fmla="*/ 2147483647 h 151"/>
              <a:gd name="T4" fmla="*/ 2147483647 w 453"/>
              <a:gd name="T5" fmla="*/ 2147483647 h 151"/>
              <a:gd name="T6" fmla="*/ 2147483647 w 453"/>
              <a:gd name="T7" fmla="*/ 2147483647 h 151"/>
              <a:gd name="T8" fmla="*/ 2147483647 w 453"/>
              <a:gd name="T9" fmla="*/ 2147483647 h 151"/>
              <a:gd name="T10" fmla="*/ 2147483647 w 453"/>
              <a:gd name="T11" fmla="*/ 2147483647 h 151"/>
              <a:gd name="T12" fmla="*/ 2147483647 w 453"/>
              <a:gd name="T13" fmla="*/ 2147483647 h 151"/>
              <a:gd name="T14" fmla="*/ 2147483647 w 453"/>
              <a:gd name="T15" fmla="*/ 2147483647 h 151"/>
              <a:gd name="T16" fmla="*/ 2147483647 w 453"/>
              <a:gd name="T17" fmla="*/ 2147483647 h 151"/>
              <a:gd name="T18" fmla="*/ 2147483647 w 453"/>
              <a:gd name="T19" fmla="*/ 2147483647 h 151"/>
              <a:gd name="T20" fmla="*/ 2147483647 w 453"/>
              <a:gd name="T21" fmla="*/ 2147483647 h 151"/>
              <a:gd name="T22" fmla="*/ 2147483647 w 453"/>
              <a:gd name="T23" fmla="*/ 2147483647 h 151"/>
              <a:gd name="T24" fmla="*/ 0 w 453"/>
              <a:gd name="T25" fmla="*/ 2147483647 h 151"/>
              <a:gd name="T26" fmla="*/ 2147483647 w 453"/>
              <a:gd name="T27" fmla="*/ 2147483647 h 151"/>
              <a:gd name="T28" fmla="*/ 2147483647 w 453"/>
              <a:gd name="T29" fmla="*/ 2147483647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3"/>
              <a:gd name="T46" fmla="*/ 0 h 151"/>
              <a:gd name="T47" fmla="*/ 453 w 453"/>
              <a:gd name="T48" fmla="*/ 151 h 1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3" h="151">
                <a:moveTo>
                  <a:pt x="82" y="43"/>
                </a:moveTo>
                <a:cubicBezTo>
                  <a:pt x="101" y="33"/>
                  <a:pt x="118" y="20"/>
                  <a:pt x="144" y="19"/>
                </a:cubicBezTo>
                <a:cubicBezTo>
                  <a:pt x="170" y="18"/>
                  <a:pt x="201" y="29"/>
                  <a:pt x="236" y="37"/>
                </a:cubicBezTo>
                <a:cubicBezTo>
                  <a:pt x="271" y="45"/>
                  <a:pt x="326" y="63"/>
                  <a:pt x="356" y="65"/>
                </a:cubicBezTo>
                <a:cubicBezTo>
                  <a:pt x="386" y="67"/>
                  <a:pt x="402" y="57"/>
                  <a:pt x="418" y="47"/>
                </a:cubicBezTo>
                <a:cubicBezTo>
                  <a:pt x="434" y="37"/>
                  <a:pt x="453" y="0"/>
                  <a:pt x="452" y="7"/>
                </a:cubicBezTo>
                <a:lnTo>
                  <a:pt x="412" y="89"/>
                </a:lnTo>
                <a:cubicBezTo>
                  <a:pt x="391" y="112"/>
                  <a:pt x="356" y="135"/>
                  <a:pt x="328" y="143"/>
                </a:cubicBezTo>
                <a:cubicBezTo>
                  <a:pt x="300" y="151"/>
                  <a:pt x="267" y="145"/>
                  <a:pt x="242" y="139"/>
                </a:cubicBezTo>
                <a:cubicBezTo>
                  <a:pt x="217" y="133"/>
                  <a:pt x="200" y="116"/>
                  <a:pt x="180" y="107"/>
                </a:cubicBezTo>
                <a:cubicBezTo>
                  <a:pt x="160" y="98"/>
                  <a:pt x="144" y="90"/>
                  <a:pt x="124" y="87"/>
                </a:cubicBezTo>
                <a:cubicBezTo>
                  <a:pt x="104" y="84"/>
                  <a:pt x="79" y="88"/>
                  <a:pt x="58" y="91"/>
                </a:cubicBezTo>
                <a:cubicBezTo>
                  <a:pt x="37" y="94"/>
                  <a:pt x="5" y="109"/>
                  <a:pt x="0" y="107"/>
                </a:cubicBezTo>
                <a:lnTo>
                  <a:pt x="30" y="79"/>
                </a:lnTo>
                <a:cubicBezTo>
                  <a:pt x="44" y="69"/>
                  <a:pt x="63" y="53"/>
                  <a:pt x="82" y="43"/>
                </a:cubicBezTo>
                <a:close/>
              </a:path>
            </a:pathLst>
          </a:custGeom>
          <a:solidFill>
            <a:srgbClr val="FF824F"/>
          </a:solidFill>
          <a:ln w="9525">
            <a:noFill/>
            <a:round/>
            <a:headEnd/>
            <a:tailEnd/>
          </a:ln>
        </p:spPr>
        <p:txBody>
          <a:bodyPr wrap="none" anchor="ctr"/>
          <a:lstStyle/>
          <a:p>
            <a:endParaRPr lang="en-US">
              <a:solidFill>
                <a:schemeClr val="bg1"/>
              </a:solidFill>
            </a:endParaRPr>
          </a:p>
        </p:txBody>
      </p:sp>
      <p:sp>
        <p:nvSpPr>
          <p:cNvPr id="32864" name="Oval 143"/>
          <p:cNvSpPr>
            <a:spLocks noChangeArrowheads="1"/>
          </p:cNvSpPr>
          <p:nvPr/>
        </p:nvSpPr>
        <p:spPr bwMode="auto">
          <a:xfrm>
            <a:off x="7740254" y="4089401"/>
            <a:ext cx="132159" cy="53975"/>
          </a:xfrm>
          <a:prstGeom prst="ellipse">
            <a:avLst/>
          </a:prstGeom>
          <a:solidFill>
            <a:schemeClr val="hlink"/>
          </a:solidFill>
          <a:ln w="9525">
            <a:noFill/>
            <a:round/>
            <a:headEnd/>
            <a:tailEnd/>
          </a:ln>
        </p:spPr>
        <p:txBody>
          <a:bodyPr wrap="none" anchor="ctr"/>
          <a:lstStyle/>
          <a:p>
            <a:endParaRPr lang="es-ES" sz="1400">
              <a:solidFill>
                <a:schemeClr val="bg1"/>
              </a:solidFill>
            </a:endParaRPr>
          </a:p>
        </p:txBody>
      </p:sp>
      <p:sp>
        <p:nvSpPr>
          <p:cNvPr id="32865" name="Oval 144"/>
          <p:cNvSpPr>
            <a:spLocks noChangeArrowheads="1"/>
          </p:cNvSpPr>
          <p:nvPr/>
        </p:nvSpPr>
        <p:spPr bwMode="auto">
          <a:xfrm rot="968765">
            <a:off x="7836695" y="4302126"/>
            <a:ext cx="132159" cy="53975"/>
          </a:xfrm>
          <a:prstGeom prst="ellipse">
            <a:avLst/>
          </a:prstGeom>
          <a:solidFill>
            <a:schemeClr val="hlink"/>
          </a:solidFill>
          <a:ln w="9525">
            <a:noFill/>
            <a:round/>
            <a:headEnd/>
            <a:tailEnd/>
          </a:ln>
        </p:spPr>
        <p:txBody>
          <a:bodyPr wrap="none" anchor="ctr"/>
          <a:lstStyle/>
          <a:p>
            <a:endParaRPr lang="es-ES" sz="1400">
              <a:solidFill>
                <a:schemeClr val="bg1"/>
              </a:solidFill>
            </a:endParaRPr>
          </a:p>
        </p:txBody>
      </p:sp>
      <p:sp>
        <p:nvSpPr>
          <p:cNvPr id="32866" name="Freeform 145"/>
          <p:cNvSpPr>
            <a:spLocks/>
          </p:cNvSpPr>
          <p:nvPr/>
        </p:nvSpPr>
        <p:spPr bwMode="auto">
          <a:xfrm>
            <a:off x="7965282" y="3906839"/>
            <a:ext cx="782241" cy="371475"/>
          </a:xfrm>
          <a:custGeom>
            <a:avLst/>
            <a:gdLst>
              <a:gd name="T0" fmla="*/ 2147483647 w 438"/>
              <a:gd name="T1" fmla="*/ 2147483647 h 234"/>
              <a:gd name="T2" fmla="*/ 2147483647 w 438"/>
              <a:gd name="T3" fmla="*/ 2147483647 h 234"/>
              <a:gd name="T4" fmla="*/ 2147483647 w 438"/>
              <a:gd name="T5" fmla="*/ 2147483647 h 234"/>
              <a:gd name="T6" fmla="*/ 2147483647 w 438"/>
              <a:gd name="T7" fmla="*/ 2147483647 h 234"/>
              <a:gd name="T8" fmla="*/ 2147483647 w 438"/>
              <a:gd name="T9" fmla="*/ 2147483647 h 234"/>
              <a:gd name="T10" fmla="*/ 2147483647 w 438"/>
              <a:gd name="T11" fmla="*/ 2147483647 h 234"/>
              <a:gd name="T12" fmla="*/ 2147483647 w 438"/>
              <a:gd name="T13" fmla="*/ 2147483647 h 234"/>
              <a:gd name="T14" fmla="*/ 2147483647 w 438"/>
              <a:gd name="T15" fmla="*/ 2147483647 h 234"/>
              <a:gd name="T16" fmla="*/ 2147483647 w 438"/>
              <a:gd name="T17" fmla="*/ 2147483647 h 234"/>
              <a:gd name="T18" fmla="*/ 2147483647 w 438"/>
              <a:gd name="T19" fmla="*/ 2147483647 h 234"/>
              <a:gd name="T20" fmla="*/ 2147483647 w 438"/>
              <a:gd name="T21" fmla="*/ 2147483647 h 234"/>
              <a:gd name="T22" fmla="*/ 0 w 438"/>
              <a:gd name="T23" fmla="*/ 2147483647 h 234"/>
              <a:gd name="T24" fmla="*/ 2147483647 w 438"/>
              <a:gd name="T25" fmla="*/ 2147483647 h 234"/>
              <a:gd name="T26" fmla="*/ 2147483647 w 438"/>
              <a:gd name="T27" fmla="*/ 2147483647 h 234"/>
              <a:gd name="T28" fmla="*/ 2147483647 w 438"/>
              <a:gd name="T29" fmla="*/ 2147483647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8"/>
              <a:gd name="T46" fmla="*/ 0 h 234"/>
              <a:gd name="T47" fmla="*/ 438 w 438"/>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8" h="234">
                <a:moveTo>
                  <a:pt x="140" y="101"/>
                </a:moveTo>
                <a:cubicBezTo>
                  <a:pt x="166" y="96"/>
                  <a:pt x="210" y="96"/>
                  <a:pt x="244" y="95"/>
                </a:cubicBezTo>
                <a:cubicBezTo>
                  <a:pt x="278" y="94"/>
                  <a:pt x="320" y="100"/>
                  <a:pt x="346" y="95"/>
                </a:cubicBezTo>
                <a:cubicBezTo>
                  <a:pt x="372" y="90"/>
                  <a:pt x="387" y="78"/>
                  <a:pt x="402" y="63"/>
                </a:cubicBezTo>
                <a:cubicBezTo>
                  <a:pt x="417" y="48"/>
                  <a:pt x="437" y="0"/>
                  <a:pt x="438" y="7"/>
                </a:cubicBezTo>
                <a:lnTo>
                  <a:pt x="406" y="105"/>
                </a:lnTo>
                <a:cubicBezTo>
                  <a:pt x="391" y="133"/>
                  <a:pt x="370" y="160"/>
                  <a:pt x="348" y="175"/>
                </a:cubicBezTo>
                <a:cubicBezTo>
                  <a:pt x="326" y="190"/>
                  <a:pt x="299" y="197"/>
                  <a:pt x="272" y="197"/>
                </a:cubicBezTo>
                <a:cubicBezTo>
                  <a:pt x="245" y="197"/>
                  <a:pt x="211" y="181"/>
                  <a:pt x="186" y="177"/>
                </a:cubicBezTo>
                <a:cubicBezTo>
                  <a:pt x="161" y="173"/>
                  <a:pt x="147" y="171"/>
                  <a:pt x="124" y="175"/>
                </a:cubicBezTo>
                <a:cubicBezTo>
                  <a:pt x="101" y="179"/>
                  <a:pt x="69" y="192"/>
                  <a:pt x="48" y="201"/>
                </a:cubicBezTo>
                <a:cubicBezTo>
                  <a:pt x="27" y="210"/>
                  <a:pt x="2" y="234"/>
                  <a:pt x="0" y="231"/>
                </a:cubicBezTo>
                <a:lnTo>
                  <a:pt x="36" y="183"/>
                </a:lnTo>
                <a:cubicBezTo>
                  <a:pt x="51" y="165"/>
                  <a:pt x="73" y="138"/>
                  <a:pt x="90" y="125"/>
                </a:cubicBezTo>
                <a:cubicBezTo>
                  <a:pt x="107" y="112"/>
                  <a:pt x="114" y="106"/>
                  <a:pt x="140" y="101"/>
                </a:cubicBezTo>
                <a:close/>
              </a:path>
            </a:pathLst>
          </a:custGeom>
          <a:solidFill>
            <a:srgbClr val="FF824F"/>
          </a:solidFill>
          <a:ln w="9525">
            <a:noFill/>
            <a:round/>
            <a:headEnd/>
            <a:tailEnd/>
          </a:ln>
        </p:spPr>
        <p:txBody>
          <a:bodyPr wrap="none" anchor="ctr"/>
          <a:lstStyle/>
          <a:p>
            <a:endParaRPr lang="en-US">
              <a:solidFill>
                <a:schemeClr val="bg1"/>
              </a:solidFill>
            </a:endParaRPr>
          </a:p>
        </p:txBody>
      </p:sp>
      <p:sp>
        <p:nvSpPr>
          <p:cNvPr id="32867" name="Freeform 146"/>
          <p:cNvSpPr>
            <a:spLocks/>
          </p:cNvSpPr>
          <p:nvPr/>
        </p:nvSpPr>
        <p:spPr bwMode="auto">
          <a:xfrm>
            <a:off x="7411641" y="4383088"/>
            <a:ext cx="809030" cy="239712"/>
          </a:xfrm>
          <a:custGeom>
            <a:avLst/>
            <a:gdLst>
              <a:gd name="T0" fmla="*/ 2147483647 w 453"/>
              <a:gd name="T1" fmla="*/ 2147483647 h 151"/>
              <a:gd name="T2" fmla="*/ 2147483647 w 453"/>
              <a:gd name="T3" fmla="*/ 2147483647 h 151"/>
              <a:gd name="T4" fmla="*/ 2147483647 w 453"/>
              <a:gd name="T5" fmla="*/ 2147483647 h 151"/>
              <a:gd name="T6" fmla="*/ 2147483647 w 453"/>
              <a:gd name="T7" fmla="*/ 2147483647 h 151"/>
              <a:gd name="T8" fmla="*/ 2147483647 w 453"/>
              <a:gd name="T9" fmla="*/ 2147483647 h 151"/>
              <a:gd name="T10" fmla="*/ 2147483647 w 453"/>
              <a:gd name="T11" fmla="*/ 2147483647 h 151"/>
              <a:gd name="T12" fmla="*/ 2147483647 w 453"/>
              <a:gd name="T13" fmla="*/ 2147483647 h 151"/>
              <a:gd name="T14" fmla="*/ 2147483647 w 453"/>
              <a:gd name="T15" fmla="*/ 2147483647 h 151"/>
              <a:gd name="T16" fmla="*/ 2147483647 w 453"/>
              <a:gd name="T17" fmla="*/ 2147483647 h 151"/>
              <a:gd name="T18" fmla="*/ 2147483647 w 453"/>
              <a:gd name="T19" fmla="*/ 2147483647 h 151"/>
              <a:gd name="T20" fmla="*/ 2147483647 w 453"/>
              <a:gd name="T21" fmla="*/ 2147483647 h 151"/>
              <a:gd name="T22" fmla="*/ 2147483647 w 453"/>
              <a:gd name="T23" fmla="*/ 2147483647 h 151"/>
              <a:gd name="T24" fmla="*/ 0 w 453"/>
              <a:gd name="T25" fmla="*/ 2147483647 h 151"/>
              <a:gd name="T26" fmla="*/ 2147483647 w 453"/>
              <a:gd name="T27" fmla="*/ 2147483647 h 151"/>
              <a:gd name="T28" fmla="*/ 2147483647 w 453"/>
              <a:gd name="T29" fmla="*/ 2147483647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3"/>
              <a:gd name="T46" fmla="*/ 0 h 151"/>
              <a:gd name="T47" fmla="*/ 453 w 453"/>
              <a:gd name="T48" fmla="*/ 151 h 1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3" h="151">
                <a:moveTo>
                  <a:pt x="82" y="43"/>
                </a:moveTo>
                <a:cubicBezTo>
                  <a:pt x="101" y="33"/>
                  <a:pt x="118" y="20"/>
                  <a:pt x="144" y="19"/>
                </a:cubicBezTo>
                <a:cubicBezTo>
                  <a:pt x="170" y="18"/>
                  <a:pt x="201" y="29"/>
                  <a:pt x="236" y="37"/>
                </a:cubicBezTo>
                <a:cubicBezTo>
                  <a:pt x="271" y="45"/>
                  <a:pt x="326" y="63"/>
                  <a:pt x="356" y="65"/>
                </a:cubicBezTo>
                <a:cubicBezTo>
                  <a:pt x="386" y="67"/>
                  <a:pt x="402" y="57"/>
                  <a:pt x="418" y="47"/>
                </a:cubicBezTo>
                <a:cubicBezTo>
                  <a:pt x="434" y="37"/>
                  <a:pt x="453" y="0"/>
                  <a:pt x="452" y="7"/>
                </a:cubicBezTo>
                <a:lnTo>
                  <a:pt x="412" y="89"/>
                </a:lnTo>
                <a:cubicBezTo>
                  <a:pt x="391" y="112"/>
                  <a:pt x="356" y="135"/>
                  <a:pt x="328" y="143"/>
                </a:cubicBezTo>
                <a:cubicBezTo>
                  <a:pt x="300" y="151"/>
                  <a:pt x="267" y="145"/>
                  <a:pt x="242" y="139"/>
                </a:cubicBezTo>
                <a:cubicBezTo>
                  <a:pt x="217" y="133"/>
                  <a:pt x="200" y="116"/>
                  <a:pt x="180" y="107"/>
                </a:cubicBezTo>
                <a:cubicBezTo>
                  <a:pt x="160" y="98"/>
                  <a:pt x="144" y="90"/>
                  <a:pt x="124" y="87"/>
                </a:cubicBezTo>
                <a:cubicBezTo>
                  <a:pt x="104" y="84"/>
                  <a:pt x="79" y="88"/>
                  <a:pt x="58" y="91"/>
                </a:cubicBezTo>
                <a:cubicBezTo>
                  <a:pt x="37" y="94"/>
                  <a:pt x="5" y="109"/>
                  <a:pt x="0" y="107"/>
                </a:cubicBezTo>
                <a:lnTo>
                  <a:pt x="30" y="79"/>
                </a:lnTo>
                <a:cubicBezTo>
                  <a:pt x="44" y="69"/>
                  <a:pt x="63" y="53"/>
                  <a:pt x="82" y="43"/>
                </a:cubicBezTo>
                <a:close/>
              </a:path>
            </a:pathLst>
          </a:custGeom>
          <a:solidFill>
            <a:srgbClr val="FF824F"/>
          </a:solidFill>
          <a:ln w="9525">
            <a:noFill/>
            <a:round/>
            <a:headEnd/>
            <a:tailEnd/>
          </a:ln>
        </p:spPr>
        <p:txBody>
          <a:bodyPr wrap="none" anchor="ctr"/>
          <a:lstStyle/>
          <a:p>
            <a:endParaRPr lang="en-US">
              <a:solidFill>
                <a:schemeClr val="bg1"/>
              </a:solidFill>
            </a:endParaRPr>
          </a:p>
        </p:txBody>
      </p:sp>
      <p:sp>
        <p:nvSpPr>
          <p:cNvPr id="32868" name="Oval 147"/>
          <p:cNvSpPr>
            <a:spLocks noChangeArrowheads="1"/>
          </p:cNvSpPr>
          <p:nvPr/>
        </p:nvSpPr>
        <p:spPr bwMode="auto">
          <a:xfrm>
            <a:off x="8311754" y="4102100"/>
            <a:ext cx="132159" cy="53975"/>
          </a:xfrm>
          <a:prstGeom prst="ellipse">
            <a:avLst/>
          </a:prstGeom>
          <a:solidFill>
            <a:schemeClr val="hlink"/>
          </a:solidFill>
          <a:ln w="9525">
            <a:noFill/>
            <a:round/>
            <a:headEnd/>
            <a:tailEnd/>
          </a:ln>
        </p:spPr>
        <p:txBody>
          <a:bodyPr wrap="none" anchor="ctr"/>
          <a:lstStyle/>
          <a:p>
            <a:endParaRPr lang="es-ES" sz="1400">
              <a:solidFill>
                <a:schemeClr val="bg1"/>
              </a:solidFill>
            </a:endParaRPr>
          </a:p>
        </p:txBody>
      </p:sp>
      <p:sp>
        <p:nvSpPr>
          <p:cNvPr id="32869" name="Oval 148"/>
          <p:cNvSpPr>
            <a:spLocks noChangeArrowheads="1"/>
          </p:cNvSpPr>
          <p:nvPr/>
        </p:nvSpPr>
        <p:spPr bwMode="auto">
          <a:xfrm rot="968765">
            <a:off x="7758113" y="4486276"/>
            <a:ext cx="132159" cy="53975"/>
          </a:xfrm>
          <a:prstGeom prst="ellipse">
            <a:avLst/>
          </a:prstGeom>
          <a:solidFill>
            <a:schemeClr val="hlink"/>
          </a:solidFill>
          <a:ln w="9525">
            <a:noFill/>
            <a:round/>
            <a:headEnd/>
            <a:tailEnd/>
          </a:ln>
        </p:spPr>
        <p:txBody>
          <a:bodyPr wrap="none" anchor="ctr"/>
          <a:lstStyle/>
          <a:p>
            <a:endParaRPr lang="es-ES" sz="1400">
              <a:solidFill>
                <a:schemeClr val="bg1"/>
              </a:solidFill>
            </a:endParaRPr>
          </a:p>
        </p:txBody>
      </p:sp>
      <p:sp>
        <p:nvSpPr>
          <p:cNvPr id="32870" name="Freeform 149"/>
          <p:cNvSpPr>
            <a:spLocks/>
          </p:cNvSpPr>
          <p:nvPr/>
        </p:nvSpPr>
        <p:spPr bwMode="auto">
          <a:xfrm>
            <a:off x="7429500" y="4484689"/>
            <a:ext cx="782241" cy="371475"/>
          </a:xfrm>
          <a:custGeom>
            <a:avLst/>
            <a:gdLst>
              <a:gd name="T0" fmla="*/ 2147483647 w 438"/>
              <a:gd name="T1" fmla="*/ 2147483647 h 234"/>
              <a:gd name="T2" fmla="*/ 2147483647 w 438"/>
              <a:gd name="T3" fmla="*/ 2147483647 h 234"/>
              <a:gd name="T4" fmla="*/ 2147483647 w 438"/>
              <a:gd name="T5" fmla="*/ 2147483647 h 234"/>
              <a:gd name="T6" fmla="*/ 2147483647 w 438"/>
              <a:gd name="T7" fmla="*/ 2147483647 h 234"/>
              <a:gd name="T8" fmla="*/ 2147483647 w 438"/>
              <a:gd name="T9" fmla="*/ 2147483647 h 234"/>
              <a:gd name="T10" fmla="*/ 2147483647 w 438"/>
              <a:gd name="T11" fmla="*/ 2147483647 h 234"/>
              <a:gd name="T12" fmla="*/ 2147483647 w 438"/>
              <a:gd name="T13" fmla="*/ 2147483647 h 234"/>
              <a:gd name="T14" fmla="*/ 2147483647 w 438"/>
              <a:gd name="T15" fmla="*/ 2147483647 h 234"/>
              <a:gd name="T16" fmla="*/ 2147483647 w 438"/>
              <a:gd name="T17" fmla="*/ 2147483647 h 234"/>
              <a:gd name="T18" fmla="*/ 2147483647 w 438"/>
              <a:gd name="T19" fmla="*/ 2147483647 h 234"/>
              <a:gd name="T20" fmla="*/ 2147483647 w 438"/>
              <a:gd name="T21" fmla="*/ 2147483647 h 234"/>
              <a:gd name="T22" fmla="*/ 0 w 438"/>
              <a:gd name="T23" fmla="*/ 2147483647 h 234"/>
              <a:gd name="T24" fmla="*/ 2147483647 w 438"/>
              <a:gd name="T25" fmla="*/ 2147483647 h 234"/>
              <a:gd name="T26" fmla="*/ 2147483647 w 438"/>
              <a:gd name="T27" fmla="*/ 2147483647 h 234"/>
              <a:gd name="T28" fmla="*/ 2147483647 w 438"/>
              <a:gd name="T29" fmla="*/ 2147483647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8"/>
              <a:gd name="T46" fmla="*/ 0 h 234"/>
              <a:gd name="T47" fmla="*/ 438 w 438"/>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8" h="234">
                <a:moveTo>
                  <a:pt x="140" y="101"/>
                </a:moveTo>
                <a:cubicBezTo>
                  <a:pt x="166" y="96"/>
                  <a:pt x="210" y="96"/>
                  <a:pt x="244" y="95"/>
                </a:cubicBezTo>
                <a:cubicBezTo>
                  <a:pt x="278" y="94"/>
                  <a:pt x="320" y="100"/>
                  <a:pt x="346" y="95"/>
                </a:cubicBezTo>
                <a:cubicBezTo>
                  <a:pt x="372" y="90"/>
                  <a:pt x="387" y="78"/>
                  <a:pt x="402" y="63"/>
                </a:cubicBezTo>
                <a:cubicBezTo>
                  <a:pt x="417" y="48"/>
                  <a:pt x="437" y="0"/>
                  <a:pt x="438" y="7"/>
                </a:cubicBezTo>
                <a:lnTo>
                  <a:pt x="406" y="105"/>
                </a:lnTo>
                <a:cubicBezTo>
                  <a:pt x="391" y="133"/>
                  <a:pt x="370" y="160"/>
                  <a:pt x="348" y="175"/>
                </a:cubicBezTo>
                <a:cubicBezTo>
                  <a:pt x="326" y="190"/>
                  <a:pt x="299" y="197"/>
                  <a:pt x="272" y="197"/>
                </a:cubicBezTo>
                <a:cubicBezTo>
                  <a:pt x="245" y="197"/>
                  <a:pt x="211" y="181"/>
                  <a:pt x="186" y="177"/>
                </a:cubicBezTo>
                <a:cubicBezTo>
                  <a:pt x="161" y="173"/>
                  <a:pt x="147" y="171"/>
                  <a:pt x="124" y="175"/>
                </a:cubicBezTo>
                <a:cubicBezTo>
                  <a:pt x="101" y="179"/>
                  <a:pt x="69" y="192"/>
                  <a:pt x="48" y="201"/>
                </a:cubicBezTo>
                <a:cubicBezTo>
                  <a:pt x="27" y="210"/>
                  <a:pt x="2" y="234"/>
                  <a:pt x="0" y="231"/>
                </a:cubicBezTo>
                <a:lnTo>
                  <a:pt x="36" y="183"/>
                </a:lnTo>
                <a:cubicBezTo>
                  <a:pt x="51" y="165"/>
                  <a:pt x="73" y="138"/>
                  <a:pt x="90" y="125"/>
                </a:cubicBezTo>
                <a:cubicBezTo>
                  <a:pt x="107" y="112"/>
                  <a:pt x="114" y="106"/>
                  <a:pt x="140" y="101"/>
                </a:cubicBezTo>
                <a:close/>
              </a:path>
            </a:pathLst>
          </a:custGeom>
          <a:solidFill>
            <a:srgbClr val="FF824F"/>
          </a:solidFill>
          <a:ln w="9525">
            <a:noFill/>
            <a:round/>
            <a:headEnd/>
            <a:tailEnd/>
          </a:ln>
        </p:spPr>
        <p:txBody>
          <a:bodyPr wrap="none" anchor="ctr"/>
          <a:lstStyle/>
          <a:p>
            <a:endParaRPr lang="en-US">
              <a:solidFill>
                <a:schemeClr val="bg1"/>
              </a:solidFill>
            </a:endParaRPr>
          </a:p>
        </p:txBody>
      </p:sp>
      <p:sp>
        <p:nvSpPr>
          <p:cNvPr id="32871" name="Oval 150"/>
          <p:cNvSpPr>
            <a:spLocks noChangeArrowheads="1"/>
          </p:cNvSpPr>
          <p:nvPr/>
        </p:nvSpPr>
        <p:spPr bwMode="auto">
          <a:xfrm>
            <a:off x="7775973" y="4679951"/>
            <a:ext cx="132159" cy="53975"/>
          </a:xfrm>
          <a:prstGeom prst="ellipse">
            <a:avLst/>
          </a:prstGeom>
          <a:solidFill>
            <a:schemeClr val="hlink"/>
          </a:solidFill>
          <a:ln w="9525">
            <a:noFill/>
            <a:round/>
            <a:headEnd/>
            <a:tailEnd/>
          </a:ln>
        </p:spPr>
        <p:txBody>
          <a:bodyPr wrap="none" anchor="ctr"/>
          <a:lstStyle/>
          <a:p>
            <a:endParaRPr lang="es-ES" sz="1400">
              <a:solidFill>
                <a:schemeClr val="bg1"/>
              </a:solidFill>
            </a:endParaRPr>
          </a:p>
        </p:txBody>
      </p:sp>
      <p:sp>
        <p:nvSpPr>
          <p:cNvPr id="32872" name="Freeform 151"/>
          <p:cNvSpPr>
            <a:spLocks/>
          </p:cNvSpPr>
          <p:nvPr/>
        </p:nvSpPr>
        <p:spPr bwMode="auto">
          <a:xfrm rot="1666646">
            <a:off x="4943475" y="3963989"/>
            <a:ext cx="1067991" cy="676275"/>
          </a:xfrm>
          <a:custGeom>
            <a:avLst/>
            <a:gdLst>
              <a:gd name="T0" fmla="*/ 2147483647 w 438"/>
              <a:gd name="T1" fmla="*/ 2147483647 h 234"/>
              <a:gd name="T2" fmla="*/ 2147483647 w 438"/>
              <a:gd name="T3" fmla="*/ 2147483647 h 234"/>
              <a:gd name="T4" fmla="*/ 2147483647 w 438"/>
              <a:gd name="T5" fmla="*/ 2147483647 h 234"/>
              <a:gd name="T6" fmla="*/ 2147483647 w 438"/>
              <a:gd name="T7" fmla="*/ 2147483647 h 234"/>
              <a:gd name="T8" fmla="*/ 2147483647 w 438"/>
              <a:gd name="T9" fmla="*/ 2147483647 h 234"/>
              <a:gd name="T10" fmla="*/ 2147483647 w 438"/>
              <a:gd name="T11" fmla="*/ 2147483647 h 234"/>
              <a:gd name="T12" fmla="*/ 2147483647 w 438"/>
              <a:gd name="T13" fmla="*/ 2147483647 h 234"/>
              <a:gd name="T14" fmla="*/ 2147483647 w 438"/>
              <a:gd name="T15" fmla="*/ 2147483647 h 234"/>
              <a:gd name="T16" fmla="*/ 2147483647 w 438"/>
              <a:gd name="T17" fmla="*/ 2147483647 h 234"/>
              <a:gd name="T18" fmla="*/ 2147483647 w 438"/>
              <a:gd name="T19" fmla="*/ 2147483647 h 234"/>
              <a:gd name="T20" fmla="*/ 2147483647 w 438"/>
              <a:gd name="T21" fmla="*/ 2147483647 h 234"/>
              <a:gd name="T22" fmla="*/ 0 w 438"/>
              <a:gd name="T23" fmla="*/ 2147483647 h 234"/>
              <a:gd name="T24" fmla="*/ 2147483647 w 438"/>
              <a:gd name="T25" fmla="*/ 2147483647 h 234"/>
              <a:gd name="T26" fmla="*/ 2147483647 w 438"/>
              <a:gd name="T27" fmla="*/ 2147483647 h 234"/>
              <a:gd name="T28" fmla="*/ 2147483647 w 438"/>
              <a:gd name="T29" fmla="*/ 2147483647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8"/>
              <a:gd name="T46" fmla="*/ 0 h 234"/>
              <a:gd name="T47" fmla="*/ 438 w 438"/>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8" h="234">
                <a:moveTo>
                  <a:pt x="140" y="101"/>
                </a:moveTo>
                <a:cubicBezTo>
                  <a:pt x="166" y="96"/>
                  <a:pt x="210" y="96"/>
                  <a:pt x="244" y="95"/>
                </a:cubicBezTo>
                <a:cubicBezTo>
                  <a:pt x="278" y="94"/>
                  <a:pt x="320" y="100"/>
                  <a:pt x="346" y="95"/>
                </a:cubicBezTo>
                <a:cubicBezTo>
                  <a:pt x="372" y="90"/>
                  <a:pt x="387" y="78"/>
                  <a:pt x="402" y="63"/>
                </a:cubicBezTo>
                <a:cubicBezTo>
                  <a:pt x="417" y="48"/>
                  <a:pt x="437" y="0"/>
                  <a:pt x="438" y="7"/>
                </a:cubicBezTo>
                <a:lnTo>
                  <a:pt x="406" y="105"/>
                </a:lnTo>
                <a:cubicBezTo>
                  <a:pt x="391" y="133"/>
                  <a:pt x="370" y="160"/>
                  <a:pt x="348" y="175"/>
                </a:cubicBezTo>
                <a:cubicBezTo>
                  <a:pt x="326" y="190"/>
                  <a:pt x="299" y="197"/>
                  <a:pt x="272" y="197"/>
                </a:cubicBezTo>
                <a:cubicBezTo>
                  <a:pt x="245" y="197"/>
                  <a:pt x="211" y="181"/>
                  <a:pt x="186" y="177"/>
                </a:cubicBezTo>
                <a:cubicBezTo>
                  <a:pt x="161" y="173"/>
                  <a:pt x="147" y="171"/>
                  <a:pt x="124" y="175"/>
                </a:cubicBezTo>
                <a:cubicBezTo>
                  <a:pt x="101" y="179"/>
                  <a:pt x="69" y="192"/>
                  <a:pt x="48" y="201"/>
                </a:cubicBezTo>
                <a:cubicBezTo>
                  <a:pt x="27" y="210"/>
                  <a:pt x="2" y="234"/>
                  <a:pt x="0" y="231"/>
                </a:cubicBezTo>
                <a:lnTo>
                  <a:pt x="36" y="183"/>
                </a:lnTo>
                <a:cubicBezTo>
                  <a:pt x="51" y="165"/>
                  <a:pt x="73" y="138"/>
                  <a:pt x="90" y="125"/>
                </a:cubicBezTo>
                <a:cubicBezTo>
                  <a:pt x="107" y="112"/>
                  <a:pt x="114" y="106"/>
                  <a:pt x="140" y="101"/>
                </a:cubicBezTo>
                <a:close/>
              </a:path>
            </a:pathLst>
          </a:custGeom>
          <a:solidFill>
            <a:srgbClr val="FF824F"/>
          </a:solidFill>
          <a:ln w="9525">
            <a:noFill/>
            <a:round/>
            <a:headEnd/>
            <a:tailEnd/>
          </a:ln>
        </p:spPr>
        <p:txBody>
          <a:bodyPr wrap="none" anchor="ctr"/>
          <a:lstStyle/>
          <a:p>
            <a:endParaRPr lang="en-US">
              <a:solidFill>
                <a:schemeClr val="bg1"/>
              </a:solidFill>
            </a:endParaRPr>
          </a:p>
        </p:txBody>
      </p:sp>
      <p:sp>
        <p:nvSpPr>
          <p:cNvPr id="32873" name="Oval 152"/>
          <p:cNvSpPr>
            <a:spLocks noChangeArrowheads="1"/>
          </p:cNvSpPr>
          <p:nvPr/>
        </p:nvSpPr>
        <p:spPr bwMode="auto">
          <a:xfrm rot="1612308">
            <a:off x="5297091" y="4279901"/>
            <a:ext cx="180380" cy="98425"/>
          </a:xfrm>
          <a:prstGeom prst="ellipse">
            <a:avLst/>
          </a:prstGeom>
          <a:solidFill>
            <a:schemeClr val="hlink"/>
          </a:solidFill>
          <a:ln w="9525">
            <a:noFill/>
            <a:round/>
            <a:headEnd/>
            <a:tailEnd/>
          </a:ln>
        </p:spPr>
        <p:txBody>
          <a:bodyPr wrap="none" anchor="ctr"/>
          <a:lstStyle/>
          <a:p>
            <a:endParaRPr lang="es-ES" sz="1400">
              <a:solidFill>
                <a:schemeClr val="bg1"/>
              </a:solidFill>
            </a:endParaRPr>
          </a:p>
        </p:txBody>
      </p:sp>
      <p:sp>
        <p:nvSpPr>
          <p:cNvPr id="1463449" name="Rectangle 153"/>
          <p:cNvSpPr>
            <a:spLocks noChangeArrowheads="1"/>
          </p:cNvSpPr>
          <p:nvPr/>
        </p:nvSpPr>
        <p:spPr bwMode="auto">
          <a:xfrm>
            <a:off x="694730" y="505842"/>
            <a:ext cx="8885039" cy="546894"/>
          </a:xfrm>
          <a:prstGeom prst="rect">
            <a:avLst/>
          </a:prstGeom>
          <a:noFill/>
          <a:ln w="9525">
            <a:noFill/>
            <a:miter lim="800000"/>
            <a:headEnd/>
            <a:tailEnd/>
          </a:ln>
          <a:effectLst/>
        </p:spPr>
        <p:txBody>
          <a:bodyPr lIns="0" tIns="0" rIns="0" bIns="0" anchor="b"/>
          <a:lstStyle/>
          <a:p>
            <a:pPr algn="ctr">
              <a:defRPr/>
            </a:pPr>
            <a:r>
              <a:rPr lang="es-ES_tradnl" sz="3200" b="1" dirty="0">
                <a:solidFill>
                  <a:srgbClr val="00FF00"/>
                </a:solidFill>
                <a:effectLst>
                  <a:outerShdw blurRad="38100" dist="38100" dir="2700000" algn="tl">
                    <a:srgbClr val="000000">
                      <a:alpha val="43137"/>
                    </a:srgbClr>
                  </a:outerShdw>
                </a:effectLst>
                <a:latin typeface="+mj-lt"/>
              </a:rPr>
              <a:t>Múltiples efectos de las </a:t>
            </a:r>
            <a:r>
              <a:rPr lang="es-ES_tradnl" sz="3200" b="1" dirty="0" err="1">
                <a:solidFill>
                  <a:srgbClr val="00FF00"/>
                </a:solidFill>
                <a:effectLst>
                  <a:outerShdw blurRad="38100" dist="38100" dir="2700000" algn="tl">
                    <a:srgbClr val="000000">
                      <a:alpha val="43137"/>
                    </a:srgbClr>
                  </a:outerShdw>
                </a:effectLst>
                <a:latin typeface="+mj-lt"/>
              </a:rPr>
              <a:t>Estatinas</a:t>
            </a:r>
            <a:r>
              <a:rPr lang="es-ES_tradnl" sz="3200" b="1" dirty="0">
                <a:solidFill>
                  <a:srgbClr val="00FF00"/>
                </a:solidFill>
                <a:effectLst>
                  <a:outerShdw blurRad="38100" dist="38100" dir="2700000" algn="tl">
                    <a:srgbClr val="000000">
                      <a:alpha val="43137"/>
                    </a:srgbClr>
                  </a:outerShdw>
                </a:effectLst>
                <a:latin typeface="+mj-lt"/>
              </a:rPr>
              <a:t> </a:t>
            </a:r>
          </a:p>
          <a:p>
            <a:pPr algn="ctr">
              <a:defRPr/>
            </a:pPr>
            <a:r>
              <a:rPr lang="es-ES_tradnl" sz="3200" b="1" dirty="0">
                <a:solidFill>
                  <a:srgbClr val="00FF00"/>
                </a:solidFill>
                <a:effectLst>
                  <a:outerShdw blurRad="38100" dist="38100" dir="2700000" algn="tl">
                    <a:srgbClr val="000000">
                      <a:alpha val="43137"/>
                    </a:srgbClr>
                  </a:outerShdw>
                </a:effectLst>
                <a:latin typeface="+mj-lt"/>
              </a:rPr>
              <a:t>sobre la Pared Arterial</a:t>
            </a:r>
          </a:p>
        </p:txBody>
      </p:sp>
      <p:pic>
        <p:nvPicPr>
          <p:cNvPr id="154" name="153 Imagen"/>
          <p:cNvPicPr/>
          <p:nvPr/>
        </p:nvPicPr>
        <p:blipFill>
          <a:blip r:embed="rId8" cstate="print"/>
          <a:srcRect l="68666" t="17086" r="19039" b="55276"/>
          <a:stretch>
            <a:fillRect/>
          </a:stretch>
        </p:blipFill>
        <p:spPr bwMode="auto">
          <a:xfrm>
            <a:off x="8643962" y="214290"/>
            <a:ext cx="1395512" cy="1167518"/>
          </a:xfrm>
          <a:prstGeom prst="rect">
            <a:avLst/>
          </a:prstGeom>
          <a:noFill/>
          <a:ln w="9525">
            <a:noFill/>
            <a:miter lim="800000"/>
            <a:headEnd/>
            <a:tailEnd/>
          </a:ln>
        </p:spPr>
      </p:pic>
      <p:pic>
        <p:nvPicPr>
          <p:cNvPr id="155" name="Picture 6"/>
          <p:cNvPicPr>
            <a:picLocks noChangeAspect="1" noChangeArrowheads="1"/>
          </p:cNvPicPr>
          <p:nvPr/>
        </p:nvPicPr>
        <p:blipFill>
          <a:blip r:embed="rId9" cstate="print"/>
          <a:srcRect/>
          <a:stretch>
            <a:fillRect/>
          </a:stretch>
        </p:blipFill>
        <p:spPr bwMode="auto">
          <a:xfrm>
            <a:off x="427394" y="285728"/>
            <a:ext cx="1072768" cy="1004796"/>
          </a:xfrm>
          <a:prstGeom prst="rect">
            <a:avLst/>
          </a:prstGeom>
          <a:noFill/>
          <a:ln w="9525">
            <a:noFill/>
            <a:miter lim="800000"/>
            <a:headEnd/>
            <a:tailEnd/>
          </a:ln>
        </p:spPr>
      </p:pic>
    </p:spTree>
    <p:extLst>
      <p:ext uri="{BB962C8B-B14F-4D97-AF65-F5344CB8AC3E}">
        <p14:creationId xmlns:p14="http://schemas.microsoft.com/office/powerpoint/2010/main" val="486328025"/>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72" y="1928802"/>
            <a:ext cx="9847659" cy="46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6 Imagen"/>
          <p:cNvPicPr/>
          <p:nvPr/>
        </p:nvPicPr>
        <p:blipFill>
          <a:blip r:embed="rId3" cstate="print"/>
          <a:srcRect l="68666" t="17086" r="19039" b="55276"/>
          <a:stretch>
            <a:fillRect/>
          </a:stretch>
        </p:blipFill>
        <p:spPr bwMode="auto">
          <a:xfrm>
            <a:off x="8455868" y="332656"/>
            <a:ext cx="1512168" cy="136815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427394" y="357166"/>
            <a:ext cx="1296600" cy="1214446"/>
          </a:xfrm>
          <a:prstGeom prst="rect">
            <a:avLst/>
          </a:prstGeom>
          <a:noFill/>
          <a:ln w="9525">
            <a:noFill/>
            <a:miter lim="800000"/>
            <a:headEnd/>
            <a:tailEnd/>
          </a:ln>
        </p:spPr>
      </p:pic>
    </p:spTree>
    <p:extLst>
      <p:ext uri="{BB962C8B-B14F-4D97-AF65-F5344CB8AC3E}">
        <p14:creationId xmlns:p14="http://schemas.microsoft.com/office/powerpoint/2010/main" val="214415808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pPr>
            <a:r>
              <a:rPr lang="es-MX" sz="2400" b="1" dirty="0">
                <a:solidFill>
                  <a:srgbClr val="FFFF00"/>
                </a:solidFill>
                <a:latin typeface="Arial" charset="0"/>
              </a:rPr>
              <a:t>La </a:t>
            </a:r>
            <a:r>
              <a:rPr lang="es-MX" sz="2400" b="1" dirty="0" err="1">
                <a:solidFill>
                  <a:srgbClr val="FFFF00"/>
                </a:solidFill>
                <a:latin typeface="Arial" charset="0"/>
              </a:rPr>
              <a:t>Prediabetes</a:t>
            </a:r>
            <a:r>
              <a:rPr lang="es-MX" sz="2400" b="1" dirty="0">
                <a:solidFill>
                  <a:srgbClr val="FFFF00"/>
                </a:solidFill>
                <a:latin typeface="Arial" charset="0"/>
              </a:rPr>
              <a:t> es un término usado por la Asociación Americana de Diabetes (ADA) para identificar a las personas en riesgo de desarrollar diabetes cuyos niveles de glucosa se encuentran más elevados de lo que se considera «normal», pero están por debajo de los valores límites para un diagnóstico de diabetes. </a:t>
            </a:r>
          </a:p>
          <a:p>
            <a:pPr marL="609600" indent="-609600">
              <a:buClr>
                <a:schemeClr val="accent3"/>
              </a:buClr>
              <a:buSzPct val="110000"/>
            </a:pPr>
            <a:endParaRPr lang="es-MX" sz="2400" dirty="0">
              <a:solidFill>
                <a:schemeClr val="accent3"/>
              </a:solidFill>
              <a:latin typeface="Arial" charset="0"/>
            </a:endParaRPr>
          </a:p>
          <a:p>
            <a:pPr marL="609600" indent="-609600">
              <a:buClr>
                <a:schemeClr val="accent3"/>
              </a:buClr>
              <a:buSzPct val="110000"/>
            </a:pPr>
            <a:r>
              <a:rPr lang="es-MX" sz="2400" dirty="0">
                <a:solidFill>
                  <a:schemeClr val="accent3"/>
                </a:solidFill>
                <a:latin typeface="Arial" charset="0"/>
              </a:rPr>
              <a:t>Algunos prefieren, en cambio, usar el término </a:t>
            </a:r>
            <a:r>
              <a:rPr lang="es-MX" sz="2400" dirty="0">
                <a:solidFill>
                  <a:schemeClr val="bg1"/>
                </a:solidFill>
                <a:latin typeface="Arial" charset="0"/>
              </a:rPr>
              <a:t>de</a:t>
            </a:r>
            <a:r>
              <a:rPr lang="es-MX" sz="2400" b="1" dirty="0">
                <a:solidFill>
                  <a:srgbClr val="00FFFF"/>
                </a:solidFill>
                <a:latin typeface="Arial" charset="0"/>
              </a:rPr>
              <a:t> Intolerancia a la glucosa o hiperglucemia intermedia.</a:t>
            </a:r>
          </a:p>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pic>
        <p:nvPicPr>
          <p:cNvPr id="400386" name="Picture 2" descr="https://static.wixstatic.com/media/fd07e4_a8f41b08d5cc4d42b4528ee743f6d06e~mv2.jpg"/>
          <p:cNvPicPr>
            <a:picLocks noChangeAspect="1" noChangeArrowheads="1"/>
          </p:cNvPicPr>
          <p:nvPr/>
        </p:nvPicPr>
        <p:blipFill>
          <a:blip r:embed="rId5"/>
          <a:srcRect/>
          <a:stretch>
            <a:fillRect/>
          </a:stretch>
        </p:blipFill>
        <p:spPr bwMode="auto">
          <a:xfrm>
            <a:off x="2928922" y="4857760"/>
            <a:ext cx="3643338" cy="1889139"/>
          </a:xfrm>
          <a:prstGeom prst="rect">
            <a:avLst/>
          </a:prstGeom>
          <a:noFill/>
        </p:spPr>
      </p:pic>
    </p:spTree>
    <p:extLst>
      <p:ext uri="{BB962C8B-B14F-4D97-AF65-F5344CB8AC3E}">
        <p14:creationId xmlns:p14="http://schemas.microsoft.com/office/powerpoint/2010/main" val="154291657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285860"/>
            <a:ext cx="9715568" cy="3500462"/>
          </a:xfrm>
          <a:noFill/>
        </p:spPr>
        <p:txBody>
          <a:bodyPr/>
          <a:lstStyle/>
          <a:p>
            <a:pPr marL="609600" indent="-609600">
              <a:buClr>
                <a:schemeClr val="accent3"/>
              </a:buClr>
              <a:buSzPct val="110000"/>
              <a:buNone/>
            </a:pPr>
            <a:r>
              <a:rPr lang="es-ES" sz="2400" b="1" dirty="0">
                <a:solidFill>
                  <a:srgbClr val="66FF33"/>
                </a:solidFill>
              </a:rPr>
              <a:t>        </a:t>
            </a:r>
          </a:p>
          <a:p>
            <a:pPr marL="609600" indent="-609600">
              <a:buClr>
                <a:schemeClr val="accent3"/>
              </a:buClr>
              <a:buSzPct val="110000"/>
              <a:buNone/>
            </a:pPr>
            <a:endParaRPr lang="es-ES" sz="2400" b="1" dirty="0">
              <a:solidFill>
                <a:srgbClr val="66FF33"/>
              </a:solidFill>
            </a:endParaRPr>
          </a:p>
          <a:p>
            <a:pPr marL="609600" indent="-609600">
              <a:buClr>
                <a:schemeClr val="accent3"/>
              </a:buClr>
              <a:buSzPct val="110000"/>
              <a:buNone/>
            </a:pPr>
            <a:endParaRPr lang="es-ES" sz="2400" b="1" dirty="0">
              <a:solidFill>
                <a:srgbClr val="66FF33"/>
              </a:solidFill>
            </a:endParaRPr>
          </a:p>
          <a:p>
            <a:pPr marL="609600" indent="-609600">
              <a:buClr>
                <a:schemeClr val="accent3"/>
              </a:buClr>
              <a:buSzPct val="110000"/>
              <a:buNone/>
            </a:pPr>
            <a:endParaRPr lang="es-ES" sz="2400" b="1" dirty="0">
              <a:solidFill>
                <a:srgbClr val="66FF33"/>
              </a:solidFill>
            </a:endParaRPr>
          </a:p>
          <a:p>
            <a:pPr marL="609600" indent="-609600">
              <a:buClr>
                <a:schemeClr val="accent3"/>
              </a:buClr>
              <a:buSzPct val="110000"/>
              <a:buNone/>
            </a:pPr>
            <a:r>
              <a:rPr lang="es-ES" sz="2400" b="1" dirty="0">
                <a:solidFill>
                  <a:srgbClr val="66FF33"/>
                </a:solidFill>
              </a:rPr>
              <a:t>      </a:t>
            </a:r>
            <a:r>
              <a:rPr lang="es-ES" sz="2400" b="1" dirty="0">
                <a:solidFill>
                  <a:srgbClr val="FFFF00"/>
                </a:solidFill>
              </a:rPr>
              <a:t>  </a:t>
            </a:r>
            <a:r>
              <a:rPr lang="es-MX" sz="2800" b="1" dirty="0">
                <a:solidFill>
                  <a:srgbClr val="FFFF00"/>
                </a:solidFill>
              </a:rPr>
              <a:t>¿Las </a:t>
            </a:r>
            <a:r>
              <a:rPr lang="es-MX" sz="2800" b="1" dirty="0" err="1">
                <a:solidFill>
                  <a:srgbClr val="FFFF00"/>
                </a:solidFill>
              </a:rPr>
              <a:t>estatinas</a:t>
            </a:r>
            <a:r>
              <a:rPr lang="es-MX" sz="2800" b="1" dirty="0">
                <a:solidFill>
                  <a:srgbClr val="FFFF00"/>
                </a:solidFill>
              </a:rPr>
              <a:t> pueden tener  un efecto </a:t>
            </a:r>
            <a:r>
              <a:rPr lang="es-MX" sz="2800" b="1" dirty="0" err="1">
                <a:solidFill>
                  <a:srgbClr val="FFFF00"/>
                </a:solidFill>
              </a:rPr>
              <a:t>diabetogénico</a:t>
            </a:r>
            <a:r>
              <a:rPr lang="es-MX" sz="2800" b="1" dirty="0">
                <a:solidFill>
                  <a:srgbClr val="FFFF00"/>
                </a:solidFill>
              </a:rPr>
              <a:t>?</a:t>
            </a:r>
          </a:p>
          <a:p>
            <a:pPr marL="609600" indent="-609600">
              <a:buClr>
                <a:schemeClr val="accent3"/>
              </a:buClr>
              <a:buSzPct val="110000"/>
              <a:buNone/>
            </a:pPr>
            <a:endParaRPr lang="es-ES" sz="2800" b="1" dirty="0">
              <a:solidFill>
                <a:srgbClr val="66FF33"/>
              </a:solidFill>
            </a:endParaRPr>
          </a:p>
          <a:p>
            <a:pPr marL="609600" indent="-609600">
              <a:buClr>
                <a:schemeClr val="accent3"/>
              </a:buClr>
              <a:buSzPct val="110000"/>
              <a:buNone/>
            </a:pPr>
            <a:r>
              <a:rPr lang="es-ES" sz="2400" dirty="0">
                <a:solidFill>
                  <a:schemeClr val="bg1"/>
                </a:solidFill>
              </a:rPr>
              <a:t> </a:t>
            </a:r>
          </a:p>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Tree>
    <p:extLst>
      <p:ext uri="{BB962C8B-B14F-4D97-AF65-F5344CB8AC3E}">
        <p14:creationId xmlns:p14="http://schemas.microsoft.com/office/powerpoint/2010/main" val="20406458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6"/>
          <p:cNvPicPr>
            <a:picLocks noChangeAspect="1" noChangeArrowheads="1"/>
          </p:cNvPicPr>
          <p:nvPr/>
        </p:nvPicPr>
        <p:blipFill>
          <a:blip r:embed="rId2" cstate="print"/>
          <a:srcRect/>
          <a:stretch>
            <a:fillRect/>
          </a:stretch>
        </p:blipFill>
        <p:spPr bwMode="auto">
          <a:xfrm>
            <a:off x="285716" y="214290"/>
            <a:ext cx="533894" cy="500066"/>
          </a:xfrm>
          <a:prstGeom prst="rect">
            <a:avLst/>
          </a:prstGeom>
          <a:noFill/>
          <a:ln w="9525">
            <a:noFill/>
            <a:miter lim="800000"/>
            <a:headEnd/>
            <a:tailEnd/>
          </a:ln>
        </p:spPr>
      </p:pic>
      <p:sp>
        <p:nvSpPr>
          <p:cNvPr id="2054" name="Rectangle 10"/>
          <p:cNvSpPr>
            <a:spLocks noChangeArrowheads="1"/>
          </p:cNvSpPr>
          <p:nvPr/>
        </p:nvSpPr>
        <p:spPr bwMode="auto">
          <a:xfrm rot="10800000" flipV="1">
            <a:off x="1428724" y="1964353"/>
            <a:ext cx="8286808" cy="2985433"/>
          </a:xfrm>
          <a:prstGeom prst="rect">
            <a:avLst/>
          </a:prstGeom>
          <a:noFill/>
          <a:ln w="9525">
            <a:noFill/>
            <a:miter lim="800000"/>
            <a:headEnd/>
            <a:tailEnd/>
          </a:ln>
        </p:spPr>
        <p:txBody>
          <a:bodyPr wrap="square">
            <a:spAutoFit/>
          </a:bodyPr>
          <a:lstStyle/>
          <a:p>
            <a:endParaRPr lang="es-AR" sz="2800" b="1" dirty="0">
              <a:solidFill>
                <a:srgbClr val="66FF33"/>
              </a:solidFill>
            </a:endParaRPr>
          </a:p>
          <a:p>
            <a:pPr>
              <a:buFont typeface="Arial" pitchFamily="34" charset="0"/>
              <a:buChar char="•"/>
            </a:pPr>
            <a:endParaRPr lang="es-AR" sz="2800" dirty="0">
              <a:solidFill>
                <a:schemeClr val="accent3"/>
              </a:solidFill>
              <a:latin typeface="+mj-lt"/>
            </a:endParaRPr>
          </a:p>
          <a:p>
            <a:endParaRPr lang="es-AR" sz="2800" dirty="0">
              <a:solidFill>
                <a:schemeClr val="accent3"/>
              </a:solidFill>
              <a:latin typeface="+mj-lt"/>
            </a:endParaRPr>
          </a:p>
          <a:p>
            <a:endParaRPr lang="es-AR" sz="2800" dirty="0">
              <a:solidFill>
                <a:schemeClr val="accent3"/>
              </a:solidFill>
              <a:latin typeface="+mj-lt"/>
            </a:endParaRPr>
          </a:p>
          <a:p>
            <a:endParaRPr lang="es-AR" sz="2800" dirty="0">
              <a:solidFill>
                <a:schemeClr val="accent3"/>
              </a:solidFill>
              <a:latin typeface="+mj-lt"/>
            </a:endParaRPr>
          </a:p>
          <a:p>
            <a:endParaRPr lang="es-ES" sz="2400" dirty="0">
              <a:solidFill>
                <a:schemeClr val="accent3"/>
              </a:solidFill>
            </a:endParaRPr>
          </a:p>
          <a:p>
            <a:r>
              <a:rPr lang="es-AR" sz="2400" dirty="0">
                <a:solidFill>
                  <a:schemeClr val="bg1"/>
                </a:solidFill>
              </a:rPr>
              <a:t> </a:t>
            </a:r>
            <a:endParaRPr lang="es-ES" sz="2400" b="1" dirty="0">
              <a:solidFill>
                <a:schemeClr val="bg1"/>
              </a:solidFill>
            </a:endParaRPr>
          </a:p>
        </p:txBody>
      </p:sp>
      <p:pic>
        <p:nvPicPr>
          <p:cNvPr id="6" name="5 Imagen"/>
          <p:cNvPicPr/>
          <p:nvPr/>
        </p:nvPicPr>
        <p:blipFill>
          <a:blip r:embed="rId3" cstate="print"/>
          <a:srcRect l="68666" t="17086" r="19039" b="55276"/>
          <a:stretch>
            <a:fillRect/>
          </a:stretch>
        </p:blipFill>
        <p:spPr bwMode="auto">
          <a:xfrm>
            <a:off x="9358342" y="214290"/>
            <a:ext cx="642942" cy="571504"/>
          </a:xfrm>
          <a:prstGeom prst="rect">
            <a:avLst/>
          </a:prstGeom>
          <a:noFill/>
          <a:ln w="9525">
            <a:noFill/>
            <a:miter lim="800000"/>
            <a:headEnd/>
            <a:tailEnd/>
          </a:ln>
        </p:spPr>
      </p:pic>
      <p:pic>
        <p:nvPicPr>
          <p:cNvPr id="317442" name="Picture 2"/>
          <p:cNvPicPr>
            <a:picLocks noChangeAspect="1" noChangeArrowheads="1"/>
          </p:cNvPicPr>
          <p:nvPr/>
        </p:nvPicPr>
        <p:blipFill>
          <a:blip r:embed="rId4"/>
          <a:srcRect l="20351" t="17773" r="21998" b="7519"/>
          <a:stretch>
            <a:fillRect/>
          </a:stretch>
        </p:blipFill>
        <p:spPr bwMode="auto">
          <a:xfrm>
            <a:off x="500029" y="1071546"/>
            <a:ext cx="9652069" cy="5572165"/>
          </a:xfrm>
          <a:prstGeom prst="rect">
            <a:avLst/>
          </a:prstGeom>
          <a:noFill/>
          <a:ln w="9525">
            <a:noFill/>
            <a:miter lim="800000"/>
            <a:headEnd/>
            <a:tailEnd/>
          </a:ln>
          <a:effectLst/>
        </p:spPr>
      </p:pic>
    </p:spTree>
    <p:extLst>
      <p:ext uri="{BB962C8B-B14F-4D97-AF65-F5344CB8AC3E}">
        <p14:creationId xmlns:p14="http://schemas.microsoft.com/office/powerpoint/2010/main" val="216610348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285860"/>
            <a:ext cx="9715568" cy="3500462"/>
          </a:xfrm>
          <a:noFill/>
        </p:spPr>
        <p:txBody>
          <a:bodyPr/>
          <a:lstStyle/>
          <a:p>
            <a:pPr marL="609600" indent="-609600">
              <a:buClr>
                <a:schemeClr val="accent3"/>
              </a:buClr>
              <a:buSzPct val="110000"/>
              <a:buNone/>
            </a:pPr>
            <a:r>
              <a:rPr lang="es-ES" sz="2400" dirty="0">
                <a:solidFill>
                  <a:schemeClr val="bg1"/>
                </a:solidFill>
              </a:rPr>
              <a:t> </a:t>
            </a:r>
          </a:p>
          <a:p>
            <a:pPr marL="609600" indent="-609600">
              <a:buClr>
                <a:schemeClr val="accent3"/>
              </a:buClr>
              <a:buSzPct val="110000"/>
              <a:buNone/>
            </a:pPr>
            <a:endParaRPr lang="es-ES" sz="2400" dirty="0">
              <a:solidFill>
                <a:schemeClr val="bg1"/>
              </a:solidFill>
            </a:endParaRPr>
          </a:p>
          <a:p>
            <a:pPr marL="609600" indent="-609600">
              <a:buClr>
                <a:schemeClr val="accent3"/>
              </a:buClr>
              <a:buSzPct val="110000"/>
            </a:pPr>
            <a:r>
              <a:rPr lang="es-ES" sz="2400" dirty="0">
                <a:solidFill>
                  <a:schemeClr val="bg1"/>
                </a:solidFill>
              </a:rPr>
              <a:t>El mecanismo responsable no se conoce del todo.</a:t>
            </a:r>
          </a:p>
          <a:p>
            <a:pPr marL="609600" indent="-609600">
              <a:buClr>
                <a:schemeClr val="accent3"/>
              </a:buClr>
              <a:buSzPct val="110000"/>
              <a:buNone/>
            </a:pPr>
            <a:endParaRPr lang="es-ES" sz="2400" dirty="0">
              <a:solidFill>
                <a:schemeClr val="bg1"/>
              </a:solidFill>
            </a:endParaRPr>
          </a:p>
          <a:p>
            <a:pPr marL="609600" indent="-609600">
              <a:buClr>
                <a:schemeClr val="accent3"/>
              </a:buClr>
              <a:buSzPct val="110000"/>
            </a:pPr>
            <a:r>
              <a:rPr lang="es-ES" sz="2400" b="1" dirty="0">
                <a:solidFill>
                  <a:srgbClr val="FFFF00"/>
                </a:solidFill>
              </a:rPr>
              <a:t>Las </a:t>
            </a:r>
            <a:r>
              <a:rPr lang="es-ES" sz="2400" b="1" dirty="0" err="1">
                <a:solidFill>
                  <a:srgbClr val="FFFF00"/>
                </a:solidFill>
              </a:rPr>
              <a:t>estatinas</a:t>
            </a:r>
            <a:r>
              <a:rPr lang="es-ES" sz="2400" b="1" dirty="0">
                <a:solidFill>
                  <a:srgbClr val="FFFF00"/>
                </a:solidFill>
              </a:rPr>
              <a:t> podrían alterar la función de las células ß del páncreas y producirían la activación de proteínas que disminuirían la sensibilidad a la insulina.</a:t>
            </a:r>
          </a:p>
          <a:p>
            <a:pPr marL="609600" indent="-609600">
              <a:buClr>
                <a:schemeClr val="accent3"/>
              </a:buClr>
              <a:buSzPct val="110000"/>
              <a:buNone/>
            </a:pPr>
            <a:endParaRPr lang="es-ES" sz="2400" b="1" dirty="0">
              <a:solidFill>
                <a:srgbClr val="FFFF00"/>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r>
              <a:rPr lang="en-US" sz="1400" dirty="0" err="1">
                <a:solidFill>
                  <a:schemeClr val="bg1"/>
                </a:solidFill>
              </a:rPr>
              <a:t>Betteridge</a:t>
            </a:r>
            <a:r>
              <a:rPr lang="en-US" sz="1400" dirty="0">
                <a:solidFill>
                  <a:schemeClr val="bg1"/>
                </a:solidFill>
              </a:rPr>
              <a:t> DJ, </a:t>
            </a:r>
            <a:r>
              <a:rPr lang="en-US" sz="1400" dirty="0" err="1">
                <a:solidFill>
                  <a:schemeClr val="bg1"/>
                </a:solidFill>
              </a:rPr>
              <a:t>Carmena</a:t>
            </a:r>
            <a:r>
              <a:rPr lang="en-US" sz="1400" dirty="0">
                <a:solidFill>
                  <a:schemeClr val="bg1"/>
                </a:solidFill>
              </a:rPr>
              <a:t> R. The </a:t>
            </a:r>
            <a:r>
              <a:rPr lang="en-US" sz="1400" dirty="0" err="1">
                <a:solidFill>
                  <a:schemeClr val="bg1"/>
                </a:solidFill>
              </a:rPr>
              <a:t>diabetogenic</a:t>
            </a:r>
            <a:r>
              <a:rPr lang="en-US" sz="1400" dirty="0">
                <a:solidFill>
                  <a:schemeClr val="bg1"/>
                </a:solidFill>
              </a:rPr>
              <a:t> action of </a:t>
            </a:r>
            <a:r>
              <a:rPr lang="en-US" sz="1400" dirty="0" err="1">
                <a:solidFill>
                  <a:schemeClr val="bg1"/>
                </a:solidFill>
              </a:rPr>
              <a:t>statins</a:t>
            </a:r>
            <a:r>
              <a:rPr lang="en-US" sz="1400" dirty="0">
                <a:solidFill>
                  <a:schemeClr val="bg1"/>
                </a:solidFill>
              </a:rPr>
              <a:t> – mechanisms and clinical implications. Nat Rev </a:t>
            </a:r>
            <a:r>
              <a:rPr lang="en-US" sz="1400" dirty="0" err="1">
                <a:solidFill>
                  <a:schemeClr val="bg1"/>
                </a:solidFill>
              </a:rPr>
              <a:t>Endocrinol</a:t>
            </a:r>
            <a:r>
              <a:rPr lang="en-US" sz="1400" dirty="0">
                <a:solidFill>
                  <a:schemeClr val="bg1"/>
                </a:solidFill>
              </a:rPr>
              <a:t>. </a:t>
            </a:r>
          </a:p>
          <a:p>
            <a:pPr marL="609600" indent="-609600">
              <a:buClr>
                <a:schemeClr val="accent3"/>
              </a:buClr>
              <a:buSzPct val="110000"/>
              <a:buNone/>
            </a:pPr>
            <a:r>
              <a:rPr lang="en-US" sz="1400" dirty="0">
                <a:solidFill>
                  <a:schemeClr val="bg1"/>
                </a:solidFill>
              </a:rPr>
              <a:t>2016;12:99-110</a:t>
            </a:r>
          </a:p>
          <a:p>
            <a:pPr marL="609600" indent="-609600">
              <a:buClr>
                <a:schemeClr val="accent3"/>
              </a:buClr>
              <a:buSzPct val="110000"/>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285728"/>
            <a:ext cx="785818" cy="714380"/>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6" y="285728"/>
            <a:ext cx="785818" cy="736029"/>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Tree>
    <p:extLst>
      <p:ext uri="{BB962C8B-B14F-4D97-AF65-F5344CB8AC3E}">
        <p14:creationId xmlns:p14="http://schemas.microsoft.com/office/powerpoint/2010/main" val="20406458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0" y="1357298"/>
            <a:ext cx="10001284" cy="3429024"/>
          </a:xfrm>
          <a:noFill/>
        </p:spPr>
        <p:txBody>
          <a:bodyPr/>
          <a:lstStyle/>
          <a:p>
            <a:pPr marL="609600" indent="-609600">
              <a:buClr>
                <a:schemeClr val="accent3"/>
              </a:buClr>
              <a:buSzPct val="110000"/>
            </a:pPr>
            <a:endParaRPr lang="es-MX" sz="2400" dirty="0">
              <a:solidFill>
                <a:schemeClr val="bg1"/>
              </a:solidFill>
              <a:latin typeface="Arial" charset="0"/>
            </a:endParaRPr>
          </a:p>
          <a:p>
            <a:pPr marL="609600" indent="-609600">
              <a:buClr>
                <a:schemeClr val="accent3"/>
              </a:buClr>
              <a:buSzPct val="110000"/>
            </a:pPr>
            <a:r>
              <a:rPr lang="es-MX" sz="2400" dirty="0">
                <a:solidFill>
                  <a:schemeClr val="bg1"/>
                </a:solidFill>
                <a:latin typeface="Arial" charset="0"/>
              </a:rPr>
              <a:t>Se ha constatado que algunas </a:t>
            </a:r>
            <a:r>
              <a:rPr lang="es-MX" sz="2400" dirty="0" err="1">
                <a:solidFill>
                  <a:schemeClr val="bg1"/>
                </a:solidFill>
                <a:latin typeface="Arial" charset="0"/>
              </a:rPr>
              <a:t>estatinas</a:t>
            </a:r>
            <a:r>
              <a:rPr lang="es-MX" sz="2400" dirty="0">
                <a:solidFill>
                  <a:schemeClr val="bg1"/>
                </a:solidFill>
                <a:latin typeface="Arial" charset="0"/>
              </a:rPr>
              <a:t>, como la </a:t>
            </a:r>
            <a:r>
              <a:rPr lang="es-MX" sz="2400" b="1" dirty="0" err="1">
                <a:solidFill>
                  <a:srgbClr val="66FF33"/>
                </a:solidFill>
                <a:latin typeface="Arial" charset="0"/>
              </a:rPr>
              <a:t>simvastatina</a:t>
            </a:r>
            <a:r>
              <a:rPr lang="es-MX" sz="2400" dirty="0">
                <a:solidFill>
                  <a:schemeClr val="bg1"/>
                </a:solidFill>
                <a:latin typeface="Arial" charset="0"/>
              </a:rPr>
              <a:t>, es capaz de </a:t>
            </a:r>
            <a:r>
              <a:rPr lang="es-MX" sz="2400" b="1" dirty="0">
                <a:solidFill>
                  <a:srgbClr val="66FF33"/>
                </a:solidFill>
                <a:latin typeface="Arial" charset="0"/>
              </a:rPr>
              <a:t>bloquear los canales de calcio; </a:t>
            </a:r>
            <a:r>
              <a:rPr lang="es-MX" sz="2400" dirty="0">
                <a:solidFill>
                  <a:schemeClr val="bg1"/>
                </a:solidFill>
                <a:latin typeface="Arial" charset="0"/>
              </a:rPr>
              <a:t>y la </a:t>
            </a:r>
            <a:r>
              <a:rPr lang="es-MX" sz="2400" dirty="0" err="1">
                <a:solidFill>
                  <a:schemeClr val="bg1"/>
                </a:solidFill>
                <a:latin typeface="Arial" charset="0"/>
              </a:rPr>
              <a:t>pravastatina</a:t>
            </a:r>
            <a:r>
              <a:rPr lang="es-MX" sz="2400" dirty="0">
                <a:solidFill>
                  <a:schemeClr val="bg1"/>
                </a:solidFill>
                <a:latin typeface="Arial" charset="0"/>
              </a:rPr>
              <a:t> también aunque se precisan dosis mucho más elevadas de las que se emplean clínicamente.</a:t>
            </a:r>
          </a:p>
          <a:p>
            <a:pPr marL="609600" indent="-609600">
              <a:buClr>
                <a:schemeClr val="accent3"/>
              </a:buClr>
              <a:buSzPct val="110000"/>
            </a:pPr>
            <a:endParaRPr lang="es-MX" sz="2400" dirty="0">
              <a:solidFill>
                <a:schemeClr val="bg1"/>
              </a:solidFill>
              <a:latin typeface="Arial" charset="0"/>
            </a:endParaRPr>
          </a:p>
          <a:p>
            <a:pPr marL="609600" indent="-609600">
              <a:buClr>
                <a:schemeClr val="accent3"/>
              </a:buClr>
              <a:buSzPct val="110000"/>
            </a:pPr>
            <a:r>
              <a:rPr lang="es-MX" sz="2400" b="1" dirty="0">
                <a:solidFill>
                  <a:srgbClr val="FFFF00"/>
                </a:solidFill>
                <a:latin typeface="Arial" charset="0"/>
              </a:rPr>
              <a:t>La secreción de insulina en páncreas se inicia cuando aumenta el calcio intracelular en las células beta pancreáticas</a:t>
            </a:r>
            <a:r>
              <a:rPr lang="es-MX" sz="2400" dirty="0">
                <a:solidFill>
                  <a:schemeClr val="bg1"/>
                </a:solidFill>
                <a:latin typeface="Arial" charset="0"/>
              </a:rPr>
              <a:t>; por consiguiente el </a:t>
            </a:r>
            <a:r>
              <a:rPr lang="es-MX" sz="2400" b="1" dirty="0">
                <a:solidFill>
                  <a:srgbClr val="00FFFF"/>
                </a:solidFill>
                <a:latin typeface="Arial" charset="0"/>
              </a:rPr>
              <a:t>bloqueo de los canales de calcio en las células beta puede disminuir la secreción de insulina por las mismas. </a:t>
            </a:r>
          </a:p>
          <a:p>
            <a:pPr marL="609600" indent="-609600">
              <a:buClr>
                <a:schemeClr val="accent3"/>
              </a:buClr>
              <a:buSzPct val="110000"/>
            </a:pPr>
            <a:endParaRPr lang="es-MX" sz="2400" dirty="0">
              <a:solidFill>
                <a:schemeClr val="bg1"/>
              </a:solidFill>
              <a:latin typeface="Arial" charset="0"/>
            </a:endParaRPr>
          </a:p>
          <a:p>
            <a:pPr marL="609600" indent="-609600">
              <a:buClr>
                <a:schemeClr val="accent3"/>
              </a:buClr>
              <a:buSzPct val="110000"/>
            </a:pPr>
            <a:endParaRPr lang="es-MX" sz="2400" dirty="0">
              <a:solidFill>
                <a:schemeClr val="bg1"/>
              </a:solidFill>
              <a:latin typeface="Arial" charset="0"/>
            </a:endParaRPr>
          </a:p>
          <a:p>
            <a:pPr marL="609600" indent="-609600">
              <a:buClr>
                <a:schemeClr val="accent3"/>
              </a:buClr>
              <a:buSzPct val="110000"/>
              <a:buNone/>
            </a:pPr>
            <a:endParaRPr lang="es-ES_tradnl" sz="2400" dirty="0">
              <a:solidFill>
                <a:schemeClr val="bg1"/>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Tree>
    <p:extLst>
      <p:ext uri="{BB962C8B-B14F-4D97-AF65-F5344CB8AC3E}">
        <p14:creationId xmlns:p14="http://schemas.microsoft.com/office/powerpoint/2010/main" val="154291657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285716" y="1000108"/>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
        <p:nvSpPr>
          <p:cNvPr id="9" name="8 Marcador de contenido"/>
          <p:cNvSpPr>
            <a:spLocks noGrp="1"/>
          </p:cNvSpPr>
          <p:nvPr>
            <p:ph idx="1"/>
          </p:nvPr>
        </p:nvSpPr>
        <p:spPr>
          <a:xfrm>
            <a:off x="0" y="1214422"/>
            <a:ext cx="10287000" cy="5715040"/>
          </a:xfrm>
        </p:spPr>
        <p:txBody>
          <a:bodyPr>
            <a:normAutofit fontScale="77500" lnSpcReduction="20000"/>
          </a:bodyPr>
          <a:lstStyle/>
          <a:p>
            <a:pPr marL="609600" indent="-609600">
              <a:buClr>
                <a:schemeClr val="accent3"/>
              </a:buClr>
              <a:buSzPct val="110000"/>
            </a:pPr>
            <a:r>
              <a:rPr lang="es-MX" sz="3100" b="1" dirty="0">
                <a:solidFill>
                  <a:srgbClr val="FFFF00"/>
                </a:solidFill>
                <a:latin typeface="Arial" charset="0"/>
              </a:rPr>
              <a:t>Las </a:t>
            </a:r>
            <a:r>
              <a:rPr lang="es-MX" sz="3100" b="1" dirty="0" err="1">
                <a:solidFill>
                  <a:srgbClr val="FFFF00"/>
                </a:solidFill>
                <a:latin typeface="Arial" charset="0"/>
              </a:rPr>
              <a:t>estatinas</a:t>
            </a:r>
            <a:r>
              <a:rPr lang="es-MX" sz="3100" b="1" dirty="0">
                <a:solidFill>
                  <a:srgbClr val="FFFF00"/>
                </a:solidFill>
                <a:latin typeface="Arial" charset="0"/>
              </a:rPr>
              <a:t> bloquean la producción de los productos intermedios en la vía del colesterol: </a:t>
            </a:r>
            <a:r>
              <a:rPr lang="es-MX" sz="3100" b="1" dirty="0" err="1">
                <a:solidFill>
                  <a:schemeClr val="bg1"/>
                </a:solidFill>
                <a:latin typeface="Arial" charset="0"/>
              </a:rPr>
              <a:t>isoprenoides</a:t>
            </a:r>
            <a:r>
              <a:rPr lang="es-MX" sz="3100" b="1" dirty="0">
                <a:solidFill>
                  <a:schemeClr val="bg1"/>
                </a:solidFill>
                <a:latin typeface="Arial" charset="0"/>
              </a:rPr>
              <a:t>,  </a:t>
            </a:r>
            <a:r>
              <a:rPr lang="es-MX" sz="3100" b="1" dirty="0" err="1">
                <a:solidFill>
                  <a:schemeClr val="bg1"/>
                </a:solidFill>
                <a:latin typeface="Arial" charset="0"/>
              </a:rPr>
              <a:t>geranilpirofosfato</a:t>
            </a:r>
            <a:r>
              <a:rPr lang="es-MX" sz="3100" b="1" dirty="0">
                <a:solidFill>
                  <a:schemeClr val="bg1"/>
                </a:solidFill>
                <a:latin typeface="Arial" charset="0"/>
              </a:rPr>
              <a:t>, </a:t>
            </a:r>
            <a:r>
              <a:rPr lang="es-MX" sz="3100" b="1" dirty="0" err="1">
                <a:solidFill>
                  <a:schemeClr val="bg1"/>
                </a:solidFill>
                <a:latin typeface="Arial" charset="0"/>
              </a:rPr>
              <a:t>farnesilpirofosfato</a:t>
            </a:r>
            <a:r>
              <a:rPr lang="es-MX" sz="3100" b="1" dirty="0">
                <a:solidFill>
                  <a:schemeClr val="bg1"/>
                </a:solidFill>
                <a:latin typeface="Arial" charset="0"/>
              </a:rPr>
              <a:t>, y coenzima Q10. </a:t>
            </a:r>
          </a:p>
          <a:p>
            <a:pPr marL="609600" indent="-609600">
              <a:buClr>
                <a:schemeClr val="accent3"/>
              </a:buClr>
              <a:buSzPct val="110000"/>
            </a:pPr>
            <a:endParaRPr lang="es-MX" sz="3100" dirty="0">
              <a:solidFill>
                <a:schemeClr val="accent3"/>
              </a:solidFill>
              <a:latin typeface="Arial" charset="0"/>
            </a:endParaRPr>
          </a:p>
          <a:p>
            <a:pPr marL="609600" indent="-609600">
              <a:buClr>
                <a:schemeClr val="accent3"/>
              </a:buClr>
              <a:buSzPct val="110000"/>
            </a:pPr>
            <a:r>
              <a:rPr lang="es-MX" sz="3100" dirty="0">
                <a:solidFill>
                  <a:schemeClr val="accent3"/>
                </a:solidFill>
                <a:latin typeface="Arial" charset="0"/>
              </a:rPr>
              <a:t>Todos estos productos, de manera natural regulan al alza la producción de </a:t>
            </a:r>
            <a:r>
              <a:rPr lang="es-MX" sz="3100" b="1" dirty="0">
                <a:solidFill>
                  <a:srgbClr val="00FFFF"/>
                </a:solidFill>
                <a:latin typeface="Arial" charset="0"/>
              </a:rPr>
              <a:t>transportadores de glucosa como GLUT4; </a:t>
            </a:r>
            <a:r>
              <a:rPr lang="es-MX" sz="3100" dirty="0">
                <a:solidFill>
                  <a:schemeClr val="accent3"/>
                </a:solidFill>
                <a:latin typeface="Arial" charset="0"/>
              </a:rPr>
              <a:t>por lo que se</a:t>
            </a:r>
            <a:r>
              <a:rPr lang="es-MX" sz="3100" dirty="0">
                <a:solidFill>
                  <a:srgbClr val="00FFFF"/>
                </a:solidFill>
                <a:latin typeface="Arial" charset="0"/>
              </a:rPr>
              <a:t> reduce la expresión de GLUT4 y con ello </a:t>
            </a:r>
            <a:r>
              <a:rPr lang="es-MX" sz="3100" b="1" dirty="0">
                <a:solidFill>
                  <a:srgbClr val="00FFFF"/>
                </a:solidFill>
                <a:latin typeface="Arial" charset="0"/>
              </a:rPr>
              <a:t>la captación celular de glucosa en tejido adiposo, músculo o hígado</a:t>
            </a:r>
            <a:r>
              <a:rPr lang="es-MX" sz="3100" dirty="0">
                <a:solidFill>
                  <a:schemeClr val="accent3"/>
                </a:solidFill>
                <a:latin typeface="Arial" charset="0"/>
              </a:rPr>
              <a:t>, ofreciendo un perfil metabólico de resistencia a la insulina. En este aspecto, cobra especial importancia </a:t>
            </a:r>
            <a:r>
              <a:rPr lang="es-MX" sz="3100" b="1" dirty="0">
                <a:solidFill>
                  <a:srgbClr val="00FFFF"/>
                </a:solidFill>
                <a:latin typeface="Arial" charset="0"/>
              </a:rPr>
              <a:t>la reducción de coenzima Q10.</a:t>
            </a:r>
          </a:p>
          <a:p>
            <a:pPr marL="609600" indent="-609600">
              <a:buClr>
                <a:schemeClr val="accent3"/>
              </a:buClr>
              <a:buSzPct val="110000"/>
            </a:pPr>
            <a:endParaRPr lang="es-MX" sz="3100" b="1" dirty="0">
              <a:solidFill>
                <a:srgbClr val="66FF33"/>
              </a:solidFill>
              <a:latin typeface="Arial" charset="0"/>
            </a:endParaRPr>
          </a:p>
          <a:p>
            <a:pPr marL="609600" indent="-609600">
              <a:buClr>
                <a:schemeClr val="accent3"/>
              </a:buClr>
              <a:buSzPct val="110000"/>
            </a:pPr>
            <a:r>
              <a:rPr lang="es-MX" sz="3100" b="1" dirty="0">
                <a:solidFill>
                  <a:schemeClr val="bg1"/>
                </a:solidFill>
                <a:latin typeface="Arial" charset="0"/>
              </a:rPr>
              <a:t>Finalmente, el </a:t>
            </a:r>
            <a:r>
              <a:rPr lang="es-MX" sz="3100" b="1" dirty="0">
                <a:solidFill>
                  <a:srgbClr val="FFFF00"/>
                </a:solidFill>
                <a:latin typeface="Arial" charset="0"/>
              </a:rPr>
              <a:t>aumento intracelular de colesterol en las células beta pancreáticas pueden ser responsables de un efecto </a:t>
            </a:r>
            <a:r>
              <a:rPr lang="es-MX" sz="3100" b="1" dirty="0" err="1">
                <a:solidFill>
                  <a:srgbClr val="FFFF00"/>
                </a:solidFill>
                <a:latin typeface="Arial" charset="0"/>
              </a:rPr>
              <a:t>citotóxico</a:t>
            </a:r>
            <a:r>
              <a:rPr lang="es-MX" sz="3100" b="1" dirty="0">
                <a:solidFill>
                  <a:srgbClr val="FFFF00"/>
                </a:solidFill>
                <a:latin typeface="Arial" charset="0"/>
              </a:rPr>
              <a:t> directo</a:t>
            </a:r>
            <a:r>
              <a:rPr lang="es-MX" sz="3100" b="1" dirty="0">
                <a:solidFill>
                  <a:srgbClr val="66FF33"/>
                </a:solidFill>
                <a:latin typeface="Arial" charset="0"/>
              </a:rPr>
              <a:t> </a:t>
            </a:r>
            <a:r>
              <a:rPr lang="es-MX" sz="3100" b="1" dirty="0">
                <a:solidFill>
                  <a:schemeClr val="bg1"/>
                </a:solidFill>
                <a:latin typeface="Arial" charset="0"/>
              </a:rPr>
              <a:t>sobre tales células o, al menos, reducir su función celular.</a:t>
            </a:r>
          </a:p>
          <a:p>
            <a:pPr marL="609600" indent="-609600">
              <a:buClr>
                <a:schemeClr val="accent3"/>
              </a:buClr>
              <a:buSzPct val="110000"/>
            </a:pPr>
            <a:endParaRPr lang="es-ES_tradnl" dirty="0">
              <a:solidFill>
                <a:schemeClr val="accent3"/>
              </a:solidFill>
              <a:latin typeface="Arial" charset="0"/>
            </a:endParaRPr>
          </a:p>
          <a:p>
            <a:pPr>
              <a:buNone/>
            </a:pPr>
            <a:endParaRPr lang="es-ES" dirty="0"/>
          </a:p>
        </p:txBody>
      </p:sp>
    </p:spTree>
    <p:extLst>
      <p:ext uri="{BB962C8B-B14F-4D97-AF65-F5344CB8AC3E}">
        <p14:creationId xmlns:p14="http://schemas.microsoft.com/office/powerpoint/2010/main" val="154291657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285860"/>
            <a:ext cx="9715568" cy="3500462"/>
          </a:xfrm>
          <a:noFill/>
        </p:spPr>
        <p:txBody>
          <a:bodyPr/>
          <a:lstStyle/>
          <a:p>
            <a:pPr marL="609600" indent="-609600">
              <a:buClr>
                <a:schemeClr val="accent3"/>
              </a:buClr>
              <a:buSzPct val="110000"/>
              <a:buNone/>
            </a:pPr>
            <a:r>
              <a:rPr lang="es-ES" sz="2400" b="1" dirty="0">
                <a:solidFill>
                  <a:srgbClr val="66FF33"/>
                </a:solidFill>
              </a:rPr>
              <a:t>        </a:t>
            </a:r>
            <a:endParaRPr lang="es-ES" sz="2400" b="1" dirty="0">
              <a:solidFill>
                <a:srgbClr val="FFFF00"/>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pic>
        <p:nvPicPr>
          <p:cNvPr id="300034" name="Picture 2"/>
          <p:cNvPicPr>
            <a:picLocks noChangeAspect="1" noChangeArrowheads="1"/>
          </p:cNvPicPr>
          <p:nvPr/>
        </p:nvPicPr>
        <p:blipFill>
          <a:blip r:embed="rId5"/>
          <a:srcRect l="15234" t="2083" r="13867" b="21875"/>
          <a:stretch>
            <a:fillRect/>
          </a:stretch>
        </p:blipFill>
        <p:spPr bwMode="auto">
          <a:xfrm>
            <a:off x="928658" y="1357298"/>
            <a:ext cx="8643998" cy="5214974"/>
          </a:xfrm>
          <a:prstGeom prst="rect">
            <a:avLst/>
          </a:prstGeom>
          <a:noFill/>
          <a:ln w="9525">
            <a:noFill/>
            <a:miter lim="800000"/>
            <a:headEnd/>
            <a:tailEnd/>
          </a:ln>
          <a:effectLst/>
        </p:spPr>
      </p:pic>
    </p:spTree>
    <p:extLst>
      <p:ext uri="{BB962C8B-B14F-4D97-AF65-F5344CB8AC3E}">
        <p14:creationId xmlns:p14="http://schemas.microsoft.com/office/powerpoint/2010/main" val="204064587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tx1"/>
              </a:buClr>
              <a:buSzPct val="110000"/>
              <a:buNone/>
            </a:pPr>
            <a:endParaRPr lang="es-ES_tradnl" sz="2400" b="1" dirty="0">
              <a:solidFill>
                <a:srgbClr val="FFFF00"/>
              </a:solidFill>
              <a:latin typeface="Arial" charset="0"/>
            </a:endParaRPr>
          </a:p>
          <a:p>
            <a:pPr marL="609600" indent="-609600">
              <a:buClr>
                <a:schemeClr val="tx1"/>
              </a:buClr>
              <a:buSzPct val="110000"/>
              <a:buNone/>
            </a:pPr>
            <a:endParaRPr lang="es-ES_tradnl" sz="2400" b="1" dirty="0">
              <a:solidFill>
                <a:srgbClr val="FFFF00"/>
              </a:solidFill>
              <a:latin typeface="Arial" charset="0"/>
            </a:endParaRPr>
          </a:p>
          <a:p>
            <a:pPr marL="609600" indent="-609600">
              <a:buClr>
                <a:schemeClr val="tx1"/>
              </a:buClr>
              <a:buSzPct val="110000"/>
              <a:buNone/>
            </a:pPr>
            <a:r>
              <a:rPr lang="es-MX" sz="2400" b="1" dirty="0">
                <a:solidFill>
                  <a:srgbClr val="FFFF00"/>
                </a:solidFill>
                <a:latin typeface="Arial" charset="0"/>
              </a:rPr>
              <a:t>        2. ¿Las </a:t>
            </a:r>
            <a:r>
              <a:rPr lang="es-MX" sz="2400" b="1" dirty="0" err="1">
                <a:solidFill>
                  <a:srgbClr val="FFFF00"/>
                </a:solidFill>
                <a:latin typeface="Arial" charset="0"/>
              </a:rPr>
              <a:t>estatinas</a:t>
            </a:r>
            <a:r>
              <a:rPr lang="es-MX" sz="2400" b="1" dirty="0">
                <a:solidFill>
                  <a:srgbClr val="FFFF00"/>
                </a:solidFill>
                <a:latin typeface="Arial" charset="0"/>
              </a:rPr>
              <a:t> pueden tener  un efecto </a:t>
            </a:r>
            <a:r>
              <a:rPr lang="es-MX" sz="2400" b="1" dirty="0" err="1">
                <a:solidFill>
                  <a:srgbClr val="FFFF00"/>
                </a:solidFill>
                <a:latin typeface="Arial" charset="0"/>
              </a:rPr>
              <a:t>diabetogénico</a:t>
            </a:r>
            <a:r>
              <a:rPr lang="es-MX" sz="2400" b="1" dirty="0">
                <a:solidFill>
                  <a:srgbClr val="FFFF00"/>
                </a:solidFill>
                <a:latin typeface="Arial" charset="0"/>
              </a:rPr>
              <a:t>?</a:t>
            </a:r>
          </a:p>
          <a:p>
            <a:pPr marL="609600" indent="-609600">
              <a:buClr>
                <a:schemeClr val="tx1"/>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6" name="5 CuadroTexto"/>
          <p:cNvSpPr txBox="1"/>
          <p:nvPr/>
        </p:nvSpPr>
        <p:spPr>
          <a:xfrm>
            <a:off x="5072062" y="4857760"/>
            <a:ext cx="612668" cy="707886"/>
          </a:xfrm>
          <a:prstGeom prst="rect">
            <a:avLst/>
          </a:prstGeom>
          <a:noFill/>
        </p:spPr>
        <p:txBody>
          <a:bodyPr wrap="none" rtlCol="0">
            <a:spAutoFit/>
          </a:bodyPr>
          <a:lstStyle/>
          <a:p>
            <a:r>
              <a:rPr lang="es-ES" sz="4000" b="1" dirty="0">
                <a:solidFill>
                  <a:srgbClr val="FFFF00"/>
                </a:solidFill>
              </a:rPr>
              <a:t>Si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buNone/>
            </a:pPr>
            <a:endParaRPr lang="es-ES_tradnl" sz="2400" dirty="0">
              <a:solidFill>
                <a:schemeClr val="accent3"/>
              </a:solidFill>
              <a:latin typeface="Arial" charset="0"/>
            </a:endParaRPr>
          </a:p>
          <a:p>
            <a:pPr marL="609600" indent="-609600">
              <a:buClr>
                <a:schemeClr val="accent3"/>
              </a:buClr>
              <a:buSzPct val="110000"/>
              <a:buNone/>
            </a:pPr>
            <a:endParaRPr lang="es-ES_tradnl" sz="2400" dirty="0">
              <a:solidFill>
                <a:schemeClr val="accent3"/>
              </a:solidFill>
              <a:latin typeface="Arial" charset="0"/>
            </a:endParaRPr>
          </a:p>
          <a:p>
            <a:pPr marL="609600" indent="-609600">
              <a:buClr>
                <a:schemeClr val="accent3"/>
              </a:buClr>
              <a:buSzPct val="110000"/>
              <a:buNone/>
            </a:pPr>
            <a:endParaRPr lang="es-ES_tradnl" sz="2400" dirty="0">
              <a:solidFill>
                <a:schemeClr val="accent3"/>
              </a:solidFill>
              <a:latin typeface="Arial" charset="0"/>
            </a:endParaRPr>
          </a:p>
          <a:p>
            <a:pPr marL="609600" indent="-609600">
              <a:buClr>
                <a:schemeClr val="accent3"/>
              </a:buClr>
              <a:buSzPct val="110000"/>
              <a:buNone/>
            </a:pPr>
            <a:r>
              <a:rPr lang="es-ES_tradnl" sz="2400" dirty="0">
                <a:solidFill>
                  <a:srgbClr val="FFFF00"/>
                </a:solidFill>
                <a:latin typeface="Arial" charset="0"/>
              </a:rPr>
              <a:t>      3. </a:t>
            </a:r>
            <a:r>
              <a:rPr lang="es-MX" sz="2400" dirty="0">
                <a:solidFill>
                  <a:srgbClr val="FFFF00"/>
                </a:solidFill>
                <a:latin typeface="Arial" charset="0"/>
              </a:rPr>
              <a:t>¿ Que dicen los estudios sobre el uso de </a:t>
            </a:r>
            <a:r>
              <a:rPr lang="es-MX" sz="2400" dirty="0" err="1">
                <a:solidFill>
                  <a:srgbClr val="FFFF00"/>
                </a:solidFill>
                <a:latin typeface="Arial" charset="0"/>
              </a:rPr>
              <a:t>estatinas</a:t>
            </a:r>
            <a:r>
              <a:rPr lang="es-MX" sz="2400" dirty="0">
                <a:solidFill>
                  <a:srgbClr val="FFFF00"/>
                </a:solidFill>
                <a:latin typeface="Arial" charset="0"/>
              </a:rPr>
              <a:t> en pacientes con </a:t>
            </a:r>
            <a:r>
              <a:rPr lang="es-MX" sz="2400" dirty="0" err="1">
                <a:solidFill>
                  <a:srgbClr val="FFFF00"/>
                </a:solidFill>
                <a:latin typeface="Arial" charset="0"/>
              </a:rPr>
              <a:t>Prediabetes</a:t>
            </a:r>
            <a:r>
              <a:rPr lang="es-MX" sz="2400" dirty="0">
                <a:solidFill>
                  <a:srgbClr val="FFFF00"/>
                </a:solidFill>
                <a:latin typeface="Arial" charset="0"/>
              </a:rPr>
              <a:t>?   ¿Todas las </a:t>
            </a:r>
            <a:r>
              <a:rPr lang="es-MX" sz="2400" dirty="0" err="1">
                <a:solidFill>
                  <a:srgbClr val="FFFF00"/>
                </a:solidFill>
                <a:latin typeface="Arial" charset="0"/>
              </a:rPr>
              <a:t>estatinas</a:t>
            </a:r>
            <a:r>
              <a:rPr lang="es-MX" sz="2400" dirty="0">
                <a:solidFill>
                  <a:srgbClr val="FFFF00"/>
                </a:solidFill>
                <a:latin typeface="Arial" charset="0"/>
              </a:rPr>
              <a:t> actúan iguales?</a:t>
            </a:r>
            <a:endParaRPr lang="es-ES_tradnl" sz="2400" b="1" dirty="0">
              <a:solidFill>
                <a:srgbClr val="FFFF00"/>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Tree>
    <p:extLst>
      <p:ext uri="{BB962C8B-B14F-4D97-AF65-F5344CB8AC3E}">
        <p14:creationId xmlns:p14="http://schemas.microsoft.com/office/powerpoint/2010/main" val="154291657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66121" y="381641"/>
            <a:ext cx="9554760" cy="614944"/>
          </a:xfrm>
          <a:prstGeom prst="rect">
            <a:avLst/>
          </a:prstGeom>
          <a:noFill/>
          <a:ln w="9525">
            <a:noFill/>
            <a:round/>
            <a:headEnd/>
            <a:tailEnd/>
          </a:ln>
          <a:effectLst/>
        </p:spPr>
        <p:txBody>
          <a:bodyPr lIns="0" tIns="0" rIns="0" bIns="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s-ES" b="1" dirty="0">
                <a:solidFill>
                  <a:srgbClr val="66FF33"/>
                </a:solidFill>
              </a:rPr>
              <a:t>       Riesgo de diabetes de inicio reciente por el uso de </a:t>
            </a:r>
            <a:r>
              <a:rPr lang="es-ES" b="1" dirty="0" err="1">
                <a:solidFill>
                  <a:srgbClr val="66FF33"/>
                </a:solidFill>
              </a:rPr>
              <a:t>estatinas</a:t>
            </a:r>
            <a:r>
              <a:rPr lang="es-ES" b="1" dirty="0">
                <a:solidFill>
                  <a:srgbClr val="66FF33"/>
                </a:solidFill>
              </a:rPr>
              <a:t> en </a:t>
            </a:r>
            <a:r>
              <a:rPr lang="es-ES" b="1" dirty="0" err="1">
                <a:solidFill>
                  <a:srgbClr val="66FF33"/>
                </a:solidFill>
              </a:rPr>
              <a:t>prediabetes</a:t>
            </a:r>
            <a:r>
              <a:rPr lang="es-ES" b="1" dirty="0">
                <a:solidFill>
                  <a:srgbClr val="66FF33"/>
                </a:solidFill>
              </a:rPr>
              <a:t> e </a:t>
            </a:r>
            <a:r>
              <a:rPr lang="es-ES" b="1" dirty="0" err="1">
                <a:solidFill>
                  <a:srgbClr val="66FF33"/>
                </a:solidFill>
              </a:rPr>
              <a:t>Hipertrigliceridemia</a:t>
            </a:r>
            <a:r>
              <a:rPr lang="es-ES" b="1" dirty="0">
                <a:solidFill>
                  <a:srgbClr val="66FF33"/>
                </a:solidFill>
              </a:rPr>
              <a:t> en los ensayos </a:t>
            </a:r>
            <a:r>
              <a:rPr lang="es-MX" b="1" dirty="0">
                <a:solidFill>
                  <a:srgbClr val="66FF33"/>
                </a:solidFill>
              </a:rPr>
              <a:t>en el tratamiento de nuevos objetivos y prevención del Ictus mediante una reducción agresiva de los niveles de colesterol</a:t>
            </a:r>
            <a:endParaRPr lang="en-GB" b="1" dirty="0">
              <a:solidFill>
                <a:srgbClr val="000000"/>
              </a:solidFill>
              <a:latin typeface="Arial" charset="0"/>
              <a:ea typeface="msgothic" charset="0"/>
              <a:cs typeface="msgothic" charset="0"/>
            </a:endParaRPr>
          </a:p>
        </p:txBody>
      </p:sp>
      <p:pic>
        <p:nvPicPr>
          <p:cNvPr id="3074" name="Picture 2"/>
          <p:cNvPicPr>
            <a:picLocks noChangeAspect="1" noChangeArrowheads="1"/>
          </p:cNvPicPr>
          <p:nvPr/>
        </p:nvPicPr>
        <p:blipFill>
          <a:blip r:embed="rId3"/>
          <a:srcRect/>
          <a:stretch>
            <a:fillRect/>
          </a:stretch>
        </p:blipFill>
        <p:spPr bwMode="auto">
          <a:xfrm>
            <a:off x="8072458" y="6288893"/>
            <a:ext cx="1720443" cy="347323"/>
          </a:xfrm>
          <a:prstGeom prst="rect">
            <a:avLst/>
          </a:prstGeom>
          <a:noFill/>
          <a:ln w="9525">
            <a:noFill/>
            <a:round/>
            <a:headEnd/>
            <a:tailEnd/>
          </a:ln>
          <a:effectLst/>
        </p:spPr>
      </p:pic>
      <p:pic>
        <p:nvPicPr>
          <p:cNvPr id="3075" name="Picture 3"/>
          <p:cNvPicPr>
            <a:picLocks noChangeAspect="1" noChangeArrowheads="1"/>
          </p:cNvPicPr>
          <p:nvPr/>
        </p:nvPicPr>
        <p:blipFill>
          <a:blip r:embed="rId4"/>
          <a:srcRect/>
          <a:stretch>
            <a:fillRect/>
          </a:stretch>
        </p:blipFill>
        <p:spPr bwMode="auto">
          <a:xfrm>
            <a:off x="151233" y="1539522"/>
            <a:ext cx="9882806" cy="4604122"/>
          </a:xfrm>
          <a:prstGeom prst="rect">
            <a:avLst/>
          </a:prstGeom>
          <a:noFill/>
          <a:ln w="9525">
            <a:noFill/>
            <a:round/>
            <a:headEnd/>
            <a:tailEnd/>
          </a:ln>
          <a:effectLst/>
        </p:spPr>
      </p:pic>
      <p:sp>
        <p:nvSpPr>
          <p:cNvPr id="3076" name="Text Box 4"/>
          <p:cNvSpPr txBox="1">
            <a:spLocks noChangeArrowheads="1"/>
          </p:cNvSpPr>
          <p:nvPr/>
        </p:nvSpPr>
        <p:spPr bwMode="auto">
          <a:xfrm>
            <a:off x="285716" y="6429396"/>
            <a:ext cx="3857652" cy="231864"/>
          </a:xfrm>
          <a:prstGeom prst="rect">
            <a:avLst/>
          </a:prstGeom>
          <a:noFill/>
          <a:ln w="9525">
            <a:noFill/>
            <a:round/>
            <a:headEnd/>
            <a:tailEnd/>
          </a:ln>
          <a:effectLst/>
        </p:spPr>
        <p:txBody>
          <a:bodyPr lIns="0" tIns="0" rIns="0" bIns="0"/>
          <a:lstStyle/>
          <a:p>
            <a:pPr>
              <a:tabLst>
                <a:tab pos="723900" algn="l"/>
                <a:tab pos="1447800" algn="l"/>
                <a:tab pos="2171700" algn="l"/>
                <a:tab pos="2895600" algn="l"/>
                <a:tab pos="3619500" algn="l"/>
              </a:tabLst>
            </a:pPr>
            <a:r>
              <a:rPr lang="en-GB" sz="1200" dirty="0">
                <a:solidFill>
                  <a:srgbClr val="FFFFFF"/>
                </a:solidFill>
                <a:latin typeface="Arial" charset="0"/>
                <a:ea typeface="msgothic" charset="0"/>
                <a:cs typeface="msgothic" charset="0"/>
              </a:rPr>
              <a:t>Byron J. </a:t>
            </a:r>
            <a:r>
              <a:rPr lang="en-GB" sz="1200" dirty="0" err="1">
                <a:solidFill>
                  <a:srgbClr val="FFFFFF"/>
                </a:solidFill>
                <a:latin typeface="Arial" charset="0"/>
                <a:ea typeface="msgothic" charset="0"/>
                <a:cs typeface="msgothic" charset="0"/>
              </a:rPr>
              <a:t>Hoogwerf</a:t>
            </a:r>
            <a:r>
              <a:rPr lang="en-GB" sz="1200" dirty="0">
                <a:solidFill>
                  <a:srgbClr val="FFFFFF"/>
                </a:solidFill>
                <a:latin typeface="Arial" charset="0"/>
                <a:ea typeface="msgothic" charset="0"/>
                <a:cs typeface="msgothic" charset="0"/>
              </a:rPr>
              <a:t> CCJM 2023;90:53-62</a:t>
            </a:r>
          </a:p>
        </p:txBody>
      </p:sp>
      <p:sp>
        <p:nvSpPr>
          <p:cNvPr id="3077" name="Text Box 5"/>
          <p:cNvSpPr txBox="1">
            <a:spLocks noChangeArrowheads="1"/>
          </p:cNvSpPr>
          <p:nvPr/>
        </p:nvSpPr>
        <p:spPr bwMode="auto">
          <a:xfrm>
            <a:off x="110160" y="6613175"/>
            <a:ext cx="5546880" cy="3470764"/>
          </a:xfrm>
          <a:prstGeom prst="rect">
            <a:avLst/>
          </a:prstGeom>
          <a:noFill/>
          <a:ln w="9525">
            <a:noFill/>
            <a:round/>
            <a:headEnd/>
            <a:tailEnd/>
          </a:ln>
          <a:effectLst/>
        </p:spPr>
        <p:txBody>
          <a:bodyPr lIns="0" tIns="0" rIns="0" bIns="0"/>
          <a:lstStyle/>
          <a:p>
            <a:pPr marL="85725" indent="-85725">
              <a:tabLst>
                <a:tab pos="723900" algn="l"/>
                <a:tab pos="1447800" algn="l"/>
                <a:tab pos="2171700" algn="l"/>
                <a:tab pos="2895600" algn="l"/>
                <a:tab pos="3619500" algn="l"/>
                <a:tab pos="4343400" algn="l"/>
                <a:tab pos="5067300" algn="l"/>
              </a:tabLst>
            </a:pPr>
            <a:r>
              <a:rPr lang="en-GB" sz="1000" dirty="0">
                <a:solidFill>
                  <a:srgbClr val="000000"/>
                </a:solidFill>
                <a:latin typeface="Arial" charset="0"/>
                <a:ea typeface="msgothic" charset="0"/>
                <a:cs typeface="msgothic" charset="0"/>
              </a:rPr>
              <a:t>.</a:t>
            </a:r>
          </a:p>
        </p:txBody>
      </p:sp>
      <p:pic>
        <p:nvPicPr>
          <p:cNvPr id="7" name="6 Imagen"/>
          <p:cNvPicPr/>
          <p:nvPr/>
        </p:nvPicPr>
        <p:blipFill>
          <a:blip r:embed="rId5" cstate="print"/>
          <a:srcRect l="68666" t="17086" r="19039" b="55276"/>
          <a:stretch>
            <a:fillRect/>
          </a:stretch>
        </p:blipFill>
        <p:spPr bwMode="auto">
          <a:xfrm>
            <a:off x="9572656" y="142852"/>
            <a:ext cx="571504" cy="500066"/>
          </a:xfrm>
          <a:prstGeom prst="rect">
            <a:avLst/>
          </a:prstGeom>
          <a:noFill/>
          <a:ln w="9525">
            <a:noFill/>
            <a:miter lim="800000"/>
            <a:headEnd/>
            <a:tailEnd/>
          </a:ln>
        </p:spPr>
      </p:pic>
      <p:pic>
        <p:nvPicPr>
          <p:cNvPr id="8" name="Picture 6"/>
          <p:cNvPicPr>
            <a:picLocks noChangeAspect="1" noChangeArrowheads="1"/>
          </p:cNvPicPr>
          <p:nvPr/>
        </p:nvPicPr>
        <p:blipFill>
          <a:blip r:embed="rId6" cstate="print"/>
          <a:srcRect/>
          <a:stretch>
            <a:fillRect/>
          </a:stretch>
        </p:blipFill>
        <p:spPr bwMode="auto">
          <a:xfrm>
            <a:off x="142840" y="142852"/>
            <a:ext cx="428627" cy="401469"/>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28658" y="285728"/>
            <a:ext cx="8501122" cy="881062"/>
          </a:xfrm>
        </p:spPr>
        <p:txBody>
          <a:bodyPr>
            <a:noAutofit/>
          </a:bodyPr>
          <a:lstStyle/>
          <a:p>
            <a:pPr algn="l"/>
            <a:r>
              <a:rPr lang="es-ES" sz="2400" b="1" dirty="0">
                <a:solidFill>
                  <a:srgbClr val="66FF33"/>
                </a:solidFill>
              </a:rPr>
              <a:t>Riesgo de diabetes de inicio reciente por uso de </a:t>
            </a:r>
            <a:r>
              <a:rPr lang="es-ES" sz="2400" b="1" dirty="0" err="1">
                <a:solidFill>
                  <a:srgbClr val="66FF33"/>
                </a:solidFill>
              </a:rPr>
              <a:t>estatinas</a:t>
            </a:r>
            <a:r>
              <a:rPr lang="es-ES" sz="2400" b="1" dirty="0">
                <a:solidFill>
                  <a:srgbClr val="66FF33"/>
                </a:solidFill>
              </a:rPr>
              <a:t>, </a:t>
            </a:r>
            <a:r>
              <a:rPr lang="es-ES" sz="2400" b="1" dirty="0" err="1">
                <a:solidFill>
                  <a:srgbClr val="66FF33"/>
                </a:solidFill>
              </a:rPr>
              <a:t>prediabetes</a:t>
            </a:r>
            <a:r>
              <a:rPr lang="es-ES" sz="2400" b="1" dirty="0">
                <a:solidFill>
                  <a:srgbClr val="66FF33"/>
                </a:solidFill>
              </a:rPr>
              <a:t> e índice de masa corporal (IMC) en los ensayos </a:t>
            </a:r>
            <a:r>
              <a:rPr lang="es-MX" sz="2400" b="1" dirty="0">
                <a:solidFill>
                  <a:srgbClr val="66FF33"/>
                </a:solidFill>
              </a:rPr>
              <a:t>en el tratamiento de nuevos objetivos y prevención del ictus mediante una reducción agresiva de los niveles de colesterol</a:t>
            </a:r>
            <a:endParaRPr lang="es-ES_tradnl" sz="2400" b="1" dirty="0">
              <a:solidFill>
                <a:srgbClr val="66FF33"/>
              </a:solidFill>
              <a:effectLst/>
            </a:endParaRPr>
          </a:p>
        </p:txBody>
      </p:sp>
      <p:pic>
        <p:nvPicPr>
          <p:cNvPr id="4" name="3 Imagen"/>
          <p:cNvPicPr/>
          <p:nvPr/>
        </p:nvPicPr>
        <p:blipFill>
          <a:blip r:embed="rId3" cstate="print"/>
          <a:srcRect l="68666" t="17086" r="19039" b="55276"/>
          <a:stretch>
            <a:fillRect/>
          </a:stretch>
        </p:blipFill>
        <p:spPr bwMode="auto">
          <a:xfrm>
            <a:off x="9286904" y="142852"/>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14278" y="71414"/>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pic>
        <p:nvPicPr>
          <p:cNvPr id="282626" name="Picture 2"/>
          <p:cNvPicPr>
            <a:picLocks noChangeAspect="1" noChangeArrowheads="1"/>
          </p:cNvPicPr>
          <p:nvPr/>
        </p:nvPicPr>
        <p:blipFill>
          <a:blip r:embed="rId5"/>
          <a:srcRect l="14063" t="10417" r="14453" b="10416"/>
          <a:stretch>
            <a:fillRect/>
          </a:stretch>
        </p:blipFill>
        <p:spPr bwMode="auto">
          <a:xfrm>
            <a:off x="642906" y="1500175"/>
            <a:ext cx="9358378" cy="4572031"/>
          </a:xfrm>
          <a:prstGeom prst="rect">
            <a:avLst/>
          </a:prstGeom>
          <a:noFill/>
          <a:ln w="9525">
            <a:noFill/>
            <a:miter lim="800000"/>
            <a:headEnd/>
            <a:tailEnd/>
          </a:ln>
          <a:effectLst/>
        </p:spPr>
      </p:pic>
      <p:sp>
        <p:nvSpPr>
          <p:cNvPr id="7" name="6 Rectángulo"/>
          <p:cNvSpPr/>
          <p:nvPr/>
        </p:nvSpPr>
        <p:spPr>
          <a:xfrm>
            <a:off x="142840" y="6119336"/>
            <a:ext cx="10287000" cy="738664"/>
          </a:xfrm>
          <a:prstGeom prst="rect">
            <a:avLst/>
          </a:prstGeom>
        </p:spPr>
        <p:txBody>
          <a:bodyPr wrap="square">
            <a:spAutoFit/>
          </a:bodyPr>
          <a:lstStyle/>
          <a:p>
            <a:r>
              <a:rPr lang="es-ES" sz="1400" dirty="0">
                <a:solidFill>
                  <a:schemeClr val="bg1"/>
                </a:solidFill>
              </a:rPr>
              <a:t> Reimpreso de Am J </a:t>
            </a:r>
            <a:r>
              <a:rPr lang="es-ES" sz="1400" dirty="0" err="1">
                <a:solidFill>
                  <a:schemeClr val="bg1"/>
                </a:solidFill>
              </a:rPr>
              <a:t>Cardiol</a:t>
            </a:r>
            <a:r>
              <a:rPr lang="es-ES" sz="1400" dirty="0">
                <a:solidFill>
                  <a:schemeClr val="bg1"/>
                </a:solidFill>
              </a:rPr>
              <a:t>, </a:t>
            </a:r>
            <a:r>
              <a:rPr lang="es-ES" sz="1400" dirty="0" err="1">
                <a:solidFill>
                  <a:schemeClr val="bg1"/>
                </a:solidFill>
              </a:rPr>
              <a:t>Vol</a:t>
            </a:r>
            <a:r>
              <a:rPr lang="es-ES" sz="1400" dirty="0">
                <a:solidFill>
                  <a:schemeClr val="bg1"/>
                </a:solidFill>
              </a:rPr>
              <a:t> 118(9), </a:t>
            </a:r>
            <a:r>
              <a:rPr lang="es-ES" sz="1400" dirty="0" err="1">
                <a:solidFill>
                  <a:schemeClr val="bg1"/>
                </a:solidFill>
              </a:rPr>
              <a:t>Kohli</a:t>
            </a:r>
            <a:r>
              <a:rPr lang="es-ES" sz="1400" dirty="0">
                <a:solidFill>
                  <a:schemeClr val="bg1"/>
                </a:solidFill>
              </a:rPr>
              <a:t> P, </a:t>
            </a:r>
            <a:r>
              <a:rPr lang="es-ES" sz="1400" dirty="0" err="1">
                <a:solidFill>
                  <a:schemeClr val="bg1"/>
                </a:solidFill>
              </a:rPr>
              <a:t>Knowles</a:t>
            </a:r>
            <a:r>
              <a:rPr lang="es-ES" sz="1400" dirty="0">
                <a:solidFill>
                  <a:schemeClr val="bg1"/>
                </a:solidFill>
              </a:rPr>
              <a:t> JW, </a:t>
            </a:r>
            <a:r>
              <a:rPr lang="es-ES" sz="1400" dirty="0" err="1">
                <a:solidFill>
                  <a:schemeClr val="bg1"/>
                </a:solidFill>
              </a:rPr>
              <a:t>Sarraju</a:t>
            </a:r>
            <a:r>
              <a:rPr lang="es-ES" sz="1400" dirty="0">
                <a:solidFill>
                  <a:schemeClr val="bg1"/>
                </a:solidFill>
              </a:rPr>
              <a:t> A, </a:t>
            </a:r>
            <a:r>
              <a:rPr lang="es-ES" sz="1400" dirty="0" err="1">
                <a:solidFill>
                  <a:schemeClr val="bg1"/>
                </a:solidFill>
              </a:rPr>
              <a:t>Waters</a:t>
            </a:r>
            <a:r>
              <a:rPr lang="es-ES" sz="1400" dirty="0">
                <a:solidFill>
                  <a:schemeClr val="bg1"/>
                </a:solidFill>
              </a:rPr>
              <a:t> DD, </a:t>
            </a:r>
            <a:r>
              <a:rPr lang="es-ES" sz="1400" dirty="0" err="1">
                <a:solidFill>
                  <a:schemeClr val="bg1"/>
                </a:solidFill>
              </a:rPr>
              <a:t>Reaven</a:t>
            </a:r>
            <a:r>
              <a:rPr lang="es-ES" sz="1400" dirty="0">
                <a:solidFill>
                  <a:schemeClr val="bg1"/>
                </a:solidFill>
              </a:rPr>
              <a:t> G. Marcadores metabólicos para predecir la incidencia de diabetes </a:t>
            </a:r>
            <a:r>
              <a:rPr lang="es-ES" sz="1400" dirty="0" err="1">
                <a:solidFill>
                  <a:schemeClr val="bg1"/>
                </a:solidFill>
              </a:rPr>
              <a:t>mellitus</a:t>
            </a:r>
            <a:r>
              <a:rPr lang="es-ES" sz="1400" dirty="0">
                <a:solidFill>
                  <a:schemeClr val="bg1"/>
                </a:solidFill>
              </a:rPr>
              <a:t> en pacientes tratados con </a:t>
            </a:r>
            <a:r>
              <a:rPr lang="es-ES" sz="1400" dirty="0" err="1">
                <a:solidFill>
                  <a:schemeClr val="bg1"/>
                </a:solidFill>
              </a:rPr>
              <a:t>estatinas</a:t>
            </a:r>
            <a:r>
              <a:rPr lang="es-ES" sz="1400" dirty="0">
                <a:solidFill>
                  <a:schemeClr val="bg1"/>
                </a:solidFill>
              </a:rPr>
              <a:t> (de </a:t>
            </a:r>
            <a:r>
              <a:rPr lang="es-ES" sz="1400" dirty="0" err="1">
                <a:solidFill>
                  <a:schemeClr val="bg1"/>
                </a:solidFill>
              </a:rPr>
              <a:t>Treating</a:t>
            </a:r>
            <a:r>
              <a:rPr lang="es-ES" sz="1400" dirty="0">
                <a:solidFill>
                  <a:schemeClr val="bg1"/>
                </a:solidFill>
              </a:rPr>
              <a:t> </a:t>
            </a:r>
            <a:r>
              <a:rPr lang="es-ES" sz="1400" dirty="0" err="1">
                <a:solidFill>
                  <a:schemeClr val="bg1"/>
                </a:solidFill>
              </a:rPr>
              <a:t>to</a:t>
            </a:r>
            <a:r>
              <a:rPr lang="es-ES" sz="1400" dirty="0">
                <a:solidFill>
                  <a:schemeClr val="bg1"/>
                </a:solidFill>
              </a:rPr>
              <a:t> New Targets and </a:t>
            </a:r>
            <a:r>
              <a:rPr lang="es-ES" sz="1400" dirty="0" err="1">
                <a:solidFill>
                  <a:schemeClr val="bg1"/>
                </a:solidFill>
              </a:rPr>
              <a:t>Stroke</a:t>
            </a:r>
            <a:r>
              <a:rPr lang="es-ES" sz="1400" dirty="0">
                <a:solidFill>
                  <a:schemeClr val="bg1"/>
                </a:solidFill>
              </a:rPr>
              <a:t> </a:t>
            </a:r>
            <a:r>
              <a:rPr lang="es-ES" sz="1400" dirty="0" err="1">
                <a:solidFill>
                  <a:schemeClr val="bg1"/>
                </a:solidFill>
              </a:rPr>
              <a:t>Prevention</a:t>
            </a:r>
            <a:r>
              <a:rPr lang="es-ES" sz="1400" dirty="0">
                <a:solidFill>
                  <a:schemeClr val="bg1"/>
                </a:solidFill>
              </a:rPr>
              <a:t> por </a:t>
            </a:r>
            <a:r>
              <a:rPr lang="es-ES" sz="1400" dirty="0" err="1">
                <a:solidFill>
                  <a:schemeClr val="bg1"/>
                </a:solidFill>
              </a:rPr>
              <a:t>Aggressive</a:t>
            </a:r>
            <a:r>
              <a:rPr lang="es-ES" sz="1400" dirty="0">
                <a:solidFill>
                  <a:schemeClr val="bg1"/>
                </a:solidFill>
              </a:rPr>
              <a:t> </a:t>
            </a:r>
            <a:r>
              <a:rPr lang="es-ES" sz="1400" dirty="0" err="1">
                <a:solidFill>
                  <a:schemeClr val="bg1"/>
                </a:solidFill>
              </a:rPr>
              <a:t>Reduction</a:t>
            </a:r>
            <a:r>
              <a:rPr lang="es-ES" sz="1400" dirty="0">
                <a:solidFill>
                  <a:schemeClr val="bg1"/>
                </a:solidFill>
              </a:rPr>
              <a:t> in </a:t>
            </a:r>
            <a:r>
              <a:rPr lang="es-ES" sz="1400" dirty="0" err="1">
                <a:solidFill>
                  <a:schemeClr val="bg1"/>
                </a:solidFill>
              </a:rPr>
              <a:t>Cholesterol</a:t>
            </a:r>
            <a:r>
              <a:rPr lang="es-ES" sz="1400" dirty="0">
                <a:solidFill>
                  <a:schemeClr val="bg1"/>
                </a:solidFill>
              </a:rPr>
              <a:t> </a:t>
            </a:r>
            <a:r>
              <a:rPr lang="es-ES" sz="1400" dirty="0" err="1">
                <a:solidFill>
                  <a:schemeClr val="bg1"/>
                </a:solidFill>
              </a:rPr>
              <a:t>Levels</a:t>
            </a:r>
            <a:r>
              <a:rPr lang="es-ES" sz="1400" dirty="0">
                <a:solidFill>
                  <a:schemeClr val="bg1"/>
                </a:solidFill>
              </a:rPr>
              <a:t> </a:t>
            </a:r>
            <a:r>
              <a:rPr lang="es-ES" sz="1400" dirty="0" err="1">
                <a:solidFill>
                  <a:schemeClr val="bg1"/>
                </a:solidFill>
              </a:rPr>
              <a:t>Trials</a:t>
            </a:r>
            <a:r>
              <a:rPr lang="es-ES" sz="1400" dirty="0">
                <a:solidFill>
                  <a:schemeClr val="bg1"/>
                </a:solidFill>
              </a:rPr>
              <a:t>), páginas 1275–1281; 2016</a:t>
            </a:r>
          </a:p>
        </p:txBody>
      </p:sp>
      <p:pic>
        <p:nvPicPr>
          <p:cNvPr id="8" name="Picture 2"/>
          <p:cNvPicPr>
            <a:picLocks noChangeAspect="1" noChangeArrowheads="1"/>
          </p:cNvPicPr>
          <p:nvPr/>
        </p:nvPicPr>
        <p:blipFill>
          <a:blip r:embed="rId6"/>
          <a:srcRect/>
          <a:stretch>
            <a:fillRect/>
          </a:stretch>
        </p:blipFill>
        <p:spPr bwMode="auto">
          <a:xfrm>
            <a:off x="7143763" y="6643710"/>
            <a:ext cx="1928827" cy="214290"/>
          </a:xfrm>
          <a:prstGeom prst="rect">
            <a:avLst/>
          </a:prstGeom>
          <a:noFill/>
          <a:ln w="9525">
            <a:noFill/>
            <a:round/>
            <a:headEnd/>
            <a:tailEnd/>
          </a:ln>
          <a:effectLst/>
        </p:spPr>
      </p:pic>
    </p:spTree>
    <p:extLst>
      <p:ext uri="{BB962C8B-B14F-4D97-AF65-F5344CB8AC3E}">
        <p14:creationId xmlns:p14="http://schemas.microsoft.com/office/powerpoint/2010/main" val="154291657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928670"/>
            <a:ext cx="10001284" cy="3429024"/>
          </a:xfrm>
          <a:noFill/>
        </p:spPr>
        <p:txBody>
          <a:bodyPr/>
          <a:lstStyle/>
          <a:p>
            <a:pPr marL="609600" indent="-609600">
              <a:buClr>
                <a:schemeClr val="accent3"/>
              </a:buClr>
              <a:buSzPct val="110000"/>
              <a:buNone/>
            </a:pPr>
            <a:r>
              <a:rPr lang="es-MX" sz="2400" dirty="0">
                <a:solidFill>
                  <a:schemeClr val="accent3"/>
                </a:solidFill>
                <a:latin typeface="Arial" charset="0"/>
              </a:rPr>
              <a:t>       1. </a:t>
            </a:r>
            <a:r>
              <a:rPr lang="es-MX" sz="2400" b="1" dirty="0">
                <a:solidFill>
                  <a:srgbClr val="66FF33"/>
                </a:solidFill>
                <a:latin typeface="Arial" charset="0"/>
              </a:rPr>
              <a:t>Glucemia en ayunas</a:t>
            </a:r>
            <a:r>
              <a:rPr lang="es-MX" sz="2400" dirty="0">
                <a:solidFill>
                  <a:srgbClr val="66FF33"/>
                </a:solidFill>
                <a:latin typeface="Arial" charset="0"/>
              </a:rPr>
              <a:t>: </a:t>
            </a:r>
            <a:r>
              <a:rPr lang="es-MX" sz="2400" dirty="0">
                <a:solidFill>
                  <a:schemeClr val="accent3"/>
                </a:solidFill>
                <a:latin typeface="Arial" charset="0"/>
              </a:rPr>
              <a:t>después de un ayuno de 8 hrs y que resulte entre </a:t>
            </a:r>
            <a:r>
              <a:rPr lang="es-MX" sz="2400" dirty="0">
                <a:solidFill>
                  <a:srgbClr val="00FFFF"/>
                </a:solidFill>
                <a:latin typeface="Arial" charset="0"/>
              </a:rPr>
              <a:t>100 y 125 mg/dl</a:t>
            </a:r>
            <a:r>
              <a:rPr lang="es-MX" sz="2400" dirty="0">
                <a:solidFill>
                  <a:schemeClr val="accent3"/>
                </a:solidFill>
                <a:latin typeface="Arial" charset="0"/>
              </a:rPr>
              <a:t>, (6.1 y 6.9 </a:t>
            </a:r>
            <a:r>
              <a:rPr lang="es-MX" sz="2400" dirty="0" err="1">
                <a:solidFill>
                  <a:schemeClr val="accent3"/>
                </a:solidFill>
                <a:latin typeface="Arial" charset="0"/>
              </a:rPr>
              <a:t>mmol</a:t>
            </a:r>
            <a:r>
              <a:rPr lang="es-MX" sz="2400" dirty="0">
                <a:solidFill>
                  <a:schemeClr val="accent3"/>
                </a:solidFill>
                <a:latin typeface="Arial" charset="0"/>
              </a:rPr>
              <a:t>/l).   </a:t>
            </a:r>
          </a:p>
          <a:p>
            <a:pPr marL="609600" indent="-609600">
              <a:buClr>
                <a:schemeClr val="accent3"/>
              </a:buClr>
              <a:buSzPct val="110000"/>
              <a:buNone/>
            </a:pPr>
            <a:r>
              <a:rPr lang="es-MX" sz="2400" dirty="0">
                <a:solidFill>
                  <a:schemeClr val="accent3"/>
                </a:solidFill>
                <a:latin typeface="Arial" charset="0"/>
              </a:rPr>
              <a:t>       2. </a:t>
            </a:r>
            <a:r>
              <a:rPr lang="es-MX" sz="2400" b="1" dirty="0">
                <a:solidFill>
                  <a:srgbClr val="66FF33"/>
                </a:solidFill>
                <a:latin typeface="Arial" charset="0"/>
              </a:rPr>
              <a:t>Glucemia 2 hrs post carga</a:t>
            </a:r>
            <a:r>
              <a:rPr lang="es-MX" sz="2400" dirty="0">
                <a:solidFill>
                  <a:schemeClr val="accent3"/>
                </a:solidFill>
                <a:latin typeface="Arial" charset="0"/>
              </a:rPr>
              <a:t>:  Glucosa plasmática </a:t>
            </a:r>
            <a:r>
              <a:rPr lang="es-MX" sz="2400" dirty="0">
                <a:solidFill>
                  <a:srgbClr val="00FFFF"/>
                </a:solidFill>
                <a:latin typeface="Arial" charset="0"/>
              </a:rPr>
              <a:t>entre 140 y 199 mg/dl</a:t>
            </a:r>
            <a:r>
              <a:rPr lang="es-MX" sz="2400" dirty="0">
                <a:solidFill>
                  <a:schemeClr val="accent3"/>
                </a:solidFill>
                <a:latin typeface="Arial" charset="0"/>
              </a:rPr>
              <a:t> (7.8 a 11 </a:t>
            </a:r>
            <a:r>
              <a:rPr lang="es-MX" sz="2400" dirty="0" err="1">
                <a:solidFill>
                  <a:schemeClr val="accent3"/>
                </a:solidFill>
                <a:latin typeface="Arial" charset="0"/>
              </a:rPr>
              <a:t>mmol</a:t>
            </a:r>
            <a:r>
              <a:rPr lang="es-MX" sz="2400" dirty="0">
                <a:solidFill>
                  <a:schemeClr val="accent3"/>
                </a:solidFill>
                <a:latin typeface="Arial" charset="0"/>
              </a:rPr>
              <a:t>/l), medidos 2 horas después de una carga oral de 75 grs. de glucosa anhidra diluida en 300 ml de agua, debiéndose ingerir en menos de 5 minutos.</a:t>
            </a:r>
          </a:p>
          <a:p>
            <a:pPr marL="609600" indent="-609600">
              <a:buClr>
                <a:schemeClr val="accent3"/>
              </a:buClr>
              <a:buSzPct val="110000"/>
              <a:buNone/>
            </a:pPr>
            <a:r>
              <a:rPr lang="es-MX" sz="2400" dirty="0">
                <a:solidFill>
                  <a:schemeClr val="accent3"/>
                </a:solidFill>
                <a:latin typeface="Arial" charset="0"/>
              </a:rPr>
              <a:t>        3.</a:t>
            </a:r>
            <a:r>
              <a:rPr lang="es-MX" sz="2400" dirty="0">
                <a:solidFill>
                  <a:srgbClr val="66FF33"/>
                </a:solidFill>
                <a:latin typeface="Arial" charset="0"/>
              </a:rPr>
              <a:t>Prueba de glucosa en plasma de 1 hora </a:t>
            </a:r>
            <a:r>
              <a:rPr lang="es-MX" sz="2400" dirty="0" err="1">
                <a:solidFill>
                  <a:srgbClr val="66FF33"/>
                </a:solidFill>
                <a:latin typeface="Arial" charset="0"/>
              </a:rPr>
              <a:t>poscarga</a:t>
            </a:r>
            <a:r>
              <a:rPr lang="es-MX" sz="2400" dirty="0">
                <a:solidFill>
                  <a:srgbClr val="66FF33"/>
                </a:solidFill>
                <a:latin typeface="Arial" charset="0"/>
              </a:rPr>
              <a:t> (PG 1 h</a:t>
            </a:r>
            <a:r>
              <a:rPr lang="es-MX" sz="2400" dirty="0">
                <a:solidFill>
                  <a:schemeClr val="accent3"/>
                </a:solidFill>
                <a:latin typeface="Arial" charset="0"/>
              </a:rPr>
              <a:t>) como un método más sensible y práctico para detectar la hiperglucemia intermedia (HI) y la diabetes tipo 2 (DMT2) en personas de riesgo. La Federación Internacional de Diabetes publicó recientemente una Declaración de Posición elaborada por un panel internacional* de 22 expertos de 15 países donde establece como  puntos de corte validados de </a:t>
            </a:r>
            <a:r>
              <a:rPr lang="es-MX" sz="2400" dirty="0">
                <a:solidFill>
                  <a:srgbClr val="00FFFF"/>
                </a:solidFill>
                <a:latin typeface="Arial" charset="0"/>
              </a:rPr>
              <a:t>155 mg/</a:t>
            </a:r>
            <a:r>
              <a:rPr lang="es-MX" sz="2400" dirty="0" err="1">
                <a:solidFill>
                  <a:srgbClr val="00FFFF"/>
                </a:solidFill>
                <a:latin typeface="Arial" charset="0"/>
              </a:rPr>
              <a:t>dL</a:t>
            </a:r>
            <a:r>
              <a:rPr lang="es-MX" sz="2400" dirty="0">
                <a:solidFill>
                  <a:srgbClr val="00FFFF"/>
                </a:solidFill>
                <a:latin typeface="Arial" charset="0"/>
              </a:rPr>
              <a:t> (8,6 </a:t>
            </a:r>
            <a:r>
              <a:rPr lang="es-MX" sz="2400" dirty="0" err="1">
                <a:solidFill>
                  <a:srgbClr val="00FFFF"/>
                </a:solidFill>
                <a:latin typeface="Arial" charset="0"/>
              </a:rPr>
              <a:t>mmol</a:t>
            </a:r>
            <a:r>
              <a:rPr lang="es-MX" sz="2400" dirty="0">
                <a:solidFill>
                  <a:srgbClr val="00FFFF"/>
                </a:solidFill>
                <a:latin typeface="Arial" charset="0"/>
              </a:rPr>
              <a:t>/L) </a:t>
            </a:r>
            <a:r>
              <a:rPr lang="es-MX" sz="2400" dirty="0">
                <a:solidFill>
                  <a:schemeClr val="accent3"/>
                </a:solidFill>
                <a:latin typeface="Arial" charset="0"/>
              </a:rPr>
              <a:t>para la HI y 209 mg/</a:t>
            </a:r>
            <a:r>
              <a:rPr lang="es-MX" sz="2400" dirty="0" err="1">
                <a:solidFill>
                  <a:schemeClr val="accent3"/>
                </a:solidFill>
                <a:latin typeface="Arial" charset="0"/>
              </a:rPr>
              <a:t>dL</a:t>
            </a:r>
            <a:r>
              <a:rPr lang="es-MX" sz="2400" dirty="0">
                <a:solidFill>
                  <a:schemeClr val="accent3"/>
                </a:solidFill>
                <a:latin typeface="Arial" charset="0"/>
              </a:rPr>
              <a:t> (11,6 </a:t>
            </a:r>
            <a:r>
              <a:rPr lang="es-MX" sz="2400" dirty="0" err="1">
                <a:solidFill>
                  <a:schemeClr val="accent3"/>
                </a:solidFill>
                <a:latin typeface="Arial" charset="0"/>
              </a:rPr>
              <a:t>mmol</a:t>
            </a:r>
            <a:r>
              <a:rPr lang="es-MX" sz="2400" dirty="0">
                <a:solidFill>
                  <a:schemeClr val="accent3"/>
                </a:solidFill>
                <a:latin typeface="Arial" charset="0"/>
              </a:rPr>
              <a:t>/L) para la DMT2.</a:t>
            </a:r>
          </a:p>
          <a:p>
            <a:pPr marL="609600" indent="-609600">
              <a:buClr>
                <a:schemeClr val="accent3"/>
              </a:buClr>
              <a:buSzPct val="110000"/>
              <a:buNone/>
            </a:pPr>
            <a:r>
              <a:rPr lang="es-MX" sz="2400" dirty="0">
                <a:solidFill>
                  <a:schemeClr val="accent3"/>
                </a:solidFill>
                <a:latin typeface="Arial" charset="0"/>
              </a:rPr>
              <a:t>       3. </a:t>
            </a:r>
            <a:r>
              <a:rPr lang="es-MX" sz="2400" b="1" dirty="0">
                <a:solidFill>
                  <a:srgbClr val="66FF33"/>
                </a:solidFill>
                <a:latin typeface="Arial" charset="0"/>
              </a:rPr>
              <a:t>HbA1c:</a:t>
            </a:r>
            <a:r>
              <a:rPr lang="es-MX" sz="2400" dirty="0">
                <a:solidFill>
                  <a:schemeClr val="accent3"/>
                </a:solidFill>
                <a:latin typeface="Arial" charset="0"/>
              </a:rPr>
              <a:t> en un rango  entre </a:t>
            </a:r>
            <a:r>
              <a:rPr lang="es-MX" sz="2400" dirty="0">
                <a:solidFill>
                  <a:srgbClr val="00FFFF"/>
                </a:solidFill>
                <a:latin typeface="Arial" charset="0"/>
              </a:rPr>
              <a:t>5,7 y 6,4%.</a:t>
            </a:r>
            <a:endParaRPr lang="es-ES_tradnl" sz="2400" dirty="0">
              <a:solidFill>
                <a:srgbClr val="00FFFF"/>
              </a:solidFill>
              <a:latin typeface="Arial" charset="0"/>
            </a:endParaRPr>
          </a:p>
        </p:txBody>
      </p:sp>
      <p:pic>
        <p:nvPicPr>
          <p:cNvPr id="4" name="3 Imagen"/>
          <p:cNvPicPr/>
          <p:nvPr/>
        </p:nvPicPr>
        <p:blipFill>
          <a:blip r:embed="rId3" cstate="print"/>
          <a:srcRect l="68666" t="17086" r="19039" b="55276"/>
          <a:stretch>
            <a:fillRect/>
          </a:stretch>
        </p:blipFill>
        <p:spPr bwMode="auto">
          <a:xfrm>
            <a:off x="9358342" y="214290"/>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142840" y="142852"/>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
        <p:nvSpPr>
          <p:cNvPr id="8" name="7 CuadroTexto"/>
          <p:cNvSpPr txBox="1"/>
          <p:nvPr/>
        </p:nvSpPr>
        <p:spPr>
          <a:xfrm>
            <a:off x="857220" y="500042"/>
            <a:ext cx="8464177" cy="523220"/>
          </a:xfrm>
          <a:prstGeom prst="rect">
            <a:avLst/>
          </a:prstGeom>
          <a:noFill/>
        </p:spPr>
        <p:txBody>
          <a:bodyPr wrap="none" rtlCol="0">
            <a:spAutoFit/>
          </a:bodyPr>
          <a:lstStyle/>
          <a:p>
            <a:r>
              <a:rPr lang="es-MX" dirty="0">
                <a:solidFill>
                  <a:schemeClr val="accent3"/>
                </a:solidFill>
                <a:latin typeface="Arial" charset="0"/>
              </a:rPr>
              <a:t> Definimos a la </a:t>
            </a:r>
            <a:r>
              <a:rPr lang="es-MX" b="1" dirty="0">
                <a:solidFill>
                  <a:srgbClr val="FFFF00"/>
                </a:solidFill>
                <a:latin typeface="Arial" charset="0"/>
              </a:rPr>
              <a:t> </a:t>
            </a:r>
            <a:r>
              <a:rPr lang="es-MX" sz="2800" b="1" dirty="0" err="1">
                <a:solidFill>
                  <a:srgbClr val="FFFF00"/>
                </a:solidFill>
                <a:latin typeface="Arial" charset="0"/>
              </a:rPr>
              <a:t>Prediabetes</a:t>
            </a:r>
            <a:r>
              <a:rPr lang="es-MX" b="1" dirty="0">
                <a:solidFill>
                  <a:srgbClr val="FFFF00"/>
                </a:solidFill>
                <a:latin typeface="Arial" charset="0"/>
              </a:rPr>
              <a:t> </a:t>
            </a:r>
            <a:r>
              <a:rPr lang="es-MX" dirty="0">
                <a:solidFill>
                  <a:schemeClr val="accent3"/>
                </a:solidFill>
                <a:latin typeface="Arial" charset="0"/>
              </a:rPr>
              <a:t>en cualquiera de los siguientes casos :</a:t>
            </a:r>
            <a:endParaRPr lang="es-ES" dirty="0"/>
          </a:p>
        </p:txBody>
      </p:sp>
    </p:spTree>
    <p:extLst>
      <p:ext uri="{BB962C8B-B14F-4D97-AF65-F5344CB8AC3E}">
        <p14:creationId xmlns:p14="http://schemas.microsoft.com/office/powerpoint/2010/main" val="15429165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71468" y="142852"/>
            <a:ext cx="9572692" cy="881062"/>
          </a:xfrm>
        </p:spPr>
        <p:txBody>
          <a:bodyPr>
            <a:normAutofit fontScale="90000"/>
          </a:bodyPr>
          <a:lstStyle/>
          <a:p>
            <a:pPr algn="l"/>
            <a:br>
              <a:rPr lang="es-ES" sz="2200" b="1" dirty="0">
                <a:solidFill>
                  <a:srgbClr val="66FF33"/>
                </a:solidFill>
              </a:rPr>
            </a:br>
            <a:r>
              <a:rPr lang="es-ES" sz="2200" b="1" dirty="0">
                <a:solidFill>
                  <a:srgbClr val="66FF33"/>
                </a:solidFill>
              </a:rPr>
              <a:t>Riesgo de diabetes de nueva aparición según el uso de </a:t>
            </a:r>
            <a:r>
              <a:rPr lang="es-ES" sz="2200" b="1" dirty="0" err="1">
                <a:solidFill>
                  <a:srgbClr val="66FF33"/>
                </a:solidFill>
              </a:rPr>
              <a:t>estatinas</a:t>
            </a:r>
            <a:r>
              <a:rPr lang="es-ES" sz="2200" b="1" dirty="0">
                <a:solidFill>
                  <a:srgbClr val="66FF33"/>
                </a:solidFill>
              </a:rPr>
              <a:t>, </a:t>
            </a:r>
            <a:r>
              <a:rPr lang="es-ES" sz="2200" b="1" dirty="0" err="1">
                <a:solidFill>
                  <a:srgbClr val="66FF33"/>
                </a:solidFill>
              </a:rPr>
              <a:t>prediabetes</a:t>
            </a:r>
            <a:r>
              <a:rPr lang="es-ES" sz="2200" b="1" dirty="0">
                <a:solidFill>
                  <a:srgbClr val="66FF33"/>
                </a:solidFill>
              </a:rPr>
              <a:t> e índice de masa corporal en los ensayos </a:t>
            </a:r>
            <a:r>
              <a:rPr lang="es-MX" sz="2200" b="1" dirty="0">
                <a:solidFill>
                  <a:srgbClr val="66FF33"/>
                </a:solidFill>
              </a:rPr>
              <a:t>en el tratamiento de nuevos objetivos y prevención del ictus mediante una reducción agresiva de los niveles de colesterol</a:t>
            </a:r>
            <a:endParaRPr lang="es-ES_tradnl" sz="2200" b="1" dirty="0">
              <a:solidFill>
                <a:srgbClr val="66FF33"/>
              </a:solidFill>
              <a:effectLst/>
            </a:endParaRPr>
          </a:p>
        </p:txBody>
      </p:sp>
      <p:pic>
        <p:nvPicPr>
          <p:cNvPr id="4" name="3 Imagen"/>
          <p:cNvPicPr/>
          <p:nvPr/>
        </p:nvPicPr>
        <p:blipFill>
          <a:blip r:embed="rId3" cstate="print"/>
          <a:srcRect l="68666" t="17086" r="19039" b="55276"/>
          <a:stretch>
            <a:fillRect/>
          </a:stretch>
        </p:blipFill>
        <p:spPr bwMode="auto">
          <a:xfrm>
            <a:off x="9786934" y="142852"/>
            <a:ext cx="500066" cy="357190"/>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142840" y="142852"/>
            <a:ext cx="428627" cy="401469"/>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pic>
        <p:nvPicPr>
          <p:cNvPr id="283650" name="Picture 2"/>
          <p:cNvPicPr>
            <a:picLocks noChangeAspect="1" noChangeArrowheads="1"/>
          </p:cNvPicPr>
          <p:nvPr/>
        </p:nvPicPr>
        <p:blipFill>
          <a:blip r:embed="rId5"/>
          <a:srcRect l="7031" t="10416" r="8007" b="9375"/>
          <a:stretch>
            <a:fillRect/>
          </a:stretch>
        </p:blipFill>
        <p:spPr bwMode="auto">
          <a:xfrm>
            <a:off x="571468" y="1214422"/>
            <a:ext cx="9215502" cy="4786346"/>
          </a:xfrm>
          <a:prstGeom prst="rect">
            <a:avLst/>
          </a:prstGeom>
          <a:noFill/>
          <a:ln w="9525">
            <a:noFill/>
            <a:miter lim="800000"/>
            <a:headEnd/>
            <a:tailEnd/>
          </a:ln>
          <a:effectLst/>
        </p:spPr>
      </p:pic>
      <p:sp>
        <p:nvSpPr>
          <p:cNvPr id="8" name="7 Rectángulo"/>
          <p:cNvSpPr/>
          <p:nvPr/>
        </p:nvSpPr>
        <p:spPr>
          <a:xfrm>
            <a:off x="285716" y="6000768"/>
            <a:ext cx="9858444" cy="738664"/>
          </a:xfrm>
          <a:prstGeom prst="rect">
            <a:avLst/>
          </a:prstGeom>
        </p:spPr>
        <p:txBody>
          <a:bodyPr wrap="square">
            <a:spAutoFit/>
          </a:bodyPr>
          <a:lstStyle/>
          <a:p>
            <a:r>
              <a:rPr lang="es-ES" sz="1400" dirty="0">
                <a:solidFill>
                  <a:schemeClr val="bg1"/>
                </a:solidFill>
              </a:rPr>
              <a:t>Reimpreso de Am J </a:t>
            </a:r>
            <a:r>
              <a:rPr lang="es-ES" sz="1400" dirty="0" err="1">
                <a:solidFill>
                  <a:schemeClr val="bg1"/>
                </a:solidFill>
              </a:rPr>
              <a:t>Cardiol</a:t>
            </a:r>
            <a:r>
              <a:rPr lang="es-ES" sz="1400" dirty="0">
                <a:solidFill>
                  <a:schemeClr val="bg1"/>
                </a:solidFill>
              </a:rPr>
              <a:t>, </a:t>
            </a:r>
            <a:r>
              <a:rPr lang="es-ES" sz="1400" dirty="0" err="1">
                <a:solidFill>
                  <a:schemeClr val="bg1"/>
                </a:solidFill>
              </a:rPr>
              <a:t>Vol</a:t>
            </a:r>
            <a:r>
              <a:rPr lang="es-ES" sz="1400" dirty="0">
                <a:solidFill>
                  <a:schemeClr val="bg1"/>
                </a:solidFill>
              </a:rPr>
              <a:t> 118(9), </a:t>
            </a:r>
            <a:r>
              <a:rPr lang="es-ES" sz="1400" dirty="0" err="1">
                <a:solidFill>
                  <a:schemeClr val="bg1"/>
                </a:solidFill>
              </a:rPr>
              <a:t>Kohli</a:t>
            </a:r>
            <a:r>
              <a:rPr lang="es-ES" sz="1400" dirty="0">
                <a:solidFill>
                  <a:schemeClr val="bg1"/>
                </a:solidFill>
              </a:rPr>
              <a:t> P, </a:t>
            </a:r>
            <a:r>
              <a:rPr lang="es-ES" sz="1400" dirty="0" err="1">
                <a:solidFill>
                  <a:schemeClr val="bg1"/>
                </a:solidFill>
              </a:rPr>
              <a:t>Knowles</a:t>
            </a:r>
            <a:r>
              <a:rPr lang="es-ES" sz="1400" dirty="0">
                <a:solidFill>
                  <a:schemeClr val="bg1"/>
                </a:solidFill>
              </a:rPr>
              <a:t> JW, </a:t>
            </a:r>
            <a:r>
              <a:rPr lang="es-ES" sz="1400" dirty="0" err="1">
                <a:solidFill>
                  <a:schemeClr val="bg1"/>
                </a:solidFill>
              </a:rPr>
              <a:t>Sarraju</a:t>
            </a:r>
            <a:r>
              <a:rPr lang="es-ES" sz="1400" dirty="0">
                <a:solidFill>
                  <a:schemeClr val="bg1"/>
                </a:solidFill>
              </a:rPr>
              <a:t> A, </a:t>
            </a:r>
            <a:r>
              <a:rPr lang="es-ES" sz="1400" dirty="0" err="1">
                <a:solidFill>
                  <a:schemeClr val="bg1"/>
                </a:solidFill>
              </a:rPr>
              <a:t>Waters</a:t>
            </a:r>
            <a:r>
              <a:rPr lang="es-ES" sz="1400" dirty="0">
                <a:solidFill>
                  <a:schemeClr val="bg1"/>
                </a:solidFill>
              </a:rPr>
              <a:t> DD, </a:t>
            </a:r>
            <a:r>
              <a:rPr lang="es-ES" sz="1400" dirty="0" err="1">
                <a:solidFill>
                  <a:schemeClr val="bg1"/>
                </a:solidFill>
              </a:rPr>
              <a:t>Reaven</a:t>
            </a:r>
            <a:r>
              <a:rPr lang="es-ES" sz="1400" dirty="0">
                <a:solidFill>
                  <a:schemeClr val="bg1"/>
                </a:solidFill>
              </a:rPr>
              <a:t> G. Marcadores metabólicos para predecir la incidencia de diabetes </a:t>
            </a:r>
            <a:r>
              <a:rPr lang="es-ES" sz="1400" dirty="0" err="1">
                <a:solidFill>
                  <a:schemeClr val="bg1"/>
                </a:solidFill>
              </a:rPr>
              <a:t>mellitus</a:t>
            </a:r>
            <a:r>
              <a:rPr lang="es-ES" sz="1400" dirty="0">
                <a:solidFill>
                  <a:schemeClr val="bg1"/>
                </a:solidFill>
              </a:rPr>
              <a:t> en pacientes tratados con </a:t>
            </a:r>
            <a:r>
              <a:rPr lang="es-ES" sz="1400" dirty="0" err="1">
                <a:solidFill>
                  <a:schemeClr val="bg1"/>
                </a:solidFill>
              </a:rPr>
              <a:t>estatinas</a:t>
            </a:r>
            <a:r>
              <a:rPr lang="es-ES" sz="1400" dirty="0">
                <a:solidFill>
                  <a:schemeClr val="bg1"/>
                </a:solidFill>
              </a:rPr>
              <a:t> (de </a:t>
            </a:r>
            <a:r>
              <a:rPr lang="es-ES" sz="1400" dirty="0" err="1">
                <a:solidFill>
                  <a:schemeClr val="bg1"/>
                </a:solidFill>
              </a:rPr>
              <a:t>Treating</a:t>
            </a:r>
            <a:r>
              <a:rPr lang="es-ES" sz="1400" dirty="0">
                <a:solidFill>
                  <a:schemeClr val="bg1"/>
                </a:solidFill>
              </a:rPr>
              <a:t> </a:t>
            </a:r>
            <a:r>
              <a:rPr lang="es-ES" sz="1400" dirty="0" err="1">
                <a:solidFill>
                  <a:schemeClr val="bg1"/>
                </a:solidFill>
              </a:rPr>
              <a:t>to</a:t>
            </a:r>
            <a:r>
              <a:rPr lang="es-ES" sz="1400" dirty="0">
                <a:solidFill>
                  <a:schemeClr val="bg1"/>
                </a:solidFill>
              </a:rPr>
              <a:t> New Targets and </a:t>
            </a:r>
            <a:r>
              <a:rPr lang="es-ES" sz="1400" dirty="0" err="1">
                <a:solidFill>
                  <a:schemeClr val="bg1"/>
                </a:solidFill>
              </a:rPr>
              <a:t>Stroke</a:t>
            </a:r>
            <a:r>
              <a:rPr lang="es-ES" sz="1400" dirty="0">
                <a:solidFill>
                  <a:schemeClr val="bg1"/>
                </a:solidFill>
              </a:rPr>
              <a:t> </a:t>
            </a:r>
            <a:r>
              <a:rPr lang="es-ES" sz="1400" dirty="0" err="1">
                <a:solidFill>
                  <a:schemeClr val="bg1"/>
                </a:solidFill>
              </a:rPr>
              <a:t>Prevention</a:t>
            </a:r>
            <a:r>
              <a:rPr lang="es-ES" sz="1400" dirty="0">
                <a:solidFill>
                  <a:schemeClr val="bg1"/>
                </a:solidFill>
              </a:rPr>
              <a:t> por </a:t>
            </a:r>
            <a:r>
              <a:rPr lang="es-ES" sz="1400" dirty="0" err="1">
                <a:solidFill>
                  <a:schemeClr val="bg1"/>
                </a:solidFill>
              </a:rPr>
              <a:t>Aggressive</a:t>
            </a:r>
            <a:r>
              <a:rPr lang="es-ES" sz="1400" dirty="0">
                <a:solidFill>
                  <a:schemeClr val="bg1"/>
                </a:solidFill>
              </a:rPr>
              <a:t> </a:t>
            </a:r>
            <a:r>
              <a:rPr lang="es-ES" sz="1400" dirty="0" err="1">
                <a:solidFill>
                  <a:schemeClr val="bg1"/>
                </a:solidFill>
              </a:rPr>
              <a:t>Reduction</a:t>
            </a:r>
            <a:r>
              <a:rPr lang="es-ES" sz="1400" dirty="0">
                <a:solidFill>
                  <a:schemeClr val="bg1"/>
                </a:solidFill>
              </a:rPr>
              <a:t> in </a:t>
            </a:r>
            <a:r>
              <a:rPr lang="es-ES" sz="1400" dirty="0" err="1">
                <a:solidFill>
                  <a:schemeClr val="bg1"/>
                </a:solidFill>
              </a:rPr>
              <a:t>Cholesterol</a:t>
            </a:r>
            <a:r>
              <a:rPr lang="es-ES" sz="1400" dirty="0">
                <a:solidFill>
                  <a:schemeClr val="bg1"/>
                </a:solidFill>
              </a:rPr>
              <a:t> </a:t>
            </a:r>
            <a:r>
              <a:rPr lang="es-ES" sz="1400" dirty="0" err="1">
                <a:solidFill>
                  <a:schemeClr val="bg1"/>
                </a:solidFill>
              </a:rPr>
              <a:t>Levels</a:t>
            </a:r>
            <a:r>
              <a:rPr lang="es-ES" sz="1400" dirty="0">
                <a:solidFill>
                  <a:schemeClr val="bg1"/>
                </a:solidFill>
              </a:rPr>
              <a:t> </a:t>
            </a:r>
            <a:r>
              <a:rPr lang="es-ES" sz="1400" dirty="0" err="1">
                <a:solidFill>
                  <a:schemeClr val="bg1"/>
                </a:solidFill>
              </a:rPr>
              <a:t>Trials</a:t>
            </a:r>
            <a:r>
              <a:rPr lang="es-ES" sz="1400" dirty="0">
                <a:solidFill>
                  <a:schemeClr val="bg1"/>
                </a:solidFill>
              </a:rPr>
              <a:t>), páginas 1275–1281; 201</a:t>
            </a:r>
          </a:p>
        </p:txBody>
      </p:sp>
      <p:pic>
        <p:nvPicPr>
          <p:cNvPr id="9" name="Picture 2"/>
          <p:cNvPicPr>
            <a:picLocks noChangeAspect="1" noChangeArrowheads="1"/>
          </p:cNvPicPr>
          <p:nvPr/>
        </p:nvPicPr>
        <p:blipFill>
          <a:blip r:embed="rId6"/>
          <a:srcRect/>
          <a:stretch>
            <a:fillRect/>
          </a:stretch>
        </p:blipFill>
        <p:spPr bwMode="auto">
          <a:xfrm>
            <a:off x="7143764" y="6500834"/>
            <a:ext cx="1928827" cy="214290"/>
          </a:xfrm>
          <a:prstGeom prst="rect">
            <a:avLst/>
          </a:prstGeom>
          <a:noFill/>
          <a:ln w="9525">
            <a:noFill/>
            <a:round/>
            <a:headEnd/>
            <a:tailEnd/>
          </a:ln>
          <a:effectLst/>
        </p:spPr>
      </p:pic>
    </p:spTree>
    <p:extLst>
      <p:ext uri="{BB962C8B-B14F-4D97-AF65-F5344CB8AC3E}">
        <p14:creationId xmlns:p14="http://schemas.microsoft.com/office/powerpoint/2010/main" val="154291657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000096" y="0"/>
            <a:ext cx="7554516" cy="881062"/>
          </a:xfrm>
        </p:spPr>
        <p:txBody>
          <a:bodyPr/>
          <a:lstStyle/>
          <a:p>
            <a:pPr algn="l"/>
            <a:br>
              <a:rPr lang="es-ES" sz="2400" b="1" dirty="0">
                <a:solidFill>
                  <a:srgbClr val="00FF00"/>
                </a:solidFill>
              </a:rPr>
            </a:br>
            <a:r>
              <a:rPr lang="es-ES" sz="2400" b="1" dirty="0">
                <a:solidFill>
                  <a:srgbClr val="00FF00"/>
                </a:solidFill>
              </a:rPr>
              <a:t>Los efectos </a:t>
            </a:r>
            <a:r>
              <a:rPr lang="es-ES" sz="2400" b="1" dirty="0" err="1">
                <a:solidFill>
                  <a:srgbClr val="00FF00"/>
                </a:solidFill>
              </a:rPr>
              <a:t>diabetogénicos</a:t>
            </a:r>
            <a:r>
              <a:rPr lang="es-ES" sz="2400" b="1" dirty="0">
                <a:solidFill>
                  <a:srgbClr val="00FF00"/>
                </a:solidFill>
              </a:rPr>
              <a:t> de las </a:t>
            </a:r>
            <a:r>
              <a:rPr lang="es-ES" sz="2400" b="1" dirty="0" err="1">
                <a:solidFill>
                  <a:srgbClr val="00FF00"/>
                </a:solidFill>
              </a:rPr>
              <a:t>estatinas</a:t>
            </a:r>
            <a:r>
              <a:rPr lang="es-ES" sz="2400" b="1" dirty="0">
                <a:solidFill>
                  <a:srgbClr val="00FF00"/>
                </a:solidFill>
              </a:rPr>
              <a:t> parecen estar relacionados con la dosis, pero reducen el riesgo cardiovascular. Modificado de </a:t>
            </a:r>
            <a:r>
              <a:rPr lang="es-ES" sz="2400" b="1" dirty="0" err="1">
                <a:solidFill>
                  <a:srgbClr val="00FF00"/>
                </a:solidFill>
              </a:rPr>
              <a:t>Preiss</a:t>
            </a:r>
            <a:r>
              <a:rPr lang="es-ES" sz="2400" b="1" dirty="0">
                <a:solidFill>
                  <a:srgbClr val="00FF00"/>
                </a:solidFill>
              </a:rPr>
              <a:t> D et al </a:t>
            </a:r>
            <a:endParaRPr lang="es-ES_tradnl" sz="2400" dirty="0">
              <a:solidFill>
                <a:schemeClr val="bg1"/>
              </a:solidFill>
              <a:effectLst/>
            </a:endParaRPr>
          </a:p>
        </p:txBody>
      </p:sp>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pic>
        <p:nvPicPr>
          <p:cNvPr id="359425" name="Picture 1"/>
          <p:cNvPicPr>
            <a:picLocks noChangeAspect="1" noChangeArrowheads="1"/>
          </p:cNvPicPr>
          <p:nvPr/>
        </p:nvPicPr>
        <p:blipFill>
          <a:blip r:embed="rId5"/>
          <a:srcRect l="9883" t="5859" r="9407" b="4297"/>
          <a:stretch>
            <a:fillRect/>
          </a:stretch>
        </p:blipFill>
        <p:spPr bwMode="auto">
          <a:xfrm>
            <a:off x="642906" y="1224603"/>
            <a:ext cx="9001188" cy="5633397"/>
          </a:xfrm>
          <a:prstGeom prst="rect">
            <a:avLst/>
          </a:prstGeom>
          <a:noFill/>
          <a:ln w="9525">
            <a:noFill/>
            <a:miter lim="800000"/>
            <a:headEnd/>
            <a:tailEnd/>
          </a:ln>
          <a:effectLst/>
        </p:spPr>
      </p:pic>
      <p:sp>
        <p:nvSpPr>
          <p:cNvPr id="9" name="Oval 13"/>
          <p:cNvSpPr>
            <a:spLocks noChangeArrowheads="1"/>
          </p:cNvSpPr>
          <p:nvPr/>
        </p:nvSpPr>
        <p:spPr bwMode="auto">
          <a:xfrm>
            <a:off x="2571732" y="1500174"/>
            <a:ext cx="1143008" cy="2714644"/>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
        <p:nvSpPr>
          <p:cNvPr id="11" name="Oval 13"/>
          <p:cNvSpPr>
            <a:spLocks noChangeArrowheads="1"/>
          </p:cNvSpPr>
          <p:nvPr/>
        </p:nvSpPr>
        <p:spPr bwMode="auto">
          <a:xfrm>
            <a:off x="2428856" y="4429132"/>
            <a:ext cx="1428760" cy="2214578"/>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Tree>
    <p:extLst>
      <p:ext uri="{BB962C8B-B14F-4D97-AF65-F5344CB8AC3E}">
        <p14:creationId xmlns:p14="http://schemas.microsoft.com/office/powerpoint/2010/main" val="1542916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285860"/>
            <a:ext cx="9715568" cy="3500462"/>
          </a:xfrm>
          <a:noFill/>
        </p:spPr>
        <p:txBody>
          <a:bodyPr/>
          <a:lstStyle/>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501182" y="142852"/>
            <a:ext cx="642978" cy="500090"/>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142840" y="142853"/>
            <a:ext cx="571504" cy="535294"/>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pic>
        <p:nvPicPr>
          <p:cNvPr id="301058" name="Picture 2"/>
          <p:cNvPicPr>
            <a:picLocks noChangeAspect="1" noChangeArrowheads="1"/>
          </p:cNvPicPr>
          <p:nvPr/>
        </p:nvPicPr>
        <p:blipFill>
          <a:blip r:embed="rId5"/>
          <a:srcRect l="12304" t="6250" r="13281" b="6250"/>
          <a:stretch>
            <a:fillRect/>
          </a:stretch>
        </p:blipFill>
        <p:spPr bwMode="auto">
          <a:xfrm>
            <a:off x="928658" y="714356"/>
            <a:ext cx="9072626" cy="6000792"/>
          </a:xfrm>
          <a:prstGeom prst="rect">
            <a:avLst/>
          </a:prstGeom>
          <a:noFill/>
          <a:ln w="9525">
            <a:noFill/>
            <a:miter lim="800000"/>
            <a:headEnd/>
            <a:tailEnd/>
          </a:ln>
          <a:effectLst/>
        </p:spPr>
      </p:pic>
    </p:spTree>
    <p:extLst>
      <p:ext uri="{BB962C8B-B14F-4D97-AF65-F5344CB8AC3E}">
        <p14:creationId xmlns:p14="http://schemas.microsoft.com/office/powerpoint/2010/main" val="204064587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buNone/>
            </a:pPr>
            <a:endParaRPr lang="es-ES_tradnl" sz="2400" dirty="0">
              <a:solidFill>
                <a:schemeClr val="accent3"/>
              </a:solidFill>
              <a:latin typeface="Arial" charset="0"/>
            </a:endParaRPr>
          </a:p>
          <a:p>
            <a:pPr marL="609600" indent="-609600">
              <a:buClr>
                <a:schemeClr val="accent3"/>
              </a:buClr>
              <a:buSzPct val="110000"/>
              <a:buNone/>
            </a:pPr>
            <a:endParaRPr lang="es-ES_tradnl" sz="2400" dirty="0">
              <a:solidFill>
                <a:schemeClr val="accent3"/>
              </a:solidFill>
              <a:latin typeface="Arial" charset="0"/>
            </a:endParaRPr>
          </a:p>
          <a:p>
            <a:pPr marL="609600" indent="-609600">
              <a:buClr>
                <a:schemeClr val="accent3"/>
              </a:buClr>
              <a:buSzPct val="110000"/>
              <a:buNone/>
            </a:pPr>
            <a:endParaRPr lang="es-ES_tradnl" sz="2800" dirty="0">
              <a:solidFill>
                <a:schemeClr val="accent3"/>
              </a:solidFill>
              <a:latin typeface="Arial" charset="0"/>
            </a:endParaRPr>
          </a:p>
          <a:p>
            <a:pPr marL="609600" indent="-609600">
              <a:buClr>
                <a:schemeClr val="accent3"/>
              </a:buClr>
              <a:buSzPct val="110000"/>
              <a:buNone/>
            </a:pPr>
            <a:r>
              <a:rPr lang="es-ES_tradnl" sz="2800" b="1" dirty="0">
                <a:solidFill>
                  <a:srgbClr val="FFFF00"/>
                </a:solidFill>
                <a:latin typeface="Arial" charset="0"/>
              </a:rPr>
              <a:t>              3. ¿Todas las </a:t>
            </a:r>
            <a:r>
              <a:rPr lang="es-ES_tradnl" sz="2800" b="1" dirty="0" err="1">
                <a:solidFill>
                  <a:srgbClr val="FFFF00"/>
                </a:solidFill>
                <a:latin typeface="Arial" charset="0"/>
              </a:rPr>
              <a:t>estatinas</a:t>
            </a:r>
            <a:r>
              <a:rPr lang="es-ES_tradnl" sz="2800" b="1" dirty="0">
                <a:solidFill>
                  <a:srgbClr val="FFFF00"/>
                </a:solidFill>
                <a:latin typeface="Arial" charset="0"/>
              </a:rPr>
              <a:t> actúan iguales?</a:t>
            </a: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Tree>
    <p:extLst>
      <p:ext uri="{BB962C8B-B14F-4D97-AF65-F5344CB8AC3E}">
        <p14:creationId xmlns:p14="http://schemas.microsoft.com/office/powerpoint/2010/main" val="154291657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000096" y="285728"/>
            <a:ext cx="8126020" cy="881062"/>
          </a:xfrm>
        </p:spPr>
        <p:txBody>
          <a:bodyPr/>
          <a:lstStyle/>
          <a:p>
            <a:pPr algn="l"/>
            <a:r>
              <a:rPr lang="es-ES" sz="2400" b="1" dirty="0">
                <a:solidFill>
                  <a:srgbClr val="FFFF00"/>
                </a:solidFill>
              </a:rPr>
              <a:t>Asociación entre el tratamiento con </a:t>
            </a:r>
            <a:r>
              <a:rPr lang="es-ES" sz="2400" b="1" dirty="0" err="1">
                <a:solidFill>
                  <a:srgbClr val="FFFF00"/>
                </a:solidFill>
              </a:rPr>
              <a:t>estatinas</a:t>
            </a:r>
            <a:r>
              <a:rPr lang="es-ES" sz="2400" b="1" dirty="0">
                <a:solidFill>
                  <a:srgbClr val="FFFF00"/>
                </a:solidFill>
              </a:rPr>
              <a:t> y el riesgo de desarrollar diabetes. </a:t>
            </a:r>
            <a:r>
              <a:rPr lang="es-ES" sz="2400" dirty="0">
                <a:solidFill>
                  <a:srgbClr val="FFFF00"/>
                </a:solidFill>
              </a:rPr>
              <a:t>Modificado de </a:t>
            </a:r>
            <a:r>
              <a:rPr lang="es-ES" sz="2400" dirty="0" err="1">
                <a:solidFill>
                  <a:srgbClr val="FFFF00"/>
                </a:solidFill>
              </a:rPr>
              <a:t>Sattar</a:t>
            </a:r>
            <a:r>
              <a:rPr lang="es-ES" sz="2400" dirty="0">
                <a:solidFill>
                  <a:srgbClr val="FFFF00"/>
                </a:solidFill>
              </a:rPr>
              <a:t> et al</a:t>
            </a:r>
            <a:endParaRPr lang="es-ES_tradnl" sz="2400" dirty="0">
              <a:solidFill>
                <a:srgbClr val="FFFF00"/>
              </a:solidFill>
              <a:effectLst/>
            </a:endParaRPr>
          </a:p>
        </p:txBody>
      </p:sp>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pic>
        <p:nvPicPr>
          <p:cNvPr id="361474" name="Picture 2" descr="https://multimedia.elsevier.es/PublicationsMultimediaV1/file/02149168/0000002700000003/v1_201506010249/S0214916815000078/v1_201506010249/es/main.assets/gr1.jpeg?xkr=ue/ImdikoIMrsJoerZ+w997EogCnBdOOD93cPFbanNcxT+B4FjbiPdoCJto3d5S/Ch6vvG+Cp80/Jya7nfY0UufPi6n9i3OxKlv6NCJuZSC4dQbT56tB7A7dg3fWIcRbpW2AUn1XIH0x/8fRwObNtT+Gh4qvtQM1hUFWBvUJjd3em71UI94+b2+vygH+GeWdWGhTm5TI4+0cvFQcpXoh4JIkABonCJxZ5Ml0ZVHrYQL/5r4bmHg7jPh+pxsNDmqNMk42ivTBEvR2DThZqpxC/r118SLLHUJdHOrOd8lIrHUJc9qFlL6wbQ3FgSFxse4I"/>
          <p:cNvPicPr>
            <a:picLocks noChangeAspect="1" noChangeArrowheads="1"/>
          </p:cNvPicPr>
          <p:nvPr/>
        </p:nvPicPr>
        <p:blipFill>
          <a:blip r:embed="rId5"/>
          <a:srcRect/>
          <a:stretch>
            <a:fillRect/>
          </a:stretch>
        </p:blipFill>
        <p:spPr bwMode="auto">
          <a:xfrm>
            <a:off x="642906" y="1142984"/>
            <a:ext cx="9144064" cy="5572140"/>
          </a:xfrm>
          <a:prstGeom prst="rect">
            <a:avLst/>
          </a:prstGeom>
          <a:noFill/>
        </p:spPr>
      </p:pic>
      <p:sp>
        <p:nvSpPr>
          <p:cNvPr id="9" name="Oval 13"/>
          <p:cNvSpPr>
            <a:spLocks noChangeArrowheads="1"/>
          </p:cNvSpPr>
          <p:nvPr/>
        </p:nvSpPr>
        <p:spPr bwMode="auto">
          <a:xfrm>
            <a:off x="500030" y="3714752"/>
            <a:ext cx="1500198" cy="357190"/>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Tree>
    <p:extLst>
      <p:ext uri="{BB962C8B-B14F-4D97-AF65-F5344CB8AC3E}">
        <p14:creationId xmlns:p14="http://schemas.microsoft.com/office/powerpoint/2010/main" val="1542916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71600" y="285728"/>
            <a:ext cx="7554516" cy="881062"/>
          </a:xfrm>
        </p:spPr>
        <p:txBody>
          <a:bodyPr/>
          <a:lstStyle/>
          <a:p>
            <a:pPr algn="l"/>
            <a:r>
              <a:rPr lang="es-ES" sz="2800" b="1" dirty="0">
                <a:solidFill>
                  <a:srgbClr val="00FF00"/>
                </a:solidFill>
              </a:rPr>
              <a:t>Riesgo de desarrollo de diabetes de acuerdo a las diferentes </a:t>
            </a:r>
            <a:r>
              <a:rPr lang="es-ES" sz="2800" b="1" dirty="0" err="1">
                <a:solidFill>
                  <a:srgbClr val="00FF00"/>
                </a:solidFill>
              </a:rPr>
              <a:t>estatinas</a:t>
            </a:r>
            <a:r>
              <a:rPr lang="es-ES" sz="2800" b="1" dirty="0">
                <a:solidFill>
                  <a:srgbClr val="00FF00"/>
                </a:solidFill>
              </a:rPr>
              <a:t>: Diferentes estudios</a:t>
            </a:r>
            <a:endParaRPr lang="es-ES_tradnl" sz="3200" dirty="0">
              <a:solidFill>
                <a:schemeClr val="bg1"/>
              </a:solidFill>
              <a:effectLst/>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pic>
        <p:nvPicPr>
          <p:cNvPr id="284674" name="Picture 2"/>
          <p:cNvPicPr>
            <a:picLocks noChangeAspect="1" noChangeArrowheads="1"/>
          </p:cNvPicPr>
          <p:nvPr/>
        </p:nvPicPr>
        <p:blipFill>
          <a:blip r:embed="rId5"/>
          <a:srcRect l="12305" t="20833" r="19726" b="16667"/>
          <a:stretch>
            <a:fillRect/>
          </a:stretch>
        </p:blipFill>
        <p:spPr bwMode="auto">
          <a:xfrm>
            <a:off x="642906" y="1428736"/>
            <a:ext cx="9215502" cy="5143537"/>
          </a:xfrm>
          <a:prstGeom prst="rect">
            <a:avLst/>
          </a:prstGeom>
          <a:solidFill>
            <a:srgbClr val="FF0000"/>
          </a:solidFill>
          <a:ln w="9525">
            <a:noFill/>
            <a:miter lim="800000"/>
            <a:headEnd/>
            <a:tailEnd/>
          </a:ln>
          <a:effectLst/>
        </p:spPr>
      </p:pic>
      <p:sp>
        <p:nvSpPr>
          <p:cNvPr id="8" name="Oval 13"/>
          <p:cNvSpPr>
            <a:spLocks noChangeArrowheads="1"/>
          </p:cNvSpPr>
          <p:nvPr/>
        </p:nvSpPr>
        <p:spPr bwMode="auto">
          <a:xfrm>
            <a:off x="785782" y="5143512"/>
            <a:ext cx="2000264" cy="571504"/>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
        <p:nvSpPr>
          <p:cNvPr id="9" name="Oval 13"/>
          <p:cNvSpPr>
            <a:spLocks noChangeArrowheads="1"/>
          </p:cNvSpPr>
          <p:nvPr/>
        </p:nvSpPr>
        <p:spPr bwMode="auto">
          <a:xfrm>
            <a:off x="7358078" y="5072074"/>
            <a:ext cx="857256" cy="1643074"/>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Tree>
    <p:extLst>
      <p:ext uri="{BB962C8B-B14F-4D97-AF65-F5344CB8AC3E}">
        <p14:creationId xmlns:p14="http://schemas.microsoft.com/office/powerpoint/2010/main" val="1542916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285860"/>
            <a:ext cx="9715568" cy="3500462"/>
          </a:xfrm>
          <a:noFill/>
        </p:spPr>
        <p:txBody>
          <a:bodyPr/>
          <a:lstStyle/>
          <a:p>
            <a:pPr marL="609600" indent="-609600">
              <a:buClr>
                <a:schemeClr val="accent3"/>
              </a:buClr>
              <a:buSzPct val="110000"/>
              <a:buNone/>
            </a:pPr>
            <a:r>
              <a:rPr lang="es-ES" sz="2400" dirty="0">
                <a:solidFill>
                  <a:schemeClr val="bg1"/>
                </a:solidFill>
              </a:rPr>
              <a:t> </a:t>
            </a:r>
          </a:p>
          <a:p>
            <a:pPr marL="609600" indent="-609600">
              <a:buClr>
                <a:schemeClr val="accent3"/>
              </a:buClr>
              <a:buSzPct val="110000"/>
              <a:buNone/>
            </a:pPr>
            <a:endParaRPr lang="es-ES" sz="2400" b="1" dirty="0">
              <a:solidFill>
                <a:srgbClr val="FFFF00"/>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358342" y="142852"/>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142840" y="142852"/>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pic>
        <p:nvPicPr>
          <p:cNvPr id="299010" name="Picture 2"/>
          <p:cNvPicPr>
            <a:picLocks noChangeAspect="1" noChangeArrowheads="1"/>
          </p:cNvPicPr>
          <p:nvPr/>
        </p:nvPicPr>
        <p:blipFill>
          <a:blip r:embed="rId5"/>
          <a:srcRect l="12890" t="5208" r="18554" b="7291"/>
          <a:stretch>
            <a:fillRect/>
          </a:stretch>
        </p:blipFill>
        <p:spPr bwMode="auto">
          <a:xfrm>
            <a:off x="1071534" y="857208"/>
            <a:ext cx="8358246" cy="6000792"/>
          </a:xfrm>
          <a:prstGeom prst="rect">
            <a:avLst/>
          </a:prstGeom>
          <a:noFill/>
          <a:ln w="9525">
            <a:noFill/>
            <a:miter lim="800000"/>
            <a:headEnd/>
            <a:tailEnd/>
          </a:ln>
          <a:effectLst/>
        </p:spPr>
      </p:pic>
      <p:sp>
        <p:nvSpPr>
          <p:cNvPr id="7" name="Oval 13"/>
          <p:cNvSpPr>
            <a:spLocks noChangeArrowheads="1"/>
          </p:cNvSpPr>
          <p:nvPr/>
        </p:nvSpPr>
        <p:spPr bwMode="auto">
          <a:xfrm>
            <a:off x="6715136" y="1571612"/>
            <a:ext cx="1071570" cy="4429156"/>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Tree>
    <p:extLst>
      <p:ext uri="{BB962C8B-B14F-4D97-AF65-F5344CB8AC3E}">
        <p14:creationId xmlns:p14="http://schemas.microsoft.com/office/powerpoint/2010/main" val="2040645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928670"/>
            <a:ext cx="10001284" cy="6143668"/>
          </a:xfrm>
          <a:noFill/>
        </p:spPr>
        <p:txBody>
          <a:bodyPr>
            <a:noAutofit/>
          </a:bodyPr>
          <a:lstStyle/>
          <a:p>
            <a:pPr>
              <a:buClr>
                <a:schemeClr val="accent3"/>
              </a:buClr>
              <a:buSzPct val="110000"/>
            </a:pPr>
            <a:r>
              <a:rPr lang="es-ES" sz="2400" b="1" dirty="0" err="1">
                <a:solidFill>
                  <a:srgbClr val="FFFF00"/>
                </a:solidFill>
              </a:rPr>
              <a:t>Pitavastatina</a:t>
            </a:r>
            <a:r>
              <a:rPr lang="es-ES" sz="2400" b="1" dirty="0">
                <a:solidFill>
                  <a:srgbClr val="FFFF00"/>
                </a:solidFill>
              </a:rPr>
              <a:t> </a:t>
            </a:r>
            <a:r>
              <a:rPr lang="es-ES" sz="2400" dirty="0">
                <a:solidFill>
                  <a:schemeClr val="bg1"/>
                </a:solidFill>
              </a:rPr>
              <a:t>es una </a:t>
            </a:r>
            <a:r>
              <a:rPr lang="es-ES" sz="2400" dirty="0" err="1">
                <a:solidFill>
                  <a:schemeClr val="bg1"/>
                </a:solidFill>
              </a:rPr>
              <a:t>estatina</a:t>
            </a:r>
            <a:r>
              <a:rPr lang="es-ES" sz="2400" dirty="0">
                <a:solidFill>
                  <a:schemeClr val="bg1"/>
                </a:solidFill>
              </a:rPr>
              <a:t> potente que reduce el c-LDL en una amplia muestra de pacientes con </a:t>
            </a:r>
            <a:r>
              <a:rPr lang="es-ES" sz="2400" dirty="0" err="1">
                <a:solidFill>
                  <a:schemeClr val="bg1"/>
                </a:solidFill>
              </a:rPr>
              <a:t>dislipemia</a:t>
            </a:r>
            <a:r>
              <a:rPr lang="es-ES" sz="2400" dirty="0">
                <a:solidFill>
                  <a:schemeClr val="bg1"/>
                </a:solidFill>
              </a:rPr>
              <a:t>.</a:t>
            </a:r>
            <a:endParaRPr lang="es-ES" sz="2400" b="1" dirty="0">
              <a:solidFill>
                <a:srgbClr val="FFFF00"/>
              </a:solidFill>
            </a:endParaRPr>
          </a:p>
          <a:p>
            <a:pPr>
              <a:buClr>
                <a:schemeClr val="accent3"/>
              </a:buClr>
              <a:buSzPct val="110000"/>
            </a:pPr>
            <a:r>
              <a:rPr lang="es-ES" sz="2400" b="1" dirty="0">
                <a:solidFill>
                  <a:srgbClr val="FFFF00"/>
                </a:solidFill>
              </a:rPr>
              <a:t>Tiene un efecto neutro o positivo sobre el metabolismo de la glucosa.</a:t>
            </a:r>
            <a:r>
              <a:rPr lang="es-ES" sz="2400" dirty="0">
                <a:solidFill>
                  <a:schemeClr val="bg1"/>
                </a:solidFill>
              </a:rPr>
              <a:t> </a:t>
            </a:r>
          </a:p>
          <a:p>
            <a:pPr>
              <a:buClr>
                <a:schemeClr val="accent3"/>
              </a:buClr>
              <a:buSzPct val="110000"/>
            </a:pPr>
            <a:r>
              <a:rPr lang="es-ES" sz="2400" b="1" dirty="0">
                <a:solidFill>
                  <a:srgbClr val="FFFF00"/>
                </a:solidFill>
              </a:rPr>
              <a:t>No incrementa el riesgo de diabetes de nueva aparición, </a:t>
            </a:r>
            <a:r>
              <a:rPr lang="es-ES" sz="2400" dirty="0">
                <a:solidFill>
                  <a:schemeClr val="bg1"/>
                </a:solidFill>
              </a:rPr>
              <a:t>reduce los niveles de hemoglobina </a:t>
            </a:r>
            <a:r>
              <a:rPr lang="es-ES" sz="2400" dirty="0" err="1">
                <a:solidFill>
                  <a:schemeClr val="bg1"/>
                </a:solidFill>
              </a:rPr>
              <a:t>glicosilada</a:t>
            </a:r>
            <a:r>
              <a:rPr lang="es-ES" sz="2400" dirty="0">
                <a:solidFill>
                  <a:schemeClr val="bg1"/>
                </a:solidFill>
              </a:rPr>
              <a:t> (HbA1c), aumenta los niveles de c-HDL de una forma sostenida y tiene efectos positivos sobre la función renal y la excreción urinaria de albúmina, con un bajo riesgo de interacciones farmacológicas.</a:t>
            </a:r>
          </a:p>
          <a:p>
            <a:pPr>
              <a:buClr>
                <a:schemeClr val="accent3"/>
              </a:buClr>
              <a:buSzPct val="110000"/>
            </a:pPr>
            <a:r>
              <a:rPr lang="es-MX" sz="2400" dirty="0" err="1">
                <a:solidFill>
                  <a:schemeClr val="bg1"/>
                </a:solidFill>
              </a:rPr>
              <a:t>Pitavastatina</a:t>
            </a:r>
            <a:r>
              <a:rPr lang="es-MX" sz="2400" dirty="0">
                <a:solidFill>
                  <a:schemeClr val="bg1"/>
                </a:solidFill>
              </a:rPr>
              <a:t> tiene mayor </a:t>
            </a:r>
            <a:r>
              <a:rPr lang="es-MX" sz="2400" dirty="0" err="1">
                <a:solidFill>
                  <a:schemeClr val="bg1"/>
                </a:solidFill>
              </a:rPr>
              <a:t>biodisponibilidad</a:t>
            </a:r>
            <a:r>
              <a:rPr lang="es-MX" sz="2400" dirty="0">
                <a:solidFill>
                  <a:schemeClr val="bg1"/>
                </a:solidFill>
              </a:rPr>
              <a:t> oral y menor absorción hepática.</a:t>
            </a:r>
          </a:p>
          <a:p>
            <a:pPr>
              <a:buClr>
                <a:schemeClr val="accent3"/>
              </a:buClr>
              <a:buSzPct val="110000"/>
            </a:pPr>
            <a:r>
              <a:rPr lang="es-MX" sz="2400" b="1" dirty="0">
                <a:solidFill>
                  <a:srgbClr val="FFFF00"/>
                </a:solidFill>
              </a:rPr>
              <a:t>Aumenta los niveles de </a:t>
            </a:r>
            <a:r>
              <a:rPr lang="es-MX" sz="2400" b="1" dirty="0" err="1">
                <a:solidFill>
                  <a:srgbClr val="FFFF00"/>
                </a:solidFill>
              </a:rPr>
              <a:t>adiponectina</a:t>
            </a:r>
            <a:r>
              <a:rPr lang="es-MX" sz="2400" b="1" dirty="0">
                <a:solidFill>
                  <a:srgbClr val="FFFF00"/>
                </a:solidFill>
              </a:rPr>
              <a:t> </a:t>
            </a:r>
            <a:r>
              <a:rPr lang="es-MX" sz="2400" dirty="0">
                <a:solidFill>
                  <a:schemeClr val="bg1"/>
                </a:solidFill>
              </a:rPr>
              <a:t>que es una proteína con propiedades </a:t>
            </a:r>
          </a:p>
          <a:p>
            <a:pPr marL="609600" indent="-609600">
              <a:buClr>
                <a:schemeClr val="accent3"/>
              </a:buClr>
              <a:buSzPct val="110000"/>
              <a:buNone/>
            </a:pPr>
            <a:r>
              <a:rPr lang="es-MX" sz="2400" dirty="0">
                <a:solidFill>
                  <a:schemeClr val="bg1"/>
                </a:solidFill>
              </a:rPr>
              <a:t>     </a:t>
            </a:r>
            <a:r>
              <a:rPr lang="es-MX" sz="2400" dirty="0" err="1">
                <a:solidFill>
                  <a:schemeClr val="bg1"/>
                </a:solidFill>
              </a:rPr>
              <a:t>antiateroscleróticas</a:t>
            </a:r>
            <a:r>
              <a:rPr lang="es-MX" sz="2400" dirty="0">
                <a:solidFill>
                  <a:schemeClr val="bg1"/>
                </a:solidFill>
              </a:rPr>
              <a:t>, antiinflamatorias y </a:t>
            </a:r>
            <a:r>
              <a:rPr lang="es-MX" sz="2400" dirty="0" err="1">
                <a:solidFill>
                  <a:schemeClr val="bg1"/>
                </a:solidFill>
              </a:rPr>
              <a:t>antidiabetógenas</a:t>
            </a:r>
            <a:r>
              <a:rPr lang="es-MX" sz="2400" dirty="0">
                <a:solidFill>
                  <a:schemeClr val="bg1"/>
                </a:solidFill>
              </a:rPr>
              <a:t> que ejercen sobre </a:t>
            </a:r>
          </a:p>
          <a:p>
            <a:pPr marL="609600" indent="-609600">
              <a:buClr>
                <a:schemeClr val="accent3"/>
              </a:buClr>
              <a:buSzPct val="110000"/>
              <a:buNone/>
            </a:pPr>
            <a:r>
              <a:rPr lang="es-MX" sz="2400" dirty="0">
                <a:solidFill>
                  <a:schemeClr val="bg1"/>
                </a:solidFill>
              </a:rPr>
              <a:t>     el hígado, el músculo esquelético, el tejido adiposo y las células beta </a:t>
            </a:r>
          </a:p>
          <a:p>
            <a:pPr marL="609600" indent="-609600">
              <a:buClr>
                <a:schemeClr val="accent3"/>
              </a:buClr>
              <a:buSzPct val="110000"/>
              <a:buNone/>
            </a:pPr>
            <a:r>
              <a:rPr lang="es-MX" sz="2400" dirty="0">
                <a:solidFill>
                  <a:schemeClr val="bg1"/>
                </a:solidFill>
              </a:rPr>
              <a:t>     pancreáticas. </a:t>
            </a:r>
            <a:endParaRPr lang="es-ES" sz="2400" dirty="0">
              <a:solidFill>
                <a:schemeClr val="bg1"/>
              </a:solidFill>
            </a:endParaRPr>
          </a:p>
          <a:p>
            <a:pPr marL="0" indent="0" eaLnBrk="1" hangingPunct="1">
              <a:spcBef>
                <a:spcPct val="0"/>
              </a:spcBef>
              <a:buNone/>
            </a:pPr>
            <a:endParaRPr lang="es-ES" sz="5400" b="1" dirty="0">
              <a:solidFill>
                <a:srgbClr val="00FFFF"/>
              </a:solidFill>
              <a:latin typeface="Calibri" pitchFamily="34" charset="0"/>
              <a:ea typeface="Calibri" pitchFamily="34" charset="0"/>
              <a:cs typeface="Times New Roman" pitchFamily="18" charset="0"/>
            </a:endParaRPr>
          </a:p>
          <a:p>
            <a:pPr marL="609600" indent="-609600">
              <a:buClr>
                <a:schemeClr val="accent3"/>
              </a:buClr>
              <a:buSzPct val="110000"/>
              <a:buNone/>
            </a:pPr>
            <a:endParaRPr lang="es-ES" sz="5100" dirty="0">
              <a:solidFill>
                <a:schemeClr val="bg1"/>
              </a:solidFill>
            </a:endParaRPr>
          </a:p>
          <a:p>
            <a:pPr marL="609600" indent="-609600">
              <a:buClr>
                <a:schemeClr val="accent3"/>
              </a:buClr>
              <a:buSzPct val="110000"/>
              <a:buNone/>
            </a:pPr>
            <a:br>
              <a:rPr lang="es-ES" sz="2400" dirty="0">
                <a:solidFill>
                  <a:schemeClr val="bg1"/>
                </a:solidFill>
              </a:rPr>
            </a:br>
            <a:endParaRPr lang="es-ES" sz="2400" dirty="0">
              <a:solidFill>
                <a:schemeClr val="bg1"/>
              </a:solidFill>
            </a:endParaRPr>
          </a:p>
          <a:p>
            <a:pPr marL="609600" indent="-609600">
              <a:buClr>
                <a:schemeClr val="accent3"/>
              </a:buClr>
              <a:buSzPct val="110000"/>
              <a:buNone/>
            </a:pPr>
            <a:endParaRPr lang="es-ES" sz="2800" dirty="0">
              <a:solidFill>
                <a:schemeClr val="bg1"/>
              </a:solidFill>
            </a:endParaRPr>
          </a:p>
        </p:txBody>
      </p:sp>
      <p:pic>
        <p:nvPicPr>
          <p:cNvPr id="4" name="3 Imagen"/>
          <p:cNvPicPr/>
          <p:nvPr/>
        </p:nvPicPr>
        <p:blipFill>
          <a:blip r:embed="rId3" cstate="print"/>
          <a:srcRect l="68666" t="17086" r="19039" b="55276"/>
          <a:stretch>
            <a:fillRect/>
          </a:stretch>
        </p:blipFill>
        <p:spPr bwMode="auto">
          <a:xfrm>
            <a:off x="9429780" y="357166"/>
            <a:ext cx="571504" cy="500066"/>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571503" cy="535293"/>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CuadroTexto"/>
          <p:cNvSpPr txBox="1"/>
          <p:nvPr/>
        </p:nvSpPr>
        <p:spPr>
          <a:xfrm>
            <a:off x="714344" y="6215082"/>
            <a:ext cx="8957901" cy="538609"/>
          </a:xfrm>
          <a:prstGeom prst="rect">
            <a:avLst/>
          </a:prstGeom>
          <a:noFill/>
        </p:spPr>
        <p:txBody>
          <a:bodyPr wrap="none" rtlCol="0">
            <a:spAutoFit/>
          </a:bodyPr>
          <a:lstStyle/>
          <a:p>
            <a:r>
              <a:rPr lang="es-ES" sz="1400" kern="0" dirty="0">
                <a:solidFill>
                  <a:srgbClr val="FFFFCC"/>
                </a:solidFill>
                <a:latin typeface="Times New Roman"/>
                <a:cs typeface="+mn-cs"/>
              </a:rPr>
              <a:t>Actualización en </a:t>
            </a:r>
            <a:r>
              <a:rPr lang="es-ES" sz="1400" kern="0" dirty="0" err="1">
                <a:solidFill>
                  <a:srgbClr val="FFFFCC"/>
                </a:solidFill>
                <a:latin typeface="Times New Roman"/>
                <a:cs typeface="+mn-cs"/>
              </a:rPr>
              <a:t>Estatinas</a:t>
            </a:r>
            <a:r>
              <a:rPr lang="es-ES" sz="1400" kern="0" dirty="0">
                <a:solidFill>
                  <a:srgbClr val="FFFFCC"/>
                </a:solidFill>
                <a:latin typeface="Times New Roman"/>
                <a:cs typeface="+mn-cs"/>
              </a:rPr>
              <a:t>. Según el... (PDF </a:t>
            </a:r>
            <a:r>
              <a:rPr lang="es-ES" sz="1400" kern="0" dirty="0" err="1">
                <a:solidFill>
                  <a:srgbClr val="FFFFCC"/>
                </a:solidFill>
                <a:latin typeface="Times New Roman"/>
                <a:cs typeface="+mn-cs"/>
              </a:rPr>
              <a:t>Download</a:t>
            </a:r>
            <a:r>
              <a:rPr lang="es-ES" sz="1400" kern="0" dirty="0">
                <a:solidFill>
                  <a:srgbClr val="FFFFCC"/>
                </a:solidFill>
                <a:latin typeface="Times New Roman"/>
                <a:cs typeface="+mn-cs"/>
              </a:rPr>
              <a:t> </a:t>
            </a:r>
            <a:r>
              <a:rPr lang="es-ES" sz="1400" kern="0" dirty="0" err="1">
                <a:solidFill>
                  <a:srgbClr val="FFFFCC"/>
                </a:solidFill>
                <a:latin typeface="Times New Roman"/>
                <a:cs typeface="+mn-cs"/>
              </a:rPr>
              <a:t>Available</a:t>
            </a:r>
            <a:r>
              <a:rPr lang="es-ES" sz="1400" kern="0" dirty="0">
                <a:solidFill>
                  <a:srgbClr val="FFFFCC"/>
                </a:solidFill>
                <a:latin typeface="Times New Roman"/>
                <a:cs typeface="+mn-cs"/>
              </a:rPr>
              <a:t>). </a:t>
            </a:r>
            <a:r>
              <a:rPr lang="es-ES" sz="1400" kern="0" dirty="0" err="1">
                <a:solidFill>
                  <a:srgbClr val="FFFFCC"/>
                </a:solidFill>
                <a:latin typeface="Times New Roman"/>
                <a:cs typeface="+mn-cs"/>
              </a:rPr>
              <a:t>Available</a:t>
            </a:r>
            <a:r>
              <a:rPr lang="es-ES" sz="1400" kern="0" dirty="0">
                <a:solidFill>
                  <a:srgbClr val="FFFFCC"/>
                </a:solidFill>
                <a:latin typeface="Times New Roman"/>
                <a:cs typeface="+mn-cs"/>
              </a:rPr>
              <a:t> </a:t>
            </a:r>
            <a:r>
              <a:rPr lang="es-ES" sz="1400" kern="0" dirty="0" err="1">
                <a:solidFill>
                  <a:srgbClr val="FFFFCC"/>
                </a:solidFill>
                <a:latin typeface="Times New Roman"/>
                <a:cs typeface="+mn-cs"/>
              </a:rPr>
              <a:t>from</a:t>
            </a:r>
            <a:r>
              <a:rPr lang="es-ES" sz="1400" kern="0" dirty="0">
                <a:solidFill>
                  <a:srgbClr val="FFFFCC"/>
                </a:solidFill>
                <a:latin typeface="Times New Roman"/>
                <a:cs typeface="+mn-cs"/>
              </a:rPr>
              <a:t>: https://www.researchgate.</a:t>
            </a:r>
          </a:p>
          <a:p>
            <a:r>
              <a:rPr lang="es-ES" sz="1400" kern="0" dirty="0">
                <a:solidFill>
                  <a:srgbClr val="FFFFCC"/>
                </a:solidFill>
                <a:latin typeface="Times New Roman"/>
                <a:cs typeface="+mn-cs"/>
              </a:rPr>
              <a:t>net/</a:t>
            </a:r>
            <a:r>
              <a:rPr lang="es-ES" sz="1400" kern="0" dirty="0" err="1">
                <a:solidFill>
                  <a:srgbClr val="FFFFCC"/>
                </a:solidFill>
                <a:latin typeface="Times New Roman"/>
                <a:cs typeface="+mn-cs"/>
              </a:rPr>
              <a:t>publication</a:t>
            </a:r>
            <a:r>
              <a:rPr lang="es-ES" sz="1400" kern="0" dirty="0">
                <a:solidFill>
                  <a:srgbClr val="FFFFCC"/>
                </a:solidFill>
                <a:latin typeface="Times New Roman"/>
                <a:cs typeface="+mn-cs"/>
              </a:rPr>
              <a:t>/321084758</a:t>
            </a:r>
            <a:r>
              <a:rPr lang="es-ES" sz="1400" kern="0" dirty="0">
                <a:solidFill>
                  <a:srgbClr val="FFFFFF"/>
                </a:solidFill>
                <a:latin typeface="Times New Roman"/>
                <a:cs typeface="+mn-cs"/>
              </a:rPr>
              <a:t> </a:t>
            </a:r>
            <a:r>
              <a:rPr lang="es-ES" sz="1400" kern="0" dirty="0">
                <a:solidFill>
                  <a:srgbClr val="FFFFCC"/>
                </a:solidFill>
                <a:latin typeface="Times New Roman"/>
                <a:cs typeface="+mn-cs"/>
              </a:rPr>
              <a:t>Actualizacion_en_Estatinas_Segun_el_perfil_de_nuestros_pacientes [</a:t>
            </a:r>
            <a:r>
              <a:rPr lang="es-ES" sz="1400" kern="0" dirty="0" err="1">
                <a:solidFill>
                  <a:srgbClr val="FFFFCC"/>
                </a:solidFill>
                <a:latin typeface="Times New Roman"/>
                <a:cs typeface="+mn-cs"/>
              </a:rPr>
              <a:t>accessed</a:t>
            </a:r>
            <a:r>
              <a:rPr lang="es-ES" sz="1400" kern="0" dirty="0">
                <a:solidFill>
                  <a:srgbClr val="FFFFCC"/>
                </a:solidFill>
                <a:latin typeface="Times New Roman"/>
                <a:cs typeface="+mn-cs"/>
              </a:rPr>
              <a:t> </a:t>
            </a:r>
            <a:r>
              <a:rPr lang="es-ES" sz="1400" kern="0" dirty="0" err="1">
                <a:solidFill>
                  <a:srgbClr val="FFFFCC"/>
                </a:solidFill>
                <a:latin typeface="Times New Roman"/>
                <a:cs typeface="+mn-cs"/>
              </a:rPr>
              <a:t>May</a:t>
            </a:r>
            <a:r>
              <a:rPr lang="es-ES" sz="1400" kern="0" dirty="0">
                <a:solidFill>
                  <a:srgbClr val="FFFFCC"/>
                </a:solidFill>
                <a:latin typeface="Times New Roman"/>
                <a:cs typeface="+mn-cs"/>
              </a:rPr>
              <a:t> 22 2018</a:t>
            </a:r>
            <a:r>
              <a:rPr lang="es-ES" sz="1500" kern="0" dirty="0">
                <a:solidFill>
                  <a:srgbClr val="FFFFCC"/>
                </a:solidFill>
                <a:latin typeface="Times New Roman"/>
                <a:cs typeface="+mn-cs"/>
              </a:rPr>
              <a:t>].</a:t>
            </a:r>
            <a:endParaRPr lang="es-ES" dirty="0"/>
          </a:p>
        </p:txBody>
      </p:sp>
    </p:spTree>
    <p:extLst>
      <p:ext uri="{BB962C8B-B14F-4D97-AF65-F5344CB8AC3E}">
        <p14:creationId xmlns:p14="http://schemas.microsoft.com/office/powerpoint/2010/main" val="239754056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71600" y="285728"/>
            <a:ext cx="7554516" cy="881062"/>
          </a:xfrm>
        </p:spPr>
        <p:txBody>
          <a:bodyPr/>
          <a:lstStyle/>
          <a:p>
            <a:pPr algn="l"/>
            <a:r>
              <a:rPr lang="es-ES" sz="2800" b="1" dirty="0">
                <a:solidFill>
                  <a:srgbClr val="00FF00"/>
                </a:solidFill>
              </a:rPr>
              <a:t>Estudios con </a:t>
            </a:r>
            <a:r>
              <a:rPr lang="es-ES" sz="2800" b="1" dirty="0" err="1">
                <a:solidFill>
                  <a:srgbClr val="00FF00"/>
                </a:solidFill>
              </a:rPr>
              <a:t>Pitavastatina</a:t>
            </a:r>
            <a:r>
              <a:rPr lang="es-ES" sz="2800" b="1" dirty="0">
                <a:solidFill>
                  <a:srgbClr val="00FF00"/>
                </a:solidFill>
              </a:rPr>
              <a:t> </a:t>
            </a:r>
            <a:endParaRPr lang="es-ES_tradnl" sz="3200" dirty="0">
              <a:solidFill>
                <a:schemeClr val="bg1"/>
              </a:solidFill>
              <a:effectLst/>
            </a:endParaRPr>
          </a:p>
        </p:txBody>
      </p:sp>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buNone/>
            </a:pPr>
            <a:r>
              <a:rPr lang="es-ES" sz="2400" dirty="0">
                <a:solidFill>
                  <a:schemeClr val="accent3"/>
                </a:solidFill>
                <a:latin typeface="Arial" charset="0"/>
              </a:rPr>
              <a:t>       </a:t>
            </a:r>
            <a:r>
              <a:rPr lang="es-ES" sz="2400" b="1" dirty="0">
                <a:solidFill>
                  <a:srgbClr val="FFFF00"/>
                </a:solidFill>
                <a:latin typeface="Arial" charset="0"/>
              </a:rPr>
              <a:t>Estudio LIVES (</a:t>
            </a:r>
            <a:r>
              <a:rPr lang="es-ES" sz="2400" b="1" dirty="0" err="1">
                <a:solidFill>
                  <a:srgbClr val="FFFF00"/>
                </a:solidFill>
                <a:latin typeface="Arial" charset="0"/>
              </a:rPr>
              <a:t>Livalo</a:t>
            </a:r>
            <a:r>
              <a:rPr lang="es-ES" sz="2400" b="1" dirty="0">
                <a:solidFill>
                  <a:srgbClr val="FFFF00"/>
                </a:solidFill>
                <a:latin typeface="Arial" charset="0"/>
              </a:rPr>
              <a:t> </a:t>
            </a:r>
            <a:r>
              <a:rPr lang="es-ES" sz="2400" b="1" dirty="0" err="1">
                <a:solidFill>
                  <a:srgbClr val="FFFF00"/>
                </a:solidFill>
                <a:latin typeface="Arial" charset="0"/>
              </a:rPr>
              <a:t>Effectiveness</a:t>
            </a:r>
            <a:r>
              <a:rPr lang="es-ES" sz="2400" b="1" dirty="0">
                <a:solidFill>
                  <a:srgbClr val="FFFF00"/>
                </a:solidFill>
                <a:latin typeface="Arial" charset="0"/>
              </a:rPr>
              <a:t> and Safety) </a:t>
            </a:r>
            <a:r>
              <a:rPr lang="es-ES" sz="2400" dirty="0">
                <a:solidFill>
                  <a:schemeClr val="accent3"/>
                </a:solidFill>
                <a:latin typeface="Arial" charset="0"/>
              </a:rPr>
              <a:t>con </a:t>
            </a:r>
            <a:r>
              <a:rPr lang="es-ES" sz="2400" dirty="0" err="1">
                <a:solidFill>
                  <a:schemeClr val="accent3"/>
                </a:solidFill>
                <a:latin typeface="Arial" charset="0"/>
              </a:rPr>
              <a:t>pitavastatina</a:t>
            </a:r>
            <a:r>
              <a:rPr lang="es-ES" sz="2400" dirty="0">
                <a:solidFill>
                  <a:schemeClr val="accent3"/>
                </a:solidFill>
                <a:latin typeface="Arial" charset="0"/>
              </a:rPr>
              <a:t>.</a:t>
            </a:r>
          </a:p>
          <a:p>
            <a:pPr marL="609600" indent="-609600">
              <a:buClr>
                <a:schemeClr val="accent3"/>
              </a:buClr>
              <a:buSzPct val="110000"/>
              <a:buNone/>
            </a:pPr>
            <a:endParaRPr lang="es-ES" sz="2400" dirty="0">
              <a:solidFill>
                <a:schemeClr val="accent3"/>
              </a:solidFill>
              <a:latin typeface="Arial" charset="0"/>
            </a:endParaRPr>
          </a:p>
          <a:p>
            <a:pPr marL="609600" indent="-609600">
              <a:buClr>
                <a:schemeClr val="accent3"/>
              </a:buClr>
              <a:buSzPct val="110000"/>
            </a:pPr>
            <a:r>
              <a:rPr lang="es-ES" sz="2400" dirty="0">
                <a:solidFill>
                  <a:schemeClr val="accent3"/>
                </a:solidFill>
                <a:latin typeface="Arial" charset="0"/>
              </a:rPr>
              <a:t> Se realizó en </a:t>
            </a:r>
            <a:r>
              <a:rPr lang="es-ES" sz="2400" b="1" dirty="0">
                <a:solidFill>
                  <a:srgbClr val="66FF33"/>
                </a:solidFill>
                <a:latin typeface="Arial" charset="0"/>
              </a:rPr>
              <a:t>19.925 pacientes </a:t>
            </a:r>
            <a:r>
              <a:rPr lang="es-ES" sz="2400" dirty="0">
                <a:solidFill>
                  <a:schemeClr val="accent3"/>
                </a:solidFill>
                <a:latin typeface="Arial" charset="0"/>
              </a:rPr>
              <a:t>japoneses con un seguimiento a más de dos años, 5.133 tenían DM2, </a:t>
            </a:r>
            <a:r>
              <a:rPr lang="es-MX" sz="2400" dirty="0">
                <a:solidFill>
                  <a:srgbClr val="00FFFF"/>
                </a:solidFill>
                <a:latin typeface="Arial" charset="0"/>
              </a:rPr>
              <a:t>el fármaco no afectó negativamente el control </a:t>
            </a:r>
            <a:r>
              <a:rPr lang="es-MX" sz="2400" dirty="0" err="1">
                <a:solidFill>
                  <a:srgbClr val="00FFFF"/>
                </a:solidFill>
                <a:latin typeface="Arial" charset="0"/>
              </a:rPr>
              <a:t>glucémico</a:t>
            </a:r>
            <a:r>
              <a:rPr lang="es-MX" sz="2400" dirty="0">
                <a:solidFill>
                  <a:srgbClr val="00FFFF"/>
                </a:solidFill>
                <a:latin typeface="Arial" charset="0"/>
              </a:rPr>
              <a:t> </a:t>
            </a:r>
            <a:r>
              <a:rPr lang="es-MX" sz="2400" dirty="0">
                <a:solidFill>
                  <a:schemeClr val="accent3"/>
                </a:solidFill>
                <a:latin typeface="Arial" charset="0"/>
              </a:rPr>
              <a:t>según lo evaluado por el nivel de hemoglobina </a:t>
            </a:r>
            <a:r>
              <a:rPr lang="es-MX" sz="2400" dirty="0" err="1">
                <a:solidFill>
                  <a:schemeClr val="accent3"/>
                </a:solidFill>
                <a:latin typeface="Arial" charset="0"/>
              </a:rPr>
              <a:t>glicosilada</a:t>
            </a:r>
            <a:r>
              <a:rPr lang="es-MX" sz="2400" dirty="0">
                <a:solidFill>
                  <a:schemeClr val="accent3"/>
                </a:solidFill>
                <a:latin typeface="Arial" charset="0"/>
              </a:rPr>
              <a:t>.</a:t>
            </a:r>
            <a:endParaRPr lang="es-ES" sz="2400" dirty="0">
              <a:solidFill>
                <a:schemeClr val="accent3"/>
              </a:solidFill>
              <a:latin typeface="Arial" charset="0"/>
            </a:endParaRPr>
          </a:p>
          <a:p>
            <a:pPr marL="609600" indent="-609600">
              <a:buClr>
                <a:schemeClr val="accent3"/>
              </a:buClr>
              <a:buSzPct val="110000"/>
              <a:buNone/>
            </a:pPr>
            <a:endParaRPr lang="es-AR" sz="2400" dirty="0">
              <a:solidFill>
                <a:schemeClr val="accent3"/>
              </a:solidFill>
              <a:latin typeface="Arial" charset="0"/>
            </a:endParaRPr>
          </a:p>
          <a:p>
            <a:pPr marL="609600" indent="-609600">
              <a:buClr>
                <a:schemeClr val="accent3"/>
              </a:buClr>
              <a:buSzPct val="110000"/>
              <a:buNone/>
            </a:pPr>
            <a:endParaRPr lang="es-ES_tradnl" sz="1400" dirty="0">
              <a:solidFill>
                <a:schemeClr val="accent3"/>
              </a:solidFill>
              <a:latin typeface="Arial" charset="0"/>
            </a:endParaRPr>
          </a:p>
          <a:p>
            <a:pPr marL="609600" indent="-609600">
              <a:buClr>
                <a:schemeClr val="accent3"/>
              </a:buClr>
              <a:buSzPct val="110000"/>
              <a:buNone/>
            </a:pPr>
            <a:endParaRPr lang="es-ES_tradnl" sz="1400" dirty="0">
              <a:solidFill>
                <a:schemeClr val="accent3"/>
              </a:solidFill>
              <a:latin typeface="Arial" charset="0"/>
            </a:endParaRPr>
          </a:p>
          <a:p>
            <a:pPr marL="609600" indent="-609600">
              <a:buClr>
                <a:schemeClr val="accent3"/>
              </a:buClr>
              <a:buSzPct val="110000"/>
              <a:buNone/>
            </a:pPr>
            <a:endParaRPr lang="es-ES_tradnl" sz="1400" dirty="0">
              <a:solidFill>
                <a:schemeClr val="accent3"/>
              </a:solidFill>
              <a:latin typeface="Arial" charset="0"/>
            </a:endParaRPr>
          </a:p>
          <a:p>
            <a:pPr marL="609600" indent="-609600">
              <a:buClr>
                <a:schemeClr val="accent3"/>
              </a:buClr>
              <a:buSzPct val="110000"/>
              <a:buNone/>
            </a:pPr>
            <a:endParaRPr lang="es-ES_tradnl" sz="1400" dirty="0">
              <a:solidFill>
                <a:schemeClr val="accent3"/>
              </a:solidFill>
              <a:latin typeface="Arial" charset="0"/>
            </a:endParaRPr>
          </a:p>
          <a:p>
            <a:pPr marL="609600" indent="-609600">
              <a:buClr>
                <a:schemeClr val="accent3"/>
              </a:buClr>
              <a:buSzPct val="110000"/>
              <a:buNone/>
            </a:pPr>
            <a:endParaRPr lang="es-ES_tradnl" sz="1400" dirty="0">
              <a:solidFill>
                <a:schemeClr val="accent3"/>
              </a:solidFill>
              <a:latin typeface="Arial" charset="0"/>
            </a:endParaRPr>
          </a:p>
          <a:p>
            <a:pPr marL="609600" indent="-609600">
              <a:buClr>
                <a:schemeClr val="accent3"/>
              </a:buClr>
              <a:buSzPct val="110000"/>
              <a:buNone/>
            </a:pPr>
            <a:endParaRPr lang="es-ES_tradnl" sz="1400" dirty="0">
              <a:solidFill>
                <a:schemeClr val="accent3"/>
              </a:solidFill>
              <a:latin typeface="Arial" charset="0"/>
            </a:endParaRPr>
          </a:p>
          <a:p>
            <a:pPr marL="609600" indent="-609600">
              <a:buClr>
                <a:schemeClr val="accent3"/>
              </a:buClr>
              <a:buSzPct val="110000"/>
              <a:buNone/>
            </a:pPr>
            <a:r>
              <a:rPr lang="es-ES_tradnl" sz="1400" dirty="0">
                <a:solidFill>
                  <a:schemeClr val="accent3"/>
                </a:solidFill>
                <a:latin typeface="Arial" charset="0"/>
              </a:rPr>
              <a:t>T. </a:t>
            </a:r>
            <a:r>
              <a:rPr lang="es-ES_tradnl" sz="1400" dirty="0" err="1">
                <a:solidFill>
                  <a:schemeClr val="accent3"/>
                </a:solidFill>
                <a:latin typeface="Arial" charset="0"/>
              </a:rPr>
              <a:t>Teratomo</a:t>
            </a:r>
            <a:r>
              <a:rPr lang="es-ES_tradnl" sz="1400" dirty="0">
                <a:solidFill>
                  <a:schemeClr val="accent3"/>
                </a:solidFill>
                <a:latin typeface="Arial" charset="0"/>
              </a:rPr>
              <a:t>, H. </a:t>
            </a:r>
            <a:r>
              <a:rPr lang="es-ES_tradnl" sz="1400" dirty="0" err="1">
                <a:solidFill>
                  <a:schemeClr val="accent3"/>
                </a:solidFill>
                <a:latin typeface="Arial" charset="0"/>
              </a:rPr>
              <a:t>Shimano</a:t>
            </a:r>
            <a:r>
              <a:rPr lang="es-ES_tradnl" sz="1400" dirty="0">
                <a:solidFill>
                  <a:schemeClr val="accent3"/>
                </a:solidFill>
                <a:latin typeface="Arial" charset="0"/>
              </a:rPr>
              <a:t>, K. </a:t>
            </a:r>
            <a:r>
              <a:rPr lang="es-ES_tradnl" sz="1400" dirty="0" err="1">
                <a:solidFill>
                  <a:schemeClr val="accent3"/>
                </a:solidFill>
                <a:latin typeface="Arial" charset="0"/>
              </a:rPr>
              <a:t>Yokote</a:t>
            </a:r>
            <a:r>
              <a:rPr lang="es-ES_tradnl" sz="1400" dirty="0">
                <a:solidFill>
                  <a:schemeClr val="accent3"/>
                </a:solidFill>
                <a:latin typeface="Arial" charset="0"/>
              </a:rPr>
              <a:t>, M. </a:t>
            </a:r>
            <a:r>
              <a:rPr lang="es-ES_tradnl" sz="1400" dirty="0" err="1">
                <a:solidFill>
                  <a:schemeClr val="accent3"/>
                </a:solidFill>
                <a:latin typeface="Arial" charset="0"/>
              </a:rPr>
              <a:t>Urashima.New</a:t>
            </a:r>
            <a:r>
              <a:rPr lang="es-ES_tradnl" sz="1400" dirty="0">
                <a:solidFill>
                  <a:schemeClr val="accent3"/>
                </a:solidFill>
                <a:latin typeface="Arial" charset="0"/>
              </a:rPr>
              <a:t> </a:t>
            </a:r>
            <a:r>
              <a:rPr lang="es-ES_tradnl" sz="1400" dirty="0" err="1">
                <a:solidFill>
                  <a:schemeClr val="accent3"/>
                </a:solidFill>
                <a:latin typeface="Arial" charset="0"/>
              </a:rPr>
              <a:t>evidence</a:t>
            </a:r>
            <a:r>
              <a:rPr lang="es-ES_tradnl" sz="1400" dirty="0">
                <a:solidFill>
                  <a:schemeClr val="accent3"/>
                </a:solidFill>
                <a:latin typeface="Arial" charset="0"/>
              </a:rPr>
              <a:t> </a:t>
            </a:r>
            <a:r>
              <a:rPr lang="es-ES_tradnl" sz="1400" dirty="0" err="1">
                <a:solidFill>
                  <a:schemeClr val="accent3"/>
                </a:solidFill>
                <a:latin typeface="Arial" charset="0"/>
              </a:rPr>
              <a:t>on</a:t>
            </a:r>
            <a:r>
              <a:rPr lang="es-ES_tradnl" sz="1400" dirty="0">
                <a:solidFill>
                  <a:schemeClr val="accent3"/>
                </a:solidFill>
                <a:latin typeface="Arial" charset="0"/>
              </a:rPr>
              <a:t> </a:t>
            </a:r>
            <a:r>
              <a:rPr lang="es-ES_tradnl" sz="1400" dirty="0" err="1">
                <a:solidFill>
                  <a:schemeClr val="accent3"/>
                </a:solidFill>
                <a:latin typeface="Arial" charset="0"/>
              </a:rPr>
              <a:t>pitavastatin</a:t>
            </a:r>
            <a:r>
              <a:rPr lang="es-ES_tradnl" sz="1400" dirty="0">
                <a:solidFill>
                  <a:schemeClr val="accent3"/>
                </a:solidFill>
                <a:latin typeface="Arial" charset="0"/>
              </a:rPr>
              <a:t>: </a:t>
            </a:r>
            <a:r>
              <a:rPr lang="es-ES_tradnl" sz="1400" dirty="0" err="1">
                <a:solidFill>
                  <a:schemeClr val="accent3"/>
                </a:solidFill>
                <a:latin typeface="Arial" charset="0"/>
              </a:rPr>
              <a:t>efficacy</a:t>
            </a:r>
            <a:r>
              <a:rPr lang="es-ES_tradnl" sz="1400" dirty="0">
                <a:solidFill>
                  <a:schemeClr val="accent3"/>
                </a:solidFill>
                <a:latin typeface="Arial" charset="0"/>
              </a:rPr>
              <a:t> and safety in </a:t>
            </a:r>
            <a:r>
              <a:rPr lang="es-ES_tradnl" sz="1400" dirty="0" err="1">
                <a:solidFill>
                  <a:schemeClr val="accent3"/>
                </a:solidFill>
                <a:latin typeface="Arial" charset="0"/>
              </a:rPr>
              <a:t>clinical</a:t>
            </a:r>
            <a:r>
              <a:rPr lang="es-ES_tradnl" sz="1400" dirty="0">
                <a:solidFill>
                  <a:schemeClr val="accent3"/>
                </a:solidFill>
                <a:latin typeface="Arial" charset="0"/>
              </a:rPr>
              <a:t> </a:t>
            </a:r>
            <a:r>
              <a:rPr lang="es-ES_tradnl" sz="1400" dirty="0" err="1">
                <a:solidFill>
                  <a:schemeClr val="accent3"/>
                </a:solidFill>
                <a:latin typeface="Arial" charset="0"/>
              </a:rPr>
              <a:t>Studies</a:t>
            </a:r>
            <a:r>
              <a:rPr lang="es-ES_tradnl" sz="1400" dirty="0">
                <a:solidFill>
                  <a:schemeClr val="accent3"/>
                </a:solidFill>
                <a:latin typeface="Arial" charset="0"/>
              </a:rPr>
              <a:t>.</a:t>
            </a:r>
          </a:p>
          <a:p>
            <a:pPr marL="609600" indent="-609600">
              <a:buClr>
                <a:schemeClr val="accent3"/>
              </a:buClr>
              <a:buSzPct val="110000"/>
              <a:buNone/>
            </a:pPr>
            <a:r>
              <a:rPr lang="es-ES_tradnl" sz="1400" dirty="0" err="1">
                <a:solidFill>
                  <a:schemeClr val="accent3"/>
                </a:solidFill>
                <a:latin typeface="Arial" charset="0"/>
              </a:rPr>
              <a:t>Expert</a:t>
            </a:r>
            <a:r>
              <a:rPr lang="es-ES_tradnl" sz="1400" dirty="0">
                <a:solidFill>
                  <a:schemeClr val="accent3"/>
                </a:solidFill>
                <a:latin typeface="Arial" charset="0"/>
              </a:rPr>
              <a:t> </a:t>
            </a:r>
            <a:r>
              <a:rPr lang="es-ES_tradnl" sz="1400" dirty="0" err="1">
                <a:solidFill>
                  <a:schemeClr val="accent3"/>
                </a:solidFill>
                <a:latin typeface="Arial" charset="0"/>
              </a:rPr>
              <a:t>Opin</a:t>
            </a:r>
            <a:r>
              <a:rPr lang="es-ES_tradnl" sz="1400" dirty="0">
                <a:solidFill>
                  <a:schemeClr val="accent3"/>
                </a:solidFill>
                <a:latin typeface="Arial" charset="0"/>
              </a:rPr>
              <a:t> </a:t>
            </a:r>
            <a:r>
              <a:rPr lang="es-ES_tradnl" sz="1400" dirty="0" err="1">
                <a:solidFill>
                  <a:schemeClr val="accent3"/>
                </a:solidFill>
                <a:latin typeface="Arial" charset="0"/>
              </a:rPr>
              <a:t>Pharmacother</a:t>
            </a:r>
            <a:r>
              <a:rPr lang="es-ES_tradnl" sz="1400" dirty="0">
                <a:solidFill>
                  <a:schemeClr val="accent3"/>
                </a:solidFill>
                <a:latin typeface="Arial" charset="0"/>
              </a:rPr>
              <a:t>., 11 (2010), pp. 817-828</a:t>
            </a:r>
          </a:p>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Tree>
    <p:extLst>
      <p:ext uri="{BB962C8B-B14F-4D97-AF65-F5344CB8AC3E}">
        <p14:creationId xmlns:p14="http://schemas.microsoft.com/office/powerpoint/2010/main" val="154291657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71600" y="285728"/>
            <a:ext cx="7554516" cy="881062"/>
          </a:xfrm>
        </p:spPr>
        <p:txBody>
          <a:bodyPr/>
          <a:lstStyle/>
          <a:p>
            <a:pPr algn="l"/>
            <a:r>
              <a:rPr lang="es-ES" sz="2800" b="1" dirty="0">
                <a:solidFill>
                  <a:srgbClr val="00FF00"/>
                </a:solidFill>
              </a:rPr>
              <a:t>Incidencia sobre los parámetros de control de la glucosa con </a:t>
            </a:r>
            <a:r>
              <a:rPr lang="es-ES" sz="2800" b="1" dirty="0" err="1">
                <a:solidFill>
                  <a:srgbClr val="00FF00"/>
                </a:solidFill>
              </a:rPr>
              <a:t>pitavastatina</a:t>
            </a:r>
            <a:r>
              <a:rPr lang="es-ES" sz="2800" b="1" dirty="0">
                <a:solidFill>
                  <a:srgbClr val="00FF00"/>
                </a:solidFill>
              </a:rPr>
              <a:t>. </a:t>
            </a:r>
            <a:endParaRPr lang="es-ES_tradnl" sz="3200" dirty="0">
              <a:solidFill>
                <a:schemeClr val="bg1"/>
              </a:solidFill>
              <a:effectLst/>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pic>
        <p:nvPicPr>
          <p:cNvPr id="320514" name="Picture 2" descr="https://multimedia.elsevier.es/PublicationsMultimediaV1/file/02149168/0000002700000003/v1_201506010249/S0214916815000078/v1_201506010249/es/main.assets/gr5.jpeg?xkr=ue/ImdikoIMrsJoerZ+w997EogCnBdOOD93cPFbanNcxT+B4FjbiPdoCJto3d5S/Ch6vvG+Cp80/Jya7nfY0UufPi6n9i3OxKlv6NCJuZSC4dQbT56tB7A7dg3fWIcRbpW2AUn1XIH0x/8fRwObNtT+Gh4qvtQM1hUFWBvUJjd3em71UI94+b2+vygH+GeWdWGhTm5TI4+0cvFQcpXoh4JIkABonCJxZ5Ml0ZVHrYQL/5r4bmHg7jPh+pxsNDmqNMk42ivTBEvR2DThZqpxC/r118SLLHUJdHOrOd8lIrHUJc9qFlL6wbQ3FgSFxse4I"/>
          <p:cNvPicPr>
            <a:picLocks noChangeAspect="1" noChangeArrowheads="1"/>
          </p:cNvPicPr>
          <p:nvPr/>
        </p:nvPicPr>
        <p:blipFill>
          <a:blip r:embed="rId5"/>
          <a:srcRect/>
          <a:stretch>
            <a:fillRect/>
          </a:stretch>
        </p:blipFill>
        <p:spPr bwMode="auto">
          <a:xfrm>
            <a:off x="785782" y="1178744"/>
            <a:ext cx="8286808" cy="5679256"/>
          </a:xfrm>
          <a:prstGeom prst="rect">
            <a:avLst/>
          </a:prstGeom>
          <a:noFill/>
        </p:spPr>
      </p:pic>
    </p:spTree>
    <p:extLst>
      <p:ext uri="{BB962C8B-B14F-4D97-AF65-F5344CB8AC3E}">
        <p14:creationId xmlns:p14="http://schemas.microsoft.com/office/powerpoint/2010/main" val="154291657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428736"/>
            <a:ext cx="9715568" cy="3429024"/>
          </a:xfrm>
          <a:noFill/>
        </p:spPr>
        <p:txBody>
          <a:bodyPr/>
          <a:lstStyle/>
          <a:p>
            <a:pPr marL="609600" indent="-609600">
              <a:buClr>
                <a:schemeClr val="accent3"/>
              </a:buClr>
              <a:buSzPct val="110000"/>
            </a:pPr>
            <a:r>
              <a:rPr lang="es-MX" sz="2400" b="1" dirty="0">
                <a:solidFill>
                  <a:schemeClr val="accent3"/>
                </a:solidFill>
                <a:latin typeface="Arial" charset="0"/>
              </a:rPr>
              <a:t>En el mundo hay más de 400 millones de personas con </a:t>
            </a:r>
            <a:r>
              <a:rPr lang="es-MX" sz="2400" b="1" dirty="0" err="1">
                <a:solidFill>
                  <a:schemeClr val="accent3"/>
                </a:solidFill>
                <a:latin typeface="Arial" charset="0"/>
              </a:rPr>
              <a:t>prediabetes</a:t>
            </a:r>
            <a:r>
              <a:rPr lang="es-MX" sz="2400" b="1" dirty="0">
                <a:solidFill>
                  <a:schemeClr val="accent3"/>
                </a:solidFill>
                <a:latin typeface="Arial" charset="0"/>
              </a:rPr>
              <a:t>.</a:t>
            </a:r>
            <a:endParaRPr lang="es-MX" sz="2400" dirty="0">
              <a:solidFill>
                <a:schemeClr val="accent3"/>
              </a:solidFill>
              <a:latin typeface="Arial" charset="0"/>
            </a:endParaRPr>
          </a:p>
          <a:p>
            <a:pPr marL="609600" indent="-609600">
              <a:buClr>
                <a:schemeClr val="accent3"/>
              </a:buClr>
              <a:buSzPct val="110000"/>
            </a:pPr>
            <a:endParaRPr lang="es-MX" sz="2400" dirty="0">
              <a:solidFill>
                <a:schemeClr val="accent3"/>
              </a:solidFill>
              <a:latin typeface="Arial" charset="0"/>
            </a:endParaRPr>
          </a:p>
          <a:p>
            <a:pPr marL="609600" indent="-609600">
              <a:buClr>
                <a:schemeClr val="accent3"/>
              </a:buClr>
              <a:buSzPct val="110000"/>
            </a:pPr>
            <a:r>
              <a:rPr lang="es-MX" sz="2400" dirty="0">
                <a:solidFill>
                  <a:schemeClr val="accent3"/>
                </a:solidFill>
                <a:latin typeface="Arial" charset="0"/>
              </a:rPr>
              <a:t>Aproximadamente 96 millones de adultos </a:t>
            </a:r>
            <a:r>
              <a:rPr lang="es-MX" sz="2400" b="1" dirty="0">
                <a:solidFill>
                  <a:srgbClr val="FFFF00"/>
                </a:solidFill>
                <a:latin typeface="Arial" charset="0"/>
              </a:rPr>
              <a:t>en los EE. UU. más de 1 de cada 3 tienen </a:t>
            </a:r>
            <a:r>
              <a:rPr lang="es-MX" sz="2400" b="1" dirty="0" err="1">
                <a:solidFill>
                  <a:srgbClr val="FFFF00"/>
                </a:solidFill>
                <a:latin typeface="Arial" charset="0"/>
              </a:rPr>
              <a:t>prediabetes</a:t>
            </a:r>
            <a:r>
              <a:rPr lang="es-MX" sz="2400" b="1" dirty="0">
                <a:solidFill>
                  <a:srgbClr val="FFFF00"/>
                </a:solidFill>
                <a:latin typeface="Arial" charset="0"/>
              </a:rPr>
              <a:t>. Entre ellos, más del 80 % no sabe que la tiene. </a:t>
            </a:r>
          </a:p>
          <a:p>
            <a:pPr marL="609600" indent="-609600">
              <a:buClr>
                <a:schemeClr val="accent3"/>
              </a:buClr>
              <a:buSzPct val="110000"/>
            </a:pPr>
            <a:endParaRPr lang="es-MX" sz="2400" dirty="0">
              <a:solidFill>
                <a:schemeClr val="accent3"/>
              </a:solidFill>
              <a:latin typeface="Arial" charset="0"/>
            </a:endParaRPr>
          </a:p>
          <a:p>
            <a:pPr marL="609600" indent="-609600">
              <a:buClr>
                <a:schemeClr val="accent3"/>
              </a:buClr>
              <a:buSzPct val="110000"/>
            </a:pPr>
            <a:r>
              <a:rPr lang="es-MX" sz="2400" dirty="0">
                <a:solidFill>
                  <a:schemeClr val="accent3"/>
                </a:solidFill>
                <a:latin typeface="Arial" charset="0"/>
              </a:rPr>
              <a:t>En Europa, la </a:t>
            </a:r>
            <a:r>
              <a:rPr lang="es-MX" sz="2400" dirty="0" err="1">
                <a:solidFill>
                  <a:schemeClr val="accent3"/>
                </a:solidFill>
                <a:latin typeface="Arial" charset="0"/>
              </a:rPr>
              <a:t>prediabetes</a:t>
            </a:r>
            <a:r>
              <a:rPr lang="es-MX" sz="2400" dirty="0">
                <a:solidFill>
                  <a:schemeClr val="accent3"/>
                </a:solidFill>
                <a:latin typeface="Arial" charset="0"/>
              </a:rPr>
              <a:t> afecta a 1 de cada 5 adultos. </a:t>
            </a:r>
          </a:p>
          <a:p>
            <a:pPr marL="609600" indent="-609600">
              <a:buClr>
                <a:schemeClr val="accent3"/>
              </a:buClr>
              <a:buSzPct val="110000"/>
            </a:pPr>
            <a:endParaRPr lang="es-MX" sz="2400" dirty="0">
              <a:solidFill>
                <a:schemeClr val="accent3"/>
              </a:solidFill>
              <a:latin typeface="Arial" charset="0"/>
            </a:endParaRPr>
          </a:p>
          <a:p>
            <a:pPr marL="609600" indent="-609600">
              <a:buClr>
                <a:schemeClr val="accent3"/>
              </a:buClr>
              <a:buSzPct val="110000"/>
            </a:pPr>
            <a:r>
              <a:rPr lang="es-MX" sz="2400" dirty="0">
                <a:solidFill>
                  <a:schemeClr val="accent3"/>
                </a:solidFill>
                <a:latin typeface="Arial" charset="0"/>
              </a:rPr>
              <a:t>Tienen una </a:t>
            </a:r>
            <a:r>
              <a:rPr lang="es-MX" sz="2400" b="1" dirty="0">
                <a:solidFill>
                  <a:srgbClr val="FFFF00"/>
                </a:solidFill>
                <a:latin typeface="Arial" charset="0"/>
              </a:rPr>
              <a:t>prevalencia mas elevada de </a:t>
            </a:r>
            <a:r>
              <a:rPr lang="es-MX" sz="2400" b="1" dirty="0" err="1">
                <a:solidFill>
                  <a:srgbClr val="FFFF00"/>
                </a:solidFill>
                <a:latin typeface="Arial" charset="0"/>
              </a:rPr>
              <a:t>dislipemia</a:t>
            </a:r>
            <a:r>
              <a:rPr lang="es-MX" sz="2400" b="1" dirty="0">
                <a:solidFill>
                  <a:srgbClr val="FFFF00"/>
                </a:solidFill>
                <a:latin typeface="Arial" charset="0"/>
              </a:rPr>
              <a:t> </a:t>
            </a:r>
            <a:r>
              <a:rPr lang="es-MX" sz="2400" dirty="0">
                <a:solidFill>
                  <a:schemeClr val="accent3"/>
                </a:solidFill>
                <a:latin typeface="Arial" charset="0"/>
              </a:rPr>
              <a:t>que aquellos con </a:t>
            </a:r>
            <a:r>
              <a:rPr lang="es-MX" sz="2400" dirty="0" err="1">
                <a:solidFill>
                  <a:schemeClr val="accent3"/>
                </a:solidFill>
                <a:latin typeface="Arial" charset="0"/>
              </a:rPr>
              <a:t>normoglucemia</a:t>
            </a:r>
            <a:r>
              <a:rPr lang="es-MX" sz="2400" dirty="0">
                <a:solidFill>
                  <a:schemeClr val="accent3"/>
                </a:solidFill>
                <a:latin typeface="Arial" charset="0"/>
              </a:rPr>
              <a:t>.</a:t>
            </a: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Tree>
    <p:extLst>
      <p:ext uri="{BB962C8B-B14F-4D97-AF65-F5344CB8AC3E}">
        <p14:creationId xmlns:p14="http://schemas.microsoft.com/office/powerpoint/2010/main" val="154291657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285860"/>
            <a:ext cx="9715568" cy="3500462"/>
          </a:xfrm>
          <a:noFill/>
        </p:spPr>
        <p:txBody>
          <a:bodyPr/>
          <a:lstStyle/>
          <a:p>
            <a:pPr marL="609600" indent="-609600">
              <a:buClr>
                <a:schemeClr val="accent3"/>
              </a:buClr>
              <a:buSzPct val="110000"/>
              <a:buNone/>
            </a:pPr>
            <a:r>
              <a:rPr lang="es-ES" sz="2400" b="1" dirty="0">
                <a:solidFill>
                  <a:srgbClr val="66FF33"/>
                </a:solidFill>
              </a:rPr>
              <a:t>        </a:t>
            </a:r>
            <a:endParaRPr lang="es-ES" sz="2400" b="1" dirty="0">
              <a:solidFill>
                <a:srgbClr val="FFFF00"/>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a:p>
            <a:pPr marL="609600" indent="-609600">
              <a:buClr>
                <a:schemeClr val="accent3"/>
              </a:buClr>
              <a:buSzPct val="110000"/>
              <a:buNone/>
            </a:pPr>
            <a:endParaRPr lang="en-US" sz="1400" dirty="0">
              <a:solidFill>
                <a:schemeClr val="bg1"/>
              </a:solidFill>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pic>
        <p:nvPicPr>
          <p:cNvPr id="7" name="Picture 2"/>
          <p:cNvPicPr>
            <a:picLocks noChangeAspect="1" noChangeArrowheads="1"/>
          </p:cNvPicPr>
          <p:nvPr/>
        </p:nvPicPr>
        <p:blipFill>
          <a:blip r:embed="rId5"/>
          <a:srcRect l="15234" t="3124" r="19140" b="8333"/>
          <a:stretch>
            <a:fillRect/>
          </a:stretch>
        </p:blipFill>
        <p:spPr bwMode="auto">
          <a:xfrm>
            <a:off x="1142972" y="1000108"/>
            <a:ext cx="8001056" cy="5715040"/>
          </a:xfrm>
          <a:prstGeom prst="rect">
            <a:avLst/>
          </a:prstGeom>
          <a:noFill/>
          <a:ln w="9525">
            <a:noFill/>
            <a:miter lim="800000"/>
            <a:headEnd/>
            <a:tailEnd/>
          </a:ln>
          <a:effectLst/>
        </p:spPr>
      </p:pic>
      <p:sp>
        <p:nvSpPr>
          <p:cNvPr id="8" name="7 Rectángulo"/>
          <p:cNvSpPr/>
          <p:nvPr/>
        </p:nvSpPr>
        <p:spPr>
          <a:xfrm>
            <a:off x="1071534" y="0"/>
            <a:ext cx="8072494" cy="1015663"/>
          </a:xfrm>
          <a:prstGeom prst="rect">
            <a:avLst/>
          </a:prstGeom>
        </p:spPr>
        <p:txBody>
          <a:bodyPr wrap="square">
            <a:spAutoFit/>
          </a:bodyPr>
          <a:lstStyle/>
          <a:p>
            <a:r>
              <a:rPr lang="es-ES" b="1" dirty="0">
                <a:solidFill>
                  <a:srgbClr val="FFFF00"/>
                </a:solidFill>
                <a:latin typeface="Calibri" pitchFamily="34" charset="0"/>
                <a:ea typeface="Calibri" pitchFamily="34" charset="0"/>
                <a:cs typeface="Times New Roman" pitchFamily="18" charset="0"/>
              </a:rPr>
              <a:t>Estudio J-PREDICT (</a:t>
            </a:r>
            <a:r>
              <a:rPr lang="es-ES" b="1" dirty="0" err="1">
                <a:solidFill>
                  <a:srgbClr val="FFFF00"/>
                </a:solidFill>
                <a:latin typeface="Calibri" pitchFamily="34" charset="0"/>
                <a:ea typeface="Calibri" pitchFamily="34" charset="0"/>
                <a:cs typeface="Times New Roman" pitchFamily="18" charset="0"/>
              </a:rPr>
              <a:t>Japan</a:t>
            </a:r>
            <a:r>
              <a:rPr lang="es-ES" b="1" dirty="0">
                <a:solidFill>
                  <a:srgbClr val="FFFF00"/>
                </a:solidFill>
                <a:latin typeface="Calibri" pitchFamily="34" charset="0"/>
                <a:ea typeface="Calibri" pitchFamily="34" charset="0"/>
                <a:cs typeface="Times New Roman" pitchFamily="18" charset="0"/>
              </a:rPr>
              <a:t>  </a:t>
            </a:r>
            <a:r>
              <a:rPr lang="es-ES" b="1" dirty="0" err="1">
                <a:solidFill>
                  <a:srgbClr val="FFFF00"/>
                </a:solidFill>
                <a:latin typeface="Calibri" pitchFamily="34" charset="0"/>
                <a:ea typeface="Calibri" pitchFamily="34" charset="0"/>
                <a:cs typeface="Times New Roman" pitchFamily="18" charset="0"/>
              </a:rPr>
              <a:t>Prevention</a:t>
            </a:r>
            <a:r>
              <a:rPr lang="es-ES" b="1" dirty="0">
                <a:solidFill>
                  <a:srgbClr val="FFFF00"/>
                </a:solidFill>
                <a:latin typeface="Calibri" pitchFamily="34" charset="0"/>
                <a:ea typeface="Calibri" pitchFamily="34" charset="0"/>
                <a:cs typeface="Times New Roman" pitchFamily="18" charset="0"/>
              </a:rPr>
              <a:t> </a:t>
            </a:r>
            <a:r>
              <a:rPr lang="es-ES" b="1" dirty="0" err="1">
                <a:solidFill>
                  <a:srgbClr val="FFFF00"/>
                </a:solidFill>
                <a:latin typeface="Calibri" pitchFamily="34" charset="0"/>
                <a:ea typeface="Calibri" pitchFamily="34" charset="0"/>
                <a:cs typeface="Times New Roman" pitchFamily="18" charset="0"/>
              </a:rPr>
              <a:t>Trialof</a:t>
            </a:r>
            <a:r>
              <a:rPr lang="es-ES" b="1" dirty="0">
                <a:solidFill>
                  <a:srgbClr val="FFFF00"/>
                </a:solidFill>
                <a:latin typeface="Calibri" pitchFamily="34" charset="0"/>
                <a:ea typeface="Calibri" pitchFamily="34" charset="0"/>
                <a:cs typeface="Times New Roman" pitchFamily="18" charset="0"/>
              </a:rPr>
              <a:t> Diabetes </a:t>
            </a:r>
            <a:r>
              <a:rPr lang="es-ES" b="1" dirty="0" err="1">
                <a:solidFill>
                  <a:srgbClr val="FFFF00"/>
                </a:solidFill>
                <a:latin typeface="Calibri" pitchFamily="34" charset="0"/>
                <a:ea typeface="Calibri" pitchFamily="34" charset="0"/>
                <a:cs typeface="Times New Roman" pitchFamily="18" charset="0"/>
              </a:rPr>
              <a:t>by</a:t>
            </a:r>
            <a:r>
              <a:rPr lang="es-ES" b="1" dirty="0">
                <a:solidFill>
                  <a:srgbClr val="FFFF00"/>
                </a:solidFill>
                <a:latin typeface="Calibri" pitchFamily="34" charset="0"/>
                <a:ea typeface="Calibri" pitchFamily="34" charset="0"/>
                <a:cs typeface="Times New Roman" pitchFamily="18" charset="0"/>
              </a:rPr>
              <a:t> </a:t>
            </a:r>
          </a:p>
          <a:p>
            <a:pPr lvl="0"/>
            <a:r>
              <a:rPr lang="es-ES" b="1" dirty="0" err="1">
                <a:solidFill>
                  <a:srgbClr val="FFFF00"/>
                </a:solidFill>
                <a:latin typeface="Calibri" pitchFamily="34" charset="0"/>
                <a:ea typeface="Calibri" pitchFamily="34" charset="0"/>
                <a:cs typeface="Times New Roman" pitchFamily="18" charset="0"/>
              </a:rPr>
              <a:t>Pitavastatin</a:t>
            </a:r>
            <a:r>
              <a:rPr lang="es-ES" b="1" dirty="0">
                <a:solidFill>
                  <a:srgbClr val="FFFF00"/>
                </a:solidFill>
                <a:latin typeface="Calibri" pitchFamily="34" charset="0"/>
                <a:ea typeface="Calibri" pitchFamily="34" charset="0"/>
                <a:cs typeface="Times New Roman" pitchFamily="18" charset="0"/>
              </a:rPr>
              <a:t> in </a:t>
            </a:r>
            <a:r>
              <a:rPr lang="es-ES" b="1" dirty="0" err="1">
                <a:solidFill>
                  <a:srgbClr val="FFFF00"/>
                </a:solidFill>
                <a:latin typeface="Calibri" pitchFamily="34" charset="0"/>
                <a:ea typeface="Calibri" pitchFamily="34" charset="0"/>
                <a:cs typeface="Times New Roman" pitchFamily="18" charset="0"/>
              </a:rPr>
              <a:t>Patients</a:t>
            </a:r>
            <a:r>
              <a:rPr lang="es-ES" b="1" dirty="0">
                <a:solidFill>
                  <a:srgbClr val="FFFF00"/>
                </a:solidFill>
                <a:latin typeface="Calibri" pitchFamily="34" charset="0"/>
                <a:ea typeface="Calibri" pitchFamily="34" charset="0"/>
                <a:cs typeface="Times New Roman" pitchFamily="18" charset="0"/>
              </a:rPr>
              <a:t> </a:t>
            </a:r>
            <a:r>
              <a:rPr lang="es-ES" b="1" dirty="0" err="1">
                <a:solidFill>
                  <a:srgbClr val="FFFF00"/>
                </a:solidFill>
                <a:latin typeface="Calibri" pitchFamily="34" charset="0"/>
                <a:ea typeface="Calibri" pitchFamily="34" charset="0"/>
                <a:cs typeface="Times New Roman" pitchFamily="18" charset="0"/>
              </a:rPr>
              <a:t>with</a:t>
            </a:r>
            <a:r>
              <a:rPr lang="es-ES" b="1" dirty="0">
                <a:solidFill>
                  <a:srgbClr val="FFFF00"/>
                </a:solidFill>
                <a:latin typeface="Calibri" pitchFamily="34" charset="0"/>
                <a:ea typeface="Calibri" pitchFamily="34" charset="0"/>
                <a:cs typeface="Times New Roman" pitchFamily="18" charset="0"/>
              </a:rPr>
              <a:t> </a:t>
            </a:r>
            <a:r>
              <a:rPr lang="es-ES" b="1" dirty="0" err="1">
                <a:solidFill>
                  <a:srgbClr val="FFFF00"/>
                </a:solidFill>
                <a:latin typeface="Calibri" pitchFamily="34" charset="0"/>
                <a:ea typeface="Calibri" pitchFamily="34" charset="0"/>
                <a:cs typeface="Times New Roman" pitchFamily="18" charset="0"/>
              </a:rPr>
              <a:t>Impaired</a:t>
            </a:r>
            <a:r>
              <a:rPr lang="es-ES" b="1" dirty="0">
                <a:solidFill>
                  <a:srgbClr val="FFFF00"/>
                </a:solidFill>
                <a:latin typeface="Calibri" pitchFamily="34" charset="0"/>
                <a:ea typeface="Calibri" pitchFamily="34" charset="0"/>
                <a:cs typeface="Times New Roman" pitchFamily="18" charset="0"/>
              </a:rPr>
              <a:t> </a:t>
            </a:r>
            <a:r>
              <a:rPr lang="es-ES" b="1" dirty="0" err="1">
                <a:solidFill>
                  <a:srgbClr val="FFFF00"/>
                </a:solidFill>
                <a:latin typeface="Calibri" pitchFamily="34" charset="0"/>
                <a:ea typeface="Calibri" pitchFamily="34" charset="0"/>
                <a:cs typeface="Times New Roman" pitchFamily="18" charset="0"/>
              </a:rPr>
              <a:t>Glucose</a:t>
            </a:r>
            <a:r>
              <a:rPr lang="es-ES" b="1" dirty="0">
                <a:solidFill>
                  <a:srgbClr val="FFFF00"/>
                </a:solidFill>
                <a:latin typeface="Calibri" pitchFamily="34" charset="0"/>
                <a:ea typeface="Calibri" pitchFamily="34" charset="0"/>
                <a:cs typeface="Times New Roman" pitchFamily="18" charset="0"/>
              </a:rPr>
              <a:t> </a:t>
            </a:r>
            <a:r>
              <a:rPr lang="es-ES" b="1" dirty="0" err="1">
                <a:solidFill>
                  <a:srgbClr val="FFFF00"/>
                </a:solidFill>
                <a:latin typeface="Calibri" pitchFamily="34" charset="0"/>
                <a:ea typeface="Calibri" pitchFamily="34" charset="0"/>
                <a:cs typeface="Times New Roman" pitchFamily="18" charset="0"/>
              </a:rPr>
              <a:t>Tolerance</a:t>
            </a:r>
            <a:r>
              <a:rPr lang="es-ES" b="1" dirty="0">
                <a:solidFill>
                  <a:srgbClr val="FFFF00"/>
                </a:solidFill>
                <a:latin typeface="Calibri" pitchFamily="34" charset="0"/>
                <a:ea typeface="Calibri" pitchFamily="34" charset="0"/>
                <a:cs typeface="Times New Roman" pitchFamily="18" charset="0"/>
              </a:rPr>
              <a:t>) 1240 pacientes, inicio abril del 2006 y finalización junio 2012.</a:t>
            </a:r>
          </a:p>
        </p:txBody>
      </p:sp>
      <p:sp>
        <p:nvSpPr>
          <p:cNvPr id="9" name="Oval 13"/>
          <p:cNvSpPr>
            <a:spLocks noChangeArrowheads="1"/>
          </p:cNvSpPr>
          <p:nvPr/>
        </p:nvSpPr>
        <p:spPr bwMode="auto">
          <a:xfrm>
            <a:off x="6429384" y="4786322"/>
            <a:ext cx="2214578" cy="785818"/>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Tree>
    <p:extLst>
      <p:ext uri="{BB962C8B-B14F-4D97-AF65-F5344CB8AC3E}">
        <p14:creationId xmlns:p14="http://schemas.microsoft.com/office/powerpoint/2010/main" val="2040645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buNone/>
            </a:pPr>
            <a:endParaRPr lang="es-ES_tradnl" sz="2400" dirty="0">
              <a:solidFill>
                <a:schemeClr val="accent3"/>
              </a:solidFill>
              <a:latin typeface="Arial" charset="0"/>
            </a:endParaRPr>
          </a:p>
          <a:p>
            <a:pPr marL="609600" indent="-609600">
              <a:buClr>
                <a:schemeClr val="accent3"/>
              </a:buClr>
              <a:buSzPct val="110000"/>
              <a:buNone/>
            </a:pPr>
            <a:endParaRPr lang="es-ES_tradnl" sz="2400" dirty="0">
              <a:solidFill>
                <a:schemeClr val="accent3"/>
              </a:solidFill>
              <a:latin typeface="Arial" charset="0"/>
            </a:endParaRPr>
          </a:p>
          <a:p>
            <a:pPr marL="609600" indent="-609600">
              <a:buClr>
                <a:schemeClr val="accent3"/>
              </a:buClr>
              <a:buSzPct val="110000"/>
              <a:buNone/>
            </a:pPr>
            <a:endParaRPr lang="es-ES_tradnl" sz="2400" dirty="0">
              <a:solidFill>
                <a:schemeClr val="accent3"/>
              </a:solidFill>
              <a:latin typeface="Arial" charset="0"/>
            </a:endParaRPr>
          </a:p>
          <a:p>
            <a:pPr marL="609600" indent="-609600">
              <a:buClr>
                <a:schemeClr val="accent3"/>
              </a:buClr>
              <a:buSzPct val="110000"/>
              <a:buNone/>
            </a:pPr>
            <a:r>
              <a:rPr lang="es-ES_tradnl" sz="2400" dirty="0">
                <a:solidFill>
                  <a:srgbClr val="FFFF00"/>
                </a:solidFill>
                <a:latin typeface="Arial" charset="0"/>
              </a:rPr>
              <a:t>      3. </a:t>
            </a:r>
            <a:r>
              <a:rPr lang="es-MX" sz="2400" dirty="0">
                <a:solidFill>
                  <a:srgbClr val="FFFF00"/>
                </a:solidFill>
                <a:latin typeface="Arial" charset="0"/>
              </a:rPr>
              <a:t>¿ Que dicen los estudios sobre el uso de </a:t>
            </a:r>
            <a:r>
              <a:rPr lang="es-MX" sz="2400" dirty="0" err="1">
                <a:solidFill>
                  <a:srgbClr val="FFFF00"/>
                </a:solidFill>
                <a:latin typeface="Arial" charset="0"/>
              </a:rPr>
              <a:t>estatinas</a:t>
            </a:r>
            <a:r>
              <a:rPr lang="es-MX" sz="2400" dirty="0">
                <a:solidFill>
                  <a:srgbClr val="FFFF00"/>
                </a:solidFill>
                <a:latin typeface="Arial" charset="0"/>
              </a:rPr>
              <a:t> en pacientes con </a:t>
            </a:r>
            <a:r>
              <a:rPr lang="es-MX" sz="2400" dirty="0" err="1">
                <a:solidFill>
                  <a:srgbClr val="FFFF00"/>
                </a:solidFill>
                <a:latin typeface="Arial" charset="0"/>
              </a:rPr>
              <a:t>Prediabetes</a:t>
            </a:r>
            <a:r>
              <a:rPr lang="es-MX" sz="2400" dirty="0">
                <a:solidFill>
                  <a:srgbClr val="FFFF00"/>
                </a:solidFill>
                <a:latin typeface="Arial" charset="0"/>
              </a:rPr>
              <a:t>?   ¿Todas las </a:t>
            </a:r>
            <a:r>
              <a:rPr lang="es-MX" sz="2400" dirty="0" err="1">
                <a:solidFill>
                  <a:srgbClr val="FFFF00"/>
                </a:solidFill>
                <a:latin typeface="Arial" charset="0"/>
              </a:rPr>
              <a:t>estatinas</a:t>
            </a:r>
            <a:r>
              <a:rPr lang="es-MX" sz="2400" dirty="0">
                <a:solidFill>
                  <a:srgbClr val="FFFF00"/>
                </a:solidFill>
                <a:latin typeface="Arial" charset="0"/>
              </a:rPr>
              <a:t> actúan iguales?</a:t>
            </a:r>
            <a:endParaRPr lang="es-ES_tradnl" sz="2400" b="1" dirty="0">
              <a:solidFill>
                <a:srgbClr val="FFFF00"/>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Tree>
    <p:extLst>
      <p:ext uri="{BB962C8B-B14F-4D97-AF65-F5344CB8AC3E}">
        <p14:creationId xmlns:p14="http://schemas.microsoft.com/office/powerpoint/2010/main" val="154291657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14278" y="1000108"/>
            <a:ext cx="9715568" cy="3429024"/>
          </a:xfrm>
          <a:noFill/>
        </p:spPr>
        <p:txBody>
          <a:bodyPr/>
          <a:lstStyle/>
          <a:p>
            <a:pPr marL="609600" indent="-609600">
              <a:buClr>
                <a:schemeClr val="accent3"/>
              </a:buClr>
              <a:buSzPct val="110000"/>
            </a:pPr>
            <a:r>
              <a:rPr lang="es-MX" sz="2400" dirty="0">
                <a:solidFill>
                  <a:schemeClr val="bg1"/>
                </a:solidFill>
                <a:latin typeface="+mj-lt"/>
              </a:rPr>
              <a:t>La evidencia recopilada de diferentes </a:t>
            </a:r>
            <a:r>
              <a:rPr lang="es-MX" sz="2400" dirty="0" err="1">
                <a:solidFill>
                  <a:schemeClr val="bg1"/>
                </a:solidFill>
                <a:latin typeface="+mj-lt"/>
              </a:rPr>
              <a:t>metanálisis</a:t>
            </a:r>
            <a:r>
              <a:rPr lang="es-MX" sz="2400" dirty="0">
                <a:solidFill>
                  <a:schemeClr val="bg1"/>
                </a:solidFill>
                <a:latin typeface="+mj-lt"/>
              </a:rPr>
              <a:t> indica que </a:t>
            </a:r>
            <a:r>
              <a:rPr lang="es-MX" sz="2400" b="1" dirty="0">
                <a:solidFill>
                  <a:srgbClr val="66FF33"/>
                </a:solidFill>
                <a:latin typeface="+mj-lt"/>
              </a:rPr>
              <a:t>las </a:t>
            </a:r>
            <a:r>
              <a:rPr lang="es-MX" sz="2400" b="1" dirty="0" err="1">
                <a:solidFill>
                  <a:srgbClr val="66FF33"/>
                </a:solidFill>
                <a:latin typeface="+mj-lt"/>
              </a:rPr>
              <a:t>estatinas</a:t>
            </a:r>
            <a:r>
              <a:rPr lang="es-MX" sz="2400" b="1" dirty="0">
                <a:solidFill>
                  <a:srgbClr val="66FF33"/>
                </a:solidFill>
                <a:latin typeface="+mj-lt"/>
              </a:rPr>
              <a:t> utilizadas en pacientes </a:t>
            </a:r>
            <a:r>
              <a:rPr lang="es-MX" sz="2400" b="1" dirty="0" err="1">
                <a:solidFill>
                  <a:srgbClr val="66FF33"/>
                </a:solidFill>
                <a:latin typeface="+mj-lt"/>
              </a:rPr>
              <a:t>prediabéticos</a:t>
            </a:r>
            <a:r>
              <a:rPr lang="es-MX" sz="2400" b="1" dirty="0">
                <a:solidFill>
                  <a:srgbClr val="66FF33"/>
                </a:solidFill>
                <a:latin typeface="+mj-lt"/>
              </a:rPr>
              <a:t> pueden aumentar el riesgo de diabetes </a:t>
            </a:r>
            <a:r>
              <a:rPr lang="es-MX" sz="2400" b="1" dirty="0" err="1">
                <a:solidFill>
                  <a:srgbClr val="66FF33"/>
                </a:solidFill>
                <a:latin typeface="+mj-lt"/>
              </a:rPr>
              <a:t>mellitus</a:t>
            </a:r>
            <a:r>
              <a:rPr lang="es-MX" sz="2400" b="1" dirty="0">
                <a:solidFill>
                  <a:srgbClr val="66FF33"/>
                </a:solidFill>
                <a:latin typeface="+mj-lt"/>
              </a:rPr>
              <a:t> tipo 2 de </a:t>
            </a:r>
            <a:r>
              <a:rPr lang="es-MX" sz="2400" b="1" dirty="0" err="1">
                <a:solidFill>
                  <a:srgbClr val="66FF33"/>
                </a:solidFill>
                <a:latin typeface="+mj-lt"/>
              </a:rPr>
              <a:t>novo</a:t>
            </a:r>
            <a:r>
              <a:rPr lang="es-MX" sz="2400" dirty="0">
                <a:solidFill>
                  <a:schemeClr val="bg1"/>
                </a:solidFill>
                <a:latin typeface="+mj-lt"/>
              </a:rPr>
              <a:t>, sin embargo  la relación entre el uso de </a:t>
            </a:r>
            <a:r>
              <a:rPr lang="es-MX" sz="2400" dirty="0" err="1">
                <a:solidFill>
                  <a:schemeClr val="bg1"/>
                </a:solidFill>
                <a:latin typeface="+mj-lt"/>
              </a:rPr>
              <a:t>estatinas</a:t>
            </a:r>
            <a:r>
              <a:rPr lang="es-MX" sz="2400" dirty="0">
                <a:solidFill>
                  <a:schemeClr val="bg1"/>
                </a:solidFill>
                <a:latin typeface="+mj-lt"/>
              </a:rPr>
              <a:t> y la incidencia de diabetes aún no está clara, como es el caso de la </a:t>
            </a:r>
            <a:r>
              <a:rPr lang="es-MX" sz="2400" dirty="0" err="1">
                <a:solidFill>
                  <a:schemeClr val="bg1"/>
                </a:solidFill>
                <a:latin typeface="+mj-lt"/>
              </a:rPr>
              <a:t>pitavastatina</a:t>
            </a:r>
            <a:r>
              <a:rPr lang="es-MX" sz="2400" dirty="0">
                <a:solidFill>
                  <a:schemeClr val="bg1"/>
                </a:solidFill>
                <a:latin typeface="+mj-lt"/>
              </a:rPr>
              <a:t>.</a:t>
            </a:r>
          </a:p>
          <a:p>
            <a:pPr marL="609600" indent="-609600">
              <a:buClr>
                <a:schemeClr val="accent3"/>
              </a:buClr>
              <a:buSzPct val="110000"/>
            </a:pPr>
            <a:endParaRPr lang="es-MX" sz="2400" dirty="0">
              <a:solidFill>
                <a:schemeClr val="bg1"/>
              </a:solidFill>
              <a:latin typeface="+mj-lt"/>
            </a:endParaRPr>
          </a:p>
          <a:p>
            <a:pPr marL="609600" indent="-609600">
              <a:buClr>
                <a:schemeClr val="accent3"/>
              </a:buClr>
              <a:buSzPct val="110000"/>
            </a:pPr>
            <a:r>
              <a:rPr lang="es-MX" sz="2400" b="1" dirty="0">
                <a:solidFill>
                  <a:srgbClr val="66FF33"/>
                </a:solidFill>
                <a:latin typeface="+mj-lt"/>
              </a:rPr>
              <a:t>La </a:t>
            </a:r>
            <a:r>
              <a:rPr lang="es-MX" sz="2400" b="1" dirty="0" err="1">
                <a:solidFill>
                  <a:srgbClr val="66FF33"/>
                </a:solidFill>
                <a:latin typeface="+mj-lt"/>
              </a:rPr>
              <a:t>diabetogenicidad</a:t>
            </a:r>
            <a:r>
              <a:rPr lang="es-MX" sz="2400" b="1" dirty="0">
                <a:solidFill>
                  <a:srgbClr val="66FF33"/>
                </a:solidFill>
                <a:latin typeface="+mj-lt"/>
              </a:rPr>
              <a:t> de las </a:t>
            </a:r>
            <a:r>
              <a:rPr lang="es-MX" sz="2400" b="1" dirty="0" err="1">
                <a:solidFill>
                  <a:srgbClr val="66FF33"/>
                </a:solidFill>
                <a:latin typeface="+mj-lt"/>
              </a:rPr>
              <a:t>estatinas</a:t>
            </a:r>
            <a:r>
              <a:rPr lang="es-MX" sz="2400" b="1" dirty="0">
                <a:solidFill>
                  <a:srgbClr val="66FF33"/>
                </a:solidFill>
                <a:latin typeface="+mj-lt"/>
              </a:rPr>
              <a:t> parece estar asociada con la propia </a:t>
            </a:r>
            <a:r>
              <a:rPr lang="es-MX" sz="2400" b="1" dirty="0" err="1">
                <a:solidFill>
                  <a:srgbClr val="66FF33"/>
                </a:solidFill>
                <a:latin typeface="+mj-lt"/>
              </a:rPr>
              <a:t>estatina</a:t>
            </a:r>
            <a:r>
              <a:rPr lang="es-MX" sz="2400" b="1" dirty="0">
                <a:solidFill>
                  <a:srgbClr val="66FF33"/>
                </a:solidFill>
                <a:latin typeface="+mj-lt"/>
              </a:rPr>
              <a:t>: una mayor potencia </a:t>
            </a:r>
            <a:r>
              <a:rPr lang="es-MX" sz="2400" b="1" dirty="0" err="1">
                <a:solidFill>
                  <a:srgbClr val="66FF33"/>
                </a:solidFill>
                <a:latin typeface="+mj-lt"/>
              </a:rPr>
              <a:t>hipolipemiante</a:t>
            </a:r>
            <a:r>
              <a:rPr lang="es-MX" sz="2400" b="1" dirty="0">
                <a:solidFill>
                  <a:srgbClr val="66FF33"/>
                </a:solidFill>
                <a:latin typeface="+mj-lt"/>
              </a:rPr>
              <a:t>, dosis más altas y una mayor duración del tratamiento.</a:t>
            </a:r>
          </a:p>
          <a:p>
            <a:pPr marL="609600" indent="-609600">
              <a:buClr>
                <a:schemeClr val="accent3"/>
              </a:buClr>
              <a:buSzPct val="110000"/>
              <a:buNone/>
            </a:pPr>
            <a:r>
              <a:rPr lang="es-MX" sz="2400" dirty="0">
                <a:solidFill>
                  <a:schemeClr val="bg1"/>
                </a:solidFill>
              </a:rPr>
              <a:t>        </a:t>
            </a:r>
          </a:p>
          <a:p>
            <a:pPr marL="609600" indent="-609600">
              <a:buClr>
                <a:schemeClr val="accent3"/>
              </a:buClr>
              <a:buSzPct val="110000"/>
            </a:pPr>
            <a:r>
              <a:rPr lang="es-MX" sz="2400" dirty="0">
                <a:solidFill>
                  <a:schemeClr val="bg1"/>
                </a:solidFill>
              </a:rPr>
              <a:t>También es posible que hasta ahora se haya </a:t>
            </a:r>
            <a:r>
              <a:rPr lang="es-MX" sz="2400" b="1" dirty="0">
                <a:solidFill>
                  <a:srgbClr val="66FF33"/>
                </a:solidFill>
              </a:rPr>
              <a:t>subestimado</a:t>
            </a:r>
            <a:r>
              <a:rPr lang="es-MX" sz="2400" dirty="0">
                <a:solidFill>
                  <a:schemeClr val="bg1"/>
                </a:solidFill>
              </a:rPr>
              <a:t> el efecto </a:t>
            </a:r>
            <a:r>
              <a:rPr lang="es-MX" sz="2400" dirty="0" err="1">
                <a:solidFill>
                  <a:schemeClr val="bg1"/>
                </a:solidFill>
              </a:rPr>
              <a:t>diabetogénico</a:t>
            </a:r>
            <a:r>
              <a:rPr lang="es-MX" sz="2400" dirty="0">
                <a:solidFill>
                  <a:schemeClr val="bg1"/>
                </a:solidFill>
              </a:rPr>
              <a:t> de las </a:t>
            </a:r>
            <a:r>
              <a:rPr lang="es-MX" sz="2400" dirty="0" err="1">
                <a:solidFill>
                  <a:schemeClr val="bg1"/>
                </a:solidFill>
              </a:rPr>
              <a:t>estatinas</a:t>
            </a:r>
            <a:r>
              <a:rPr lang="es-MX" sz="2400" dirty="0">
                <a:solidFill>
                  <a:schemeClr val="bg1"/>
                </a:solidFill>
              </a:rPr>
              <a:t>, ya que la mayoría de los datos se han recopilado de ensayos clínicos a corto plazo de hasta 5 años mientras que el riesgo de aparición de diabetes puede permanecer hasta al menos 20 años desde el inicio del tratamiento.</a:t>
            </a:r>
            <a:r>
              <a:rPr lang="es-MX" sz="2400" b="1" dirty="0">
                <a:solidFill>
                  <a:schemeClr val="bg1"/>
                </a:solidFill>
                <a:latin typeface="Arial" charset="0"/>
              </a:rPr>
              <a:t> </a:t>
            </a:r>
            <a:endParaRPr lang="es-ES_tradnl" sz="2400" dirty="0">
              <a:solidFill>
                <a:schemeClr val="bg1"/>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Tree>
    <p:extLst>
      <p:ext uri="{BB962C8B-B14F-4D97-AF65-F5344CB8AC3E}">
        <p14:creationId xmlns:p14="http://schemas.microsoft.com/office/powerpoint/2010/main" val="154291657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pPr>
            <a:endParaRPr lang="es-ES" sz="2400" dirty="0">
              <a:solidFill>
                <a:schemeClr val="bg1"/>
              </a:solidFill>
            </a:endParaRPr>
          </a:p>
          <a:p>
            <a:pPr marL="0" indent="0">
              <a:buClr>
                <a:schemeClr val="accent3"/>
              </a:buClr>
              <a:buSzPct val="110000"/>
              <a:buNone/>
            </a:pPr>
            <a:endParaRPr lang="es-ES_tradnl" sz="2800" b="1" dirty="0">
              <a:solidFill>
                <a:srgbClr val="FFFF00"/>
              </a:solidFill>
            </a:endParaRPr>
          </a:p>
          <a:p>
            <a:pPr marL="0" indent="0">
              <a:buClr>
                <a:schemeClr val="accent3"/>
              </a:buClr>
              <a:buSzPct val="110000"/>
              <a:buNone/>
            </a:pPr>
            <a:r>
              <a:rPr lang="es-ES_tradnl" sz="2800" b="1" dirty="0">
                <a:solidFill>
                  <a:srgbClr val="FFFF00"/>
                </a:solidFill>
              </a:rPr>
              <a:t>4)</a:t>
            </a:r>
            <a:r>
              <a:rPr lang="es-MX" sz="2800" b="1" dirty="0">
                <a:solidFill>
                  <a:srgbClr val="FFFF00"/>
                </a:solidFill>
              </a:rPr>
              <a:t>¿Que dicen los consensos sobre la utilización de las </a:t>
            </a:r>
            <a:r>
              <a:rPr lang="es-MX" sz="2800" b="1" dirty="0" err="1">
                <a:solidFill>
                  <a:srgbClr val="FFFF00"/>
                </a:solidFill>
              </a:rPr>
              <a:t>estatinas</a:t>
            </a:r>
            <a:r>
              <a:rPr lang="es-MX" sz="2800" b="1" dirty="0">
                <a:solidFill>
                  <a:srgbClr val="FFFF00"/>
                </a:solidFill>
              </a:rPr>
              <a:t> en pacientes con </a:t>
            </a:r>
            <a:r>
              <a:rPr lang="es-MX" sz="2800" b="1" dirty="0" err="1">
                <a:solidFill>
                  <a:srgbClr val="FFFF00"/>
                </a:solidFill>
              </a:rPr>
              <a:t>prediabetes</a:t>
            </a:r>
            <a:r>
              <a:rPr lang="es-MX" sz="2800" b="1" dirty="0">
                <a:solidFill>
                  <a:srgbClr val="FFFF00"/>
                </a:solidFill>
              </a:rPr>
              <a:t>?</a:t>
            </a:r>
            <a:endParaRPr lang="es-ES_tradnl" sz="2800" b="1" dirty="0">
              <a:solidFill>
                <a:srgbClr val="FFFF00"/>
              </a:solidFill>
            </a:endParaRPr>
          </a:p>
          <a:p>
            <a:pPr marL="609600" indent="-609600">
              <a:buClr>
                <a:schemeClr val="accent3"/>
              </a:buClr>
              <a:buSzPct val="110000"/>
            </a:pPr>
            <a:endParaRPr lang="es-ES" sz="2800" b="1" dirty="0">
              <a:solidFill>
                <a:srgbClr val="FFFF00"/>
              </a:solidFill>
            </a:endParaRPr>
          </a:p>
          <a:p>
            <a:pPr marL="609600" indent="-609600">
              <a:buClr>
                <a:schemeClr val="accent3"/>
              </a:buClr>
              <a:buSzPct val="110000"/>
              <a:buNone/>
            </a:pPr>
            <a:r>
              <a:rPr lang="es-ES" sz="2800" b="1" dirty="0">
                <a:solidFill>
                  <a:srgbClr val="FFFF00"/>
                </a:solidFill>
              </a:rPr>
              <a:t>       </a:t>
            </a:r>
            <a:endParaRPr lang="es-ES_tradnl" sz="2400" b="1" dirty="0">
              <a:solidFill>
                <a:srgbClr val="FFFF00"/>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pic>
        <p:nvPicPr>
          <p:cNvPr id="7" name="Picture 2" descr="http://competenciasenelaula.files.wordpress.com/2012/05/duda_animada1.gif"/>
          <p:cNvPicPr>
            <a:picLocks noChangeAspect="1" noChangeArrowheads="1" noCrop="1"/>
          </p:cNvPicPr>
          <p:nvPr/>
        </p:nvPicPr>
        <p:blipFill>
          <a:blip r:embed="rId5" cstate="print"/>
          <a:srcRect/>
          <a:stretch>
            <a:fillRect/>
          </a:stretch>
        </p:blipFill>
        <p:spPr bwMode="auto">
          <a:xfrm>
            <a:off x="3775348" y="4214818"/>
            <a:ext cx="2946785" cy="2143116"/>
          </a:xfrm>
          <a:prstGeom prst="rect">
            <a:avLst/>
          </a:prstGeom>
          <a:noFill/>
        </p:spPr>
      </p:pic>
    </p:spTree>
    <p:extLst>
      <p:ext uri="{BB962C8B-B14F-4D97-AF65-F5344CB8AC3E}">
        <p14:creationId xmlns:p14="http://schemas.microsoft.com/office/powerpoint/2010/main" val="154291657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71600" y="285728"/>
            <a:ext cx="7554516" cy="881062"/>
          </a:xfrm>
        </p:spPr>
        <p:txBody>
          <a:bodyPr/>
          <a:lstStyle/>
          <a:p>
            <a:pPr algn="l"/>
            <a:r>
              <a:rPr lang="es-ES" sz="2800" b="1" dirty="0" err="1">
                <a:solidFill>
                  <a:srgbClr val="00FF00"/>
                </a:solidFill>
              </a:rPr>
              <a:t>Estatinas</a:t>
            </a:r>
            <a:r>
              <a:rPr lang="es-ES" sz="2800" b="1" dirty="0">
                <a:solidFill>
                  <a:srgbClr val="00FF00"/>
                </a:solidFill>
              </a:rPr>
              <a:t> en </a:t>
            </a:r>
            <a:r>
              <a:rPr lang="es-ES" sz="2800" b="1" dirty="0" err="1">
                <a:solidFill>
                  <a:srgbClr val="00FF00"/>
                </a:solidFill>
              </a:rPr>
              <a:t>prediabetes</a:t>
            </a:r>
            <a:r>
              <a:rPr lang="es-ES" sz="2800" b="1" dirty="0">
                <a:solidFill>
                  <a:srgbClr val="00FF00"/>
                </a:solidFill>
              </a:rPr>
              <a:t>: Consensos </a:t>
            </a:r>
            <a:endParaRPr lang="es-ES_tradnl" sz="3200" dirty="0">
              <a:solidFill>
                <a:schemeClr val="bg1"/>
              </a:solidFill>
              <a:effectLst/>
            </a:endParaRPr>
          </a:p>
        </p:txBody>
      </p:sp>
      <p:sp>
        <p:nvSpPr>
          <p:cNvPr id="3198979" name="Rectangle 3"/>
          <p:cNvSpPr>
            <a:spLocks noGrp="1" noChangeArrowheads="1"/>
          </p:cNvSpPr>
          <p:nvPr>
            <p:ph type="body" idx="1"/>
          </p:nvPr>
        </p:nvSpPr>
        <p:spPr>
          <a:xfrm>
            <a:off x="214278" y="1000108"/>
            <a:ext cx="9929882" cy="3429024"/>
          </a:xfrm>
          <a:noFill/>
        </p:spPr>
        <p:txBody>
          <a:bodyPr/>
          <a:lstStyle/>
          <a:p>
            <a:pPr marL="609600" indent="-609600">
              <a:buClr>
                <a:schemeClr val="accent3"/>
              </a:buClr>
              <a:buSzPct val="110000"/>
              <a:buNone/>
            </a:pPr>
            <a:r>
              <a:rPr lang="es-MX" sz="2400" dirty="0">
                <a:solidFill>
                  <a:srgbClr val="FFFF00"/>
                </a:solidFill>
                <a:latin typeface="Arial" charset="0"/>
              </a:rPr>
              <a:t>Estudio DIANA (</a:t>
            </a:r>
            <a:r>
              <a:rPr lang="es-MX" sz="2400" dirty="0" err="1">
                <a:solidFill>
                  <a:srgbClr val="FFFF00"/>
                </a:solidFill>
                <a:latin typeface="Arial" charset="0"/>
              </a:rPr>
              <a:t>DelphI</a:t>
            </a:r>
            <a:r>
              <a:rPr lang="es-MX" sz="2400" dirty="0">
                <a:solidFill>
                  <a:srgbClr val="FFFF00"/>
                </a:solidFill>
                <a:latin typeface="Arial" charset="0"/>
              </a:rPr>
              <a:t> </a:t>
            </a:r>
            <a:r>
              <a:rPr lang="es-MX" sz="2400" dirty="0" err="1">
                <a:solidFill>
                  <a:srgbClr val="FFFF00"/>
                </a:solidFill>
                <a:latin typeface="Arial" charset="0"/>
              </a:rPr>
              <a:t>study</a:t>
            </a:r>
            <a:r>
              <a:rPr lang="es-MX" sz="2400" dirty="0">
                <a:solidFill>
                  <a:srgbClr val="FFFF00"/>
                </a:solidFill>
                <a:latin typeface="Arial" charset="0"/>
              </a:rPr>
              <a:t>: consenso multidisciplinario sobre la </a:t>
            </a:r>
          </a:p>
          <a:p>
            <a:pPr marL="609600" indent="-609600">
              <a:buClr>
                <a:schemeClr val="accent3"/>
              </a:buClr>
              <a:buSzPct val="110000"/>
              <a:buNone/>
            </a:pPr>
            <a:r>
              <a:rPr lang="es-MX" sz="2400" dirty="0" err="1">
                <a:solidFill>
                  <a:srgbClr val="FFFF00"/>
                </a:solidFill>
                <a:latin typeface="Arial" charset="0"/>
              </a:rPr>
              <a:t>estatina</a:t>
            </a:r>
            <a:r>
              <a:rPr lang="es-MX" sz="2400" dirty="0">
                <a:solidFill>
                  <a:srgbClr val="FFFF00"/>
                </a:solidFill>
                <a:latin typeface="Arial" charset="0"/>
              </a:rPr>
              <a:t>  de elección en pacientes con metabolismo alterado de la </a:t>
            </a:r>
          </a:p>
          <a:p>
            <a:pPr marL="609600" indent="-609600">
              <a:buClr>
                <a:schemeClr val="accent3"/>
              </a:buClr>
              <a:buSzPct val="110000"/>
              <a:buNone/>
            </a:pPr>
            <a:r>
              <a:rPr lang="es-MX" sz="2400" dirty="0">
                <a:solidFill>
                  <a:srgbClr val="FFFF00"/>
                </a:solidFill>
                <a:latin typeface="Arial" charset="0"/>
              </a:rPr>
              <a:t>glucosa)</a:t>
            </a:r>
          </a:p>
          <a:p>
            <a:pPr marL="609600" indent="-609600">
              <a:buClr>
                <a:schemeClr val="accent3"/>
              </a:buClr>
              <a:buSzPct val="110000"/>
              <a:buNone/>
            </a:pPr>
            <a:r>
              <a:rPr lang="es-MX" sz="2000" dirty="0">
                <a:solidFill>
                  <a:schemeClr val="accent3"/>
                </a:solidFill>
                <a:latin typeface="Arial" charset="0"/>
              </a:rPr>
              <a:t>El objetivo de este estudio fue desarrollar un </a:t>
            </a:r>
            <a:r>
              <a:rPr lang="es-MX" sz="2000" b="1" dirty="0">
                <a:solidFill>
                  <a:srgbClr val="00FFFF"/>
                </a:solidFill>
                <a:latin typeface="Arial" charset="0"/>
              </a:rPr>
              <a:t>consenso multidisciplinario </a:t>
            </a:r>
            <a:r>
              <a:rPr lang="es-MX" sz="2000" dirty="0">
                <a:solidFill>
                  <a:schemeClr val="accent3"/>
                </a:solidFill>
                <a:latin typeface="Arial" charset="0"/>
              </a:rPr>
              <a:t>mediante </a:t>
            </a:r>
          </a:p>
          <a:p>
            <a:pPr marL="609600" indent="-609600">
              <a:buClr>
                <a:schemeClr val="accent3"/>
              </a:buClr>
              <a:buSzPct val="110000"/>
              <a:buNone/>
            </a:pPr>
            <a:r>
              <a:rPr lang="es-MX" sz="2000" dirty="0">
                <a:solidFill>
                  <a:schemeClr val="accent3"/>
                </a:solidFill>
                <a:latin typeface="Arial" charset="0"/>
              </a:rPr>
              <a:t>el sistema </a:t>
            </a:r>
            <a:r>
              <a:rPr lang="es-MX" sz="2000" dirty="0" err="1">
                <a:solidFill>
                  <a:schemeClr val="accent3"/>
                </a:solidFill>
                <a:latin typeface="Arial" charset="0"/>
              </a:rPr>
              <a:t>Delphi</a:t>
            </a:r>
            <a:r>
              <a:rPr lang="es-MX" sz="2000" dirty="0">
                <a:solidFill>
                  <a:schemeClr val="accent3"/>
                </a:solidFill>
                <a:latin typeface="Arial" charset="0"/>
              </a:rPr>
              <a:t> para establecer recomendaciones clínicas en torno al manejo de la </a:t>
            </a:r>
          </a:p>
          <a:p>
            <a:pPr marL="609600" indent="-609600">
              <a:buClr>
                <a:schemeClr val="accent3"/>
              </a:buClr>
              <a:buSzPct val="110000"/>
              <a:buNone/>
            </a:pPr>
            <a:r>
              <a:rPr lang="es-MX" sz="2000" dirty="0" err="1">
                <a:solidFill>
                  <a:schemeClr val="accent3"/>
                </a:solidFill>
                <a:latin typeface="Arial" charset="0"/>
              </a:rPr>
              <a:t>dislipidemia</a:t>
            </a:r>
            <a:r>
              <a:rPr lang="es-MX" sz="2000" dirty="0">
                <a:solidFill>
                  <a:schemeClr val="accent3"/>
                </a:solidFill>
                <a:latin typeface="Arial" charset="0"/>
              </a:rPr>
              <a:t> cuando hay una alteración  del metabolismo de la glucosa, y la </a:t>
            </a:r>
          </a:p>
          <a:p>
            <a:pPr marL="609600" indent="-609600">
              <a:buClr>
                <a:schemeClr val="accent3"/>
              </a:buClr>
              <a:buSzPct val="110000"/>
              <a:buNone/>
            </a:pPr>
            <a:r>
              <a:rPr lang="es-MX" sz="2000" dirty="0">
                <a:solidFill>
                  <a:schemeClr val="accent3"/>
                </a:solidFill>
                <a:latin typeface="Arial" charset="0"/>
              </a:rPr>
              <a:t>importancia de los factores que se valoran al prescribir y realizar el seguimiento </a:t>
            </a:r>
          </a:p>
          <a:p>
            <a:pPr marL="609600" indent="-609600">
              <a:buClr>
                <a:schemeClr val="accent3"/>
              </a:buClr>
              <a:buSzPct val="110000"/>
              <a:buNone/>
            </a:pPr>
            <a:r>
              <a:rPr lang="es-MX" sz="2000" dirty="0">
                <a:solidFill>
                  <a:schemeClr val="accent3"/>
                </a:solidFill>
                <a:latin typeface="Arial" charset="0"/>
              </a:rPr>
              <a:t>del tratamiento con </a:t>
            </a:r>
            <a:r>
              <a:rPr lang="es-MX" sz="2000" dirty="0" err="1">
                <a:solidFill>
                  <a:schemeClr val="accent3"/>
                </a:solidFill>
                <a:latin typeface="Arial" charset="0"/>
              </a:rPr>
              <a:t>estatinas</a:t>
            </a:r>
            <a:r>
              <a:rPr lang="es-MX" sz="2000" dirty="0">
                <a:solidFill>
                  <a:schemeClr val="accent3"/>
                </a:solidFill>
                <a:latin typeface="Arial" charset="0"/>
              </a:rPr>
              <a:t>.</a:t>
            </a:r>
          </a:p>
          <a:p>
            <a:pPr marL="609600" indent="-609600">
              <a:buClr>
                <a:schemeClr val="accent3"/>
              </a:buClr>
              <a:buSzPct val="110000"/>
              <a:buNone/>
            </a:pPr>
            <a:r>
              <a:rPr lang="es-MX" sz="2000" b="1" dirty="0">
                <a:solidFill>
                  <a:srgbClr val="00FFFF"/>
                </a:solidFill>
                <a:latin typeface="Arial" charset="0"/>
              </a:rPr>
              <a:t>El cuestionario formulado por el comité científico incluyó 4 bloques de </a:t>
            </a:r>
          </a:p>
          <a:p>
            <a:pPr marL="609600" indent="-609600">
              <a:buClr>
                <a:schemeClr val="accent3"/>
              </a:buClr>
              <a:buSzPct val="110000"/>
              <a:buNone/>
            </a:pPr>
            <a:r>
              <a:rPr lang="es-MX" sz="2000" b="1" dirty="0">
                <a:solidFill>
                  <a:srgbClr val="00FFFF"/>
                </a:solidFill>
                <a:latin typeface="Arial" charset="0"/>
              </a:rPr>
              <a:t>preguntas alrededor del paciente </a:t>
            </a:r>
            <a:r>
              <a:rPr lang="es-MX" sz="2000" b="1" dirty="0" err="1">
                <a:solidFill>
                  <a:srgbClr val="00FFFF"/>
                </a:solidFill>
                <a:latin typeface="Arial" charset="0"/>
              </a:rPr>
              <a:t>dislipidémico</a:t>
            </a:r>
            <a:r>
              <a:rPr lang="es-MX" sz="2000" b="1" dirty="0">
                <a:solidFill>
                  <a:srgbClr val="00FFFF"/>
                </a:solidFill>
                <a:latin typeface="Arial" charset="0"/>
              </a:rPr>
              <a:t> con alteración </a:t>
            </a:r>
          </a:p>
          <a:p>
            <a:pPr marL="609600" indent="-609600">
              <a:buClr>
                <a:schemeClr val="accent3"/>
              </a:buClr>
              <a:buSzPct val="110000"/>
              <a:buNone/>
            </a:pPr>
            <a:r>
              <a:rPr lang="es-MX" sz="2000" b="1" dirty="0">
                <a:solidFill>
                  <a:srgbClr val="00FFFF"/>
                </a:solidFill>
                <a:latin typeface="Arial" charset="0"/>
              </a:rPr>
              <a:t>del metabolismo de la glucosa. </a:t>
            </a:r>
            <a:r>
              <a:rPr lang="es-MX" sz="2000" b="1" dirty="0">
                <a:solidFill>
                  <a:srgbClr val="FFFF00"/>
                </a:solidFill>
                <a:latin typeface="Arial" charset="0"/>
              </a:rPr>
              <a:t>Participaron 497 expertos de todas las </a:t>
            </a:r>
          </a:p>
          <a:p>
            <a:pPr marL="609600" indent="-609600">
              <a:buClr>
                <a:schemeClr val="accent3"/>
              </a:buClr>
              <a:buSzPct val="110000"/>
              <a:buNone/>
            </a:pPr>
            <a:r>
              <a:rPr lang="es-MX" sz="2000" b="1" dirty="0">
                <a:solidFill>
                  <a:srgbClr val="FFFF00"/>
                </a:solidFill>
                <a:latin typeface="Arial" charset="0"/>
              </a:rPr>
              <a:t>comunidades autónomas de España</a:t>
            </a:r>
            <a:r>
              <a:rPr lang="es-MX" sz="2000" dirty="0">
                <a:solidFill>
                  <a:srgbClr val="FFFF00"/>
                </a:solidFill>
                <a:latin typeface="Arial" charset="0"/>
              </a:rPr>
              <a:t>: </a:t>
            </a:r>
            <a:r>
              <a:rPr lang="es-MX" sz="2000" dirty="0">
                <a:solidFill>
                  <a:schemeClr val="accent3"/>
                </a:solidFill>
                <a:latin typeface="Arial" charset="0"/>
              </a:rPr>
              <a:t>58,4% médicos de atención primaria; 13,7% </a:t>
            </a:r>
          </a:p>
          <a:p>
            <a:pPr marL="609600" indent="-609600">
              <a:buClr>
                <a:schemeClr val="accent3"/>
              </a:buClr>
              <a:buSzPct val="110000"/>
              <a:buNone/>
            </a:pPr>
            <a:r>
              <a:rPr lang="es-MX" sz="2000" dirty="0">
                <a:solidFill>
                  <a:schemeClr val="accent3"/>
                </a:solidFill>
                <a:latin typeface="Arial" charset="0"/>
              </a:rPr>
              <a:t>endocrinólogos; 13,9% medicina interna; 7,0% cardiólogos; y 7,0% nefrólogos.</a:t>
            </a:r>
          </a:p>
          <a:p>
            <a:pPr marL="609600" indent="-609600">
              <a:buClr>
                <a:schemeClr val="accent3"/>
              </a:buClr>
              <a:buSzPct val="110000"/>
              <a:buNone/>
            </a:pPr>
            <a:r>
              <a:rPr lang="es-MX" sz="1400" dirty="0">
                <a:solidFill>
                  <a:schemeClr val="accent3"/>
                </a:solidFill>
                <a:latin typeface="+mj-lt"/>
              </a:rPr>
              <a:t>Artículo de investigación original, Acceso abierto, Publicado: </a:t>
            </a:r>
            <a:r>
              <a:rPr lang="en-US" sz="1400" dirty="0">
                <a:solidFill>
                  <a:schemeClr val="accent3"/>
                </a:solidFill>
                <a:latin typeface="+mj-lt"/>
              </a:rPr>
              <a:t>Am J </a:t>
            </a:r>
            <a:r>
              <a:rPr lang="en-US" sz="1400" dirty="0" err="1">
                <a:solidFill>
                  <a:schemeClr val="accent3"/>
                </a:solidFill>
                <a:latin typeface="+mj-lt"/>
              </a:rPr>
              <a:t>Cardiovasc</a:t>
            </a:r>
            <a:r>
              <a:rPr lang="en-US" sz="1400" dirty="0">
                <a:solidFill>
                  <a:schemeClr val="accent3"/>
                </a:solidFill>
                <a:latin typeface="+mj-lt"/>
              </a:rPr>
              <a:t> Drugs (2017) </a:t>
            </a:r>
            <a:r>
              <a:rPr lang="en-US" sz="1400" dirty="0" err="1">
                <a:solidFill>
                  <a:schemeClr val="accent3"/>
                </a:solidFill>
                <a:latin typeface="+mj-lt"/>
              </a:rPr>
              <a:t>volumen</a:t>
            </a:r>
            <a:r>
              <a:rPr lang="en-US" sz="1400" dirty="0">
                <a:solidFill>
                  <a:schemeClr val="accent3"/>
                </a:solidFill>
                <a:latin typeface="+mj-lt"/>
              </a:rPr>
              <a:t> 17:  pages 135–142</a:t>
            </a:r>
            <a:r>
              <a:rPr lang="es-MX" sz="1400" dirty="0">
                <a:solidFill>
                  <a:schemeClr val="accent3"/>
                </a:solidFill>
                <a:latin typeface="+mj-lt"/>
              </a:rPr>
              <a:t> (2017), </a:t>
            </a:r>
          </a:p>
          <a:p>
            <a:pPr marL="609600" indent="-609600">
              <a:buClr>
                <a:schemeClr val="accent3"/>
              </a:buClr>
              <a:buSzPct val="110000"/>
              <a:buNone/>
            </a:pPr>
            <a:r>
              <a:rPr lang="es-MX" sz="1400" dirty="0">
                <a:solidFill>
                  <a:schemeClr val="accent3"/>
                </a:solidFill>
                <a:latin typeface="+mj-lt"/>
              </a:rPr>
              <a:t>Jesús  Millán </a:t>
            </a:r>
            <a:r>
              <a:rPr lang="es-MX" sz="1400" dirty="0" err="1">
                <a:solidFill>
                  <a:schemeClr val="accent3"/>
                </a:solidFill>
                <a:latin typeface="+mj-lt"/>
              </a:rPr>
              <a:t>Nuñez</a:t>
            </a:r>
            <a:r>
              <a:rPr lang="es-MX" sz="1400" dirty="0">
                <a:solidFill>
                  <a:schemeClr val="accent3"/>
                </a:solidFill>
                <a:latin typeface="+mj-lt"/>
              </a:rPr>
              <a:t>-Cortes • Aleix Cases </a:t>
            </a:r>
            <a:r>
              <a:rPr lang="es-MX" sz="1400" dirty="0" err="1">
                <a:solidFill>
                  <a:schemeClr val="accent3"/>
                </a:solidFill>
                <a:latin typeface="+mj-lt"/>
              </a:rPr>
              <a:t>Amenós</a:t>
            </a:r>
            <a:r>
              <a:rPr lang="es-MX" sz="1400" dirty="0">
                <a:solidFill>
                  <a:schemeClr val="accent3"/>
                </a:solidFill>
                <a:latin typeface="+mj-lt"/>
              </a:rPr>
              <a:t>• Juan Francisco </a:t>
            </a:r>
            <a:r>
              <a:rPr lang="es-MX" sz="1400" dirty="0" err="1">
                <a:solidFill>
                  <a:schemeClr val="accent3"/>
                </a:solidFill>
                <a:latin typeface="+mj-lt"/>
              </a:rPr>
              <a:t>Ascaso</a:t>
            </a:r>
            <a:r>
              <a:rPr lang="es-MX" sz="1400" dirty="0">
                <a:solidFill>
                  <a:schemeClr val="accent3"/>
                </a:solidFill>
                <a:latin typeface="+mj-lt"/>
              </a:rPr>
              <a:t>  </a:t>
            </a:r>
            <a:r>
              <a:rPr lang="es-MX" sz="1400" dirty="0" err="1">
                <a:solidFill>
                  <a:schemeClr val="accent3"/>
                </a:solidFill>
                <a:latin typeface="+mj-lt"/>
              </a:rPr>
              <a:t>Gimilio</a:t>
            </a:r>
            <a:r>
              <a:rPr lang="es-MX" sz="1400" dirty="0">
                <a:solidFill>
                  <a:schemeClr val="accent3"/>
                </a:solidFill>
                <a:latin typeface="+mj-lt"/>
              </a:rPr>
              <a:t>• </a:t>
            </a:r>
            <a:r>
              <a:rPr lang="es-MX" sz="1400" dirty="0" err="1">
                <a:solidFill>
                  <a:schemeClr val="accent3"/>
                </a:solidFill>
                <a:latin typeface="+mj-lt"/>
              </a:rPr>
              <a:t>Vivencio</a:t>
            </a:r>
            <a:r>
              <a:rPr lang="es-MX" sz="1400" dirty="0">
                <a:solidFill>
                  <a:schemeClr val="accent3"/>
                </a:solidFill>
                <a:latin typeface="+mj-lt"/>
              </a:rPr>
              <a:t> Barrios Alonso • Vicente Pascua l </a:t>
            </a:r>
          </a:p>
          <a:p>
            <a:pPr marL="609600" indent="-609600">
              <a:buClr>
                <a:schemeClr val="accent3"/>
              </a:buClr>
              <a:buSzPct val="110000"/>
              <a:buNone/>
            </a:pPr>
            <a:r>
              <a:rPr lang="es-MX" sz="1400" dirty="0">
                <a:solidFill>
                  <a:schemeClr val="accent3"/>
                </a:solidFill>
                <a:latin typeface="+mj-lt"/>
              </a:rPr>
              <a:t>Fuster• Juan Carles Pedro-</a:t>
            </a:r>
            <a:r>
              <a:rPr lang="es-MX" sz="1400" dirty="0" err="1">
                <a:solidFill>
                  <a:schemeClr val="accent3"/>
                </a:solidFill>
                <a:latin typeface="+mj-lt"/>
              </a:rPr>
              <a:t>Botet</a:t>
            </a:r>
            <a:r>
              <a:rPr lang="es-MX" sz="1400" dirty="0">
                <a:solidFill>
                  <a:schemeClr val="accent3"/>
                </a:solidFill>
                <a:latin typeface="+mj-lt"/>
              </a:rPr>
              <a:t> Montoya • Xavier Pinto Sala • Adalberto Serrano Cumplido</a:t>
            </a:r>
          </a:p>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Tree>
    <p:extLst>
      <p:ext uri="{BB962C8B-B14F-4D97-AF65-F5344CB8AC3E}">
        <p14:creationId xmlns:p14="http://schemas.microsoft.com/office/powerpoint/2010/main" val="154291657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71600" y="285728"/>
            <a:ext cx="7554516" cy="881062"/>
          </a:xfrm>
        </p:spPr>
        <p:txBody>
          <a:bodyPr>
            <a:normAutofit fontScale="90000"/>
          </a:bodyPr>
          <a:lstStyle/>
          <a:p>
            <a:pPr algn="l"/>
            <a:r>
              <a:rPr lang="es-MX" sz="2200" b="1" dirty="0">
                <a:solidFill>
                  <a:srgbClr val="66FF33"/>
                </a:solidFill>
              </a:rPr>
              <a:t>Grado de consenso sobre cuestiones relativas al efecto de las </a:t>
            </a:r>
            <a:r>
              <a:rPr lang="es-MX" sz="2200" b="1" dirty="0" err="1">
                <a:solidFill>
                  <a:srgbClr val="66FF33"/>
                </a:solidFill>
              </a:rPr>
              <a:t>estatinas</a:t>
            </a:r>
            <a:r>
              <a:rPr lang="es-MX" sz="2200" b="1" dirty="0">
                <a:solidFill>
                  <a:srgbClr val="66FF33"/>
                </a:solidFill>
              </a:rPr>
              <a:t> en el metabolismo de la glucosa (se indican acuerdos y diferencias significativas)</a:t>
            </a:r>
            <a:br>
              <a:rPr lang="es-MX" sz="2800" b="1" dirty="0"/>
            </a:br>
            <a:r>
              <a:rPr lang="es-ES" sz="2800" b="1" dirty="0">
                <a:solidFill>
                  <a:srgbClr val="00FF00"/>
                </a:solidFill>
              </a:rPr>
              <a:t> </a:t>
            </a:r>
            <a:endParaRPr lang="es-ES_tradnl" sz="3200" dirty="0">
              <a:solidFill>
                <a:schemeClr val="bg1"/>
              </a:solidFill>
              <a:effectLst/>
            </a:endParaRPr>
          </a:p>
        </p:txBody>
      </p:sp>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pic>
        <p:nvPicPr>
          <p:cNvPr id="281602" name="Picture 2"/>
          <p:cNvPicPr>
            <a:picLocks noChangeAspect="1" noChangeArrowheads="1"/>
          </p:cNvPicPr>
          <p:nvPr/>
        </p:nvPicPr>
        <p:blipFill>
          <a:blip r:embed="rId5"/>
          <a:srcRect l="12890" t="13541" r="13867" b="5208"/>
          <a:stretch>
            <a:fillRect/>
          </a:stretch>
        </p:blipFill>
        <p:spPr bwMode="auto">
          <a:xfrm>
            <a:off x="285716" y="1285836"/>
            <a:ext cx="9644130" cy="5572164"/>
          </a:xfrm>
          <a:prstGeom prst="rect">
            <a:avLst/>
          </a:prstGeom>
          <a:noFill/>
          <a:ln w="9525">
            <a:noFill/>
            <a:miter lim="800000"/>
            <a:headEnd/>
            <a:tailEnd/>
          </a:ln>
          <a:effectLst/>
        </p:spPr>
      </p:pic>
      <p:sp>
        <p:nvSpPr>
          <p:cNvPr id="9" name="Oval 13"/>
          <p:cNvSpPr>
            <a:spLocks noChangeArrowheads="1"/>
          </p:cNvSpPr>
          <p:nvPr/>
        </p:nvSpPr>
        <p:spPr bwMode="auto">
          <a:xfrm>
            <a:off x="0" y="1643050"/>
            <a:ext cx="10144160" cy="857256"/>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Tree>
    <p:extLst>
      <p:ext uri="{BB962C8B-B14F-4D97-AF65-F5344CB8AC3E}">
        <p14:creationId xmlns:p14="http://schemas.microsoft.com/office/powerpoint/2010/main" val="1542916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71600" y="285728"/>
            <a:ext cx="7554516" cy="881062"/>
          </a:xfrm>
        </p:spPr>
        <p:txBody>
          <a:bodyPr/>
          <a:lstStyle/>
          <a:p>
            <a:pPr algn="l"/>
            <a:r>
              <a:rPr lang="es-ES" sz="2800" b="1" dirty="0">
                <a:solidFill>
                  <a:srgbClr val="00FF00"/>
                </a:solidFill>
              </a:rPr>
              <a:t>     Efecto </a:t>
            </a:r>
            <a:r>
              <a:rPr lang="es-ES" sz="2800" b="1" dirty="0" err="1">
                <a:solidFill>
                  <a:srgbClr val="00FF00"/>
                </a:solidFill>
              </a:rPr>
              <a:t>diabetogénico</a:t>
            </a:r>
            <a:r>
              <a:rPr lang="es-ES" sz="2800" b="1" dirty="0">
                <a:solidFill>
                  <a:srgbClr val="00FF00"/>
                </a:solidFill>
              </a:rPr>
              <a:t> de las </a:t>
            </a:r>
            <a:r>
              <a:rPr lang="es-ES" sz="2800" b="1" dirty="0" err="1">
                <a:solidFill>
                  <a:srgbClr val="00FF00"/>
                </a:solidFill>
              </a:rPr>
              <a:t>estatinas</a:t>
            </a:r>
            <a:r>
              <a:rPr lang="es-ES" sz="2800" b="1" dirty="0">
                <a:solidFill>
                  <a:srgbClr val="00FF00"/>
                </a:solidFill>
              </a:rPr>
              <a:t> </a:t>
            </a:r>
            <a:endParaRPr lang="es-ES_tradnl" sz="3200" dirty="0">
              <a:solidFill>
                <a:schemeClr val="bg1"/>
              </a:solidFill>
              <a:effectLst/>
            </a:endParaRPr>
          </a:p>
        </p:txBody>
      </p:sp>
      <p:sp>
        <p:nvSpPr>
          <p:cNvPr id="3198979" name="Rectangle 3"/>
          <p:cNvSpPr>
            <a:spLocks noGrp="1" noChangeArrowheads="1"/>
          </p:cNvSpPr>
          <p:nvPr>
            <p:ph type="body" idx="1"/>
          </p:nvPr>
        </p:nvSpPr>
        <p:spPr>
          <a:xfrm>
            <a:off x="357154" y="2143116"/>
            <a:ext cx="9715568" cy="3429024"/>
          </a:xfrm>
          <a:noFill/>
        </p:spPr>
        <p:txBody>
          <a:bodyPr/>
          <a:lstStyle/>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pic>
        <p:nvPicPr>
          <p:cNvPr id="282626" name="Picture 2"/>
          <p:cNvPicPr>
            <a:picLocks noChangeAspect="1" noChangeArrowheads="1"/>
          </p:cNvPicPr>
          <p:nvPr/>
        </p:nvPicPr>
        <p:blipFill>
          <a:blip r:embed="rId5"/>
          <a:srcRect l="12305" t="26042" r="13281" b="14583"/>
          <a:stretch>
            <a:fillRect/>
          </a:stretch>
        </p:blipFill>
        <p:spPr bwMode="auto">
          <a:xfrm>
            <a:off x="483737" y="1285860"/>
            <a:ext cx="9231795" cy="5286412"/>
          </a:xfrm>
          <a:prstGeom prst="rect">
            <a:avLst/>
          </a:prstGeom>
          <a:noFill/>
          <a:ln w="9525">
            <a:noFill/>
            <a:miter lim="800000"/>
            <a:headEnd/>
            <a:tailEnd/>
          </a:ln>
          <a:effectLst/>
        </p:spPr>
      </p:pic>
      <p:sp>
        <p:nvSpPr>
          <p:cNvPr id="9" name="Oval 13"/>
          <p:cNvSpPr>
            <a:spLocks noChangeArrowheads="1"/>
          </p:cNvSpPr>
          <p:nvPr/>
        </p:nvSpPr>
        <p:spPr bwMode="auto">
          <a:xfrm>
            <a:off x="6572260" y="3714752"/>
            <a:ext cx="857256" cy="1643074"/>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Tree>
    <p:extLst>
      <p:ext uri="{BB962C8B-B14F-4D97-AF65-F5344CB8AC3E}">
        <p14:creationId xmlns:p14="http://schemas.microsoft.com/office/powerpoint/2010/main" val="1542916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71600" y="285728"/>
            <a:ext cx="7554516" cy="881062"/>
          </a:xfrm>
        </p:spPr>
        <p:txBody>
          <a:bodyPr/>
          <a:lstStyle/>
          <a:p>
            <a:pPr algn="l"/>
            <a:r>
              <a:rPr lang="es-MX" sz="2000" b="1" dirty="0">
                <a:solidFill>
                  <a:srgbClr val="00FF00"/>
                </a:solidFill>
              </a:rPr>
              <a:t>Grado de consenso sobre las recomendaciones para elegir una </a:t>
            </a:r>
            <a:r>
              <a:rPr lang="es-MX" sz="2000" b="1" dirty="0" err="1">
                <a:solidFill>
                  <a:srgbClr val="00FF00"/>
                </a:solidFill>
              </a:rPr>
              <a:t>estatina</a:t>
            </a:r>
            <a:r>
              <a:rPr lang="es-MX" sz="2000" b="1" dirty="0">
                <a:solidFill>
                  <a:srgbClr val="00FF00"/>
                </a:solidFill>
              </a:rPr>
              <a:t> considerando su posible efecto sobre el metabolismo de la glucosa (se indican acuerdos y diferencias significativas)</a:t>
            </a:r>
            <a:br>
              <a:rPr lang="es-MX" sz="2000" b="1" dirty="0">
                <a:solidFill>
                  <a:srgbClr val="00FF00"/>
                </a:solidFill>
              </a:rPr>
            </a:br>
            <a:r>
              <a:rPr lang="es-ES" sz="2000" b="1" dirty="0">
                <a:solidFill>
                  <a:srgbClr val="00FF00"/>
                </a:solidFill>
              </a:rPr>
              <a:t> </a:t>
            </a:r>
            <a:endParaRPr lang="es-ES_tradnl" sz="2000" dirty="0">
              <a:solidFill>
                <a:schemeClr val="bg1"/>
              </a:solidFill>
              <a:effectLst/>
            </a:endParaRPr>
          </a:p>
        </p:txBody>
      </p:sp>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pic>
        <p:nvPicPr>
          <p:cNvPr id="283650" name="Picture 2"/>
          <p:cNvPicPr>
            <a:picLocks noChangeAspect="1" noChangeArrowheads="1"/>
          </p:cNvPicPr>
          <p:nvPr/>
        </p:nvPicPr>
        <p:blipFill>
          <a:blip r:embed="rId5"/>
          <a:srcRect l="22265" t="11458" r="23828" b="8333"/>
          <a:stretch>
            <a:fillRect/>
          </a:stretch>
        </p:blipFill>
        <p:spPr bwMode="auto">
          <a:xfrm>
            <a:off x="285716" y="1071546"/>
            <a:ext cx="9787006" cy="5715016"/>
          </a:xfrm>
          <a:prstGeom prst="rect">
            <a:avLst/>
          </a:prstGeom>
          <a:noFill/>
          <a:ln w="9525">
            <a:noFill/>
            <a:miter lim="800000"/>
            <a:headEnd/>
            <a:tailEnd/>
          </a:ln>
          <a:effectLst/>
        </p:spPr>
      </p:pic>
      <p:sp>
        <p:nvSpPr>
          <p:cNvPr id="11" name="Oval 13"/>
          <p:cNvSpPr>
            <a:spLocks noChangeArrowheads="1"/>
          </p:cNvSpPr>
          <p:nvPr/>
        </p:nvSpPr>
        <p:spPr bwMode="auto">
          <a:xfrm>
            <a:off x="6715136" y="928670"/>
            <a:ext cx="1785950" cy="5715040"/>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Tree>
    <p:extLst>
      <p:ext uri="{BB962C8B-B14F-4D97-AF65-F5344CB8AC3E}">
        <p14:creationId xmlns:p14="http://schemas.microsoft.com/office/powerpoint/2010/main" val="1542916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71600" y="214290"/>
            <a:ext cx="7554516" cy="881062"/>
          </a:xfrm>
        </p:spPr>
        <p:txBody>
          <a:bodyPr/>
          <a:lstStyle/>
          <a:p>
            <a:pPr algn="l"/>
            <a:r>
              <a:rPr lang="es-ES" sz="2400" b="1" dirty="0">
                <a:solidFill>
                  <a:srgbClr val="00FF00"/>
                </a:solidFill>
              </a:rPr>
              <a:t>Grado de consenso sobre la elección de </a:t>
            </a:r>
            <a:r>
              <a:rPr lang="es-ES" sz="2400" b="1" dirty="0" err="1">
                <a:solidFill>
                  <a:srgbClr val="00FF00"/>
                </a:solidFill>
              </a:rPr>
              <a:t>Estatinas</a:t>
            </a:r>
            <a:r>
              <a:rPr lang="es-ES" sz="2400" b="1" dirty="0">
                <a:solidFill>
                  <a:srgbClr val="00FF00"/>
                </a:solidFill>
              </a:rPr>
              <a:t> en </a:t>
            </a:r>
            <a:r>
              <a:rPr lang="es-ES" sz="2400" b="1" dirty="0" err="1">
                <a:solidFill>
                  <a:srgbClr val="00FF00"/>
                </a:solidFill>
              </a:rPr>
              <a:t>prediabetes</a:t>
            </a:r>
            <a:r>
              <a:rPr lang="es-ES" sz="2400" b="1" dirty="0">
                <a:solidFill>
                  <a:srgbClr val="00FF00"/>
                </a:solidFill>
              </a:rPr>
              <a:t> y diabetes </a:t>
            </a:r>
            <a:endParaRPr lang="es-ES_tradnl" sz="2400" dirty="0">
              <a:solidFill>
                <a:schemeClr val="bg1"/>
              </a:solidFill>
              <a:effectLst/>
            </a:endParaRPr>
          </a:p>
        </p:txBody>
      </p:sp>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pic>
        <p:nvPicPr>
          <p:cNvPr id="284674" name="Picture 2"/>
          <p:cNvPicPr>
            <a:picLocks noChangeAspect="1" noChangeArrowheads="1"/>
          </p:cNvPicPr>
          <p:nvPr/>
        </p:nvPicPr>
        <p:blipFill>
          <a:blip r:embed="rId5"/>
          <a:srcRect l="15820" t="33333" r="17968" b="13541"/>
          <a:stretch>
            <a:fillRect/>
          </a:stretch>
        </p:blipFill>
        <p:spPr bwMode="auto">
          <a:xfrm>
            <a:off x="187664" y="1142984"/>
            <a:ext cx="9813620" cy="5286412"/>
          </a:xfrm>
          <a:prstGeom prst="rect">
            <a:avLst/>
          </a:prstGeom>
          <a:noFill/>
          <a:ln w="9525">
            <a:noFill/>
            <a:miter lim="800000"/>
            <a:headEnd/>
            <a:tailEnd/>
          </a:ln>
          <a:effectLst/>
        </p:spPr>
      </p:pic>
      <p:sp>
        <p:nvSpPr>
          <p:cNvPr id="9" name="Oval 13"/>
          <p:cNvSpPr>
            <a:spLocks noChangeArrowheads="1"/>
          </p:cNvSpPr>
          <p:nvPr/>
        </p:nvSpPr>
        <p:spPr bwMode="auto">
          <a:xfrm>
            <a:off x="3428988" y="2000240"/>
            <a:ext cx="928694" cy="3714776"/>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Tree>
    <p:extLst>
      <p:ext uri="{BB962C8B-B14F-4D97-AF65-F5344CB8AC3E}">
        <p14:creationId xmlns:p14="http://schemas.microsoft.com/office/powerpoint/2010/main" val="1542916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285848" y="142852"/>
            <a:ext cx="7554516" cy="881062"/>
          </a:xfrm>
        </p:spPr>
        <p:txBody>
          <a:bodyPr/>
          <a:lstStyle/>
          <a:p>
            <a:pPr algn="l"/>
            <a:r>
              <a:rPr lang="es-ES" sz="2800" b="1" dirty="0">
                <a:solidFill>
                  <a:srgbClr val="00FF00"/>
                </a:solidFill>
              </a:rPr>
              <a:t>Consenso “Diana” aspectos a considerar y discutir sobre el uso de </a:t>
            </a:r>
            <a:r>
              <a:rPr lang="es-ES" sz="2800" b="1" dirty="0" err="1">
                <a:solidFill>
                  <a:srgbClr val="00FF00"/>
                </a:solidFill>
              </a:rPr>
              <a:t>Estatinas</a:t>
            </a:r>
            <a:r>
              <a:rPr lang="es-ES" sz="2800" b="1" dirty="0">
                <a:solidFill>
                  <a:srgbClr val="00FF00"/>
                </a:solidFill>
              </a:rPr>
              <a:t> en </a:t>
            </a:r>
            <a:r>
              <a:rPr lang="es-ES" sz="2800" b="1" dirty="0" err="1">
                <a:solidFill>
                  <a:srgbClr val="00FF00"/>
                </a:solidFill>
              </a:rPr>
              <a:t>prediabetes</a:t>
            </a:r>
            <a:r>
              <a:rPr lang="es-ES" sz="2800" b="1" dirty="0">
                <a:solidFill>
                  <a:srgbClr val="00FF00"/>
                </a:solidFill>
              </a:rPr>
              <a:t> </a:t>
            </a:r>
            <a:endParaRPr lang="es-ES_tradnl" sz="3200" dirty="0">
              <a:solidFill>
                <a:schemeClr val="bg1"/>
              </a:solidFill>
              <a:effectLst/>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pic>
        <p:nvPicPr>
          <p:cNvPr id="285698" name="Picture 2"/>
          <p:cNvPicPr>
            <a:picLocks noChangeAspect="1" noChangeArrowheads="1"/>
          </p:cNvPicPr>
          <p:nvPr/>
        </p:nvPicPr>
        <p:blipFill>
          <a:blip r:embed="rId5"/>
          <a:srcRect l="12305" t="20833" r="19726" b="22497"/>
          <a:stretch>
            <a:fillRect/>
          </a:stretch>
        </p:blipFill>
        <p:spPr bwMode="auto">
          <a:xfrm>
            <a:off x="357154" y="1142984"/>
            <a:ext cx="9743705" cy="5572164"/>
          </a:xfrm>
          <a:prstGeom prst="rect">
            <a:avLst/>
          </a:prstGeom>
          <a:noFill/>
          <a:ln w="9525">
            <a:noFill/>
            <a:miter lim="800000"/>
            <a:headEnd/>
            <a:tailEnd/>
          </a:ln>
          <a:effectLst/>
        </p:spPr>
      </p:pic>
      <p:sp>
        <p:nvSpPr>
          <p:cNvPr id="8" name="Oval 13"/>
          <p:cNvSpPr>
            <a:spLocks noChangeArrowheads="1"/>
          </p:cNvSpPr>
          <p:nvPr/>
        </p:nvSpPr>
        <p:spPr bwMode="auto">
          <a:xfrm>
            <a:off x="714344" y="2000240"/>
            <a:ext cx="3643338" cy="428628"/>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
        <p:nvSpPr>
          <p:cNvPr id="9" name="Oval 13"/>
          <p:cNvSpPr>
            <a:spLocks noChangeArrowheads="1"/>
          </p:cNvSpPr>
          <p:nvPr/>
        </p:nvSpPr>
        <p:spPr bwMode="auto">
          <a:xfrm>
            <a:off x="785782" y="2428868"/>
            <a:ext cx="5286412" cy="428628"/>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
        <p:nvSpPr>
          <p:cNvPr id="11" name="Oval 13"/>
          <p:cNvSpPr>
            <a:spLocks noChangeArrowheads="1"/>
          </p:cNvSpPr>
          <p:nvPr/>
        </p:nvSpPr>
        <p:spPr bwMode="auto">
          <a:xfrm>
            <a:off x="642906" y="2857496"/>
            <a:ext cx="9358378" cy="642942"/>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Tree>
    <p:extLst>
      <p:ext uri="{BB962C8B-B14F-4D97-AF65-F5344CB8AC3E}">
        <p14:creationId xmlns:p14="http://schemas.microsoft.com/office/powerpoint/2010/main" val="1542916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14278" y="1000108"/>
            <a:ext cx="9715568" cy="3429024"/>
          </a:xfrm>
          <a:noFill/>
        </p:spPr>
        <p:txBody>
          <a:bodyPr/>
          <a:lstStyle/>
          <a:p>
            <a:pPr marL="609600" indent="-609600">
              <a:buClr>
                <a:schemeClr val="accent3"/>
              </a:buClr>
              <a:buSzPct val="110000"/>
              <a:buNone/>
            </a:pPr>
            <a:endParaRPr lang="es-ES" sz="2400" dirty="0">
              <a:solidFill>
                <a:schemeClr val="bg1"/>
              </a:solidFill>
            </a:endParaRPr>
          </a:p>
          <a:p>
            <a:pPr marL="609600" indent="-609600">
              <a:buClr>
                <a:schemeClr val="accent3"/>
              </a:buClr>
              <a:buSzPct val="110000"/>
            </a:pPr>
            <a:endParaRPr lang="es-ES" sz="2800" dirty="0">
              <a:solidFill>
                <a:schemeClr val="bg1"/>
              </a:solidFill>
            </a:endParaRPr>
          </a:p>
          <a:p>
            <a:pPr marL="609600" indent="-609600">
              <a:buClr>
                <a:schemeClr val="accent3"/>
              </a:buClr>
              <a:buSzPct val="110000"/>
              <a:buNone/>
            </a:pPr>
            <a:r>
              <a:rPr lang="es-ES" sz="2800" dirty="0">
                <a:solidFill>
                  <a:schemeClr val="bg1"/>
                </a:solidFill>
              </a:rPr>
              <a:t>       </a:t>
            </a: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86904" y="214290"/>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14278" y="142852"/>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642918"/>
            <a:ext cx="9715568" cy="7109639"/>
          </a:xfrm>
          <a:prstGeom prst="rect">
            <a:avLst/>
          </a:prstGeom>
        </p:spPr>
        <p:txBody>
          <a:bodyPr wrap="square">
            <a:spAutoFit/>
          </a:bodyPr>
          <a:lstStyle/>
          <a:p>
            <a:endParaRPr lang="es-ES_tradnl" sz="2400" dirty="0">
              <a:solidFill>
                <a:srgbClr val="FFFFFF"/>
              </a:solidFill>
            </a:endParaRPr>
          </a:p>
          <a:p>
            <a:pPr marL="457200" indent="-457200">
              <a:buFont typeface="+mj-lt"/>
              <a:buAutoNum type="arabicPeriod"/>
            </a:pPr>
            <a:r>
              <a:rPr lang="es-MX" sz="2400" dirty="0">
                <a:solidFill>
                  <a:srgbClr val="FFFFFF"/>
                </a:solidFill>
              </a:rPr>
              <a:t>¿La  </a:t>
            </a:r>
            <a:r>
              <a:rPr lang="es-MX" sz="2400" dirty="0" err="1">
                <a:solidFill>
                  <a:srgbClr val="FFFFFF"/>
                </a:solidFill>
              </a:rPr>
              <a:t>prediabetes</a:t>
            </a:r>
            <a:r>
              <a:rPr lang="es-MX" sz="2400" dirty="0">
                <a:solidFill>
                  <a:srgbClr val="FFFFFF"/>
                </a:solidFill>
              </a:rPr>
              <a:t> se asocia a un mayor riesgo de enfermedad </a:t>
            </a:r>
          </a:p>
          <a:p>
            <a:pPr marL="457200" indent="-457200"/>
            <a:r>
              <a:rPr lang="es-MX" sz="2400" dirty="0">
                <a:solidFill>
                  <a:srgbClr val="FFFFFF"/>
                </a:solidFill>
              </a:rPr>
              <a:t>      Cardiovascular y mortalidad que el resto de la población?</a:t>
            </a:r>
          </a:p>
          <a:p>
            <a:pPr marL="457200" indent="-457200"/>
            <a:endParaRPr lang="es-MX" sz="2400" dirty="0">
              <a:solidFill>
                <a:srgbClr val="FFFFFF"/>
              </a:solidFill>
            </a:endParaRPr>
          </a:p>
          <a:p>
            <a:pPr marL="457200" indent="-457200"/>
            <a:r>
              <a:rPr lang="es-MX" sz="2400" dirty="0">
                <a:solidFill>
                  <a:srgbClr val="FFFFFF"/>
                </a:solidFill>
              </a:rPr>
              <a:t>2.   Si la </a:t>
            </a:r>
            <a:r>
              <a:rPr lang="es-MX" sz="2400" dirty="0" err="1">
                <a:solidFill>
                  <a:srgbClr val="FFFFFF"/>
                </a:solidFill>
              </a:rPr>
              <a:t>prediabetes</a:t>
            </a:r>
            <a:r>
              <a:rPr lang="es-MX" sz="2400" dirty="0">
                <a:solidFill>
                  <a:srgbClr val="FFFFFF"/>
                </a:solidFill>
              </a:rPr>
              <a:t> se  asocia a </a:t>
            </a:r>
            <a:r>
              <a:rPr lang="es-MX" sz="2400" dirty="0" err="1">
                <a:solidFill>
                  <a:srgbClr val="FFFFFF"/>
                </a:solidFill>
              </a:rPr>
              <a:t>dislipemia</a:t>
            </a:r>
            <a:r>
              <a:rPr lang="es-MX" sz="2400" dirty="0">
                <a:solidFill>
                  <a:srgbClr val="FFFFFF"/>
                </a:solidFill>
              </a:rPr>
              <a:t>  por lo tanto tendremos  </a:t>
            </a:r>
          </a:p>
          <a:p>
            <a:pPr marL="457200" indent="-457200"/>
            <a:r>
              <a:rPr lang="es-MX" sz="2400" dirty="0">
                <a:solidFill>
                  <a:srgbClr val="FFFFFF"/>
                </a:solidFill>
              </a:rPr>
              <a:t>      un mayor riesgo de enfermedad Cardiovascular ¿ Debemos tratarla con </a:t>
            </a:r>
            <a:r>
              <a:rPr lang="es-MX" sz="2400" dirty="0" err="1">
                <a:solidFill>
                  <a:srgbClr val="FFFFFF"/>
                </a:solidFill>
              </a:rPr>
              <a:t>estatinas</a:t>
            </a:r>
            <a:r>
              <a:rPr lang="es-MX" sz="2400" dirty="0">
                <a:solidFill>
                  <a:srgbClr val="FFFFFF"/>
                </a:solidFill>
              </a:rPr>
              <a:t> o por el contrario las </a:t>
            </a:r>
            <a:r>
              <a:rPr lang="es-MX" sz="2400" dirty="0" err="1">
                <a:solidFill>
                  <a:srgbClr val="FFFFFF"/>
                </a:solidFill>
              </a:rPr>
              <a:t>estatinas</a:t>
            </a:r>
            <a:r>
              <a:rPr lang="es-MX" sz="2400" dirty="0">
                <a:solidFill>
                  <a:srgbClr val="FFFFFF"/>
                </a:solidFill>
              </a:rPr>
              <a:t> pueden tener  un efecto </a:t>
            </a:r>
            <a:r>
              <a:rPr lang="es-MX" sz="2400" dirty="0" err="1">
                <a:solidFill>
                  <a:srgbClr val="FFFFFF"/>
                </a:solidFill>
              </a:rPr>
              <a:t>diabetogénico</a:t>
            </a:r>
            <a:r>
              <a:rPr lang="es-MX" sz="2400" dirty="0">
                <a:solidFill>
                  <a:srgbClr val="FFFFFF"/>
                </a:solidFill>
              </a:rPr>
              <a:t>?</a:t>
            </a:r>
          </a:p>
          <a:p>
            <a:pPr marL="457200" indent="-457200"/>
            <a:endParaRPr lang="es-ES_tradnl" sz="2400" dirty="0">
              <a:solidFill>
                <a:srgbClr val="FFFFFF"/>
              </a:solidFill>
            </a:endParaRPr>
          </a:p>
          <a:p>
            <a:pPr marL="457200" indent="-457200"/>
            <a:r>
              <a:rPr lang="es-MX" sz="2400" dirty="0">
                <a:solidFill>
                  <a:srgbClr val="FFFFFF"/>
                </a:solidFill>
              </a:rPr>
              <a:t> 3. ¿ Que dicen los estudios sobre el uso de </a:t>
            </a:r>
            <a:r>
              <a:rPr lang="es-MX" sz="2400" dirty="0" err="1">
                <a:solidFill>
                  <a:srgbClr val="FFFFFF"/>
                </a:solidFill>
              </a:rPr>
              <a:t>estatinas</a:t>
            </a:r>
            <a:r>
              <a:rPr lang="es-MX" sz="2400" dirty="0">
                <a:solidFill>
                  <a:srgbClr val="FFFFFF"/>
                </a:solidFill>
              </a:rPr>
              <a:t> en pacientes con </a:t>
            </a:r>
            <a:r>
              <a:rPr lang="es-MX" sz="2400" dirty="0" err="1">
                <a:solidFill>
                  <a:srgbClr val="FFFFFF"/>
                </a:solidFill>
              </a:rPr>
              <a:t>Prediabetes</a:t>
            </a:r>
            <a:r>
              <a:rPr lang="es-MX" sz="2400" dirty="0">
                <a:solidFill>
                  <a:srgbClr val="FFFFFF"/>
                </a:solidFill>
              </a:rPr>
              <a:t>?   ¿Todas las </a:t>
            </a:r>
            <a:r>
              <a:rPr lang="es-MX" sz="2400" dirty="0" err="1">
                <a:solidFill>
                  <a:srgbClr val="FFFFFF"/>
                </a:solidFill>
              </a:rPr>
              <a:t>estatinas</a:t>
            </a:r>
            <a:r>
              <a:rPr lang="es-MX" sz="2400" dirty="0">
                <a:solidFill>
                  <a:srgbClr val="FFFFFF"/>
                </a:solidFill>
              </a:rPr>
              <a:t> actúan iguales?</a:t>
            </a:r>
          </a:p>
          <a:p>
            <a:pPr marL="457200" indent="-457200"/>
            <a:endParaRPr lang="es-MX" sz="2400" dirty="0">
              <a:solidFill>
                <a:srgbClr val="FFFFFF"/>
              </a:solidFill>
            </a:endParaRPr>
          </a:p>
          <a:p>
            <a:pPr marL="457200" indent="-457200"/>
            <a:r>
              <a:rPr lang="es-MX" sz="2400" dirty="0">
                <a:solidFill>
                  <a:srgbClr val="FFFFFF"/>
                </a:solidFill>
              </a:rPr>
              <a:t> 4. ¿Que dicen los consensos sobre la utilización de las </a:t>
            </a:r>
            <a:r>
              <a:rPr lang="es-MX" sz="2400" dirty="0" err="1">
                <a:solidFill>
                  <a:srgbClr val="FFFFFF"/>
                </a:solidFill>
              </a:rPr>
              <a:t>estatinas</a:t>
            </a:r>
            <a:r>
              <a:rPr lang="es-MX" sz="2400" dirty="0">
                <a:solidFill>
                  <a:srgbClr val="FFFFFF"/>
                </a:solidFill>
              </a:rPr>
              <a:t> en pacientes con </a:t>
            </a:r>
            <a:r>
              <a:rPr lang="es-MX" sz="2400" dirty="0" err="1">
                <a:solidFill>
                  <a:srgbClr val="FFFFFF"/>
                </a:solidFill>
              </a:rPr>
              <a:t>prediabetes</a:t>
            </a:r>
            <a:r>
              <a:rPr lang="es-MX" sz="2400" dirty="0">
                <a:solidFill>
                  <a:srgbClr val="FFFFFF"/>
                </a:solidFill>
              </a:rPr>
              <a:t>?</a:t>
            </a:r>
          </a:p>
          <a:p>
            <a:pPr marL="457200" indent="-457200"/>
            <a:endParaRPr lang="es-MX" sz="2400" dirty="0">
              <a:solidFill>
                <a:srgbClr val="FFFFFF"/>
              </a:solidFill>
            </a:endParaRPr>
          </a:p>
          <a:p>
            <a:pPr marL="457200" indent="-457200"/>
            <a:r>
              <a:rPr lang="es-MX" sz="2400" dirty="0">
                <a:solidFill>
                  <a:srgbClr val="FFFFFF"/>
                </a:solidFill>
              </a:rPr>
              <a:t>5.  Conclusiones</a:t>
            </a:r>
          </a:p>
          <a:p>
            <a:pPr marL="457200" indent="-457200"/>
            <a:endParaRPr lang="es-MX" sz="2400" dirty="0">
              <a:solidFill>
                <a:srgbClr val="FFFFFF"/>
              </a:solidFill>
            </a:endParaRPr>
          </a:p>
          <a:p>
            <a:pPr marL="457200" indent="-457200"/>
            <a:endParaRPr lang="es-MX" sz="2400" dirty="0">
              <a:solidFill>
                <a:srgbClr val="FFFFFF"/>
              </a:solidFill>
            </a:endParaRPr>
          </a:p>
          <a:p>
            <a:pPr marL="457200" indent="-457200"/>
            <a:endParaRPr lang="es-ES_tradnl" sz="2400" dirty="0">
              <a:solidFill>
                <a:srgbClr val="FFFFFF"/>
              </a:solidFill>
            </a:endParaRPr>
          </a:p>
        </p:txBody>
      </p:sp>
    </p:spTree>
    <p:extLst>
      <p:ext uri="{BB962C8B-B14F-4D97-AF65-F5344CB8AC3E}">
        <p14:creationId xmlns:p14="http://schemas.microsoft.com/office/powerpoint/2010/main" val="154291657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567000" y="0"/>
            <a:ext cx="9720000" cy="1357298"/>
          </a:xfrm>
          <a:prstGeom prst="rect">
            <a:avLst/>
          </a:prstGeom>
          <a:noFill/>
          <a:ln>
            <a:noFill/>
          </a:ln>
        </p:spPr>
        <p:txBody>
          <a:bodyPr lIns="90000" tIns="45000" rIns="90000" bIns="45000"/>
          <a:lstStyle/>
          <a:p>
            <a:pPr>
              <a:lnSpc>
                <a:spcPct val="100000"/>
              </a:lnSpc>
              <a:spcAft>
                <a:spcPts val="3186"/>
              </a:spcAft>
            </a:pPr>
            <a:r>
              <a:rPr lang="en-US" sz="2400" b="1" i="1" strike="noStrike" spc="-1" dirty="0">
                <a:solidFill>
                  <a:srgbClr val="66FF33"/>
                </a:solidFill>
                <a:latin typeface="Arial"/>
              </a:rPr>
              <a:t> </a:t>
            </a:r>
            <a:r>
              <a:rPr lang="en-US" b="1" strike="noStrike" spc="-1" dirty="0">
                <a:solidFill>
                  <a:srgbClr val="66FF33"/>
                </a:solidFill>
                <a:latin typeface="+mj-lt"/>
              </a:rPr>
              <a:t>American Association of Clinical Endocrinology Consensus Statement: Comprehensive Type 2 Diabetes Management Algorithm – 2023 Update</a:t>
            </a:r>
            <a:r>
              <a:rPr lang="en-US" sz="1800" b="1" strike="noStrike" spc="-1" dirty="0">
                <a:solidFill>
                  <a:srgbClr val="66FF33"/>
                </a:solidFill>
                <a:latin typeface="+mj-lt"/>
              </a:rPr>
              <a:t> </a:t>
            </a:r>
          </a:p>
        </p:txBody>
      </p:sp>
      <p:sp>
        <p:nvSpPr>
          <p:cNvPr id="45" name="TextShape 2"/>
          <p:cNvSpPr txBox="1"/>
          <p:nvPr/>
        </p:nvSpPr>
        <p:spPr>
          <a:xfrm>
            <a:off x="1071630" y="5214950"/>
            <a:ext cx="9215370" cy="1497294"/>
          </a:xfrm>
          <a:prstGeom prst="rect">
            <a:avLst/>
          </a:prstGeom>
          <a:noFill/>
          <a:ln>
            <a:noFill/>
          </a:ln>
        </p:spPr>
        <p:txBody>
          <a:bodyPr lIns="90000" tIns="46800" rIns="90000" bIns="46800" anchor="ctr"/>
          <a:lstStyle/>
          <a:p>
            <a:pPr>
              <a:spcAft>
                <a:spcPts val="2750"/>
              </a:spcAft>
            </a:pPr>
            <a:endParaRPr lang="en-US" sz="1400" i="1" spc="-1" dirty="0">
              <a:solidFill>
                <a:srgbClr val="FFFFFF"/>
              </a:solidFill>
              <a:latin typeface="Arial"/>
            </a:endParaRPr>
          </a:p>
          <a:p>
            <a:pPr>
              <a:spcAft>
                <a:spcPts val="2750"/>
              </a:spcAft>
            </a:pPr>
            <a:endParaRPr lang="en-US" sz="1400" i="1" spc="-1" dirty="0">
              <a:solidFill>
                <a:srgbClr val="FFFFFF"/>
              </a:solidFill>
              <a:latin typeface="Arial"/>
            </a:endParaRPr>
          </a:p>
          <a:p>
            <a:pPr>
              <a:spcAft>
                <a:spcPts val="2750"/>
              </a:spcAft>
            </a:pPr>
            <a:r>
              <a:rPr lang="en-US" sz="1400" i="1" spc="-1" dirty="0">
                <a:solidFill>
                  <a:srgbClr val="FFFFFF"/>
                </a:solidFill>
                <a:latin typeface="Arial"/>
              </a:rPr>
              <a:t>Susan L. Samson, MD, PhD, FRCPC, FACE, </a:t>
            </a:r>
            <a:r>
              <a:rPr lang="en-US" sz="1400" i="1" spc="-1" dirty="0" err="1">
                <a:solidFill>
                  <a:srgbClr val="FFFFFF"/>
                </a:solidFill>
                <a:latin typeface="Arial"/>
              </a:rPr>
              <a:t>Priyathama</a:t>
            </a:r>
            <a:r>
              <a:rPr lang="en-US" sz="1400" i="1" spc="-1" dirty="0">
                <a:solidFill>
                  <a:srgbClr val="FFFFFF"/>
                </a:solidFill>
                <a:latin typeface="Arial"/>
              </a:rPr>
              <a:t> </a:t>
            </a:r>
            <a:r>
              <a:rPr lang="en-US" sz="1400" i="1" spc="-1" dirty="0" err="1">
                <a:solidFill>
                  <a:srgbClr val="FFFFFF"/>
                </a:solidFill>
                <a:latin typeface="Arial"/>
              </a:rPr>
              <a:t>Vellanki</a:t>
            </a:r>
            <a:r>
              <a:rPr lang="en-US" sz="1400" i="1" spc="-1" dirty="0">
                <a:solidFill>
                  <a:srgbClr val="FFFFFF"/>
                </a:solidFill>
                <a:latin typeface="Arial"/>
              </a:rPr>
              <a:t>, MD, Lawrence Blonde, MD, FACP, MACE, Elena A. </a:t>
            </a:r>
            <a:r>
              <a:rPr lang="en-US" sz="1400" i="1" spc="-1" dirty="0" err="1">
                <a:solidFill>
                  <a:srgbClr val="FFFFFF"/>
                </a:solidFill>
                <a:latin typeface="Arial"/>
              </a:rPr>
              <a:t>Christofides</a:t>
            </a:r>
            <a:r>
              <a:rPr lang="en-US" sz="1400" i="1" spc="-1" dirty="0">
                <a:solidFill>
                  <a:srgbClr val="FFFFFF"/>
                </a:solidFill>
                <a:latin typeface="Arial"/>
              </a:rPr>
              <a:t>, MD, FACE, Rodolfo J. Galindo, MD, FACE, </a:t>
            </a:r>
            <a:r>
              <a:rPr lang="en-US" sz="1400" i="1" spc="-1" dirty="0" err="1">
                <a:solidFill>
                  <a:srgbClr val="FFFFFF"/>
                </a:solidFill>
                <a:latin typeface="Arial"/>
              </a:rPr>
              <a:t>Irl</a:t>
            </a:r>
            <a:r>
              <a:rPr lang="en-US" sz="1400" i="1" spc="-1" dirty="0">
                <a:solidFill>
                  <a:srgbClr val="FFFFFF"/>
                </a:solidFill>
                <a:latin typeface="Arial"/>
              </a:rPr>
              <a:t> B. Hirsch, MD, Scott D. Isaacs, MD, FACP, FACE, Kenneth E. </a:t>
            </a:r>
            <a:r>
              <a:rPr lang="en-US" sz="1400" i="1" spc="-1" dirty="0" err="1">
                <a:solidFill>
                  <a:srgbClr val="FFFFFF"/>
                </a:solidFill>
                <a:latin typeface="Arial"/>
              </a:rPr>
              <a:t>Izuora</a:t>
            </a:r>
            <a:r>
              <a:rPr lang="en-US" sz="1400" i="1" spc="-1" dirty="0">
                <a:solidFill>
                  <a:srgbClr val="FFFFFF"/>
                </a:solidFill>
                <a:latin typeface="Arial"/>
              </a:rPr>
              <a:t>, MD, MBA, FACE, Cecilia C. Low Wang, MD, FACP, Christine L. Twining, MD, FACE, Guillermo E. </a:t>
            </a:r>
            <a:r>
              <a:rPr lang="en-US" sz="1400" i="1" spc="-1" dirty="0" err="1">
                <a:solidFill>
                  <a:srgbClr val="FFFFFF"/>
                </a:solidFill>
                <a:latin typeface="Arial"/>
              </a:rPr>
              <a:t>Umpierrez</a:t>
            </a:r>
            <a:r>
              <a:rPr lang="en-US" sz="1400" i="1" spc="-1" dirty="0">
                <a:solidFill>
                  <a:srgbClr val="FFFFFF"/>
                </a:solidFill>
                <a:latin typeface="Arial"/>
              </a:rPr>
              <a:t>, MD, CDCES, MACP, FACE, Willy Marcos Valencia, MD, </a:t>
            </a:r>
            <a:r>
              <a:rPr lang="en-US" sz="1400" i="1" spc="-1" dirty="0" err="1">
                <a:solidFill>
                  <a:srgbClr val="FFFFFF"/>
                </a:solidFill>
                <a:latin typeface="Arial"/>
              </a:rPr>
              <a:t>MSc</a:t>
            </a:r>
            <a:r>
              <a:rPr lang="en-US" sz="1400" i="1" spc="-1" dirty="0">
                <a:solidFill>
                  <a:srgbClr val="FFFFFF"/>
                </a:solidFill>
                <a:latin typeface="Arial"/>
              </a:rPr>
              <a:t> Endocrine Practice </a:t>
            </a:r>
            <a:r>
              <a:rPr lang="en-US" sz="1400" spc="-1" dirty="0">
                <a:solidFill>
                  <a:srgbClr val="FFFFFF"/>
                </a:solidFill>
                <a:latin typeface="Arial"/>
              </a:rPr>
              <a:t> Volume 29 Issue 5 Pages 305-340 (May 2023) DOI: 10.1016/j.eprac.2023.02.001</a:t>
            </a:r>
          </a:p>
          <a:p>
            <a:endParaRPr lang="en-US" sz="1400" b="0" strike="noStrike" spc="-1" dirty="0">
              <a:solidFill>
                <a:srgbClr val="FFFFFF"/>
              </a:solidFill>
              <a:latin typeface="Arial"/>
            </a:endParaRPr>
          </a:p>
        </p:txBody>
      </p:sp>
      <p:pic>
        <p:nvPicPr>
          <p:cNvPr id="46" name="Logo"/>
          <p:cNvPicPr/>
          <p:nvPr/>
        </p:nvPicPr>
        <p:blipFill>
          <a:blip r:embed="rId2"/>
          <a:stretch/>
        </p:blipFill>
        <p:spPr>
          <a:xfrm>
            <a:off x="285716" y="5857892"/>
            <a:ext cx="796230" cy="793800"/>
          </a:xfrm>
          <a:prstGeom prst="rect">
            <a:avLst/>
          </a:prstGeom>
          <a:ln>
            <a:noFill/>
          </a:ln>
        </p:spPr>
      </p:pic>
      <p:pic>
        <p:nvPicPr>
          <p:cNvPr id="5" name="4 Imagen"/>
          <p:cNvPicPr/>
          <p:nvPr/>
        </p:nvPicPr>
        <p:blipFill>
          <a:blip r:embed="rId3" cstate="print"/>
          <a:srcRect l="68666" t="17086" r="19039" b="55276"/>
          <a:stretch>
            <a:fillRect/>
          </a:stretch>
        </p:blipFill>
        <p:spPr bwMode="auto">
          <a:xfrm>
            <a:off x="9786934" y="428604"/>
            <a:ext cx="500066" cy="500066"/>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0" y="285728"/>
            <a:ext cx="533894" cy="500066"/>
          </a:xfrm>
          <a:prstGeom prst="rect">
            <a:avLst/>
          </a:prstGeom>
          <a:noFill/>
          <a:ln w="9525">
            <a:noFill/>
            <a:miter lim="800000"/>
            <a:headEnd/>
            <a:tailEnd/>
          </a:ln>
        </p:spPr>
      </p:pic>
      <p:pic>
        <p:nvPicPr>
          <p:cNvPr id="8" name="Main graphic"/>
          <p:cNvPicPr/>
          <p:nvPr/>
        </p:nvPicPr>
        <p:blipFill>
          <a:blip r:embed="rId5" cstate="print"/>
          <a:stretch/>
        </p:blipFill>
        <p:spPr>
          <a:xfrm>
            <a:off x="714344" y="762096"/>
            <a:ext cx="8929750" cy="4881482"/>
          </a:xfrm>
          <a:prstGeom prst="rect">
            <a:avLst/>
          </a:prstGeom>
          <a:ln>
            <a:noFill/>
          </a:ln>
        </p:spPr>
      </p:pic>
      <p:sp>
        <p:nvSpPr>
          <p:cNvPr id="9" name="Oval 13"/>
          <p:cNvSpPr>
            <a:spLocks noChangeArrowheads="1"/>
          </p:cNvSpPr>
          <p:nvPr/>
        </p:nvSpPr>
        <p:spPr bwMode="auto">
          <a:xfrm>
            <a:off x="714344" y="1785926"/>
            <a:ext cx="9001188" cy="500066"/>
          </a:xfrm>
          <a:prstGeom prst="ellipse">
            <a:avLst/>
          </a:prstGeom>
          <a:noFill/>
          <a:ln w="38100">
            <a:solidFill>
              <a:srgbClr val="FF0000"/>
            </a:solidFill>
            <a:round/>
            <a:headEnd/>
            <a:tailEnd/>
          </a:ln>
          <a:effectLst/>
        </p:spPr>
        <p:txBody>
          <a:bodyPr wrap="none" anchor="ctr"/>
          <a:lstStyle/>
          <a:p>
            <a:endParaRPr lang="es-ES">
              <a:solidFill>
                <a:schemeClr val="bg1"/>
              </a:solidFill>
            </a:endParaRPr>
          </a:p>
        </p:txBody>
      </p:sp>
    </p:spTree>
  </p:cSld>
  <p:clrMapOvr>
    <a:masterClrMapping/>
  </p:clrMapOvr>
  <p:transition>
    <p:wipe dir="r"/>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071534" y="357166"/>
            <a:ext cx="8143932" cy="881062"/>
          </a:xfrm>
        </p:spPr>
        <p:txBody>
          <a:bodyPr/>
          <a:lstStyle/>
          <a:p>
            <a:pPr algn="l"/>
            <a:br>
              <a:rPr lang="es-MX" sz="2800" dirty="0">
                <a:solidFill>
                  <a:schemeClr val="bg1"/>
                </a:solidFill>
              </a:rPr>
            </a:br>
            <a:r>
              <a:rPr lang="es-MX" sz="2800" b="1" dirty="0">
                <a:solidFill>
                  <a:srgbClr val="FFFF00"/>
                </a:solidFill>
              </a:rPr>
              <a:t>Guía 2023 de la ADA Estándares de atención en diabetes</a:t>
            </a:r>
            <a:br>
              <a:rPr lang="es-MX" sz="3200" dirty="0">
                <a:solidFill>
                  <a:schemeClr val="bg1"/>
                </a:solidFill>
              </a:rPr>
            </a:br>
            <a:endParaRPr lang="es-ES_tradnl" sz="3200" dirty="0">
              <a:solidFill>
                <a:schemeClr val="bg1"/>
              </a:solidFill>
              <a:effectLst/>
            </a:endParaRPr>
          </a:p>
        </p:txBody>
      </p:sp>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buNone/>
            </a:pPr>
            <a:r>
              <a:rPr lang="es-MX" sz="2400" dirty="0">
                <a:solidFill>
                  <a:schemeClr val="accent3"/>
                </a:solidFill>
                <a:latin typeface="Arial" charset="0"/>
              </a:rPr>
              <a:t>Recomendaciones:</a:t>
            </a:r>
          </a:p>
          <a:p>
            <a:pPr marL="609600" indent="-609600">
              <a:buClr>
                <a:schemeClr val="accent3"/>
              </a:buClr>
              <a:buSzPct val="110000"/>
            </a:pPr>
            <a:r>
              <a:rPr lang="es-MX" sz="2400" dirty="0">
                <a:solidFill>
                  <a:srgbClr val="00FFFF"/>
                </a:solidFill>
                <a:latin typeface="Arial" charset="0"/>
              </a:rPr>
              <a:t>La </a:t>
            </a:r>
            <a:r>
              <a:rPr lang="es-MX" sz="2400" dirty="0" err="1">
                <a:solidFill>
                  <a:srgbClr val="00FFFF"/>
                </a:solidFill>
                <a:latin typeface="Arial" charset="0"/>
              </a:rPr>
              <a:t>prediabetes</a:t>
            </a:r>
            <a:r>
              <a:rPr lang="es-MX" sz="2400" dirty="0">
                <a:solidFill>
                  <a:srgbClr val="00FFFF"/>
                </a:solidFill>
                <a:latin typeface="Arial" charset="0"/>
              </a:rPr>
              <a:t> se asocia con un mayor riesgo cardiovascular</a:t>
            </a:r>
            <a:r>
              <a:rPr lang="es-MX" sz="2400" dirty="0">
                <a:solidFill>
                  <a:schemeClr val="accent3"/>
                </a:solidFill>
                <a:latin typeface="Arial" charset="0"/>
              </a:rPr>
              <a:t>; por lo tanto, se sugiere la </a:t>
            </a:r>
            <a:r>
              <a:rPr lang="es-MX" sz="2400" b="1" dirty="0">
                <a:solidFill>
                  <a:srgbClr val="66FF33"/>
                </a:solidFill>
                <a:latin typeface="Arial" charset="0"/>
              </a:rPr>
              <a:t>detección y el tratamiento de factores de riesgo modificables de enfermedad cardiovascular </a:t>
            </a:r>
            <a:r>
              <a:rPr lang="es-MX" sz="2400" dirty="0">
                <a:solidFill>
                  <a:schemeClr val="accent3"/>
                </a:solidFill>
                <a:latin typeface="Arial" charset="0"/>
              </a:rPr>
              <a:t>. (B) (Evidencia de apoyo de estudios de cohortes bien realizados)</a:t>
            </a:r>
          </a:p>
          <a:p>
            <a:pPr marL="609600" indent="-609600">
              <a:buClr>
                <a:schemeClr val="accent3"/>
              </a:buClr>
              <a:buSzPct val="110000"/>
              <a:buNone/>
            </a:pPr>
            <a:r>
              <a:rPr lang="es-MX" sz="2400" dirty="0">
                <a:solidFill>
                  <a:schemeClr val="accent3"/>
                </a:solidFill>
                <a:latin typeface="Arial" charset="0"/>
              </a:rPr>
              <a:t>        </a:t>
            </a:r>
          </a:p>
          <a:p>
            <a:pPr marL="609600" indent="-609600">
              <a:buClr>
                <a:schemeClr val="accent3"/>
              </a:buClr>
              <a:buSzPct val="110000"/>
            </a:pPr>
            <a:r>
              <a:rPr lang="es-MX" sz="2400" dirty="0">
                <a:solidFill>
                  <a:srgbClr val="00FFFF"/>
                </a:solidFill>
                <a:latin typeface="Arial" charset="0"/>
              </a:rPr>
              <a:t>La terapia con </a:t>
            </a:r>
            <a:r>
              <a:rPr lang="es-MX" sz="2400" dirty="0" err="1">
                <a:solidFill>
                  <a:srgbClr val="00FFFF"/>
                </a:solidFill>
                <a:latin typeface="Arial" charset="0"/>
              </a:rPr>
              <a:t>estatinas</a:t>
            </a:r>
            <a:r>
              <a:rPr lang="es-MX" sz="2400" dirty="0">
                <a:solidFill>
                  <a:srgbClr val="00FFFF"/>
                </a:solidFill>
                <a:latin typeface="Arial" charset="0"/>
              </a:rPr>
              <a:t> puede aumentar el riesgo de diabetes tipo 2 en personas con alto riesgo de desarrollar diabetes tipo 2</a:t>
            </a:r>
            <a:r>
              <a:rPr lang="es-MX" sz="2400" dirty="0">
                <a:solidFill>
                  <a:schemeClr val="accent3"/>
                </a:solidFill>
                <a:latin typeface="Arial" charset="0"/>
              </a:rPr>
              <a:t>. En tales individuos, </a:t>
            </a:r>
            <a:r>
              <a:rPr lang="es-MX" sz="2400" b="1" dirty="0">
                <a:solidFill>
                  <a:srgbClr val="66FF33"/>
                </a:solidFill>
                <a:latin typeface="Arial" charset="0"/>
              </a:rPr>
              <a:t>el estado de la glucosa debe controlarse regularmente y deben reforzarse los enfoques de prevención de la diabetes</a:t>
            </a:r>
            <a:r>
              <a:rPr lang="es-MX" sz="2400" dirty="0">
                <a:solidFill>
                  <a:schemeClr val="accent3"/>
                </a:solidFill>
                <a:latin typeface="Arial" charset="0"/>
              </a:rPr>
              <a:t>. No se recomienda suspender las </a:t>
            </a:r>
            <a:r>
              <a:rPr lang="es-MX" sz="2400" dirty="0" err="1">
                <a:solidFill>
                  <a:schemeClr val="accent3"/>
                </a:solidFill>
                <a:latin typeface="Arial" charset="0"/>
              </a:rPr>
              <a:t>estatinas</a:t>
            </a:r>
            <a:r>
              <a:rPr lang="es-MX" sz="2400" dirty="0">
                <a:solidFill>
                  <a:schemeClr val="accent3"/>
                </a:solidFill>
                <a:latin typeface="Arial" charset="0"/>
              </a:rPr>
              <a:t>. (B)</a:t>
            </a:r>
          </a:p>
          <a:p>
            <a:pPr marL="609600" indent="-609600">
              <a:buClr>
                <a:schemeClr val="accent3"/>
              </a:buClr>
              <a:buSzPct val="110000"/>
              <a:buNone/>
            </a:pPr>
            <a:endParaRPr lang="es-MX" sz="2400" dirty="0">
              <a:solidFill>
                <a:schemeClr val="accent3"/>
              </a:solidFill>
              <a:latin typeface="Arial" charset="0"/>
            </a:endParaRPr>
          </a:p>
          <a:p>
            <a:pPr marL="609600" indent="-609600">
              <a:buClr>
                <a:schemeClr val="accent3"/>
              </a:buClr>
              <a:buSzPct val="110000"/>
              <a:buNone/>
            </a:pPr>
            <a:r>
              <a:rPr lang="en-US" sz="1400" dirty="0" err="1">
                <a:solidFill>
                  <a:schemeClr val="accent3"/>
                </a:solidFill>
                <a:latin typeface="Arial" charset="0"/>
              </a:rPr>
              <a:t>Fuente</a:t>
            </a:r>
            <a:r>
              <a:rPr lang="en-US" sz="1400" dirty="0">
                <a:solidFill>
                  <a:schemeClr val="accent3"/>
                </a:solidFill>
                <a:latin typeface="Arial" charset="0"/>
              </a:rPr>
              <a:t>: Standards of Care in Diabetes—2023 Abridged for Primary Care Providers. American Diabetes Association. </a:t>
            </a:r>
            <a:r>
              <a:rPr lang="en-US" sz="1400" dirty="0" err="1">
                <a:solidFill>
                  <a:schemeClr val="accent3"/>
                </a:solidFill>
                <a:latin typeface="Arial" charset="0"/>
              </a:rPr>
              <a:t>Clin</a:t>
            </a:r>
            <a:r>
              <a:rPr lang="en-US" sz="1400" dirty="0">
                <a:solidFill>
                  <a:schemeClr val="accent3"/>
                </a:solidFill>
                <a:latin typeface="Arial" charset="0"/>
              </a:rPr>
              <a:t> </a:t>
            </a:r>
          </a:p>
          <a:p>
            <a:pPr marL="609600" indent="-609600">
              <a:buClr>
                <a:schemeClr val="accent3"/>
              </a:buClr>
              <a:buSzPct val="110000"/>
              <a:buNone/>
            </a:pPr>
            <a:r>
              <a:rPr lang="en-US" sz="1400" dirty="0">
                <a:solidFill>
                  <a:schemeClr val="accent3"/>
                </a:solidFill>
                <a:latin typeface="Arial" charset="0"/>
              </a:rPr>
              <a:t>Diabetes 2023;41(1):4–31. https://doi.org/10.2337/cd23-as01</a:t>
            </a:r>
            <a:endParaRPr lang="es-MX" sz="1400" dirty="0">
              <a:solidFill>
                <a:schemeClr val="accent3"/>
              </a:solidFill>
              <a:latin typeface="Arial" charset="0"/>
            </a:endParaRPr>
          </a:p>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Tree>
    <p:extLst>
      <p:ext uri="{BB962C8B-B14F-4D97-AF65-F5344CB8AC3E}">
        <p14:creationId xmlns:p14="http://schemas.microsoft.com/office/powerpoint/2010/main" val="154291657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071534" y="357166"/>
            <a:ext cx="8143932" cy="881062"/>
          </a:xfrm>
        </p:spPr>
        <p:txBody>
          <a:bodyPr/>
          <a:lstStyle/>
          <a:p>
            <a:pPr algn="l"/>
            <a:br>
              <a:rPr lang="es-MX" sz="2800" dirty="0">
                <a:solidFill>
                  <a:schemeClr val="bg1"/>
                </a:solidFill>
              </a:rPr>
            </a:br>
            <a:r>
              <a:rPr lang="es-MX" sz="2800" b="1" dirty="0">
                <a:solidFill>
                  <a:srgbClr val="FFFF00"/>
                </a:solidFill>
              </a:rPr>
              <a:t>Guía 2024 de la ADA </a:t>
            </a:r>
            <a:r>
              <a:rPr lang="es-MX" sz="2800" b="1" dirty="0" err="1">
                <a:solidFill>
                  <a:srgbClr val="FFFF00"/>
                </a:solidFill>
              </a:rPr>
              <a:t>Estatinas</a:t>
            </a:r>
            <a:r>
              <a:rPr lang="es-MX" sz="2800" b="1" dirty="0">
                <a:solidFill>
                  <a:srgbClr val="FFFF00"/>
                </a:solidFill>
              </a:rPr>
              <a:t> en </a:t>
            </a:r>
            <a:r>
              <a:rPr lang="es-MX" sz="2800" b="1" dirty="0" err="1">
                <a:solidFill>
                  <a:srgbClr val="FFFF00"/>
                </a:solidFill>
              </a:rPr>
              <a:t>Prediabetes</a:t>
            </a:r>
            <a:br>
              <a:rPr lang="es-MX" sz="3200" dirty="0">
                <a:solidFill>
                  <a:schemeClr val="bg1"/>
                </a:solidFill>
              </a:rPr>
            </a:br>
            <a:endParaRPr lang="es-ES_tradnl" sz="3200" dirty="0">
              <a:solidFill>
                <a:schemeClr val="bg1"/>
              </a:solidFill>
              <a:effectLst/>
            </a:endParaRPr>
          </a:p>
        </p:txBody>
      </p:sp>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buNone/>
            </a:pPr>
            <a:endParaRPr lang="es-MX" sz="2400" dirty="0">
              <a:solidFill>
                <a:schemeClr val="accent3"/>
              </a:solidFill>
              <a:latin typeface="Arial" charset="0"/>
            </a:endParaRPr>
          </a:p>
          <a:p>
            <a:pPr marL="609600" indent="-609600">
              <a:buClr>
                <a:schemeClr val="accent3"/>
              </a:buClr>
              <a:buSzPct val="110000"/>
              <a:buNone/>
            </a:pPr>
            <a:endParaRPr lang="es-MX" sz="2400" dirty="0">
              <a:solidFill>
                <a:schemeClr val="accent3"/>
              </a:solidFill>
              <a:latin typeface="Arial" charset="0"/>
            </a:endParaRPr>
          </a:p>
          <a:p>
            <a:pPr marL="609600" indent="-609600">
              <a:buClr>
                <a:schemeClr val="accent3"/>
              </a:buClr>
              <a:buSzPct val="110000"/>
              <a:buNone/>
            </a:pPr>
            <a:r>
              <a:rPr lang="es-MX" sz="2400" dirty="0">
                <a:solidFill>
                  <a:schemeClr val="accent3"/>
                </a:solidFill>
                <a:latin typeface="Arial" charset="0"/>
              </a:rPr>
              <a:t>Síntesis de la recomendación :</a:t>
            </a:r>
          </a:p>
          <a:p>
            <a:pPr marL="609600" indent="-609600">
              <a:buClr>
                <a:schemeClr val="accent3"/>
              </a:buClr>
              <a:buSzPct val="110000"/>
              <a:buNone/>
            </a:pPr>
            <a:endParaRPr lang="es-MX" sz="2400" dirty="0">
              <a:solidFill>
                <a:schemeClr val="accent3"/>
              </a:solidFill>
              <a:latin typeface="Arial" charset="0"/>
            </a:endParaRPr>
          </a:p>
          <a:p>
            <a:pPr marL="609600" indent="-609600">
              <a:buClr>
                <a:schemeClr val="accent3"/>
              </a:buClr>
              <a:buSzPct val="110000"/>
              <a:buNone/>
            </a:pPr>
            <a:r>
              <a:rPr lang="es-MX" sz="2400" dirty="0">
                <a:solidFill>
                  <a:schemeClr val="accent3"/>
                </a:solidFill>
                <a:latin typeface="Arial" charset="0"/>
              </a:rPr>
              <a:t>       Abogan por un enfoque personalizado para el uso de </a:t>
            </a:r>
            <a:r>
              <a:rPr lang="es-MX" sz="2400" dirty="0" err="1">
                <a:solidFill>
                  <a:schemeClr val="accent3"/>
                </a:solidFill>
                <a:latin typeface="Arial" charset="0"/>
              </a:rPr>
              <a:t>estatinas</a:t>
            </a:r>
            <a:r>
              <a:rPr lang="es-MX" sz="2400" dirty="0">
                <a:solidFill>
                  <a:schemeClr val="accent3"/>
                </a:solidFill>
                <a:latin typeface="Arial" charset="0"/>
              </a:rPr>
              <a:t> en personas con </a:t>
            </a:r>
            <a:r>
              <a:rPr lang="es-MX" sz="2400" dirty="0" err="1">
                <a:solidFill>
                  <a:schemeClr val="accent3"/>
                </a:solidFill>
                <a:latin typeface="Arial" charset="0"/>
              </a:rPr>
              <a:t>prediabetes</a:t>
            </a:r>
            <a:r>
              <a:rPr lang="es-MX" sz="2400" dirty="0">
                <a:solidFill>
                  <a:schemeClr val="accent3"/>
                </a:solidFill>
                <a:latin typeface="Arial" charset="0"/>
              </a:rPr>
              <a:t>, priorizando los cambios en el estilo de vida y reservando las </a:t>
            </a:r>
            <a:r>
              <a:rPr lang="es-MX" sz="2400" dirty="0" err="1">
                <a:solidFill>
                  <a:schemeClr val="accent3"/>
                </a:solidFill>
                <a:latin typeface="Arial" charset="0"/>
              </a:rPr>
              <a:t>estatinas</a:t>
            </a:r>
            <a:r>
              <a:rPr lang="es-MX" sz="2400" dirty="0">
                <a:solidFill>
                  <a:schemeClr val="accent3"/>
                </a:solidFill>
                <a:latin typeface="Arial" charset="0"/>
              </a:rPr>
              <a:t> para aquellos con alto riesgo cardiovascular.</a:t>
            </a:r>
          </a:p>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Tree>
    <p:extLst>
      <p:ext uri="{BB962C8B-B14F-4D97-AF65-F5344CB8AC3E}">
        <p14:creationId xmlns:p14="http://schemas.microsoft.com/office/powerpoint/2010/main" val="154291657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pPr>
            <a:endParaRPr lang="es-ES" sz="2400" dirty="0">
              <a:solidFill>
                <a:schemeClr val="bg1"/>
              </a:solidFill>
            </a:endParaRPr>
          </a:p>
          <a:p>
            <a:pPr marL="0" indent="0">
              <a:buClr>
                <a:schemeClr val="accent3"/>
              </a:buClr>
              <a:buSzPct val="110000"/>
              <a:buNone/>
            </a:pPr>
            <a:endParaRPr lang="es-ES_tradnl" sz="2800" b="1" dirty="0">
              <a:solidFill>
                <a:srgbClr val="FFFF00"/>
              </a:solidFill>
            </a:endParaRPr>
          </a:p>
          <a:p>
            <a:pPr marL="0" indent="0">
              <a:buClr>
                <a:schemeClr val="accent3"/>
              </a:buClr>
              <a:buSzPct val="110000"/>
              <a:buNone/>
            </a:pPr>
            <a:endParaRPr lang="es-ES_tradnl" sz="2800" b="1" dirty="0">
              <a:solidFill>
                <a:srgbClr val="FFFF00"/>
              </a:solidFill>
            </a:endParaRPr>
          </a:p>
          <a:p>
            <a:pPr marL="0" indent="0">
              <a:buClr>
                <a:schemeClr val="accent3"/>
              </a:buClr>
              <a:buSzPct val="110000"/>
              <a:buNone/>
            </a:pPr>
            <a:endParaRPr lang="es-ES_tradnl" sz="2800" b="1" dirty="0">
              <a:solidFill>
                <a:srgbClr val="FFFF00"/>
              </a:solidFill>
            </a:endParaRPr>
          </a:p>
          <a:p>
            <a:pPr marL="0" indent="0">
              <a:buClr>
                <a:schemeClr val="accent3"/>
              </a:buClr>
              <a:buSzPct val="110000"/>
              <a:buNone/>
            </a:pPr>
            <a:r>
              <a:rPr lang="es-ES_tradnl" sz="2800" b="1" dirty="0">
                <a:solidFill>
                  <a:srgbClr val="FFFF00"/>
                </a:solidFill>
              </a:rPr>
              <a:t>4)</a:t>
            </a:r>
            <a:r>
              <a:rPr lang="es-MX" sz="2800" b="1" dirty="0">
                <a:solidFill>
                  <a:srgbClr val="FFFF00"/>
                </a:solidFill>
              </a:rPr>
              <a:t>¿Que dicen los consensos sobre la utilización de las </a:t>
            </a:r>
            <a:r>
              <a:rPr lang="es-MX" sz="2800" b="1" dirty="0" err="1">
                <a:solidFill>
                  <a:srgbClr val="FFFF00"/>
                </a:solidFill>
              </a:rPr>
              <a:t>estatinas</a:t>
            </a:r>
            <a:r>
              <a:rPr lang="es-MX" sz="2800" b="1" dirty="0">
                <a:solidFill>
                  <a:srgbClr val="FFFF00"/>
                </a:solidFill>
              </a:rPr>
              <a:t> en pacientes con </a:t>
            </a:r>
            <a:r>
              <a:rPr lang="es-MX" sz="2800" b="1" dirty="0" err="1">
                <a:solidFill>
                  <a:srgbClr val="FFFF00"/>
                </a:solidFill>
              </a:rPr>
              <a:t>prediabetes</a:t>
            </a:r>
            <a:r>
              <a:rPr lang="es-MX" sz="2800" b="1" dirty="0">
                <a:solidFill>
                  <a:srgbClr val="FFFF00"/>
                </a:solidFill>
              </a:rPr>
              <a:t>?</a:t>
            </a:r>
            <a:endParaRPr lang="es-ES_tradnl" sz="2800" b="1" dirty="0">
              <a:solidFill>
                <a:srgbClr val="FFFF00"/>
              </a:solidFill>
            </a:endParaRPr>
          </a:p>
          <a:p>
            <a:pPr marL="609600" indent="-609600">
              <a:buClr>
                <a:schemeClr val="accent3"/>
              </a:buClr>
              <a:buSzPct val="110000"/>
            </a:pPr>
            <a:endParaRPr lang="es-ES" sz="2800" b="1" dirty="0">
              <a:solidFill>
                <a:srgbClr val="FFFF00"/>
              </a:solidFill>
            </a:endParaRPr>
          </a:p>
          <a:p>
            <a:pPr marL="609600" indent="-609600">
              <a:buClr>
                <a:schemeClr val="accent3"/>
              </a:buClr>
              <a:buSzPct val="110000"/>
              <a:buNone/>
            </a:pPr>
            <a:r>
              <a:rPr lang="es-ES" sz="2800" b="1" dirty="0">
                <a:solidFill>
                  <a:srgbClr val="FFFF00"/>
                </a:solidFill>
              </a:rPr>
              <a:t>       </a:t>
            </a:r>
            <a:endParaRPr lang="es-ES_tradnl" sz="2400" b="1" dirty="0">
              <a:solidFill>
                <a:srgbClr val="FFFF00"/>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Tree>
    <p:extLst>
      <p:ext uri="{BB962C8B-B14F-4D97-AF65-F5344CB8AC3E}">
        <p14:creationId xmlns:p14="http://schemas.microsoft.com/office/powerpoint/2010/main" val="154291657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0" y="857232"/>
            <a:ext cx="10287000" cy="6715172"/>
          </a:xfrm>
          <a:noFill/>
        </p:spPr>
        <p:txBody>
          <a:bodyPr/>
          <a:lstStyle/>
          <a:p>
            <a:pPr marL="609600" indent="-609600">
              <a:buClr>
                <a:schemeClr val="accent3"/>
              </a:buClr>
              <a:buSzPct val="110000"/>
            </a:pPr>
            <a:r>
              <a:rPr lang="es-MX" sz="2400">
                <a:solidFill>
                  <a:schemeClr val="accent3"/>
                </a:solidFill>
                <a:latin typeface="Arial" charset="0"/>
              </a:rPr>
              <a:t>La </a:t>
            </a:r>
            <a:r>
              <a:rPr lang="es-MX" sz="2400" dirty="0" err="1">
                <a:solidFill>
                  <a:schemeClr val="accent3"/>
                </a:solidFill>
                <a:latin typeface="Arial" charset="0"/>
              </a:rPr>
              <a:t>diabetogenicidad</a:t>
            </a:r>
            <a:r>
              <a:rPr lang="es-MX" sz="2400" dirty="0">
                <a:solidFill>
                  <a:schemeClr val="accent3"/>
                </a:solidFill>
                <a:latin typeface="Arial" charset="0"/>
              </a:rPr>
              <a:t> de las </a:t>
            </a:r>
            <a:r>
              <a:rPr lang="es-MX" sz="2400" dirty="0" err="1">
                <a:solidFill>
                  <a:schemeClr val="accent3"/>
                </a:solidFill>
                <a:latin typeface="Arial" charset="0"/>
              </a:rPr>
              <a:t>estatinas</a:t>
            </a:r>
            <a:r>
              <a:rPr lang="es-MX" sz="2400" dirty="0">
                <a:solidFill>
                  <a:schemeClr val="accent3"/>
                </a:solidFill>
                <a:latin typeface="Arial" charset="0"/>
              </a:rPr>
              <a:t> parece estar asociada con la propia </a:t>
            </a:r>
            <a:r>
              <a:rPr lang="es-MX" sz="2400" dirty="0" err="1">
                <a:solidFill>
                  <a:schemeClr val="accent3"/>
                </a:solidFill>
                <a:latin typeface="Arial" charset="0"/>
              </a:rPr>
              <a:t>estatina</a:t>
            </a:r>
            <a:r>
              <a:rPr lang="es-MX" sz="2400" dirty="0">
                <a:solidFill>
                  <a:schemeClr val="accent3"/>
                </a:solidFill>
                <a:latin typeface="Arial" charset="0"/>
              </a:rPr>
              <a:t>: una mayor potencia </a:t>
            </a:r>
            <a:r>
              <a:rPr lang="es-MX" sz="2400" dirty="0" err="1">
                <a:solidFill>
                  <a:schemeClr val="accent3"/>
                </a:solidFill>
                <a:latin typeface="Arial" charset="0"/>
              </a:rPr>
              <a:t>hipolipemiante</a:t>
            </a:r>
            <a:r>
              <a:rPr lang="es-MX" sz="2400" dirty="0">
                <a:solidFill>
                  <a:schemeClr val="accent3"/>
                </a:solidFill>
                <a:latin typeface="Arial" charset="0"/>
              </a:rPr>
              <a:t>, dosis más altas y una mayor duración del tratamiento son condiciones </a:t>
            </a:r>
            <a:r>
              <a:rPr lang="es-MX" sz="2400" dirty="0" err="1">
                <a:solidFill>
                  <a:schemeClr val="accent3"/>
                </a:solidFill>
                <a:latin typeface="Arial" charset="0"/>
              </a:rPr>
              <a:t>predisponentes</a:t>
            </a:r>
            <a:r>
              <a:rPr lang="es-MX" sz="2400" dirty="0">
                <a:solidFill>
                  <a:schemeClr val="accent3"/>
                </a:solidFill>
                <a:latin typeface="Arial" charset="0"/>
              </a:rPr>
              <a:t>. </a:t>
            </a:r>
          </a:p>
          <a:p>
            <a:pPr marL="609600" indent="-609600">
              <a:buClr>
                <a:schemeClr val="accent3"/>
              </a:buClr>
              <a:buSzPct val="110000"/>
            </a:pPr>
            <a:endParaRPr lang="es-MX" sz="2400" dirty="0">
              <a:solidFill>
                <a:schemeClr val="accent3"/>
              </a:solidFill>
              <a:latin typeface="Arial" charset="0"/>
            </a:endParaRPr>
          </a:p>
          <a:p>
            <a:pPr marL="609600" indent="-609600">
              <a:buClr>
                <a:schemeClr val="accent3"/>
              </a:buClr>
              <a:buSzPct val="110000"/>
            </a:pPr>
            <a:r>
              <a:rPr lang="es-MX" sz="2400" dirty="0">
                <a:solidFill>
                  <a:schemeClr val="accent3"/>
                </a:solidFill>
                <a:latin typeface="Arial" charset="0"/>
              </a:rPr>
              <a:t>Hubo consenso en que la </a:t>
            </a:r>
            <a:r>
              <a:rPr lang="es-MX" sz="2400" dirty="0" err="1">
                <a:solidFill>
                  <a:schemeClr val="accent3"/>
                </a:solidFill>
                <a:latin typeface="Arial" charset="0"/>
              </a:rPr>
              <a:t>pitavastatina</a:t>
            </a:r>
            <a:r>
              <a:rPr lang="es-MX" sz="2400" dirty="0">
                <a:solidFill>
                  <a:schemeClr val="accent3"/>
                </a:solidFill>
                <a:latin typeface="Arial" charset="0"/>
              </a:rPr>
              <a:t> es la mejor opción en pacientes </a:t>
            </a:r>
            <a:r>
              <a:rPr lang="es-MX" sz="2400" dirty="0" err="1">
                <a:solidFill>
                  <a:schemeClr val="accent3"/>
                </a:solidFill>
                <a:latin typeface="Arial" charset="0"/>
              </a:rPr>
              <a:t>prediabéticos</a:t>
            </a:r>
            <a:r>
              <a:rPr lang="es-MX" sz="2400" dirty="0">
                <a:solidFill>
                  <a:schemeClr val="accent3"/>
                </a:solidFill>
                <a:latin typeface="Arial" charset="0"/>
              </a:rPr>
              <a:t>. </a:t>
            </a:r>
          </a:p>
          <a:p>
            <a:pPr marL="609600" indent="-609600">
              <a:buClr>
                <a:schemeClr val="accent3"/>
              </a:buClr>
              <a:buSzPct val="110000"/>
            </a:pPr>
            <a:endParaRPr lang="es-MX" sz="2400" dirty="0">
              <a:solidFill>
                <a:schemeClr val="accent3"/>
              </a:solidFill>
              <a:latin typeface="Arial" charset="0"/>
            </a:endParaRPr>
          </a:p>
          <a:p>
            <a:pPr marL="609600" indent="-609600">
              <a:buClr>
                <a:schemeClr val="accent3"/>
              </a:buClr>
              <a:buSzPct val="110000"/>
            </a:pPr>
            <a:r>
              <a:rPr lang="es-MX" sz="2400" dirty="0">
                <a:solidFill>
                  <a:schemeClr val="accent3"/>
                </a:solidFill>
                <a:latin typeface="Arial" charset="0"/>
              </a:rPr>
              <a:t>Abogar por un enfoque personalizado para el uso de </a:t>
            </a:r>
            <a:r>
              <a:rPr lang="es-MX" sz="2400" dirty="0" err="1">
                <a:solidFill>
                  <a:schemeClr val="accent3"/>
                </a:solidFill>
                <a:latin typeface="Arial" charset="0"/>
              </a:rPr>
              <a:t>estatinas</a:t>
            </a:r>
            <a:r>
              <a:rPr lang="es-MX" sz="2400" dirty="0">
                <a:solidFill>
                  <a:schemeClr val="accent3"/>
                </a:solidFill>
                <a:latin typeface="Arial" charset="0"/>
              </a:rPr>
              <a:t> en personas con </a:t>
            </a:r>
            <a:r>
              <a:rPr lang="es-MX" sz="2400" dirty="0" err="1">
                <a:solidFill>
                  <a:schemeClr val="accent3"/>
                </a:solidFill>
                <a:latin typeface="Arial" charset="0"/>
              </a:rPr>
              <a:t>prediabetes</a:t>
            </a:r>
            <a:r>
              <a:rPr lang="es-MX" sz="2400" dirty="0">
                <a:solidFill>
                  <a:schemeClr val="accent3"/>
                </a:solidFill>
                <a:latin typeface="Arial" charset="0"/>
              </a:rPr>
              <a:t>, priorizando los cambios en el estilo de vida y reservando las </a:t>
            </a:r>
            <a:r>
              <a:rPr lang="es-MX" sz="2400" dirty="0" err="1">
                <a:solidFill>
                  <a:schemeClr val="accent3"/>
                </a:solidFill>
                <a:latin typeface="Arial" charset="0"/>
              </a:rPr>
              <a:t>estatinas</a:t>
            </a:r>
            <a:r>
              <a:rPr lang="es-MX" sz="2400" dirty="0">
                <a:solidFill>
                  <a:schemeClr val="accent3"/>
                </a:solidFill>
                <a:latin typeface="Arial" charset="0"/>
              </a:rPr>
              <a:t> para aquellos con alto riesgo cardiovascular.</a:t>
            </a:r>
          </a:p>
          <a:p>
            <a:pPr marL="609600" indent="-609600">
              <a:buClr>
                <a:schemeClr val="accent3"/>
              </a:buClr>
              <a:buSzPct val="110000"/>
            </a:pPr>
            <a:endParaRPr lang="es-MX" sz="2400" dirty="0">
              <a:solidFill>
                <a:schemeClr val="accent3"/>
              </a:solidFill>
              <a:latin typeface="Arial" charset="0"/>
            </a:endParaRPr>
          </a:p>
          <a:p>
            <a:pPr marL="609600" indent="-609600">
              <a:buClr>
                <a:schemeClr val="accent3"/>
              </a:buClr>
              <a:buSzPct val="110000"/>
            </a:pPr>
            <a:r>
              <a:rPr lang="es-MX" sz="2400" dirty="0">
                <a:solidFill>
                  <a:schemeClr val="accent3"/>
                </a:solidFill>
                <a:latin typeface="Arial" charset="0"/>
              </a:rPr>
              <a:t>Considerar tratamientos con </a:t>
            </a:r>
            <a:r>
              <a:rPr lang="es-MX" sz="2400" dirty="0" err="1">
                <a:solidFill>
                  <a:schemeClr val="accent3"/>
                </a:solidFill>
                <a:latin typeface="Arial" charset="0"/>
              </a:rPr>
              <a:t>ezetimibe</a:t>
            </a:r>
            <a:r>
              <a:rPr lang="es-MX" sz="2400" dirty="0">
                <a:solidFill>
                  <a:schemeClr val="accent3"/>
                </a:solidFill>
                <a:latin typeface="Arial" charset="0"/>
              </a:rPr>
              <a:t> y acido </a:t>
            </a:r>
            <a:r>
              <a:rPr lang="es-MX" sz="2400" dirty="0" err="1">
                <a:solidFill>
                  <a:schemeClr val="accent3"/>
                </a:solidFill>
                <a:latin typeface="Arial" charset="0"/>
              </a:rPr>
              <a:t>bempedoico</a:t>
            </a:r>
            <a:r>
              <a:rPr lang="es-MX" sz="2400" dirty="0">
                <a:solidFill>
                  <a:schemeClr val="accent3"/>
                </a:solidFill>
                <a:latin typeface="Arial" charset="0"/>
              </a:rPr>
              <a:t> para tratar la </a:t>
            </a:r>
            <a:r>
              <a:rPr lang="es-MX" sz="2400" dirty="0" err="1">
                <a:solidFill>
                  <a:schemeClr val="accent3"/>
                </a:solidFill>
                <a:latin typeface="Arial" charset="0"/>
              </a:rPr>
              <a:t>dislipemia</a:t>
            </a:r>
            <a:r>
              <a:rPr lang="es-MX" sz="2400" dirty="0">
                <a:solidFill>
                  <a:schemeClr val="accent3"/>
                </a:solidFill>
                <a:latin typeface="Arial" charset="0"/>
              </a:rPr>
              <a:t> en pacientes </a:t>
            </a:r>
            <a:r>
              <a:rPr lang="es-MX" sz="2400" dirty="0" err="1">
                <a:solidFill>
                  <a:schemeClr val="accent3"/>
                </a:solidFill>
                <a:latin typeface="Arial" charset="0"/>
              </a:rPr>
              <a:t>prediabéticos</a:t>
            </a:r>
            <a:r>
              <a:rPr lang="es-MX" sz="2400" dirty="0">
                <a:solidFill>
                  <a:schemeClr val="accent3"/>
                </a:solidFill>
                <a:latin typeface="Arial" charset="0"/>
              </a:rPr>
              <a:t>.</a:t>
            </a:r>
          </a:p>
          <a:p>
            <a:pPr marL="609600" indent="-609600">
              <a:buClr>
                <a:schemeClr val="accent3"/>
              </a:buClr>
              <a:buSzPct val="110000"/>
            </a:pPr>
            <a:endParaRPr lang="es-MX" sz="2400" dirty="0">
              <a:solidFill>
                <a:schemeClr val="accent3"/>
              </a:solidFill>
              <a:latin typeface="Arial" charset="0"/>
            </a:endParaRPr>
          </a:p>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285728"/>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Tree>
    <p:extLst>
      <p:ext uri="{BB962C8B-B14F-4D97-AF65-F5344CB8AC3E}">
        <p14:creationId xmlns:p14="http://schemas.microsoft.com/office/powerpoint/2010/main" val="154291657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71600" y="285728"/>
            <a:ext cx="7554516" cy="881062"/>
          </a:xfrm>
        </p:spPr>
        <p:txBody>
          <a:bodyPr/>
          <a:lstStyle/>
          <a:p>
            <a:pPr algn="l"/>
            <a:r>
              <a:rPr lang="es-ES" sz="2800" b="1" dirty="0">
                <a:solidFill>
                  <a:srgbClr val="00FF00"/>
                </a:solidFill>
              </a:rPr>
              <a:t>                  </a:t>
            </a:r>
            <a:r>
              <a:rPr lang="es-ES" sz="2800" b="1" dirty="0" err="1">
                <a:solidFill>
                  <a:srgbClr val="00FF00"/>
                </a:solidFill>
              </a:rPr>
              <a:t>Estatinas</a:t>
            </a:r>
            <a:r>
              <a:rPr lang="es-ES" sz="2800" b="1" dirty="0">
                <a:solidFill>
                  <a:srgbClr val="00FF00"/>
                </a:solidFill>
              </a:rPr>
              <a:t> en </a:t>
            </a:r>
            <a:r>
              <a:rPr lang="es-ES" sz="2800" b="1" dirty="0" err="1">
                <a:solidFill>
                  <a:srgbClr val="00FF00"/>
                </a:solidFill>
              </a:rPr>
              <a:t>prediabetes</a:t>
            </a:r>
            <a:r>
              <a:rPr lang="es-ES" sz="2800" b="1" dirty="0">
                <a:solidFill>
                  <a:srgbClr val="00FF00"/>
                </a:solidFill>
              </a:rPr>
              <a:t> </a:t>
            </a:r>
            <a:endParaRPr lang="es-ES_tradnl" sz="3200" dirty="0">
              <a:solidFill>
                <a:schemeClr val="bg1"/>
              </a:solidFill>
              <a:effectLst/>
            </a:endParaRPr>
          </a:p>
        </p:txBody>
      </p:sp>
      <p:sp>
        <p:nvSpPr>
          <p:cNvPr id="3198979" name="Rectangle 3"/>
          <p:cNvSpPr>
            <a:spLocks noGrp="1" noChangeArrowheads="1"/>
          </p:cNvSpPr>
          <p:nvPr>
            <p:ph type="body" idx="1"/>
          </p:nvPr>
        </p:nvSpPr>
        <p:spPr>
          <a:xfrm>
            <a:off x="285716" y="1357298"/>
            <a:ext cx="9715568" cy="3429024"/>
          </a:xfrm>
          <a:noFill/>
        </p:spPr>
        <p:txBody>
          <a:bodyPr/>
          <a:lstStyle/>
          <a:p>
            <a:pPr marL="609600" indent="-609600">
              <a:buClr>
                <a:schemeClr val="accent3"/>
              </a:buClr>
              <a:buSzPct val="110000"/>
              <a:buNone/>
            </a:pPr>
            <a:endParaRPr lang="es-ES_tradnl" sz="3600" dirty="0">
              <a:solidFill>
                <a:srgbClr val="66FF33"/>
              </a:solidFill>
              <a:latin typeface="+mj-lt"/>
            </a:endParaRPr>
          </a:p>
          <a:p>
            <a:pPr marL="609600" indent="-609600">
              <a:buClr>
                <a:schemeClr val="accent3"/>
              </a:buClr>
              <a:buSzPct val="110000"/>
              <a:buNone/>
            </a:pPr>
            <a:endParaRPr lang="es-ES_tradnl" sz="3600" dirty="0">
              <a:solidFill>
                <a:srgbClr val="66FF33"/>
              </a:solidFill>
              <a:latin typeface="+mj-lt"/>
            </a:endParaRPr>
          </a:p>
          <a:p>
            <a:pPr marL="609600" indent="-609600">
              <a:buClr>
                <a:schemeClr val="accent3"/>
              </a:buClr>
              <a:buSzPct val="110000"/>
              <a:buNone/>
            </a:pPr>
            <a:endParaRPr lang="es-ES_tradnl" sz="3600" dirty="0">
              <a:solidFill>
                <a:srgbClr val="66FF33"/>
              </a:solidFill>
              <a:latin typeface="+mj-lt"/>
            </a:endParaRPr>
          </a:p>
          <a:p>
            <a:pPr marL="609600" indent="-609600">
              <a:buClr>
                <a:schemeClr val="accent3"/>
              </a:buClr>
              <a:buSzPct val="110000"/>
              <a:buNone/>
            </a:pPr>
            <a:r>
              <a:rPr lang="es-ES_tradnl" sz="3600" dirty="0">
                <a:solidFill>
                  <a:srgbClr val="66FF33"/>
                </a:solidFill>
                <a:latin typeface="+mj-lt"/>
              </a:rPr>
              <a:t>                             5. </a:t>
            </a:r>
            <a:r>
              <a:rPr lang="es-ES" sz="3600" b="1" dirty="0">
                <a:solidFill>
                  <a:srgbClr val="66FF33"/>
                </a:solidFill>
                <a:latin typeface="+mj-lt"/>
              </a:rPr>
              <a:t>Conclusiones</a:t>
            </a:r>
            <a:endParaRPr lang="es-ES_tradnl" sz="3600" dirty="0">
              <a:solidFill>
                <a:srgbClr val="66FF33"/>
              </a:solidFill>
              <a:latin typeface="+mj-lt"/>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Tree>
    <p:extLst>
      <p:ext uri="{BB962C8B-B14F-4D97-AF65-F5344CB8AC3E}">
        <p14:creationId xmlns:p14="http://schemas.microsoft.com/office/powerpoint/2010/main" val="154291657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71600" y="285728"/>
            <a:ext cx="7554516" cy="881062"/>
          </a:xfrm>
        </p:spPr>
        <p:txBody>
          <a:bodyPr/>
          <a:lstStyle/>
          <a:p>
            <a:pPr algn="l"/>
            <a:r>
              <a:rPr lang="es-ES" sz="2800" b="1" dirty="0">
                <a:solidFill>
                  <a:srgbClr val="00FF00"/>
                </a:solidFill>
              </a:rPr>
              <a:t>                             Conclusiones</a:t>
            </a:r>
            <a:endParaRPr lang="es-ES_tradnl" sz="3200" dirty="0">
              <a:solidFill>
                <a:schemeClr val="bg1"/>
              </a:solidFill>
              <a:effectLst/>
            </a:endParaRPr>
          </a:p>
        </p:txBody>
      </p:sp>
      <p:sp>
        <p:nvSpPr>
          <p:cNvPr id="3198979" name="Rectangle 3"/>
          <p:cNvSpPr>
            <a:spLocks noGrp="1" noChangeArrowheads="1"/>
          </p:cNvSpPr>
          <p:nvPr>
            <p:ph type="body" idx="1"/>
          </p:nvPr>
        </p:nvSpPr>
        <p:spPr>
          <a:xfrm>
            <a:off x="500030" y="1000108"/>
            <a:ext cx="9501254" cy="5429288"/>
          </a:xfrm>
          <a:noFill/>
        </p:spPr>
        <p:txBody>
          <a:bodyPr>
            <a:normAutofit/>
          </a:bodyPr>
          <a:lstStyle/>
          <a:p>
            <a:pPr marL="609600" indent="-609600">
              <a:buClr>
                <a:schemeClr val="accent3"/>
              </a:buClr>
              <a:buSzPct val="110000"/>
              <a:buFontTx/>
              <a:buAutoNum type="arabicPeriod"/>
            </a:pPr>
            <a:r>
              <a:rPr lang="es-MX" sz="2400" dirty="0">
                <a:solidFill>
                  <a:schemeClr val="bg1"/>
                </a:solidFill>
              </a:rPr>
              <a:t>Las </a:t>
            </a:r>
            <a:r>
              <a:rPr lang="es-MX" sz="2400" dirty="0" err="1">
                <a:solidFill>
                  <a:schemeClr val="bg1"/>
                </a:solidFill>
              </a:rPr>
              <a:t>estatinas</a:t>
            </a:r>
            <a:r>
              <a:rPr lang="es-MX" sz="2400" dirty="0">
                <a:solidFill>
                  <a:schemeClr val="bg1"/>
                </a:solidFill>
              </a:rPr>
              <a:t> tienen muchas ventajas para la salud además de reducir el colesterol, sirven para  disminuir la inflamación sistémica, el estrés </a:t>
            </a:r>
            <a:r>
              <a:rPr lang="es-MX" sz="2400" dirty="0" err="1">
                <a:solidFill>
                  <a:schemeClr val="bg1"/>
                </a:solidFill>
              </a:rPr>
              <a:t>oxidativo</a:t>
            </a:r>
            <a:r>
              <a:rPr lang="es-MX" sz="2400" dirty="0">
                <a:solidFill>
                  <a:schemeClr val="bg1"/>
                </a:solidFill>
              </a:rPr>
              <a:t> y mejorar la función endotelial, todo lo cual mejoraría en lugar de obstaculizar el metabolismo de los carbohidratos.</a:t>
            </a:r>
          </a:p>
          <a:p>
            <a:pPr marL="609600" indent="-609600">
              <a:buClr>
                <a:schemeClr val="accent3"/>
              </a:buClr>
              <a:buSzPct val="110000"/>
              <a:buNone/>
            </a:pPr>
            <a:endParaRPr lang="es-ES" sz="2400" dirty="0">
              <a:solidFill>
                <a:srgbClr val="FFFFFF"/>
              </a:solidFill>
            </a:endParaRPr>
          </a:p>
          <a:p>
            <a:pPr marL="609600" indent="-609600">
              <a:buClr>
                <a:schemeClr val="accent3"/>
              </a:buClr>
              <a:buSzPct val="110000"/>
              <a:buNone/>
            </a:pPr>
            <a:r>
              <a:rPr lang="es-MX" sz="2400" dirty="0">
                <a:solidFill>
                  <a:srgbClr val="FFFFFF"/>
                </a:solidFill>
              </a:rPr>
              <a:t>2.     Antes de tomar la decisión de prescribir una </a:t>
            </a:r>
            <a:r>
              <a:rPr lang="es-MX" sz="2400" dirty="0" err="1">
                <a:solidFill>
                  <a:srgbClr val="FFFFFF"/>
                </a:solidFill>
              </a:rPr>
              <a:t>estatina</a:t>
            </a:r>
            <a:r>
              <a:rPr lang="es-MX" sz="2400" dirty="0">
                <a:solidFill>
                  <a:srgbClr val="FFFFFF"/>
                </a:solidFill>
              </a:rPr>
              <a:t> en esta población se debería valorar el perfil de riesgo individual del paciente, informar de las posibles consecuencias de la terapia con </a:t>
            </a:r>
            <a:r>
              <a:rPr lang="es-MX" sz="2400" dirty="0" err="1">
                <a:solidFill>
                  <a:srgbClr val="FFFFFF"/>
                </a:solidFill>
              </a:rPr>
              <a:t>estatinas</a:t>
            </a:r>
            <a:r>
              <a:rPr lang="es-MX" sz="2400" dirty="0">
                <a:solidFill>
                  <a:srgbClr val="FFFFFF"/>
                </a:solidFill>
              </a:rPr>
              <a:t> frente a su potencial beneficio, e iniciar cambios intensivos en el estilo de vida orientados a reducir el riesgo cardiovascular y de diabetes.</a:t>
            </a:r>
            <a:endParaRPr lang="es-ES" sz="2400" dirty="0">
              <a:solidFill>
                <a:srgbClr val="FFFFFF"/>
              </a:solidFill>
            </a:endParaRPr>
          </a:p>
          <a:p>
            <a:pPr marL="609600" indent="-609600">
              <a:buClr>
                <a:schemeClr val="accent3"/>
              </a:buClr>
              <a:buSzPct val="110000"/>
              <a:buAutoNum type="arabicPeriod"/>
            </a:pPr>
            <a:endParaRPr lang="es-ES" sz="2400" dirty="0">
              <a:solidFill>
                <a:srgbClr val="FFFFFF"/>
              </a:solidFill>
              <a:latin typeface="+mj-lt"/>
            </a:endParaRPr>
          </a:p>
          <a:p>
            <a:pPr marL="609600" indent="-609600">
              <a:buClr>
                <a:schemeClr val="accent3"/>
              </a:buClr>
              <a:buSzPct val="110000"/>
              <a:buNone/>
            </a:pPr>
            <a:r>
              <a:rPr lang="es-ES" sz="2400" dirty="0">
                <a:solidFill>
                  <a:srgbClr val="FFFFFF"/>
                </a:solidFill>
                <a:latin typeface="+mj-lt"/>
              </a:rPr>
              <a:t>3</a:t>
            </a:r>
            <a:r>
              <a:rPr lang="es-MX" sz="2400" dirty="0">
                <a:solidFill>
                  <a:srgbClr val="FFFFFF"/>
                </a:solidFill>
                <a:latin typeface="+mj-lt"/>
              </a:rPr>
              <a:t>.     Según datos actuales, las </a:t>
            </a:r>
            <a:r>
              <a:rPr lang="es-MX" sz="2400" dirty="0" err="1">
                <a:solidFill>
                  <a:srgbClr val="FFFFFF"/>
                </a:solidFill>
                <a:latin typeface="+mj-lt"/>
              </a:rPr>
              <a:t>estatinas</a:t>
            </a:r>
            <a:r>
              <a:rPr lang="es-MX" sz="2400" dirty="0">
                <a:solidFill>
                  <a:srgbClr val="FFFFFF"/>
                </a:solidFill>
                <a:latin typeface="+mj-lt"/>
              </a:rPr>
              <a:t> con menor efecto sobre la glucemia son la </a:t>
            </a:r>
            <a:r>
              <a:rPr lang="es-MX" sz="2400" dirty="0" err="1">
                <a:solidFill>
                  <a:srgbClr val="FFFFFF"/>
                </a:solidFill>
                <a:latin typeface="+mj-lt"/>
              </a:rPr>
              <a:t>Pravastatina</a:t>
            </a:r>
            <a:r>
              <a:rPr lang="es-MX" sz="2400" dirty="0">
                <a:solidFill>
                  <a:srgbClr val="FFFFFF"/>
                </a:solidFill>
                <a:latin typeface="+mj-lt"/>
              </a:rPr>
              <a:t> y </a:t>
            </a:r>
            <a:r>
              <a:rPr lang="es-MX" sz="2400" dirty="0" err="1">
                <a:solidFill>
                  <a:srgbClr val="FFFFFF"/>
                </a:solidFill>
                <a:latin typeface="+mj-lt"/>
              </a:rPr>
              <a:t>Pitavastatina</a:t>
            </a:r>
            <a:r>
              <a:rPr lang="es-MX" sz="2400" dirty="0">
                <a:solidFill>
                  <a:srgbClr val="FFFFFF"/>
                </a:solidFill>
                <a:latin typeface="+mj-lt"/>
              </a:rPr>
              <a:t>.</a:t>
            </a:r>
            <a:endParaRPr lang="es-ES_tradnl" sz="2400" dirty="0">
              <a:solidFill>
                <a:srgbClr val="FFFFFF"/>
              </a:solidFill>
              <a:latin typeface="+mj-lt"/>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Tree>
    <p:extLst>
      <p:ext uri="{BB962C8B-B14F-4D97-AF65-F5344CB8AC3E}">
        <p14:creationId xmlns:p14="http://schemas.microsoft.com/office/powerpoint/2010/main" val="318178102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6"/>
          <p:cNvPicPr>
            <a:picLocks noChangeAspect="1" noChangeArrowheads="1"/>
          </p:cNvPicPr>
          <p:nvPr/>
        </p:nvPicPr>
        <p:blipFill>
          <a:blip r:embed="rId2" cstate="print"/>
          <a:srcRect/>
          <a:stretch>
            <a:fillRect/>
          </a:stretch>
        </p:blipFill>
        <p:spPr bwMode="auto">
          <a:xfrm>
            <a:off x="214278" y="285728"/>
            <a:ext cx="642942" cy="602204"/>
          </a:xfrm>
          <a:prstGeom prst="rect">
            <a:avLst/>
          </a:prstGeom>
          <a:noFill/>
          <a:ln w="9525">
            <a:noFill/>
            <a:miter lim="800000"/>
            <a:headEnd/>
            <a:tailEnd/>
          </a:ln>
        </p:spPr>
      </p:pic>
      <p:sp>
        <p:nvSpPr>
          <p:cNvPr id="2054" name="Rectangle 10"/>
          <p:cNvSpPr>
            <a:spLocks noChangeArrowheads="1"/>
          </p:cNvSpPr>
          <p:nvPr/>
        </p:nvSpPr>
        <p:spPr bwMode="auto">
          <a:xfrm rot="10800000" flipV="1">
            <a:off x="679004" y="2038893"/>
            <a:ext cx="8313564" cy="3046988"/>
          </a:xfrm>
          <a:prstGeom prst="rect">
            <a:avLst/>
          </a:prstGeom>
          <a:noFill/>
          <a:ln w="9525">
            <a:noFill/>
            <a:miter lim="800000"/>
            <a:headEnd/>
            <a:tailEnd/>
          </a:ln>
        </p:spPr>
        <p:txBody>
          <a:bodyPr wrap="square">
            <a:spAutoFit/>
          </a:bodyPr>
          <a:lstStyle/>
          <a:p>
            <a:endParaRPr lang="es-AR" sz="2400" dirty="0">
              <a:solidFill>
                <a:schemeClr val="bg1"/>
              </a:solidFill>
            </a:endParaRPr>
          </a:p>
          <a:p>
            <a:pPr>
              <a:buFont typeface="Arial" charset="0"/>
              <a:buChar char="•"/>
            </a:pPr>
            <a:endParaRPr lang="es-AR" sz="2400" dirty="0">
              <a:solidFill>
                <a:schemeClr val="bg1"/>
              </a:solidFill>
            </a:endParaRPr>
          </a:p>
          <a:p>
            <a:endParaRPr lang="es-ES" sz="2400" dirty="0">
              <a:solidFill>
                <a:schemeClr val="bg1"/>
              </a:solidFill>
            </a:endParaRPr>
          </a:p>
          <a:p>
            <a:endParaRPr lang="es-AR" sz="2400" dirty="0">
              <a:solidFill>
                <a:schemeClr val="bg1"/>
              </a:solidFill>
            </a:endParaRPr>
          </a:p>
          <a:p>
            <a:endParaRPr lang="es-AR" sz="2400" dirty="0">
              <a:solidFill>
                <a:schemeClr val="bg1"/>
              </a:solidFill>
            </a:endParaRPr>
          </a:p>
          <a:p>
            <a:pPr>
              <a:buFont typeface="Arial" charset="0"/>
              <a:buChar char="•"/>
            </a:pPr>
            <a:endParaRPr lang="es-AR" sz="2400" dirty="0">
              <a:solidFill>
                <a:schemeClr val="bg1"/>
              </a:solidFill>
            </a:endParaRPr>
          </a:p>
          <a:p>
            <a:pPr>
              <a:buFont typeface="Arial" charset="0"/>
              <a:buChar char="•"/>
            </a:pPr>
            <a:endParaRPr lang="es-AR" sz="2400" dirty="0">
              <a:solidFill>
                <a:schemeClr val="bg1"/>
              </a:solidFill>
            </a:endParaRPr>
          </a:p>
          <a:p>
            <a:r>
              <a:rPr lang="es-AR" sz="2400" dirty="0">
                <a:solidFill>
                  <a:schemeClr val="bg1"/>
                </a:solidFill>
              </a:rPr>
              <a:t> </a:t>
            </a:r>
            <a:endParaRPr lang="es-ES" sz="2400" b="1" dirty="0">
              <a:solidFill>
                <a:schemeClr val="bg1"/>
              </a:solidFill>
            </a:endParaRPr>
          </a:p>
        </p:txBody>
      </p:sp>
      <p:pic>
        <p:nvPicPr>
          <p:cNvPr id="6" name="5 Imagen"/>
          <p:cNvPicPr/>
          <p:nvPr/>
        </p:nvPicPr>
        <p:blipFill>
          <a:blip r:embed="rId3" cstate="print"/>
          <a:srcRect l="68666" t="17086" r="19039" b="55276"/>
          <a:stretch>
            <a:fillRect/>
          </a:stretch>
        </p:blipFill>
        <p:spPr bwMode="auto">
          <a:xfrm>
            <a:off x="9429780" y="285728"/>
            <a:ext cx="714380" cy="571504"/>
          </a:xfrm>
          <a:prstGeom prst="rect">
            <a:avLst/>
          </a:prstGeom>
          <a:noFill/>
          <a:ln w="9525">
            <a:noFill/>
            <a:miter lim="800000"/>
            <a:headEnd/>
            <a:tailEnd/>
          </a:ln>
        </p:spPr>
      </p:pic>
      <p:pic>
        <p:nvPicPr>
          <p:cNvPr id="7" name="6 Imagen" descr="D:\Documentos\Descargas\IMG-20250221-WA0088.jpg"/>
          <p:cNvPicPr/>
          <p:nvPr/>
        </p:nvPicPr>
        <p:blipFill>
          <a:blip r:embed="rId4"/>
          <a:srcRect/>
          <a:stretch>
            <a:fillRect/>
          </a:stretch>
        </p:blipFill>
        <p:spPr bwMode="auto">
          <a:xfrm>
            <a:off x="1071534" y="285728"/>
            <a:ext cx="7858181" cy="6429420"/>
          </a:xfrm>
          <a:prstGeom prst="rect">
            <a:avLst/>
          </a:prstGeom>
          <a:noFill/>
          <a:ln w="9525">
            <a:noFill/>
            <a:miter lim="800000"/>
            <a:headEnd/>
            <a:tailEnd/>
          </a:ln>
        </p:spPr>
      </p:pic>
    </p:spTree>
    <p:extLst>
      <p:ext uri="{BB962C8B-B14F-4D97-AF65-F5344CB8AC3E}">
        <p14:creationId xmlns:p14="http://schemas.microsoft.com/office/powerpoint/2010/main" val="370319498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1857352" y="285728"/>
            <a:ext cx="6769100" cy="865188"/>
          </a:xfrm>
        </p:spPr>
        <p:txBody>
          <a:bodyPr lIns="90488" tIns="44450" rIns="90488" bIns="44450"/>
          <a:lstStyle/>
          <a:p>
            <a:pPr algn="l" eaLnBrk="1" hangingPunct="1"/>
            <a:r>
              <a:rPr lang="es-ES_tradnl" sz="3200" b="1" dirty="0">
                <a:solidFill>
                  <a:srgbClr val="FF3300"/>
                </a:solidFill>
              </a:rPr>
              <a:t>     Muchas Gracias por su atención</a:t>
            </a:r>
            <a:r>
              <a:rPr lang="es-ES_tradnl" sz="3200" b="1" dirty="0">
                <a:solidFill>
                  <a:schemeClr val="bg1"/>
                </a:solidFill>
              </a:rPr>
              <a:t> </a:t>
            </a:r>
            <a:endParaRPr lang="es-MX" sz="3200" dirty="0">
              <a:solidFill>
                <a:schemeClr val="bg1"/>
              </a:solidFill>
            </a:endParaRPr>
          </a:p>
        </p:txBody>
      </p:sp>
      <p:sp>
        <p:nvSpPr>
          <p:cNvPr id="15364" name="Rectangle 3"/>
          <p:cNvSpPr>
            <a:spLocks noGrp="1" noChangeArrowheads="1"/>
          </p:cNvSpPr>
          <p:nvPr>
            <p:ph type="body" sz="half" idx="1"/>
          </p:nvPr>
        </p:nvSpPr>
        <p:spPr>
          <a:xfrm>
            <a:off x="0" y="1557338"/>
            <a:ext cx="10287000" cy="5300662"/>
          </a:xfrm>
        </p:spPr>
        <p:txBody>
          <a:bodyPr lIns="90488" tIns="44450" rIns="90488" bIns="44450"/>
          <a:lstStyle/>
          <a:p>
            <a:pPr eaLnBrk="1" hangingPunct="1">
              <a:lnSpc>
                <a:spcPct val="90000"/>
              </a:lnSpc>
              <a:buFontTx/>
              <a:buNone/>
            </a:pPr>
            <a:endParaRPr lang="es-MX" sz="2400">
              <a:solidFill>
                <a:schemeClr val="bg1"/>
              </a:solidFill>
            </a:endParaRPr>
          </a:p>
        </p:txBody>
      </p:sp>
      <p:pic>
        <p:nvPicPr>
          <p:cNvPr id="15365" name="Picture 5"/>
          <p:cNvPicPr>
            <a:picLocks noChangeAspect="1" noChangeArrowheads="1"/>
          </p:cNvPicPr>
          <p:nvPr/>
        </p:nvPicPr>
        <p:blipFill>
          <a:blip r:embed="rId2" cstate="print"/>
          <a:srcRect/>
          <a:stretch>
            <a:fillRect/>
          </a:stretch>
        </p:blipFill>
        <p:spPr bwMode="auto">
          <a:xfrm>
            <a:off x="319089" y="333375"/>
            <a:ext cx="895322" cy="838594"/>
          </a:xfrm>
          <a:prstGeom prst="rect">
            <a:avLst/>
          </a:prstGeom>
          <a:noFill/>
          <a:ln w="9525">
            <a:noFill/>
            <a:miter lim="800000"/>
            <a:headEnd/>
            <a:tailEnd/>
          </a:ln>
        </p:spPr>
      </p:pic>
      <p:pic>
        <p:nvPicPr>
          <p:cNvPr id="15366" name="5 Imagen" descr="http://www.ama-med.org.ar/images/sede_social.jpg"/>
          <p:cNvPicPr>
            <a:picLocks noChangeAspect="1" noChangeArrowheads="1"/>
          </p:cNvPicPr>
          <p:nvPr/>
        </p:nvPicPr>
        <p:blipFill>
          <a:blip r:embed="rId3" cstate="print"/>
          <a:srcRect/>
          <a:stretch>
            <a:fillRect/>
          </a:stretch>
        </p:blipFill>
        <p:spPr bwMode="auto">
          <a:xfrm>
            <a:off x="7088188" y="1557338"/>
            <a:ext cx="3198812" cy="3028950"/>
          </a:xfrm>
          <a:prstGeom prst="rect">
            <a:avLst/>
          </a:prstGeom>
          <a:noFill/>
          <a:ln w="9525">
            <a:noFill/>
            <a:miter lim="800000"/>
            <a:headEnd/>
            <a:tailEnd/>
          </a:ln>
        </p:spPr>
      </p:pic>
      <p:pic>
        <p:nvPicPr>
          <p:cNvPr id="15367" name="6 Imagen" descr="http://www.politicadelsur.com/ar/images/stories/avellaneda/hospital-fiorito.jpg"/>
          <p:cNvPicPr>
            <a:picLocks noChangeAspect="1" noChangeArrowheads="1"/>
          </p:cNvPicPr>
          <p:nvPr/>
        </p:nvPicPr>
        <p:blipFill>
          <a:blip r:embed="rId4" cstate="print"/>
          <a:srcRect/>
          <a:stretch>
            <a:fillRect/>
          </a:stretch>
        </p:blipFill>
        <p:spPr bwMode="auto">
          <a:xfrm>
            <a:off x="3630613" y="1557338"/>
            <a:ext cx="3457575" cy="3024187"/>
          </a:xfrm>
          <a:prstGeom prst="rect">
            <a:avLst/>
          </a:prstGeom>
          <a:noFill/>
          <a:ln w="9525">
            <a:noFill/>
            <a:miter lim="800000"/>
            <a:headEnd/>
            <a:tailEnd/>
          </a:ln>
        </p:spPr>
      </p:pic>
      <p:pic>
        <p:nvPicPr>
          <p:cNvPr id="15368" name="7 Imagen" descr="http://www.aeroterra.com/images/evento_argis10/UCA_centro_comvenciones.jpg"/>
          <p:cNvPicPr>
            <a:picLocks noChangeAspect="1" noChangeArrowheads="1"/>
          </p:cNvPicPr>
          <p:nvPr/>
        </p:nvPicPr>
        <p:blipFill>
          <a:blip r:embed="rId5" cstate="print"/>
          <a:srcRect/>
          <a:stretch>
            <a:fillRect/>
          </a:stretch>
        </p:blipFill>
        <p:spPr bwMode="auto">
          <a:xfrm>
            <a:off x="0" y="1557338"/>
            <a:ext cx="3630613" cy="2951162"/>
          </a:xfrm>
          <a:prstGeom prst="rect">
            <a:avLst/>
          </a:prstGeom>
          <a:noFill/>
          <a:ln w="9525">
            <a:noFill/>
            <a:miter lim="800000"/>
            <a:headEnd/>
            <a:tailEnd/>
          </a:ln>
        </p:spPr>
      </p:pic>
      <p:pic>
        <p:nvPicPr>
          <p:cNvPr id="15369" name="9 Imagen" descr="http://img185.imageshack.us/img185/307/thedocksbuenosairesargrx2.jpg"/>
          <p:cNvPicPr>
            <a:picLocks noChangeAspect="1" noChangeArrowheads="1"/>
          </p:cNvPicPr>
          <p:nvPr/>
        </p:nvPicPr>
        <p:blipFill>
          <a:blip r:embed="rId6" cstate="print"/>
          <a:srcRect l="3847" t="9187" r="10097" b="9830"/>
          <a:stretch>
            <a:fillRect/>
          </a:stretch>
        </p:blipFill>
        <p:spPr bwMode="auto">
          <a:xfrm>
            <a:off x="8528050" y="4508500"/>
            <a:ext cx="1758950" cy="2349500"/>
          </a:xfrm>
          <a:prstGeom prst="rect">
            <a:avLst/>
          </a:prstGeom>
          <a:noFill/>
          <a:ln w="9525">
            <a:noFill/>
            <a:miter lim="800000"/>
            <a:headEnd/>
            <a:tailEnd/>
          </a:ln>
        </p:spPr>
      </p:pic>
      <p:pic>
        <p:nvPicPr>
          <p:cNvPr id="15370" name="10 Imagen" descr="http://www.sagij.org.ar/newsite/site/images/turismo/274x225/pzadorrego.jpg"/>
          <p:cNvPicPr>
            <a:picLocks noChangeAspect="1" noChangeArrowheads="1"/>
          </p:cNvPicPr>
          <p:nvPr/>
        </p:nvPicPr>
        <p:blipFill>
          <a:blip r:embed="rId7" cstate="print"/>
          <a:srcRect/>
          <a:stretch>
            <a:fillRect/>
          </a:stretch>
        </p:blipFill>
        <p:spPr bwMode="auto">
          <a:xfrm>
            <a:off x="6727825" y="4508500"/>
            <a:ext cx="1817688" cy="2349500"/>
          </a:xfrm>
          <a:prstGeom prst="rect">
            <a:avLst/>
          </a:prstGeom>
          <a:noFill/>
          <a:ln w="9525">
            <a:noFill/>
            <a:miter lim="800000"/>
            <a:headEnd/>
            <a:tailEnd/>
          </a:ln>
        </p:spPr>
      </p:pic>
      <p:pic>
        <p:nvPicPr>
          <p:cNvPr id="15371" name="11 Imagen" descr="http://www.sagij.org.ar/newsite/site/images/turismo/274x225/pzamayo.jpg"/>
          <p:cNvPicPr>
            <a:picLocks noChangeAspect="1" noChangeArrowheads="1"/>
          </p:cNvPicPr>
          <p:nvPr/>
        </p:nvPicPr>
        <p:blipFill>
          <a:blip r:embed="rId8" cstate="print"/>
          <a:srcRect/>
          <a:stretch>
            <a:fillRect/>
          </a:stretch>
        </p:blipFill>
        <p:spPr bwMode="auto">
          <a:xfrm>
            <a:off x="4856163" y="4508500"/>
            <a:ext cx="1960562" cy="2349500"/>
          </a:xfrm>
          <a:prstGeom prst="rect">
            <a:avLst/>
          </a:prstGeom>
          <a:noFill/>
          <a:ln w="9525">
            <a:noFill/>
            <a:miter lim="800000"/>
            <a:headEnd/>
            <a:tailEnd/>
          </a:ln>
        </p:spPr>
      </p:pic>
      <p:pic>
        <p:nvPicPr>
          <p:cNvPr id="15372" name="12 Imagen" descr="http://www.sagij.org.ar/newsite/site/images/turismo/274x225/avcorrientes.jpg"/>
          <p:cNvPicPr>
            <a:picLocks noChangeAspect="1" noChangeArrowheads="1"/>
          </p:cNvPicPr>
          <p:nvPr/>
        </p:nvPicPr>
        <p:blipFill>
          <a:blip r:embed="rId9" cstate="print"/>
          <a:srcRect/>
          <a:stretch>
            <a:fillRect/>
          </a:stretch>
        </p:blipFill>
        <p:spPr bwMode="auto">
          <a:xfrm>
            <a:off x="3127375" y="4508500"/>
            <a:ext cx="1871663" cy="2349500"/>
          </a:xfrm>
          <a:prstGeom prst="rect">
            <a:avLst/>
          </a:prstGeom>
          <a:noFill/>
          <a:ln w="9525">
            <a:noFill/>
            <a:miter lim="800000"/>
            <a:headEnd/>
            <a:tailEnd/>
          </a:ln>
        </p:spPr>
      </p:pic>
      <p:pic>
        <p:nvPicPr>
          <p:cNvPr id="15373" name="13 Imagen" descr="http://www.sagij.org.ar/newsite/site/images/turismo/274x225/colon.jpg"/>
          <p:cNvPicPr>
            <a:picLocks noChangeAspect="1" noChangeArrowheads="1"/>
          </p:cNvPicPr>
          <p:nvPr/>
        </p:nvPicPr>
        <p:blipFill>
          <a:blip r:embed="rId10" cstate="print"/>
          <a:srcRect/>
          <a:stretch>
            <a:fillRect/>
          </a:stretch>
        </p:blipFill>
        <p:spPr bwMode="auto">
          <a:xfrm>
            <a:off x="1614488" y="4508500"/>
            <a:ext cx="1657350" cy="2349500"/>
          </a:xfrm>
          <a:prstGeom prst="rect">
            <a:avLst/>
          </a:prstGeom>
          <a:noFill/>
          <a:ln w="9525">
            <a:noFill/>
            <a:miter lim="800000"/>
            <a:headEnd/>
            <a:tailEnd/>
          </a:ln>
        </p:spPr>
      </p:pic>
      <p:pic>
        <p:nvPicPr>
          <p:cNvPr id="15374" name="14 Imagen" descr="http://www.sagij.org.ar/newsite/site/images/turismo/274x225/ptemujer.jpg"/>
          <p:cNvPicPr>
            <a:picLocks noChangeAspect="1" noChangeArrowheads="1"/>
          </p:cNvPicPr>
          <p:nvPr/>
        </p:nvPicPr>
        <p:blipFill>
          <a:blip r:embed="rId11" cstate="print"/>
          <a:srcRect/>
          <a:stretch>
            <a:fillRect/>
          </a:stretch>
        </p:blipFill>
        <p:spPr bwMode="auto">
          <a:xfrm>
            <a:off x="0" y="4508500"/>
            <a:ext cx="1687513" cy="2349500"/>
          </a:xfrm>
          <a:prstGeom prst="rect">
            <a:avLst/>
          </a:prstGeom>
          <a:noFill/>
          <a:ln w="9525">
            <a:noFill/>
            <a:miter lim="800000"/>
            <a:headEnd/>
            <a:tailEnd/>
          </a:ln>
        </p:spPr>
      </p:pic>
      <p:sp>
        <p:nvSpPr>
          <p:cNvPr id="15" name="14 Marcador de contenido"/>
          <p:cNvSpPr>
            <a:spLocks noGrp="1"/>
          </p:cNvSpPr>
          <p:nvPr>
            <p:ph sz="half" idx="2"/>
          </p:nvPr>
        </p:nvSpPr>
        <p:spPr/>
        <p:txBody>
          <a:bodyPr/>
          <a:lstStyle/>
          <a:p>
            <a:endParaRPr lang="es-ES"/>
          </a:p>
        </p:txBody>
      </p:sp>
      <p:pic>
        <p:nvPicPr>
          <p:cNvPr id="17" name="16 Imagen"/>
          <p:cNvPicPr/>
          <p:nvPr/>
        </p:nvPicPr>
        <p:blipFill>
          <a:blip r:embed="rId12" cstate="print"/>
          <a:srcRect l="68666" t="17086" r="19039" b="55276"/>
          <a:stretch>
            <a:fillRect/>
          </a:stretch>
        </p:blipFill>
        <p:spPr bwMode="auto">
          <a:xfrm>
            <a:off x="9072590" y="285728"/>
            <a:ext cx="928694" cy="857256"/>
          </a:xfrm>
          <a:prstGeom prst="rect">
            <a:avLst/>
          </a:prstGeom>
          <a:noFill/>
          <a:ln w="9525">
            <a:noFill/>
            <a:miter lim="800000"/>
            <a:headEnd/>
            <a:tailEnd/>
          </a:ln>
        </p:spPr>
      </p:pic>
    </p:spTree>
    <p:extLst>
      <p:ext uri="{BB962C8B-B14F-4D97-AF65-F5344CB8AC3E}">
        <p14:creationId xmlns:p14="http://schemas.microsoft.com/office/powerpoint/2010/main" val="33834480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14278" y="1000108"/>
            <a:ext cx="9715568" cy="3429024"/>
          </a:xfrm>
          <a:noFill/>
        </p:spPr>
        <p:txBody>
          <a:bodyPr/>
          <a:lstStyle/>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endParaRPr lang="es-MX" sz="2400" b="1" dirty="0">
              <a:solidFill>
                <a:srgbClr val="FFFF00"/>
              </a:solidFill>
              <a:latin typeface="Arial" charset="0"/>
            </a:endParaRPr>
          </a:p>
          <a:p>
            <a:pPr marL="609600" indent="-609600">
              <a:buClr>
                <a:schemeClr val="accent3"/>
              </a:buClr>
              <a:buSzPct val="110000"/>
              <a:buNone/>
            </a:pPr>
            <a:r>
              <a:rPr lang="es-MX" sz="2400" b="1" dirty="0">
                <a:solidFill>
                  <a:srgbClr val="FFFF00"/>
                </a:solidFill>
                <a:latin typeface="Arial" charset="0"/>
              </a:rPr>
              <a:t>1 ¿La  </a:t>
            </a:r>
            <a:r>
              <a:rPr lang="es-MX" sz="2400" b="1" dirty="0" err="1">
                <a:solidFill>
                  <a:srgbClr val="FFFF00"/>
                </a:solidFill>
                <a:latin typeface="Arial" charset="0"/>
              </a:rPr>
              <a:t>prediabetes</a:t>
            </a:r>
            <a:r>
              <a:rPr lang="es-MX" sz="2400" b="1" dirty="0">
                <a:solidFill>
                  <a:srgbClr val="FFFF00"/>
                </a:solidFill>
                <a:latin typeface="Arial" charset="0"/>
              </a:rPr>
              <a:t> se asocia a un mayor riesgo de enfermedad </a:t>
            </a:r>
          </a:p>
          <a:p>
            <a:pPr marL="609600" indent="-609600">
              <a:buClr>
                <a:schemeClr val="accent3"/>
              </a:buClr>
              <a:buSzPct val="110000"/>
              <a:buNone/>
            </a:pPr>
            <a:r>
              <a:rPr lang="es-MX" sz="2400" b="1" dirty="0">
                <a:solidFill>
                  <a:srgbClr val="FFFF00"/>
                </a:solidFill>
                <a:latin typeface="Arial" charset="0"/>
              </a:rPr>
              <a:t>Cardiovascular y mortalidad que el resto de la población?</a:t>
            </a:r>
          </a:p>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Tree>
    <p:extLst>
      <p:ext uri="{BB962C8B-B14F-4D97-AF65-F5344CB8AC3E}">
        <p14:creationId xmlns:p14="http://schemas.microsoft.com/office/powerpoint/2010/main" val="154291657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14278" y="1000108"/>
            <a:ext cx="9715568" cy="3429024"/>
          </a:xfrm>
          <a:noFill/>
        </p:spPr>
        <p:txBody>
          <a:bodyPr/>
          <a:lstStyle/>
          <a:p>
            <a:pPr marL="609600" indent="-609600">
              <a:buClr>
                <a:schemeClr val="accent3"/>
              </a:buClr>
              <a:buSzPct val="110000"/>
              <a:buNone/>
            </a:pPr>
            <a:endParaRPr lang="es-MX" sz="2400" dirty="0">
              <a:solidFill>
                <a:srgbClr val="FFFFFF"/>
              </a:solidFill>
              <a:latin typeface="Arial" charset="0"/>
            </a:endParaRPr>
          </a:p>
          <a:p>
            <a:pPr marL="609600" indent="-609600">
              <a:buClr>
                <a:schemeClr val="accent3"/>
              </a:buClr>
              <a:buSzPct val="110000"/>
            </a:pPr>
            <a:r>
              <a:rPr lang="es-MX" sz="2400" dirty="0">
                <a:solidFill>
                  <a:srgbClr val="FFFFFF"/>
                </a:solidFill>
                <a:latin typeface="Arial" charset="0"/>
              </a:rPr>
              <a:t>La </a:t>
            </a:r>
            <a:r>
              <a:rPr lang="es-MX" sz="2400" dirty="0" err="1">
                <a:solidFill>
                  <a:srgbClr val="FFFFFF"/>
                </a:solidFill>
                <a:latin typeface="Arial" charset="0"/>
              </a:rPr>
              <a:t>prediabetes</a:t>
            </a:r>
            <a:r>
              <a:rPr lang="es-MX" sz="2400" dirty="0">
                <a:solidFill>
                  <a:srgbClr val="FFFFFF"/>
                </a:solidFill>
                <a:latin typeface="Arial" charset="0"/>
              </a:rPr>
              <a:t> expresa un desplazamiento grave del equilibrio entre las necesidades exageradas de insulina y la capacidad secretora de la célula beta.</a:t>
            </a:r>
          </a:p>
          <a:p>
            <a:pPr marL="609600" indent="-609600">
              <a:buClr>
                <a:schemeClr val="accent3"/>
              </a:buClr>
              <a:buSzPct val="110000"/>
            </a:pPr>
            <a:endParaRPr lang="es-MX" sz="2400" dirty="0">
              <a:solidFill>
                <a:srgbClr val="FFFFFF"/>
              </a:solidFill>
              <a:latin typeface="Arial" charset="0"/>
            </a:endParaRPr>
          </a:p>
          <a:p>
            <a:pPr marL="609600" indent="-609600">
              <a:buClr>
                <a:schemeClr val="accent3"/>
              </a:buClr>
              <a:buSzPct val="110000"/>
            </a:pPr>
            <a:r>
              <a:rPr lang="es-MX" sz="2400" dirty="0">
                <a:solidFill>
                  <a:srgbClr val="FFFFFF"/>
                </a:solidFill>
                <a:latin typeface="Arial" charset="0"/>
              </a:rPr>
              <a:t>Tiene un </a:t>
            </a:r>
            <a:r>
              <a:rPr lang="es-MX" sz="2400" dirty="0">
                <a:solidFill>
                  <a:srgbClr val="00FFFF"/>
                </a:solidFill>
                <a:latin typeface="Arial" charset="0"/>
              </a:rPr>
              <a:t>alto riesgo de progresar a diabetes tipo 2.</a:t>
            </a:r>
          </a:p>
          <a:p>
            <a:pPr marL="609600" indent="-609600">
              <a:buClr>
                <a:schemeClr val="accent3"/>
              </a:buClr>
              <a:buSzPct val="110000"/>
            </a:pPr>
            <a:endParaRPr lang="es-MX" sz="2400" dirty="0">
              <a:solidFill>
                <a:srgbClr val="FFFFFF"/>
              </a:solidFill>
              <a:latin typeface="Arial" charset="0"/>
            </a:endParaRPr>
          </a:p>
          <a:p>
            <a:pPr marL="609600" indent="-609600">
              <a:buClr>
                <a:schemeClr val="accent3"/>
              </a:buClr>
              <a:buSzPct val="110000"/>
            </a:pPr>
            <a:r>
              <a:rPr lang="es-MX" sz="2400" dirty="0">
                <a:solidFill>
                  <a:srgbClr val="00FFFF"/>
                </a:solidFill>
                <a:latin typeface="Arial" charset="0"/>
              </a:rPr>
              <a:t>La asociación de la </a:t>
            </a:r>
            <a:r>
              <a:rPr lang="es-MX" sz="2400" dirty="0" err="1">
                <a:solidFill>
                  <a:srgbClr val="00FFFF"/>
                </a:solidFill>
                <a:latin typeface="Arial" charset="0"/>
              </a:rPr>
              <a:t>prediabetes</a:t>
            </a:r>
            <a:r>
              <a:rPr lang="es-MX" sz="2400" dirty="0">
                <a:solidFill>
                  <a:srgbClr val="00FFFF"/>
                </a:solidFill>
                <a:latin typeface="Arial" charset="0"/>
              </a:rPr>
              <a:t> con otras afecciones </a:t>
            </a:r>
            <a:r>
              <a:rPr lang="es-MX" sz="2400" dirty="0">
                <a:solidFill>
                  <a:srgbClr val="FFFFFF"/>
                </a:solidFill>
                <a:latin typeface="Arial" charset="0"/>
              </a:rPr>
              <a:t>como la hipertensión arterial, enfermedad coronaria, disfunción endotelial, obesidad, disfunción autonómica y anormalidades metabólicas contribuyen a la  </a:t>
            </a:r>
            <a:r>
              <a:rPr lang="es-MX" sz="2400" b="1" dirty="0">
                <a:solidFill>
                  <a:srgbClr val="00FFFF"/>
                </a:solidFill>
                <a:latin typeface="Arial" charset="0"/>
              </a:rPr>
              <a:t>disfunción </a:t>
            </a:r>
            <a:r>
              <a:rPr lang="es-MX" sz="2400" b="1" dirty="0" err="1">
                <a:solidFill>
                  <a:srgbClr val="00FFFF"/>
                </a:solidFill>
                <a:latin typeface="Arial" charset="0"/>
              </a:rPr>
              <a:t>miocárdica</a:t>
            </a:r>
            <a:r>
              <a:rPr lang="es-MX" sz="2400" b="1" dirty="0">
                <a:solidFill>
                  <a:srgbClr val="00FFFF"/>
                </a:solidFill>
                <a:latin typeface="Arial" charset="0"/>
              </a:rPr>
              <a:t>.</a:t>
            </a:r>
            <a:endParaRPr lang="es-ES_tradnl" sz="2400" b="1" dirty="0">
              <a:solidFill>
                <a:srgbClr val="00FFFF"/>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Tree>
    <p:extLst>
      <p:ext uri="{BB962C8B-B14F-4D97-AF65-F5344CB8AC3E}">
        <p14:creationId xmlns:p14="http://schemas.microsoft.com/office/powerpoint/2010/main" val="15429165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14278" y="1000108"/>
            <a:ext cx="9715568" cy="3429024"/>
          </a:xfrm>
          <a:noFill/>
        </p:spPr>
        <p:txBody>
          <a:bodyPr/>
          <a:lstStyle/>
          <a:p>
            <a:pPr marL="609600" indent="-609600">
              <a:buClr>
                <a:schemeClr val="accent3"/>
              </a:buClr>
              <a:buSzPct val="110000"/>
              <a:buNone/>
            </a:pPr>
            <a:endParaRPr lang="es-MX" sz="2400" b="1" dirty="0">
              <a:solidFill>
                <a:srgbClr val="66FF33"/>
              </a:solidFill>
              <a:latin typeface="Arial" charset="0"/>
            </a:endParaRPr>
          </a:p>
          <a:p>
            <a:pPr marL="609600" indent="-609600">
              <a:buClr>
                <a:schemeClr val="accent3"/>
              </a:buClr>
              <a:buSzPct val="110000"/>
              <a:buNone/>
            </a:pPr>
            <a:r>
              <a:rPr lang="es-MX" sz="2400" b="1" dirty="0">
                <a:solidFill>
                  <a:srgbClr val="66FF33"/>
                </a:solidFill>
                <a:latin typeface="Arial" charset="0"/>
              </a:rPr>
              <a:t>                                          </a:t>
            </a:r>
            <a:r>
              <a:rPr lang="es-MX" sz="2400" b="1" dirty="0">
                <a:solidFill>
                  <a:schemeClr val="bg1"/>
                </a:solidFill>
                <a:latin typeface="Arial" charset="0"/>
              </a:rPr>
              <a:t> La </a:t>
            </a:r>
            <a:r>
              <a:rPr lang="es-MX" sz="2400" b="1" dirty="0" err="1">
                <a:solidFill>
                  <a:schemeClr val="bg1"/>
                </a:solidFill>
                <a:latin typeface="Arial" charset="0"/>
              </a:rPr>
              <a:t>prediabetes</a:t>
            </a:r>
            <a:r>
              <a:rPr lang="es-MX" sz="2400" b="1" dirty="0">
                <a:solidFill>
                  <a:schemeClr val="bg1"/>
                </a:solidFill>
                <a:latin typeface="Arial" charset="0"/>
              </a:rPr>
              <a:t> </a:t>
            </a:r>
          </a:p>
          <a:p>
            <a:pPr marL="609600" indent="-609600">
              <a:buClr>
                <a:schemeClr val="accent3"/>
              </a:buClr>
              <a:buSzPct val="110000"/>
              <a:buNone/>
            </a:pPr>
            <a:endParaRPr lang="es-MX" sz="2400" b="1" dirty="0">
              <a:solidFill>
                <a:schemeClr val="bg1"/>
              </a:solidFill>
              <a:latin typeface="Arial" charset="0"/>
            </a:endParaRPr>
          </a:p>
          <a:p>
            <a:pPr marL="609600" indent="-609600">
              <a:buClr>
                <a:schemeClr val="accent3"/>
              </a:buClr>
              <a:buSzPct val="110000"/>
              <a:buNone/>
            </a:pPr>
            <a:endParaRPr lang="es-MX" sz="2400" b="1" dirty="0">
              <a:solidFill>
                <a:schemeClr val="bg1"/>
              </a:solidFill>
              <a:latin typeface="Arial" charset="0"/>
            </a:endParaRPr>
          </a:p>
          <a:p>
            <a:pPr marL="609600" indent="-609600">
              <a:buClr>
                <a:schemeClr val="accent3"/>
              </a:buClr>
              <a:buSzPct val="110000"/>
              <a:buNone/>
            </a:pPr>
            <a:r>
              <a:rPr lang="es-MX" sz="2400" b="1" dirty="0">
                <a:solidFill>
                  <a:schemeClr val="bg1"/>
                </a:solidFill>
                <a:latin typeface="Arial" charset="0"/>
              </a:rPr>
              <a:t>              Mayor riesgo de presentar enfermedad </a:t>
            </a:r>
            <a:r>
              <a:rPr lang="es-MX" sz="2400" b="1" dirty="0" err="1">
                <a:solidFill>
                  <a:schemeClr val="bg1"/>
                </a:solidFill>
                <a:latin typeface="Arial" charset="0"/>
              </a:rPr>
              <a:t>cardíovascular</a:t>
            </a:r>
            <a:r>
              <a:rPr lang="es-MX" sz="2400" b="1" dirty="0">
                <a:solidFill>
                  <a:schemeClr val="bg1"/>
                </a:solidFill>
                <a:latin typeface="Arial" charset="0"/>
              </a:rPr>
              <a:t> </a:t>
            </a:r>
          </a:p>
          <a:p>
            <a:pPr marL="609600" indent="-609600">
              <a:buClr>
                <a:schemeClr val="accent3"/>
              </a:buClr>
              <a:buSzPct val="110000"/>
              <a:buNone/>
            </a:pPr>
            <a:endParaRPr lang="es-MX" sz="2400" b="1" dirty="0">
              <a:solidFill>
                <a:schemeClr val="bg1"/>
              </a:solidFill>
              <a:latin typeface="Arial" charset="0"/>
            </a:endParaRPr>
          </a:p>
          <a:p>
            <a:pPr marL="609600" indent="-609600">
              <a:buClr>
                <a:schemeClr val="accent3"/>
              </a:buClr>
              <a:buSzPct val="110000"/>
              <a:buNone/>
            </a:pPr>
            <a:endParaRPr lang="es-MX" sz="2400" b="1" dirty="0">
              <a:solidFill>
                <a:schemeClr val="bg1"/>
              </a:solidFill>
              <a:latin typeface="Arial" charset="0"/>
            </a:endParaRPr>
          </a:p>
          <a:p>
            <a:pPr marL="609600" indent="-609600">
              <a:buClr>
                <a:schemeClr val="accent3"/>
              </a:buClr>
              <a:buSzPct val="110000"/>
              <a:buNone/>
            </a:pPr>
            <a:r>
              <a:rPr lang="es-MX" sz="2400" b="1" dirty="0">
                <a:solidFill>
                  <a:schemeClr val="bg1"/>
                </a:solidFill>
                <a:latin typeface="Arial" charset="0"/>
              </a:rPr>
              <a:t>                  Diferentes estudios que lo demuestran:</a:t>
            </a:r>
            <a:endParaRPr lang="es-ES_tradnl" sz="2400" b="1" dirty="0">
              <a:solidFill>
                <a:schemeClr val="bg1"/>
              </a:solidFill>
              <a:latin typeface="Arial" charset="0"/>
            </a:endParaRPr>
          </a:p>
          <a:p>
            <a:pPr marL="609600" indent="-609600">
              <a:buClr>
                <a:schemeClr val="accent3"/>
              </a:buClr>
              <a:buSzPct val="110000"/>
              <a:buNone/>
            </a:pPr>
            <a:endParaRPr lang="es-MX" sz="2400" b="1" dirty="0">
              <a:solidFill>
                <a:srgbClr val="FFFF00"/>
              </a:solidFill>
              <a:latin typeface="Arial" charset="0"/>
            </a:endParaRPr>
          </a:p>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6" name="5 Flecha abajo"/>
          <p:cNvSpPr/>
          <p:nvPr/>
        </p:nvSpPr>
        <p:spPr>
          <a:xfrm>
            <a:off x="4643434" y="2000240"/>
            <a:ext cx="428628" cy="8572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Flecha abajo"/>
          <p:cNvSpPr/>
          <p:nvPr/>
        </p:nvSpPr>
        <p:spPr>
          <a:xfrm>
            <a:off x="4643434" y="3214686"/>
            <a:ext cx="428628" cy="85725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429165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8979" name="Rectangle 3"/>
          <p:cNvSpPr>
            <a:spLocks noGrp="1" noChangeArrowheads="1"/>
          </p:cNvSpPr>
          <p:nvPr>
            <p:ph type="body" idx="1"/>
          </p:nvPr>
        </p:nvSpPr>
        <p:spPr>
          <a:xfrm>
            <a:off x="214278" y="1000108"/>
            <a:ext cx="10072722" cy="3429024"/>
          </a:xfrm>
          <a:noFill/>
        </p:spPr>
        <p:txBody>
          <a:bodyPr/>
          <a:lstStyle/>
          <a:p>
            <a:pPr marL="609600" indent="-609600">
              <a:buClr>
                <a:schemeClr val="accent3"/>
              </a:buClr>
              <a:buSzPct val="110000"/>
              <a:buNone/>
            </a:pPr>
            <a:r>
              <a:rPr lang="es-MX" sz="2400" b="1" dirty="0">
                <a:solidFill>
                  <a:srgbClr val="FFFF00"/>
                </a:solidFill>
                <a:latin typeface="Arial" charset="0"/>
              </a:rPr>
              <a:t> </a:t>
            </a:r>
          </a:p>
          <a:p>
            <a:pPr marL="609600" indent="-609600">
              <a:buClr>
                <a:schemeClr val="accent3"/>
              </a:buClr>
              <a:buSzPct val="110000"/>
            </a:pPr>
            <a:endParaRPr lang="es-MX" sz="2400" dirty="0">
              <a:solidFill>
                <a:schemeClr val="accent3"/>
              </a:solidFill>
              <a:latin typeface="Arial" charset="0"/>
            </a:endParaRPr>
          </a:p>
          <a:p>
            <a:pPr marL="609600" indent="-609600">
              <a:buClr>
                <a:schemeClr val="accent3"/>
              </a:buClr>
              <a:buSzPct val="110000"/>
            </a:pPr>
            <a:r>
              <a:rPr lang="es-MX" sz="2400" dirty="0">
                <a:solidFill>
                  <a:schemeClr val="accent3"/>
                </a:solidFill>
                <a:latin typeface="Arial" charset="0"/>
              </a:rPr>
              <a:t>Se incluyeron </a:t>
            </a:r>
            <a:r>
              <a:rPr lang="es-MX" sz="2400" b="1" dirty="0">
                <a:solidFill>
                  <a:srgbClr val="66FF33"/>
                </a:solidFill>
                <a:latin typeface="Arial" charset="0"/>
              </a:rPr>
              <a:t>53 estudios de cohortes prospectivos, compuesto por 1.611.339 individuos </a:t>
            </a:r>
            <a:r>
              <a:rPr lang="es-MX" sz="2400" dirty="0">
                <a:solidFill>
                  <a:schemeClr val="accent3"/>
                </a:solidFill>
                <a:latin typeface="Arial" charset="0"/>
              </a:rPr>
              <a:t>para análisis para la asociación entre la  </a:t>
            </a:r>
          </a:p>
          <a:p>
            <a:pPr marL="609600" indent="-609600">
              <a:buClr>
                <a:schemeClr val="accent3"/>
              </a:buClr>
              <a:buSzPct val="110000"/>
              <a:buNone/>
            </a:pPr>
            <a:r>
              <a:rPr lang="es-MX" sz="2400" dirty="0">
                <a:solidFill>
                  <a:schemeClr val="accent3"/>
                </a:solidFill>
                <a:latin typeface="Arial" charset="0"/>
              </a:rPr>
              <a:t>       </a:t>
            </a:r>
            <a:r>
              <a:rPr lang="es-MX" sz="2400" b="1" dirty="0" err="1">
                <a:solidFill>
                  <a:srgbClr val="00FFFF"/>
                </a:solidFill>
                <a:latin typeface="Arial" charset="0"/>
              </a:rPr>
              <a:t>prediabetes</a:t>
            </a:r>
            <a:r>
              <a:rPr lang="es-MX" sz="2400" b="1" dirty="0">
                <a:solidFill>
                  <a:srgbClr val="00FFFF"/>
                </a:solidFill>
                <a:latin typeface="Arial" charset="0"/>
              </a:rPr>
              <a:t> y el riesgo de mortalidad </a:t>
            </a:r>
            <a:r>
              <a:rPr lang="es-MX" sz="2400" dirty="0">
                <a:solidFill>
                  <a:schemeClr val="accent3"/>
                </a:solidFill>
                <a:latin typeface="Arial" charset="0"/>
              </a:rPr>
              <a:t>por todas las causas, </a:t>
            </a:r>
          </a:p>
          <a:p>
            <a:pPr marL="609600" indent="-609600">
              <a:buClr>
                <a:schemeClr val="accent3"/>
              </a:buClr>
              <a:buSzPct val="110000"/>
              <a:buNone/>
            </a:pPr>
            <a:r>
              <a:rPr lang="es-MX" sz="2400" dirty="0">
                <a:solidFill>
                  <a:schemeClr val="accent3"/>
                </a:solidFill>
                <a:latin typeface="Arial" charset="0"/>
              </a:rPr>
              <a:t>       enfermedad cardiovascular compuesta, enfermedad coronaria y  </a:t>
            </a:r>
          </a:p>
          <a:p>
            <a:pPr marL="609600" indent="-609600">
              <a:buClr>
                <a:schemeClr val="accent3"/>
              </a:buClr>
              <a:buSzPct val="110000"/>
              <a:buNone/>
            </a:pPr>
            <a:r>
              <a:rPr lang="es-MX" sz="2400" dirty="0">
                <a:solidFill>
                  <a:schemeClr val="accent3"/>
                </a:solidFill>
                <a:latin typeface="Arial" charset="0"/>
              </a:rPr>
              <a:t>       accidente </a:t>
            </a:r>
            <a:r>
              <a:rPr lang="es-MX" sz="2400" dirty="0" err="1">
                <a:solidFill>
                  <a:schemeClr val="accent3"/>
                </a:solidFill>
                <a:latin typeface="Arial" charset="0"/>
              </a:rPr>
              <a:t>cerebrovascular</a:t>
            </a:r>
            <a:r>
              <a:rPr lang="es-MX" sz="2400" dirty="0">
                <a:solidFill>
                  <a:schemeClr val="accent3"/>
                </a:solidFill>
                <a:latin typeface="Arial" charset="0"/>
              </a:rPr>
              <a:t>.  La mediana de duración del seguimiento fue de 9,5 años.</a:t>
            </a:r>
          </a:p>
          <a:p>
            <a:pPr marL="609600" indent="-609600">
              <a:buClr>
                <a:schemeClr val="accent3"/>
              </a:buClr>
              <a:buSzPct val="110000"/>
              <a:buNone/>
            </a:pPr>
            <a:endParaRPr lang="es-MX" sz="2400" b="1" dirty="0">
              <a:solidFill>
                <a:srgbClr val="00FFFF"/>
              </a:solidFill>
              <a:latin typeface="Arial" charset="0"/>
            </a:endParaRPr>
          </a:p>
          <a:p>
            <a:pPr marL="609600" indent="-609600">
              <a:buClr>
                <a:schemeClr val="accent3"/>
              </a:buClr>
              <a:buSzPct val="110000"/>
            </a:pPr>
            <a:r>
              <a:rPr lang="es-MX" sz="2400" b="1" dirty="0">
                <a:solidFill>
                  <a:srgbClr val="00FFFF"/>
                </a:solidFill>
                <a:latin typeface="Arial" charset="0"/>
              </a:rPr>
              <a:t>La </a:t>
            </a:r>
            <a:r>
              <a:rPr lang="es-MX" sz="2400" b="1" dirty="0" err="1">
                <a:solidFill>
                  <a:srgbClr val="00FFFF"/>
                </a:solidFill>
                <a:latin typeface="Arial" charset="0"/>
              </a:rPr>
              <a:t>prediabetes</a:t>
            </a:r>
            <a:r>
              <a:rPr lang="es-MX" sz="2400" b="1" dirty="0">
                <a:solidFill>
                  <a:srgbClr val="00FFFF"/>
                </a:solidFill>
                <a:latin typeface="Arial" charset="0"/>
              </a:rPr>
              <a:t>, se asoció con un mayor riesgo de enfermedad cardiovascular.</a:t>
            </a:r>
          </a:p>
          <a:p>
            <a:pPr marL="609600" lvl="0" indent="-609600">
              <a:buClr>
                <a:srgbClr val="FFFFE2"/>
              </a:buClr>
              <a:buSzPct val="110000"/>
              <a:buNone/>
            </a:pPr>
            <a:endParaRPr lang="es-MX" sz="2400" dirty="0">
              <a:solidFill>
                <a:schemeClr val="accent3"/>
              </a:solidFill>
              <a:latin typeface="Arial" charset="0"/>
            </a:endParaRPr>
          </a:p>
          <a:p>
            <a:pPr marL="609600" lvl="0" indent="-609600">
              <a:buClr>
                <a:srgbClr val="FFFFE2"/>
              </a:buClr>
              <a:buSzPct val="110000"/>
              <a:buNone/>
            </a:pPr>
            <a:r>
              <a:rPr lang="es-MX" sz="1400" dirty="0">
                <a:solidFill>
                  <a:srgbClr val="FFFFE2"/>
                </a:solidFill>
                <a:latin typeface="Arial" charset="0"/>
              </a:rPr>
              <a:t>Revisión sistemática y </a:t>
            </a:r>
            <a:r>
              <a:rPr lang="es-MX" sz="1400" dirty="0" err="1">
                <a:solidFill>
                  <a:srgbClr val="FFFFE2"/>
                </a:solidFill>
                <a:latin typeface="Arial" charset="0"/>
              </a:rPr>
              <a:t>metaanálisis</a:t>
            </a:r>
            <a:r>
              <a:rPr lang="es-MX" sz="1400" dirty="0">
                <a:solidFill>
                  <a:srgbClr val="FFFFE2"/>
                </a:solidFill>
                <a:latin typeface="Arial" charset="0"/>
              </a:rPr>
              <a:t> BMJ 2016 ; 355 </a:t>
            </a:r>
            <a:r>
              <a:rPr lang="es-MX" sz="1400" dirty="0" err="1">
                <a:solidFill>
                  <a:srgbClr val="FFFFE2"/>
                </a:solidFill>
                <a:latin typeface="Arial" charset="0"/>
              </a:rPr>
              <a:t>doi</a:t>
            </a:r>
            <a:r>
              <a:rPr lang="es-MX" sz="1400" dirty="0">
                <a:solidFill>
                  <a:srgbClr val="FFFFE2"/>
                </a:solidFill>
                <a:latin typeface="Arial" charset="0"/>
              </a:rPr>
              <a:t>: https://doi.org/10.1136/bmj.i5953 (Publicado el 23 </a:t>
            </a:r>
          </a:p>
          <a:p>
            <a:pPr marL="609600" lvl="0" indent="-609600">
              <a:buClr>
                <a:srgbClr val="FFFFE2"/>
              </a:buClr>
              <a:buSzPct val="110000"/>
              <a:buNone/>
            </a:pPr>
            <a:r>
              <a:rPr lang="es-MX" sz="1400" dirty="0">
                <a:solidFill>
                  <a:srgbClr val="FFFFE2"/>
                </a:solidFill>
                <a:latin typeface="Arial" charset="0"/>
              </a:rPr>
              <a:t>de noviembre de 2016)Citar esto como: BMJ 2016;355:i5953.</a:t>
            </a:r>
          </a:p>
          <a:p>
            <a:pPr marL="609600" indent="-609600">
              <a:buClr>
                <a:schemeClr val="accent3"/>
              </a:buClr>
              <a:buSzPct val="110000"/>
              <a:buNone/>
            </a:pPr>
            <a:endParaRPr lang="es-ES_tradnl" sz="2400" dirty="0">
              <a:solidFill>
                <a:schemeClr val="accent3"/>
              </a:solidFill>
              <a:latin typeface="Arial" charset="0"/>
            </a:endParaRPr>
          </a:p>
        </p:txBody>
      </p:sp>
      <p:pic>
        <p:nvPicPr>
          <p:cNvPr id="4" name="3 Imagen"/>
          <p:cNvPicPr/>
          <p:nvPr/>
        </p:nvPicPr>
        <p:blipFill>
          <a:blip r:embed="rId3" cstate="print"/>
          <a:srcRect l="68666" t="17086" r="19039" b="55276"/>
          <a:stretch>
            <a:fillRect/>
          </a:stretch>
        </p:blipFill>
        <p:spPr bwMode="auto">
          <a:xfrm>
            <a:off x="9215466" y="357166"/>
            <a:ext cx="785818" cy="642942"/>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285717" y="285728"/>
            <a:ext cx="714380" cy="669117"/>
          </a:xfrm>
          <a:prstGeom prst="rect">
            <a:avLst/>
          </a:prstGeom>
          <a:noFill/>
          <a:ln w="9525">
            <a:noFill/>
            <a:miter lim="800000"/>
            <a:headEnd/>
            <a:tailEnd/>
          </a:ln>
        </p:spPr>
      </p:pic>
      <p:sp>
        <p:nvSpPr>
          <p:cNvPr id="10" name="9 Rectángulo"/>
          <p:cNvSpPr/>
          <p:nvPr/>
        </p:nvSpPr>
        <p:spPr>
          <a:xfrm>
            <a:off x="3286112" y="500042"/>
            <a:ext cx="274434" cy="523220"/>
          </a:xfrm>
          <a:prstGeom prst="rect">
            <a:avLst/>
          </a:prstGeom>
        </p:spPr>
        <p:txBody>
          <a:bodyPr wrap="none">
            <a:spAutoFit/>
          </a:bodyPr>
          <a:lstStyle/>
          <a:p>
            <a:r>
              <a:rPr lang="es-ES" sz="2800" b="1" dirty="0">
                <a:solidFill>
                  <a:srgbClr val="00FF00"/>
                </a:solidFill>
              </a:rPr>
              <a:t> </a:t>
            </a:r>
            <a:endParaRPr lang="es-ES" sz="2800" dirty="0"/>
          </a:p>
        </p:txBody>
      </p:sp>
      <p:sp>
        <p:nvSpPr>
          <p:cNvPr id="7" name="6 Rectángulo"/>
          <p:cNvSpPr/>
          <p:nvPr/>
        </p:nvSpPr>
        <p:spPr>
          <a:xfrm>
            <a:off x="357154" y="1214423"/>
            <a:ext cx="9715568" cy="1200329"/>
          </a:xfrm>
          <a:prstGeom prst="rect">
            <a:avLst/>
          </a:prstGeom>
        </p:spPr>
        <p:txBody>
          <a:bodyPr wrap="square">
            <a:spAutoFit/>
          </a:bodyPr>
          <a:lstStyle/>
          <a:p>
            <a:endParaRPr lang="es-ES" sz="2400" dirty="0">
              <a:solidFill>
                <a:srgbClr val="FFFFFF"/>
              </a:solidFill>
            </a:endParaRPr>
          </a:p>
          <a:p>
            <a:endParaRPr lang="es-ES" sz="2400" dirty="0">
              <a:solidFill>
                <a:srgbClr val="FFFFFF"/>
              </a:solidFill>
            </a:endParaRPr>
          </a:p>
          <a:p>
            <a:endParaRPr lang="es-ES" sz="2400" dirty="0">
              <a:solidFill>
                <a:srgbClr val="FFFFFF"/>
              </a:solidFill>
            </a:endParaRPr>
          </a:p>
        </p:txBody>
      </p:sp>
      <p:sp>
        <p:nvSpPr>
          <p:cNvPr id="8" name="7 Rectángulo"/>
          <p:cNvSpPr/>
          <p:nvPr/>
        </p:nvSpPr>
        <p:spPr>
          <a:xfrm>
            <a:off x="1000096" y="285728"/>
            <a:ext cx="8286808" cy="1446550"/>
          </a:xfrm>
          <a:prstGeom prst="rect">
            <a:avLst/>
          </a:prstGeom>
        </p:spPr>
        <p:txBody>
          <a:bodyPr wrap="square">
            <a:spAutoFit/>
          </a:bodyPr>
          <a:lstStyle/>
          <a:p>
            <a:pPr marL="609600" indent="-609600">
              <a:buClr>
                <a:schemeClr val="accent3"/>
              </a:buClr>
              <a:buSzPct val="110000"/>
              <a:buNone/>
            </a:pPr>
            <a:r>
              <a:rPr lang="es-MX" sz="2400" b="1" dirty="0">
                <a:solidFill>
                  <a:srgbClr val="FFFF00"/>
                </a:solidFill>
                <a:latin typeface="Arial" charset="0"/>
              </a:rPr>
              <a:t>Revisión sistemática y </a:t>
            </a:r>
            <a:r>
              <a:rPr lang="es-MX" sz="2400" b="1" dirty="0" err="1">
                <a:solidFill>
                  <a:srgbClr val="FFFF00"/>
                </a:solidFill>
                <a:latin typeface="Arial" charset="0"/>
              </a:rPr>
              <a:t>metanálisis</a:t>
            </a:r>
            <a:r>
              <a:rPr lang="es-MX" sz="2400" b="1" dirty="0">
                <a:solidFill>
                  <a:srgbClr val="FFFF00"/>
                </a:solidFill>
                <a:latin typeface="Arial" charset="0"/>
              </a:rPr>
              <a:t> asociación entre </a:t>
            </a:r>
          </a:p>
          <a:p>
            <a:pPr marL="609600" indent="-609600">
              <a:buClr>
                <a:schemeClr val="accent3"/>
              </a:buClr>
              <a:buSzPct val="110000"/>
              <a:buNone/>
            </a:pPr>
            <a:r>
              <a:rPr lang="es-MX" sz="2400" b="1" dirty="0" err="1">
                <a:solidFill>
                  <a:srgbClr val="FFFF00"/>
                </a:solidFill>
                <a:latin typeface="Arial" charset="0"/>
              </a:rPr>
              <a:t>prediabetes</a:t>
            </a:r>
            <a:r>
              <a:rPr lang="es-MX" sz="2400" b="1" dirty="0">
                <a:solidFill>
                  <a:srgbClr val="FFFF00"/>
                </a:solidFill>
                <a:latin typeface="Arial" charset="0"/>
              </a:rPr>
              <a:t> y riesgo de enfermedad cardiovascular y </a:t>
            </a:r>
          </a:p>
          <a:p>
            <a:pPr marL="609600" indent="-609600">
              <a:buClr>
                <a:schemeClr val="accent3"/>
              </a:buClr>
              <a:buSzPct val="110000"/>
              <a:buNone/>
            </a:pPr>
            <a:r>
              <a:rPr lang="es-MX" sz="2400" b="1" dirty="0">
                <a:solidFill>
                  <a:srgbClr val="FFFF00"/>
                </a:solidFill>
                <a:latin typeface="Arial" charset="0"/>
              </a:rPr>
              <a:t>mortalidad por todas las causas</a:t>
            </a:r>
          </a:p>
          <a:p>
            <a:pPr marL="609600" indent="-609600">
              <a:buClr>
                <a:schemeClr val="accent3"/>
              </a:buClr>
              <a:buSzPct val="110000"/>
              <a:buNone/>
            </a:pPr>
            <a:r>
              <a:rPr lang="es-MX" sz="1600" b="1" dirty="0" err="1">
                <a:solidFill>
                  <a:srgbClr val="FFFFFF"/>
                </a:solidFill>
                <a:latin typeface="Arial" charset="0"/>
              </a:rPr>
              <a:t>Yuli</a:t>
            </a:r>
            <a:r>
              <a:rPr lang="es-MX" sz="1600" b="1" dirty="0">
                <a:solidFill>
                  <a:srgbClr val="FFFFFF"/>
                </a:solidFill>
                <a:latin typeface="Arial" charset="0"/>
              </a:rPr>
              <a:t> </a:t>
            </a:r>
            <a:r>
              <a:rPr lang="es-MX" sz="1600" b="1" dirty="0" err="1">
                <a:solidFill>
                  <a:srgbClr val="FFFFFF"/>
                </a:solidFill>
                <a:latin typeface="Arial" charset="0"/>
              </a:rPr>
              <a:t>Huang</a:t>
            </a:r>
            <a:r>
              <a:rPr lang="es-MX" sz="1600" b="1" dirty="0">
                <a:solidFill>
                  <a:srgbClr val="FFFFFF"/>
                </a:solidFill>
                <a:latin typeface="Arial" charset="0"/>
              </a:rPr>
              <a:t>, </a:t>
            </a:r>
            <a:r>
              <a:rPr lang="es-MX" sz="1600" b="1" dirty="0" err="1">
                <a:solidFill>
                  <a:srgbClr val="FFFFFF"/>
                </a:solidFill>
                <a:latin typeface="Arial" charset="0"/>
              </a:rPr>
              <a:t>Xiaoyan</a:t>
            </a:r>
            <a:r>
              <a:rPr lang="es-MX" sz="1600" b="1" dirty="0">
                <a:solidFill>
                  <a:srgbClr val="FFFFFF"/>
                </a:solidFill>
                <a:latin typeface="Arial" charset="0"/>
              </a:rPr>
              <a:t> </a:t>
            </a:r>
            <a:r>
              <a:rPr lang="es-MX" sz="1600" b="1" dirty="0" err="1">
                <a:solidFill>
                  <a:srgbClr val="FFFFFF"/>
                </a:solidFill>
                <a:latin typeface="Arial" charset="0"/>
              </a:rPr>
              <a:t>Cai</a:t>
            </a:r>
            <a:r>
              <a:rPr lang="es-MX" sz="1600" b="1" dirty="0">
                <a:solidFill>
                  <a:srgbClr val="FFFFFF"/>
                </a:solidFill>
                <a:latin typeface="Arial" charset="0"/>
              </a:rPr>
              <a:t>, </a:t>
            </a:r>
            <a:r>
              <a:rPr lang="es-MX" sz="1600" b="1" dirty="0" err="1">
                <a:solidFill>
                  <a:srgbClr val="FFFFFF"/>
                </a:solidFill>
                <a:latin typeface="Arial" charset="0"/>
              </a:rPr>
              <a:t>weiyi</a:t>
            </a:r>
            <a:r>
              <a:rPr lang="es-MX" sz="1600" b="1" dirty="0">
                <a:solidFill>
                  <a:srgbClr val="FFFFFF"/>
                </a:solidFill>
                <a:latin typeface="Arial" charset="0"/>
              </a:rPr>
              <a:t> </a:t>
            </a:r>
            <a:r>
              <a:rPr lang="es-MX" sz="1600" b="1" dirty="0" err="1">
                <a:solidFill>
                  <a:srgbClr val="FFFFFF"/>
                </a:solidFill>
                <a:latin typeface="Arial" charset="0"/>
              </a:rPr>
              <a:t>mai</a:t>
            </a:r>
            <a:r>
              <a:rPr lang="es-MX" sz="1600" b="1" dirty="0">
                <a:solidFill>
                  <a:srgbClr val="FFFFFF"/>
                </a:solidFill>
                <a:latin typeface="Arial" charset="0"/>
              </a:rPr>
              <a:t>, </a:t>
            </a:r>
            <a:r>
              <a:rPr lang="es-MX" sz="1600" b="1" dirty="0" err="1">
                <a:solidFill>
                  <a:srgbClr val="FFFFFF"/>
                </a:solidFill>
                <a:latin typeface="Arial" charset="0"/>
              </a:rPr>
              <a:t>Meijun</a:t>
            </a:r>
            <a:r>
              <a:rPr lang="es-MX" sz="1600" b="1" dirty="0">
                <a:solidFill>
                  <a:srgbClr val="FFFFFF"/>
                </a:solidFill>
                <a:latin typeface="Arial" charset="0"/>
              </a:rPr>
              <a:t> Li, </a:t>
            </a:r>
            <a:r>
              <a:rPr lang="es-MX" sz="1600" b="1" dirty="0" err="1">
                <a:solidFill>
                  <a:srgbClr val="FFFFFF"/>
                </a:solidFill>
                <a:latin typeface="Arial" charset="0"/>
              </a:rPr>
              <a:t>Yunzhao</a:t>
            </a:r>
            <a:r>
              <a:rPr lang="es-MX" sz="1600" b="1" dirty="0">
                <a:solidFill>
                  <a:srgbClr val="FFFFFF"/>
                </a:solidFill>
                <a:latin typeface="Arial" charset="0"/>
              </a:rPr>
              <a:t> </a:t>
            </a:r>
            <a:r>
              <a:rPr lang="es-MX" sz="1600" b="1" dirty="0" err="1">
                <a:solidFill>
                  <a:srgbClr val="FFFFFF"/>
                </a:solidFill>
                <a:latin typeface="Arial" charset="0"/>
              </a:rPr>
              <a:t>Hu</a:t>
            </a:r>
            <a:endParaRPr lang="es-ES" sz="1600" dirty="0">
              <a:solidFill>
                <a:srgbClr val="FFFFFF"/>
              </a:solidFill>
            </a:endParaRPr>
          </a:p>
        </p:txBody>
      </p:sp>
    </p:spTree>
    <p:extLst>
      <p:ext uri="{BB962C8B-B14F-4D97-AF65-F5344CB8AC3E}">
        <p14:creationId xmlns:p14="http://schemas.microsoft.com/office/powerpoint/2010/main" val="1542916571"/>
      </p:ext>
    </p:extLst>
  </p:cSld>
  <p:clrMapOvr>
    <a:masterClrMapping/>
  </p:clrMapOvr>
  <p:transition/>
</p:sld>
</file>

<file path=ppt/theme/theme1.xml><?xml version="1.0" encoding="utf-8"?>
<a:theme xmlns:a="http://schemas.openxmlformats.org/drawingml/2006/main" name="Diseño predeterminado">
  <a:themeElements>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55310</TotalTime>
  <Words>3587</Words>
  <Application>Microsoft Office PowerPoint</Application>
  <PresentationFormat>Diapositivas de 35 mm</PresentationFormat>
  <Paragraphs>469</Paragraphs>
  <Slides>58</Slides>
  <Notes>52</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58</vt:i4>
      </vt:variant>
    </vt:vector>
  </HeadingPairs>
  <TitlesOfParts>
    <vt:vector size="64" baseType="lpstr">
      <vt:lpstr>Arial</vt:lpstr>
      <vt:lpstr>Arial Narrow</vt:lpstr>
      <vt:lpstr>Calibri</vt:lpstr>
      <vt:lpstr>Times New Roman</vt:lpstr>
      <vt:lpstr>Diseño predeterminado</vt:lpstr>
      <vt:lpstr>Diapositiva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Riesgo de diabetes de inicio reciente por uso de estatinas, prediabetes e índice de masa corporal (IMC) en los ensayos en el tratamiento de nuevos objetivos y prevención del ictus mediante una reducción agresiva de los niveles de colesterol</vt:lpstr>
      <vt:lpstr> Riesgo de diabetes de nueva aparición según el uso de estatinas, prediabetes e índice de masa corporal en los ensayos en el tratamiento de nuevos objetivos y prevención del ictus mediante una reducción agresiva de los niveles de colesterol</vt:lpstr>
      <vt:lpstr> Los efectos diabetogénicos de las estatinas parecen estar relacionados con la dosis, pero reducen el riesgo cardiovascular. Modificado de Preiss D et al </vt:lpstr>
      <vt:lpstr>Presentación de PowerPoint</vt:lpstr>
      <vt:lpstr>Presentación de PowerPoint</vt:lpstr>
      <vt:lpstr>Asociación entre el tratamiento con estatinas y el riesgo de desarrollar diabetes. Modificado de Sattar et al</vt:lpstr>
      <vt:lpstr>Riesgo de desarrollo de diabetes de acuerdo a las diferentes estatinas: Diferentes estudios</vt:lpstr>
      <vt:lpstr>Presentación de PowerPoint</vt:lpstr>
      <vt:lpstr>Presentación de PowerPoint</vt:lpstr>
      <vt:lpstr>Estudios con Pitavastatina </vt:lpstr>
      <vt:lpstr>Incidencia sobre los parámetros de control de la glucosa con pitavastatina. </vt:lpstr>
      <vt:lpstr>Presentación de PowerPoint</vt:lpstr>
      <vt:lpstr>Presentación de PowerPoint</vt:lpstr>
      <vt:lpstr>Presentación de PowerPoint</vt:lpstr>
      <vt:lpstr>Presentación de PowerPoint</vt:lpstr>
      <vt:lpstr>Estatinas en prediabetes: Consensos </vt:lpstr>
      <vt:lpstr>Grado de consenso sobre cuestiones relativas al efecto de las estatinas en el metabolismo de la glucosa (se indican acuerdos y diferencias significativas)  </vt:lpstr>
      <vt:lpstr>     Efecto diabetogénico de las estatinas </vt:lpstr>
      <vt:lpstr>Grado de consenso sobre las recomendaciones para elegir una estatina considerando su posible efecto sobre el metabolismo de la glucosa (se indican acuerdos y diferencias significativas)  </vt:lpstr>
      <vt:lpstr>Grado de consenso sobre la elección de Estatinas en prediabetes y diabetes </vt:lpstr>
      <vt:lpstr>Consenso “Diana” aspectos a considerar y discutir sobre el uso de Estatinas en prediabetes </vt:lpstr>
      <vt:lpstr>Presentación de PowerPoint</vt:lpstr>
      <vt:lpstr> Guía 2023 de la ADA Estándares de atención en diabetes </vt:lpstr>
      <vt:lpstr> Guía 2024 de la ADA Estatinas en Prediabetes </vt:lpstr>
      <vt:lpstr>Presentación de PowerPoint</vt:lpstr>
      <vt:lpstr>Presentación de PowerPoint</vt:lpstr>
      <vt:lpstr>                  Estatinas en prediabetes </vt:lpstr>
      <vt:lpstr>                             Conclusiones</vt:lpstr>
      <vt:lpstr>Presentación de PowerPoint</vt:lpstr>
      <vt:lpstr>     Muchas Gracias por su atención </vt:lpstr>
    </vt:vector>
  </TitlesOfParts>
  <Company>Ordenador Personal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Autorizado</dc:creator>
  <cp:lastModifiedBy>David Urquizo</cp:lastModifiedBy>
  <cp:revision>3206</cp:revision>
  <dcterms:created xsi:type="dcterms:W3CDTF">2002-08-27T10:48:04Z</dcterms:created>
  <dcterms:modified xsi:type="dcterms:W3CDTF">2025-03-27T00:06:28Z</dcterms:modified>
</cp:coreProperties>
</file>