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sldIdLst>
    <p:sldId id="256" r:id="rId2"/>
    <p:sldId id="258" r:id="rId3"/>
    <p:sldId id="257" r:id="rId4"/>
    <p:sldId id="285" r:id="rId5"/>
    <p:sldId id="283" r:id="rId6"/>
    <p:sldId id="284" r:id="rId7"/>
    <p:sldId id="259" r:id="rId8"/>
    <p:sldId id="264" r:id="rId9"/>
    <p:sldId id="260" r:id="rId10"/>
    <p:sldId id="261" r:id="rId11"/>
    <p:sldId id="262" r:id="rId12"/>
    <p:sldId id="273" r:id="rId13"/>
    <p:sldId id="265" r:id="rId14"/>
    <p:sldId id="275" r:id="rId15"/>
    <p:sldId id="266" r:id="rId16"/>
    <p:sldId id="268" r:id="rId17"/>
    <p:sldId id="270" r:id="rId18"/>
    <p:sldId id="271" r:id="rId19"/>
    <p:sldId id="286" r:id="rId20"/>
    <p:sldId id="455" r:id="rId21"/>
    <p:sldId id="459" r:id="rId22"/>
    <p:sldId id="278" r:id="rId23"/>
    <p:sldId id="291" r:id="rId24"/>
    <p:sldId id="292" r:id="rId25"/>
    <p:sldId id="608" r:id="rId26"/>
    <p:sldId id="293" r:id="rId27"/>
    <p:sldId id="391" r:id="rId28"/>
    <p:sldId id="393" r:id="rId29"/>
    <p:sldId id="395" r:id="rId30"/>
    <p:sldId id="397" r:id="rId31"/>
    <p:sldId id="399" r:id="rId32"/>
    <p:sldId id="398" r:id="rId33"/>
    <p:sldId id="472" r:id="rId34"/>
    <p:sldId id="473" r:id="rId35"/>
    <p:sldId id="567" r:id="rId36"/>
    <p:sldId id="568" r:id="rId37"/>
    <p:sldId id="430" r:id="rId38"/>
    <p:sldId id="552" r:id="rId39"/>
    <p:sldId id="308" r:id="rId40"/>
    <p:sldId id="553" r:id="rId41"/>
    <p:sldId id="311" r:id="rId42"/>
    <p:sldId id="343" r:id="rId43"/>
    <p:sldId id="503" r:id="rId44"/>
    <p:sldId id="502" r:id="rId45"/>
    <p:sldId id="506" r:id="rId46"/>
    <p:sldId id="504" r:id="rId47"/>
    <p:sldId id="518" r:id="rId48"/>
    <p:sldId id="505" r:id="rId49"/>
    <p:sldId id="513" r:id="rId50"/>
    <p:sldId id="558" r:id="rId51"/>
    <p:sldId id="319" r:id="rId52"/>
    <p:sldId id="339" r:id="rId53"/>
    <p:sldId id="520" r:id="rId54"/>
    <p:sldId id="511" r:id="rId55"/>
    <p:sldId id="340" r:id="rId56"/>
    <p:sldId id="610" r:id="rId5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91" d="100"/>
          <a:sy n="91" d="100"/>
        </p:scale>
        <p:origin x="16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FAF0E-035A-714A-9002-7EF33974D7A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B82C-D2A7-2941-B90A-3198CFDEFA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240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97EA95AD-15AF-D495-2735-3B7F2A0FC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s-ES" altLang="es-PE">
              <a:latin typeface="Arial" panose="020B0604020202020204" pitchFamily="34" charset="0"/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64BD3ED6-BD71-D59D-4ACC-59117FCEC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90BCEFE-2A80-2D94-1B2D-649699E0F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031BC-A3FB-2046-A5DE-2729C7094474}" type="datetimeFigureOut">
              <a:rPr lang="es-ES"/>
              <a:pPr>
                <a:defRPr/>
              </a:pPr>
              <a:t>25/03/2025</a:t>
            </a:fld>
            <a:endParaRPr lang="es-E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098517F-8439-83E5-5D40-FF7F5E390D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2D1AB-2B08-B34F-9A3C-FE84E9F41066}" type="slidenum">
              <a:rPr lang="es-ES" altLang="es-PE"/>
              <a:pPr/>
              <a:t>‹Nº›</a:t>
            </a:fld>
            <a:endParaRPr lang="es-ES" altLang="es-PE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F57A9EA8-C613-11DE-B56E-A8D0B897D06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11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CF9DDF1-19F0-9969-80F1-497A81041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B60A-CDEE-6B4F-9D27-285CCDE1427C}" type="datetimeFigureOut">
              <a:rPr lang="es-ES"/>
              <a:pPr>
                <a:defRPr/>
              </a:pPr>
              <a:t>25/03/2025</a:t>
            </a:fld>
            <a:endParaRPr lang="es-E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8D11837-A149-D934-5B36-816B2CF51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BDD14-9C85-BA4B-A574-EAF6FE4B0887}" type="slidenum">
              <a:rPr lang="es-ES" altLang="es-PE"/>
              <a:pPr/>
              <a:t>‹Nº›</a:t>
            </a:fld>
            <a:endParaRPr lang="es-ES" altLang="es-PE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2E6CE5F-2107-8923-CDAD-6C8C68E6F0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93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210FDE-09A9-0B88-6589-1580242FB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199E-4C2C-CA43-BC50-79FA7B58CC84}" type="datetimeFigureOut">
              <a:rPr lang="es-ES"/>
              <a:pPr>
                <a:defRPr/>
              </a:pPr>
              <a:t>25/03/2025</a:t>
            </a:fld>
            <a:endParaRPr lang="es-E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3B973DC-D484-3D14-DA75-669375C499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BFB9F-93CF-7F47-9D76-B4697D34E30A}" type="slidenum">
              <a:rPr lang="es-ES" altLang="es-PE"/>
              <a:pPr/>
              <a:t>‹Nº›</a:t>
            </a:fld>
            <a:endParaRPr lang="es-ES" altLang="es-PE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3905D71-7B83-8798-51B1-FF35793465E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03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EF9548-67F4-4F52-95D1-7B0B099EE6AC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3AE5DDE-EA7A-4543-9F90-4B8D9CD2B3C8}" type="slidenum">
              <a:rPr lang="es-PE" smtClean="0"/>
              <a:t>‹Nº›</a:t>
            </a:fld>
            <a:endParaRPr 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4955" y="2852936"/>
            <a:ext cx="8724951" cy="1975104"/>
          </a:xfrm>
        </p:spPr>
        <p:txBody>
          <a:bodyPr/>
          <a:lstStyle/>
          <a:p>
            <a:r>
              <a:rPr lang="es-PE" sz="4400" dirty="0">
                <a:solidFill>
                  <a:srgbClr val="FF0000"/>
                </a:solidFill>
              </a:rPr>
              <a:t>PREVENCIÓN Y DETECCIÓN TEMPRANA del CANCER DE MAMA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4647" y="4941168"/>
            <a:ext cx="7772400" cy="1508760"/>
          </a:xfrm>
        </p:spPr>
        <p:txBody>
          <a:bodyPr/>
          <a:lstStyle/>
          <a:p>
            <a:r>
              <a:rPr lang="es-PE" dirty="0">
                <a:solidFill>
                  <a:srgbClr val="FFFF00"/>
                </a:solidFill>
              </a:rPr>
              <a:t>DR JOSE A GALARRETA ZEGARRA</a:t>
            </a:r>
          </a:p>
          <a:p>
            <a:r>
              <a:rPr lang="es-PE" dirty="0">
                <a:solidFill>
                  <a:srgbClr val="FFFF00"/>
                </a:solidFill>
              </a:rPr>
              <a:t>CIRUJANO ONCOLOGO</a:t>
            </a:r>
          </a:p>
          <a:p>
            <a:r>
              <a:rPr lang="es-PE" dirty="0">
                <a:solidFill>
                  <a:srgbClr val="00B050"/>
                </a:solidFill>
              </a:rPr>
              <a:t>Marzo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CEE171-FFED-CD20-15B5-B1DD6BAF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848872" cy="19664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PREVENCION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El cribado poblacional es el que busca reducir la mortalidad, caracterizados por búsqueda de casos.</a:t>
            </a:r>
          </a:p>
          <a:p>
            <a:r>
              <a:rPr lang="es-PE" dirty="0"/>
              <a:t> los requisitos de estos programas son:</a:t>
            </a:r>
          </a:p>
          <a:p>
            <a:pPr lvl="1"/>
            <a:r>
              <a:rPr lang="es-PE" dirty="0"/>
              <a:t>A nivel oncológico, tiene que ser un problema de salud, con una mortalidad y morbilidad. Se debe conocer la biología tumoral, a fin de hallarlo en una fase pre clínica  o asintomática.</a:t>
            </a:r>
          </a:p>
          <a:p>
            <a:pPr lvl="1"/>
            <a:r>
              <a:rPr lang="es-PE" dirty="0"/>
              <a:t>Los exámenes, deben ser sencillos, seguros, reproducible y válidos.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PREVENCION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PE" dirty="0"/>
              <a:t>Deben mostrar su efectividad: REDUCCION DE LA MORTALIDAD.</a:t>
            </a:r>
          </a:p>
          <a:p>
            <a:endParaRPr lang="es-P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5229225"/>
            <a:ext cx="9144000" cy="792163"/>
          </a:xfrm>
          <a:prstGeom prst="rect">
            <a:avLst/>
          </a:prstGeom>
          <a:solidFill>
            <a:srgbClr val="4A4A4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39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39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4648200" y="1600200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s-ES" sz="2200">
                <a:solidFill>
                  <a:schemeClr val="tx2"/>
                </a:solidFill>
              </a:rPr>
              <a:t>  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39750" y="404813"/>
          <a:ext cx="20701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93558" imgH="438829" progId="Photoshop.Image.7">
                  <p:embed/>
                </p:oleObj>
              </mc:Choice>
              <mc:Fallback>
                <p:oleObj name="Image" r:id="rId2" imgW="493558" imgH="438829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4813"/>
                        <a:ext cx="2070100" cy="183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7" descr="mama h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3" y="2781300"/>
            <a:ext cx="216058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mama hiperpla duc atip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781300"/>
            <a:ext cx="2089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9" descr="mama ca intraduc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781300"/>
            <a:ext cx="21605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" descr="mama ca infiltrante duct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6538" y="2781300"/>
            <a:ext cx="2232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11"/>
          <p:cNvGraphicFramePr>
            <a:graphicFrameLocks noChangeAspect="1"/>
          </p:cNvGraphicFramePr>
          <p:nvPr/>
        </p:nvGraphicFramePr>
        <p:xfrm>
          <a:off x="6084888" y="4673600"/>
          <a:ext cx="201612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3860317" imgH="3695238" progId="Photoshop.Image.7">
                  <p:embed/>
                </p:oleObj>
              </mc:Choice>
              <mc:Fallback>
                <p:oleObj name="Image" r:id="rId8" imgW="3860317" imgH="3695238" progId="Photoshop.Image.7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673600"/>
                        <a:ext cx="2016125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22263" y="2781300"/>
            <a:ext cx="8496300" cy="1439863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411413" y="2781300"/>
            <a:ext cx="0" cy="1439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4427538" y="2781300"/>
            <a:ext cx="0" cy="1439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588125" y="2781300"/>
            <a:ext cx="0" cy="1439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419475" y="631825"/>
            <a:ext cx="4705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CANCER DE MAMA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348038" y="1492250"/>
            <a:ext cx="472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Evolución lenta : 8 – 10 años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42925" y="441325"/>
            <a:ext cx="2087563" cy="1800225"/>
          </a:xfrm>
          <a:prstGeom prst="rect">
            <a:avLst/>
          </a:prstGeom>
          <a:noFill/>
          <a:ln w="38100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084888" y="4724400"/>
            <a:ext cx="2016125" cy="1873250"/>
          </a:xfrm>
          <a:prstGeom prst="rect">
            <a:avLst/>
          </a:prstGeom>
          <a:noFill/>
          <a:ln w="38100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663575" y="4248150"/>
            <a:ext cx="828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</a:t>
            </a:r>
            <a:r>
              <a:rPr lang="es-E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Normal           Hiperplasia atípica    Carcinoma in situ  Carcinoma infiltrante</a:t>
            </a: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395288" y="5516563"/>
            <a:ext cx="5543550" cy="217487"/>
          </a:xfrm>
          <a:prstGeom prst="rightArrow">
            <a:avLst>
              <a:gd name="adj1" fmla="val 50000"/>
              <a:gd name="adj2" fmla="val 637228"/>
            </a:avLst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Características del cribado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PE" b="1" dirty="0"/>
              <a:t>a) Que la enfermedad tenga alta prevalencia general o en</a:t>
            </a:r>
          </a:p>
          <a:p>
            <a:pPr>
              <a:buNone/>
            </a:pPr>
            <a:r>
              <a:rPr lang="es-PE" b="1" dirty="0"/>
              <a:t>	un grupo identificable de personas.</a:t>
            </a:r>
          </a:p>
          <a:p>
            <a:pPr>
              <a:buNone/>
            </a:pPr>
            <a:endParaRPr lang="es-PE" b="1" dirty="0"/>
          </a:p>
          <a:p>
            <a:r>
              <a:rPr lang="es-PE" b="1" dirty="0"/>
              <a:t>b) Presente una fase preclínica relativamente prolongada.</a:t>
            </a:r>
          </a:p>
          <a:p>
            <a:endParaRPr lang="es-PE" b="1" dirty="0"/>
          </a:p>
          <a:p>
            <a:r>
              <a:rPr lang="es-PE" b="1" dirty="0"/>
              <a:t>c) Que no sea necesariamente mortal y que el resultado</a:t>
            </a:r>
          </a:p>
          <a:p>
            <a:pPr>
              <a:buNone/>
            </a:pPr>
            <a:r>
              <a:rPr lang="es-PE" b="1" dirty="0"/>
              <a:t>	del tratamiento sea mejor si se lo aplica tempranamente.</a:t>
            </a:r>
          </a:p>
          <a:p>
            <a:pPr>
              <a:buNone/>
            </a:pPr>
            <a:endParaRPr lang="es-PE" b="1" dirty="0"/>
          </a:p>
          <a:p>
            <a:r>
              <a:rPr lang="es-PE" b="1" dirty="0"/>
              <a:t>d) Que se disponga de un test simple de bajo costo, no</a:t>
            </a:r>
          </a:p>
          <a:p>
            <a:pPr>
              <a:buNone/>
            </a:pPr>
            <a:r>
              <a:rPr lang="es-PE" b="1" dirty="0"/>
              <a:t>	invasivo ni doloroso, con alta especificidad y sensibilidad.</a:t>
            </a:r>
          </a:p>
          <a:p>
            <a:pPr>
              <a:buNone/>
            </a:pPr>
            <a:endParaRPr lang="es-PE" b="1" dirty="0"/>
          </a:p>
          <a:p>
            <a:r>
              <a:rPr lang="es-PE" b="1" dirty="0"/>
              <a:t>e) Que exista la infraestructura necesaria para hacer frente a los casos aportados por el screening.</a:t>
            </a:r>
            <a:endParaRPr lang="es-P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390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1600200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s-ES" sz="220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48200" y="1600200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s-ES" sz="220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57200" y="3938588"/>
            <a:ext cx="4038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s-ES" sz="220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48200" y="3938588"/>
            <a:ext cx="4038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s-ES" sz="220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476375" y="1131888"/>
            <a:ext cx="1841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PE" sz="12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4584" name="Picture 8" descr="esquema estadios 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700213"/>
            <a:ext cx="16224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50825" y="333375"/>
            <a:ext cx="4321175" cy="12239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390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s-ES" sz="240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648200" y="1600200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s-ES" sz="220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 flipH="1">
            <a:off x="3059113" y="50133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292725" y="3789363"/>
            <a:ext cx="431800" cy="503237"/>
          </a:xfrm>
          <a:prstGeom prst="irregularSeal1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6300788" y="2852738"/>
            <a:ext cx="792162" cy="935037"/>
          </a:xfrm>
          <a:prstGeom prst="irregularSeal1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 rot="-4331313">
            <a:off x="7416007" y="1735931"/>
            <a:ext cx="1295400" cy="1655763"/>
          </a:xfrm>
          <a:prstGeom prst="irregularSeal1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971550" y="6308725"/>
            <a:ext cx="144463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1058863" y="634206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66FFFF"/>
              </a:gs>
            </a:gsLst>
            <a:lin ang="0" scaled="1"/>
          </a:gradFill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1030288" y="6356350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66FFFF"/>
              </a:gs>
            </a:gsLst>
            <a:lin ang="0" scaled="1"/>
          </a:gradFill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1606550" y="5995988"/>
            <a:ext cx="144463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1693863" y="60293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1665288" y="6043613"/>
            <a:ext cx="14287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1619250" y="6092825"/>
            <a:ext cx="144463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1706563" y="612616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1677988" y="6140450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2268538" y="5805488"/>
            <a:ext cx="144462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03" name="Freeform 27"/>
          <p:cNvSpPr>
            <a:spLocks/>
          </p:cNvSpPr>
          <p:nvPr/>
        </p:nvSpPr>
        <p:spPr bwMode="auto">
          <a:xfrm>
            <a:off x="1274763" y="64865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04" name="Freeform 28"/>
          <p:cNvSpPr>
            <a:spLocks/>
          </p:cNvSpPr>
          <p:nvPr/>
        </p:nvSpPr>
        <p:spPr bwMode="auto">
          <a:xfrm>
            <a:off x="2339975" y="5876925"/>
            <a:ext cx="14288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2268538" y="5661025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06" name="Freeform 30"/>
          <p:cNvSpPr>
            <a:spLocks/>
          </p:cNvSpPr>
          <p:nvPr/>
        </p:nvSpPr>
        <p:spPr bwMode="auto">
          <a:xfrm>
            <a:off x="1490663" y="67024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07" name="Freeform 31"/>
          <p:cNvSpPr>
            <a:spLocks/>
          </p:cNvSpPr>
          <p:nvPr/>
        </p:nvSpPr>
        <p:spPr bwMode="auto">
          <a:xfrm>
            <a:off x="2339975" y="5732463"/>
            <a:ext cx="14288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2411413" y="5661025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2339975" y="5805488"/>
            <a:ext cx="144463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3130550" y="5229225"/>
            <a:ext cx="144463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11" name="Freeform 35"/>
          <p:cNvSpPr>
            <a:spLocks/>
          </p:cNvSpPr>
          <p:nvPr/>
        </p:nvSpPr>
        <p:spPr bwMode="auto">
          <a:xfrm flipH="1" flipV="1">
            <a:off x="1276350" y="5157788"/>
            <a:ext cx="1782763" cy="132873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12" name="Freeform 36"/>
          <p:cNvSpPr>
            <a:spLocks/>
          </p:cNvSpPr>
          <p:nvPr/>
        </p:nvSpPr>
        <p:spPr bwMode="auto">
          <a:xfrm>
            <a:off x="3201988" y="5373688"/>
            <a:ext cx="14287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3059113" y="5300663"/>
            <a:ext cx="144462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3130550" y="5373688"/>
            <a:ext cx="14288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3346450" y="5229225"/>
            <a:ext cx="144463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16" name="Freeform 40"/>
          <p:cNvSpPr>
            <a:spLocks/>
          </p:cNvSpPr>
          <p:nvPr/>
        </p:nvSpPr>
        <p:spPr bwMode="auto">
          <a:xfrm>
            <a:off x="3417888" y="5302250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3346450" y="5157788"/>
            <a:ext cx="144463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18" name="Freeform 42"/>
          <p:cNvSpPr>
            <a:spLocks/>
          </p:cNvSpPr>
          <p:nvPr/>
        </p:nvSpPr>
        <p:spPr bwMode="auto">
          <a:xfrm>
            <a:off x="3417888" y="5230813"/>
            <a:ext cx="14287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3201988" y="5157788"/>
            <a:ext cx="144462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20" name="Freeform 44"/>
          <p:cNvSpPr>
            <a:spLocks/>
          </p:cNvSpPr>
          <p:nvPr/>
        </p:nvSpPr>
        <p:spPr bwMode="auto">
          <a:xfrm>
            <a:off x="3273425" y="5230813"/>
            <a:ext cx="14288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58413" name="Oval 45"/>
          <p:cNvSpPr>
            <a:spLocks noChangeArrowheads="1"/>
          </p:cNvSpPr>
          <p:nvPr/>
        </p:nvSpPr>
        <p:spPr bwMode="auto">
          <a:xfrm>
            <a:off x="3201988" y="5300663"/>
            <a:ext cx="144462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24622" name="Freeform 46"/>
          <p:cNvSpPr>
            <a:spLocks/>
          </p:cNvSpPr>
          <p:nvPr/>
        </p:nvSpPr>
        <p:spPr bwMode="auto">
          <a:xfrm>
            <a:off x="3275013" y="5229225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3059113" y="5157788"/>
            <a:ext cx="144462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24" name="Freeform 48"/>
          <p:cNvSpPr>
            <a:spLocks/>
          </p:cNvSpPr>
          <p:nvPr/>
        </p:nvSpPr>
        <p:spPr bwMode="auto">
          <a:xfrm>
            <a:off x="3130550" y="5230813"/>
            <a:ext cx="14288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3346450" y="5373688"/>
            <a:ext cx="144463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26" name="Freeform 50"/>
          <p:cNvSpPr>
            <a:spLocks/>
          </p:cNvSpPr>
          <p:nvPr/>
        </p:nvSpPr>
        <p:spPr bwMode="auto">
          <a:xfrm>
            <a:off x="1851025" y="612616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27" name="Freeform 51"/>
          <p:cNvSpPr>
            <a:spLocks/>
          </p:cNvSpPr>
          <p:nvPr/>
        </p:nvSpPr>
        <p:spPr bwMode="auto">
          <a:xfrm>
            <a:off x="3346450" y="5445125"/>
            <a:ext cx="14288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3201988" y="5373688"/>
            <a:ext cx="144462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29" name="Freeform 53"/>
          <p:cNvSpPr>
            <a:spLocks/>
          </p:cNvSpPr>
          <p:nvPr/>
        </p:nvSpPr>
        <p:spPr bwMode="auto">
          <a:xfrm flipH="1">
            <a:off x="1865313" y="6223000"/>
            <a:ext cx="69850" cy="85725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30" name="Freeform 54"/>
          <p:cNvSpPr>
            <a:spLocks/>
          </p:cNvSpPr>
          <p:nvPr/>
        </p:nvSpPr>
        <p:spPr bwMode="auto">
          <a:xfrm>
            <a:off x="3419475" y="5445125"/>
            <a:ext cx="14288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4068763" y="4797425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32" name="Freeform 56"/>
          <p:cNvSpPr>
            <a:spLocks/>
          </p:cNvSpPr>
          <p:nvPr/>
        </p:nvSpPr>
        <p:spPr bwMode="auto">
          <a:xfrm>
            <a:off x="1274763" y="64865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33" name="Freeform 57"/>
          <p:cNvSpPr>
            <a:spLocks/>
          </p:cNvSpPr>
          <p:nvPr/>
        </p:nvSpPr>
        <p:spPr bwMode="auto">
          <a:xfrm>
            <a:off x="4140200" y="4868863"/>
            <a:ext cx="14288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4211638" y="4724400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35" name="Freeform 59"/>
          <p:cNvSpPr>
            <a:spLocks/>
          </p:cNvSpPr>
          <p:nvPr/>
        </p:nvSpPr>
        <p:spPr bwMode="auto">
          <a:xfrm>
            <a:off x="1490663" y="67024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36" name="Freeform 60"/>
          <p:cNvSpPr>
            <a:spLocks/>
          </p:cNvSpPr>
          <p:nvPr/>
        </p:nvSpPr>
        <p:spPr bwMode="auto">
          <a:xfrm>
            <a:off x="4284663" y="4724400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4284663" y="5013325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38" name="Freeform 62"/>
          <p:cNvSpPr>
            <a:spLocks/>
          </p:cNvSpPr>
          <p:nvPr/>
        </p:nvSpPr>
        <p:spPr bwMode="auto">
          <a:xfrm>
            <a:off x="4356100" y="5084763"/>
            <a:ext cx="14288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4284663" y="4868863"/>
            <a:ext cx="144462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4284663" y="4797425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41" name="Freeform 65"/>
          <p:cNvSpPr>
            <a:spLocks/>
          </p:cNvSpPr>
          <p:nvPr/>
        </p:nvSpPr>
        <p:spPr bwMode="auto">
          <a:xfrm>
            <a:off x="4284663" y="4652963"/>
            <a:ext cx="14287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4211638" y="4940300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43" name="Freeform 67"/>
          <p:cNvSpPr>
            <a:spLocks/>
          </p:cNvSpPr>
          <p:nvPr/>
        </p:nvSpPr>
        <p:spPr bwMode="auto">
          <a:xfrm>
            <a:off x="4356100" y="4652963"/>
            <a:ext cx="14288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4068763" y="4940300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45" name="Freeform 69"/>
          <p:cNvSpPr>
            <a:spLocks/>
          </p:cNvSpPr>
          <p:nvPr/>
        </p:nvSpPr>
        <p:spPr bwMode="auto">
          <a:xfrm>
            <a:off x="3924300" y="4724400"/>
            <a:ext cx="14288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46" name="Oval 70"/>
          <p:cNvSpPr>
            <a:spLocks noChangeArrowheads="1"/>
          </p:cNvSpPr>
          <p:nvPr/>
        </p:nvSpPr>
        <p:spPr bwMode="auto">
          <a:xfrm>
            <a:off x="4140200" y="4797425"/>
            <a:ext cx="144463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47" name="Freeform 71"/>
          <p:cNvSpPr>
            <a:spLocks/>
          </p:cNvSpPr>
          <p:nvPr/>
        </p:nvSpPr>
        <p:spPr bwMode="auto">
          <a:xfrm>
            <a:off x="4429125" y="4652963"/>
            <a:ext cx="14288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48" name="Oval 72"/>
          <p:cNvSpPr>
            <a:spLocks noChangeArrowheads="1"/>
          </p:cNvSpPr>
          <p:nvPr/>
        </p:nvSpPr>
        <p:spPr bwMode="auto">
          <a:xfrm>
            <a:off x="3924300" y="4868863"/>
            <a:ext cx="144463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49" name="Freeform 73"/>
          <p:cNvSpPr>
            <a:spLocks/>
          </p:cNvSpPr>
          <p:nvPr/>
        </p:nvSpPr>
        <p:spPr bwMode="auto">
          <a:xfrm>
            <a:off x="4140200" y="5013325"/>
            <a:ext cx="14288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3924300" y="4724400"/>
            <a:ext cx="144463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51" name="Freeform 75"/>
          <p:cNvSpPr>
            <a:spLocks/>
          </p:cNvSpPr>
          <p:nvPr/>
        </p:nvSpPr>
        <p:spPr bwMode="auto">
          <a:xfrm>
            <a:off x="4068763" y="4940300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52" name="Oval 76"/>
          <p:cNvSpPr>
            <a:spLocks noChangeArrowheads="1"/>
          </p:cNvSpPr>
          <p:nvPr/>
        </p:nvSpPr>
        <p:spPr bwMode="auto">
          <a:xfrm>
            <a:off x="3852863" y="4652963"/>
            <a:ext cx="144462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53" name="Freeform 77"/>
          <p:cNvSpPr>
            <a:spLocks/>
          </p:cNvSpPr>
          <p:nvPr/>
        </p:nvSpPr>
        <p:spPr bwMode="auto">
          <a:xfrm>
            <a:off x="3995738" y="4940300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54" name="Oval 78"/>
          <p:cNvSpPr>
            <a:spLocks noChangeArrowheads="1"/>
          </p:cNvSpPr>
          <p:nvPr/>
        </p:nvSpPr>
        <p:spPr bwMode="auto">
          <a:xfrm>
            <a:off x="3995738" y="4508500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55" name="Freeform 79"/>
          <p:cNvSpPr>
            <a:spLocks/>
          </p:cNvSpPr>
          <p:nvPr/>
        </p:nvSpPr>
        <p:spPr bwMode="auto">
          <a:xfrm>
            <a:off x="4068763" y="4581525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56" name="Oval 80"/>
          <p:cNvSpPr>
            <a:spLocks noChangeArrowheads="1"/>
          </p:cNvSpPr>
          <p:nvPr/>
        </p:nvSpPr>
        <p:spPr bwMode="auto">
          <a:xfrm>
            <a:off x="3995738" y="4724400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57" name="Freeform 81"/>
          <p:cNvSpPr>
            <a:spLocks/>
          </p:cNvSpPr>
          <p:nvPr/>
        </p:nvSpPr>
        <p:spPr bwMode="auto">
          <a:xfrm>
            <a:off x="4068763" y="4724400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58" name="Oval 82"/>
          <p:cNvSpPr>
            <a:spLocks noChangeArrowheads="1"/>
          </p:cNvSpPr>
          <p:nvPr/>
        </p:nvSpPr>
        <p:spPr bwMode="auto">
          <a:xfrm>
            <a:off x="4140200" y="4581525"/>
            <a:ext cx="144463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59" name="Freeform 83"/>
          <p:cNvSpPr>
            <a:spLocks/>
          </p:cNvSpPr>
          <p:nvPr/>
        </p:nvSpPr>
        <p:spPr bwMode="auto">
          <a:xfrm>
            <a:off x="4211638" y="4652963"/>
            <a:ext cx="14287" cy="42862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60" name="Oval 84"/>
          <p:cNvSpPr>
            <a:spLocks noChangeArrowheads="1"/>
          </p:cNvSpPr>
          <p:nvPr/>
        </p:nvSpPr>
        <p:spPr bwMode="auto">
          <a:xfrm>
            <a:off x="4140200" y="4508500"/>
            <a:ext cx="144463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61" name="Freeform 85"/>
          <p:cNvSpPr>
            <a:spLocks/>
          </p:cNvSpPr>
          <p:nvPr/>
        </p:nvSpPr>
        <p:spPr bwMode="auto">
          <a:xfrm>
            <a:off x="1274763" y="64865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62" name="Freeform 86"/>
          <p:cNvSpPr>
            <a:spLocks/>
          </p:cNvSpPr>
          <p:nvPr/>
        </p:nvSpPr>
        <p:spPr bwMode="auto">
          <a:xfrm>
            <a:off x="4211638" y="4581525"/>
            <a:ext cx="14287" cy="42863"/>
          </a:xfrm>
          <a:custGeom>
            <a:avLst/>
            <a:gdLst>
              <a:gd name="T0" fmla="*/ 0 w 9"/>
              <a:gd name="T1" fmla="*/ 27 h 27"/>
              <a:gd name="T2" fmla="*/ 9 w 9"/>
              <a:gd name="T3" fmla="*/ 0 h 27"/>
              <a:gd name="T4" fmla="*/ 0 w 9"/>
              <a:gd name="T5" fmla="*/ 27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7"/>
                </a:moveTo>
                <a:cubicBezTo>
                  <a:pt x="3" y="18"/>
                  <a:pt x="9" y="0"/>
                  <a:pt x="9" y="0"/>
                </a:cubicBezTo>
                <a:cubicBezTo>
                  <a:pt x="9" y="0"/>
                  <a:pt x="3" y="18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63" name="Oval 87"/>
          <p:cNvSpPr>
            <a:spLocks noChangeArrowheads="1"/>
          </p:cNvSpPr>
          <p:nvPr/>
        </p:nvSpPr>
        <p:spPr bwMode="auto">
          <a:xfrm>
            <a:off x="4356100" y="4652963"/>
            <a:ext cx="144463" cy="144462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4664" name="Oval 88"/>
          <p:cNvSpPr>
            <a:spLocks noChangeArrowheads="1"/>
          </p:cNvSpPr>
          <p:nvPr/>
        </p:nvSpPr>
        <p:spPr bwMode="auto">
          <a:xfrm>
            <a:off x="4284663" y="4581525"/>
            <a:ext cx="144462" cy="144463"/>
          </a:xfrm>
          <a:prstGeom prst="ellipse">
            <a:avLst/>
          </a:prstGeom>
          <a:gradFill rotWithShape="1">
            <a:gsLst>
              <a:gs pos="0">
                <a:srgbClr val="565656"/>
              </a:gs>
              <a:gs pos="100000">
                <a:srgbClr val="66CCFF"/>
              </a:gs>
            </a:gsLst>
            <a:lin ang="0" scaled="1"/>
          </a:gra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58457" name="Text Box 89"/>
          <p:cNvSpPr txBox="1">
            <a:spLocks noChangeArrowheads="1"/>
          </p:cNvSpPr>
          <p:nvPr/>
        </p:nvSpPr>
        <p:spPr bwMode="auto">
          <a:xfrm>
            <a:off x="611188" y="65611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PE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8458" name="Text Box 90"/>
          <p:cNvSpPr txBox="1">
            <a:spLocks noChangeArrowheads="1"/>
          </p:cNvSpPr>
          <p:nvPr/>
        </p:nvSpPr>
        <p:spPr bwMode="auto">
          <a:xfrm>
            <a:off x="611188" y="6559550"/>
            <a:ext cx="80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 célula</a:t>
            </a:r>
          </a:p>
        </p:txBody>
      </p:sp>
      <p:sp>
        <p:nvSpPr>
          <p:cNvPr id="58459" name="Text Box 91"/>
          <p:cNvSpPr txBox="1">
            <a:spLocks noChangeArrowheads="1"/>
          </p:cNvSpPr>
          <p:nvPr/>
        </p:nvSpPr>
        <p:spPr bwMode="auto">
          <a:xfrm>
            <a:off x="1331913" y="6243638"/>
            <a:ext cx="87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 células</a:t>
            </a:r>
          </a:p>
        </p:txBody>
      </p:sp>
      <p:sp>
        <p:nvSpPr>
          <p:cNvPr id="58460" name="Text Box 92"/>
          <p:cNvSpPr txBox="1">
            <a:spLocks noChangeArrowheads="1"/>
          </p:cNvSpPr>
          <p:nvPr/>
        </p:nvSpPr>
        <p:spPr bwMode="auto">
          <a:xfrm>
            <a:off x="2032000" y="5954713"/>
            <a:ext cx="87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 células</a:t>
            </a:r>
          </a:p>
        </p:txBody>
      </p:sp>
      <p:sp>
        <p:nvSpPr>
          <p:cNvPr id="58461" name="Text Box 93"/>
          <p:cNvSpPr txBox="1">
            <a:spLocks noChangeArrowheads="1"/>
          </p:cNvSpPr>
          <p:nvPr/>
        </p:nvSpPr>
        <p:spPr bwMode="auto">
          <a:xfrm>
            <a:off x="2751138" y="5594350"/>
            <a:ext cx="87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 células</a:t>
            </a:r>
          </a:p>
        </p:txBody>
      </p:sp>
      <p:sp>
        <p:nvSpPr>
          <p:cNvPr id="58462" name="Text Box 94"/>
          <p:cNvSpPr txBox="1">
            <a:spLocks noChangeArrowheads="1"/>
          </p:cNvSpPr>
          <p:nvPr/>
        </p:nvSpPr>
        <p:spPr bwMode="auto">
          <a:xfrm>
            <a:off x="3832225" y="5233988"/>
            <a:ext cx="96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16 células</a:t>
            </a:r>
          </a:p>
        </p:txBody>
      </p:sp>
      <p:sp>
        <p:nvSpPr>
          <p:cNvPr id="58463" name="Text Box 95"/>
          <p:cNvSpPr txBox="1">
            <a:spLocks noChangeArrowheads="1"/>
          </p:cNvSpPr>
          <p:nvPr/>
        </p:nvSpPr>
        <p:spPr bwMode="auto">
          <a:xfrm>
            <a:off x="4884738" y="4227513"/>
            <a:ext cx="1609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0.5 cm. Visible en</a:t>
            </a:r>
          </a:p>
          <a:p>
            <a:pPr algn="ctr"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mamografía</a:t>
            </a:r>
          </a:p>
        </p:txBody>
      </p:sp>
      <p:sp>
        <p:nvSpPr>
          <p:cNvPr id="58464" name="Text Box 96"/>
          <p:cNvSpPr txBox="1">
            <a:spLocks noChangeArrowheads="1"/>
          </p:cNvSpPr>
          <p:nvPr/>
        </p:nvSpPr>
        <p:spPr bwMode="auto">
          <a:xfrm>
            <a:off x="6016625" y="3794125"/>
            <a:ext cx="1485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1.0 cm. pequeño</a:t>
            </a:r>
          </a:p>
          <a:p>
            <a:pPr algn="ctr"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tumor palpable</a:t>
            </a:r>
          </a:p>
        </p:txBody>
      </p:sp>
      <p:sp>
        <p:nvSpPr>
          <p:cNvPr id="58465" name="Text Box 97"/>
          <p:cNvSpPr txBox="1">
            <a:spLocks noChangeArrowheads="1"/>
          </p:cNvSpPr>
          <p:nvPr/>
        </p:nvSpPr>
        <p:spPr bwMode="auto">
          <a:xfrm>
            <a:off x="7216775" y="32178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PE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8466" name="Text Box 98"/>
          <p:cNvSpPr txBox="1">
            <a:spLocks noChangeArrowheads="1"/>
          </p:cNvSpPr>
          <p:nvPr/>
        </p:nvSpPr>
        <p:spPr bwMode="auto">
          <a:xfrm>
            <a:off x="7304088" y="3219450"/>
            <a:ext cx="16716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3.0 cm. promedio</a:t>
            </a:r>
          </a:p>
          <a:p>
            <a:pPr algn="ctr">
              <a:defRPr/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 tumor palpable</a:t>
            </a:r>
          </a:p>
        </p:txBody>
      </p:sp>
      <p:sp>
        <p:nvSpPr>
          <p:cNvPr id="24675" name="Line 99"/>
          <p:cNvSpPr>
            <a:spLocks noChangeShapeType="1"/>
          </p:cNvSpPr>
          <p:nvPr/>
        </p:nvSpPr>
        <p:spPr bwMode="auto">
          <a:xfrm flipV="1">
            <a:off x="971550" y="4076700"/>
            <a:ext cx="3095625" cy="20161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76" name="Line 100"/>
          <p:cNvSpPr>
            <a:spLocks noChangeShapeType="1"/>
          </p:cNvSpPr>
          <p:nvPr/>
        </p:nvSpPr>
        <p:spPr bwMode="auto">
          <a:xfrm flipV="1">
            <a:off x="5364163" y="1484313"/>
            <a:ext cx="2879725" cy="1801812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4677" name="Line 101"/>
          <p:cNvSpPr>
            <a:spLocks noChangeShapeType="1"/>
          </p:cNvSpPr>
          <p:nvPr/>
        </p:nvSpPr>
        <p:spPr bwMode="auto">
          <a:xfrm flipV="1">
            <a:off x="971550" y="5229225"/>
            <a:ext cx="0" cy="8636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78" name="Line 102"/>
          <p:cNvSpPr>
            <a:spLocks noChangeShapeType="1"/>
          </p:cNvSpPr>
          <p:nvPr/>
        </p:nvSpPr>
        <p:spPr bwMode="auto">
          <a:xfrm flipV="1">
            <a:off x="1692275" y="4724400"/>
            <a:ext cx="0" cy="9366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79" name="Line 103"/>
          <p:cNvSpPr>
            <a:spLocks noChangeShapeType="1"/>
          </p:cNvSpPr>
          <p:nvPr/>
        </p:nvSpPr>
        <p:spPr bwMode="auto">
          <a:xfrm flipV="1">
            <a:off x="2411413" y="4221163"/>
            <a:ext cx="0" cy="9366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80" name="Line 104"/>
          <p:cNvSpPr>
            <a:spLocks noChangeShapeType="1"/>
          </p:cNvSpPr>
          <p:nvPr/>
        </p:nvSpPr>
        <p:spPr bwMode="auto">
          <a:xfrm flipV="1">
            <a:off x="3203575" y="3716338"/>
            <a:ext cx="0" cy="9366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81" name="Line 105"/>
          <p:cNvSpPr>
            <a:spLocks noChangeShapeType="1"/>
          </p:cNvSpPr>
          <p:nvPr/>
        </p:nvSpPr>
        <p:spPr bwMode="auto">
          <a:xfrm flipV="1">
            <a:off x="6588125" y="1700213"/>
            <a:ext cx="0" cy="79375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82" name="Line 106"/>
          <p:cNvSpPr>
            <a:spLocks noChangeShapeType="1"/>
          </p:cNvSpPr>
          <p:nvPr/>
        </p:nvSpPr>
        <p:spPr bwMode="auto">
          <a:xfrm flipV="1">
            <a:off x="7956550" y="765175"/>
            <a:ext cx="1588" cy="8636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58475" name="Text Box 107"/>
          <p:cNvSpPr txBox="1">
            <a:spLocks noChangeArrowheads="1"/>
          </p:cNvSpPr>
          <p:nvPr/>
        </p:nvSpPr>
        <p:spPr bwMode="auto">
          <a:xfrm>
            <a:off x="827088" y="47244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</a:p>
        </p:txBody>
      </p:sp>
      <p:sp>
        <p:nvSpPr>
          <p:cNvPr id="58476" name="Text Box 108"/>
          <p:cNvSpPr txBox="1">
            <a:spLocks noChangeArrowheads="1"/>
          </p:cNvSpPr>
          <p:nvPr/>
        </p:nvSpPr>
        <p:spPr bwMode="auto">
          <a:xfrm>
            <a:off x="1331913" y="4300538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100</a:t>
            </a:r>
          </a:p>
        </p:txBody>
      </p:sp>
      <p:sp>
        <p:nvSpPr>
          <p:cNvPr id="58477" name="Text Box 109"/>
          <p:cNvSpPr txBox="1">
            <a:spLocks noChangeArrowheads="1"/>
          </p:cNvSpPr>
          <p:nvPr/>
        </p:nvSpPr>
        <p:spPr bwMode="auto">
          <a:xfrm>
            <a:off x="2103438" y="376872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200</a:t>
            </a:r>
          </a:p>
        </p:txBody>
      </p:sp>
      <p:sp>
        <p:nvSpPr>
          <p:cNvPr id="58478" name="Text Box 110"/>
          <p:cNvSpPr txBox="1">
            <a:spLocks noChangeArrowheads="1"/>
          </p:cNvSpPr>
          <p:nvPr/>
        </p:nvSpPr>
        <p:spPr bwMode="auto">
          <a:xfrm>
            <a:off x="2916238" y="32924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300</a:t>
            </a:r>
          </a:p>
        </p:txBody>
      </p:sp>
      <p:sp>
        <p:nvSpPr>
          <p:cNvPr id="58479" name="Text Box 111"/>
          <p:cNvSpPr txBox="1">
            <a:spLocks noChangeArrowheads="1"/>
          </p:cNvSpPr>
          <p:nvPr/>
        </p:nvSpPr>
        <p:spPr bwMode="auto">
          <a:xfrm>
            <a:off x="1692275" y="250507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DIAS</a:t>
            </a:r>
          </a:p>
        </p:txBody>
      </p:sp>
      <p:sp>
        <p:nvSpPr>
          <p:cNvPr id="24688" name="Line 112"/>
          <p:cNvSpPr>
            <a:spLocks noChangeShapeType="1"/>
          </p:cNvSpPr>
          <p:nvPr/>
        </p:nvSpPr>
        <p:spPr bwMode="auto">
          <a:xfrm flipV="1">
            <a:off x="4284663" y="3213100"/>
            <a:ext cx="503237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89" name="Line 113"/>
          <p:cNvSpPr>
            <a:spLocks noChangeShapeType="1"/>
          </p:cNvSpPr>
          <p:nvPr/>
        </p:nvSpPr>
        <p:spPr bwMode="auto">
          <a:xfrm flipH="1">
            <a:off x="4643438" y="3213100"/>
            <a:ext cx="144462" cy="3603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690" name="Line 114"/>
          <p:cNvSpPr>
            <a:spLocks noChangeShapeType="1"/>
          </p:cNvSpPr>
          <p:nvPr/>
        </p:nvSpPr>
        <p:spPr bwMode="auto">
          <a:xfrm flipV="1">
            <a:off x="4643438" y="3213100"/>
            <a:ext cx="576262" cy="3603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58483" name="Text Box 115"/>
          <p:cNvSpPr txBox="1">
            <a:spLocks noChangeArrowheads="1"/>
          </p:cNvSpPr>
          <p:nvPr/>
        </p:nvSpPr>
        <p:spPr bwMode="auto">
          <a:xfrm>
            <a:off x="6443663" y="12763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7740650" y="40481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</a:t>
            </a:r>
          </a:p>
        </p:txBody>
      </p:sp>
      <p:sp>
        <p:nvSpPr>
          <p:cNvPr id="58485" name="Text Box 117"/>
          <p:cNvSpPr txBox="1">
            <a:spLocks noChangeArrowheads="1"/>
          </p:cNvSpPr>
          <p:nvPr/>
        </p:nvSpPr>
        <p:spPr bwMode="auto">
          <a:xfrm>
            <a:off x="5508625" y="561975"/>
            <a:ext cx="107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AÑOS</a:t>
            </a:r>
          </a:p>
        </p:txBody>
      </p:sp>
      <p:sp>
        <p:nvSpPr>
          <p:cNvPr id="58486" name="Text Box 118"/>
          <p:cNvSpPr txBox="1">
            <a:spLocks noChangeArrowheads="1"/>
          </p:cNvSpPr>
          <p:nvPr/>
        </p:nvSpPr>
        <p:spPr bwMode="auto">
          <a:xfrm>
            <a:off x="323850" y="350838"/>
            <a:ext cx="4200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PROGRESION DEL</a:t>
            </a:r>
          </a:p>
          <a:p>
            <a:pPr>
              <a:defRPr/>
            </a:pPr>
            <a:r>
              <a:rPr lang="es-ES" sz="3200" b="1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CANCER DE MAMA</a:t>
            </a:r>
          </a:p>
        </p:txBody>
      </p:sp>
      <p:sp>
        <p:nvSpPr>
          <p:cNvPr id="58487" name="Text Box 119"/>
          <p:cNvSpPr txBox="1">
            <a:spLocks noChangeArrowheads="1"/>
          </p:cNvSpPr>
          <p:nvPr/>
        </p:nvSpPr>
        <p:spPr bwMode="auto">
          <a:xfrm>
            <a:off x="4840288" y="62880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PE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8488" name="Text Box 120"/>
          <p:cNvSpPr txBox="1">
            <a:spLocks noChangeArrowheads="1"/>
          </p:cNvSpPr>
          <p:nvPr/>
        </p:nvSpPr>
        <p:spPr bwMode="auto">
          <a:xfrm>
            <a:off x="3563938" y="6175375"/>
            <a:ext cx="4964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>
                <a:solidFill>
                  <a:srgbClr val="FFFF8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Harris y col. </a:t>
            </a:r>
            <a:r>
              <a:rPr lang="es-ES" sz="1600" i="1">
                <a:solidFill>
                  <a:srgbClr val="FFFF8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Breast Diseases </a:t>
            </a:r>
            <a:r>
              <a:rPr lang="es-ES" sz="1600">
                <a:solidFill>
                  <a:srgbClr val="FFFF8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2da. Edición 1991:165-189</a:t>
            </a:r>
          </a:p>
        </p:txBody>
      </p:sp>
      <p:sp>
        <p:nvSpPr>
          <p:cNvPr id="58489" name="Text Box 121"/>
          <p:cNvSpPr txBox="1">
            <a:spLocks noChangeArrowheads="1"/>
          </p:cNvSpPr>
          <p:nvPr/>
        </p:nvSpPr>
        <p:spPr bwMode="auto">
          <a:xfrm>
            <a:off x="5795963" y="5013325"/>
            <a:ext cx="266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30 duplicaciones  (10</a:t>
            </a:r>
          </a:p>
          <a:p>
            <a:pPr>
              <a:defRPr/>
            </a:pPr>
            <a:r>
              <a:rPr lang="es-E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24698" name="Line 122"/>
          <p:cNvSpPr>
            <a:spLocks noChangeShapeType="1"/>
          </p:cNvSpPr>
          <p:nvPr/>
        </p:nvSpPr>
        <p:spPr bwMode="auto">
          <a:xfrm>
            <a:off x="6732588" y="4365625"/>
            <a:ext cx="0" cy="647700"/>
          </a:xfrm>
          <a:prstGeom prst="line">
            <a:avLst/>
          </a:prstGeom>
          <a:noFill/>
          <a:ln w="19050">
            <a:solidFill>
              <a:srgbClr val="FFCC00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58491" name="Text Box 123"/>
          <p:cNvSpPr txBox="1">
            <a:spLocks noChangeArrowheads="1"/>
          </p:cNvSpPr>
          <p:nvPr/>
        </p:nvSpPr>
        <p:spPr bwMode="auto">
          <a:xfrm>
            <a:off x="1476375" y="2852738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crecimiento</a:t>
            </a:r>
          </a:p>
        </p:txBody>
      </p:sp>
      <p:sp>
        <p:nvSpPr>
          <p:cNvPr id="58492" name="Text Box 124"/>
          <p:cNvSpPr txBox="1">
            <a:spLocks noChangeArrowheads="1"/>
          </p:cNvSpPr>
          <p:nvPr/>
        </p:nvSpPr>
        <p:spPr bwMode="auto">
          <a:xfrm>
            <a:off x="5435600" y="908050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crecimiento</a:t>
            </a:r>
          </a:p>
        </p:txBody>
      </p:sp>
      <p:sp>
        <p:nvSpPr>
          <p:cNvPr id="58493" name="Text Box 125"/>
          <p:cNvSpPr txBox="1">
            <a:spLocks noChangeArrowheads="1"/>
          </p:cNvSpPr>
          <p:nvPr/>
        </p:nvSpPr>
        <p:spPr bwMode="auto">
          <a:xfrm>
            <a:off x="7885113" y="5018088"/>
            <a:ext cx="27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 </a:t>
            </a:r>
          </a:p>
        </p:txBody>
      </p:sp>
      <p:sp>
        <p:nvSpPr>
          <p:cNvPr id="58494" name="Text Box 126"/>
          <p:cNvSpPr txBox="1">
            <a:spLocks noChangeArrowheads="1"/>
          </p:cNvSpPr>
          <p:nvPr/>
        </p:nvSpPr>
        <p:spPr bwMode="auto">
          <a:xfrm>
            <a:off x="8027988" y="4999038"/>
            <a:ext cx="252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24703" name="Line 127"/>
          <p:cNvSpPr>
            <a:spLocks noChangeShapeType="1"/>
          </p:cNvSpPr>
          <p:nvPr/>
        </p:nvSpPr>
        <p:spPr bwMode="auto">
          <a:xfrm flipV="1">
            <a:off x="5364163" y="2420938"/>
            <a:ext cx="0" cy="865187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5219700" y="1997075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 </a:t>
            </a: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3708400" y="2789238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400</a:t>
            </a:r>
          </a:p>
        </p:txBody>
      </p:sp>
      <p:sp>
        <p:nvSpPr>
          <p:cNvPr id="24706" name="Line 130"/>
          <p:cNvSpPr>
            <a:spLocks noChangeShapeType="1"/>
          </p:cNvSpPr>
          <p:nvPr/>
        </p:nvSpPr>
        <p:spPr bwMode="auto">
          <a:xfrm flipV="1">
            <a:off x="4067175" y="3141663"/>
            <a:ext cx="0" cy="935037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8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6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84213" y="1989138"/>
            <a:ext cx="7775575" cy="2447925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600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FACTORES DE </a:t>
            </a:r>
          </a:p>
          <a:p>
            <a:pPr algn="ctr"/>
            <a:r>
              <a:rPr lang="es-ES" sz="600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RIESGO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PREVENCION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Anualmente se diagnostican 2.3 millones de casos nuevos de cáncer.</a:t>
            </a:r>
          </a:p>
          <a:p>
            <a:r>
              <a:rPr lang="es-PE" dirty="0"/>
              <a:t>Aproximadamente 13% de posibilidad, de que una mujer padezca cáncer en su vida.</a:t>
            </a:r>
          </a:p>
          <a:p>
            <a:pPr lvl="1"/>
            <a:r>
              <a:rPr lang="es-PE" dirty="0"/>
              <a:t>1 de cada 8 mujeres tendrá cáncer de mama en su vida.</a:t>
            </a:r>
          </a:p>
          <a:p>
            <a:endParaRPr lang="es-P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>
            <a:extLst>
              <a:ext uri="{FF2B5EF4-FFF2-40B4-BE49-F238E27FC236}">
                <a16:creationId xmlns:a16="http://schemas.microsoft.com/office/drawing/2014/main" id="{877A224C-326C-949A-13C7-AE10820F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01192F8-C83A-1886-24F2-A3A570E55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" altLang="es-PE" sz="3200" b="1" u="sng">
                <a:solidFill>
                  <a:srgbClr val="FFFF00"/>
                </a:solidFill>
              </a:rPr>
              <a:t>FACTORES DE RIESGO</a:t>
            </a:r>
          </a:p>
        </p:txBody>
      </p:sp>
      <p:sp>
        <p:nvSpPr>
          <p:cNvPr id="222212" name="Rectangle 4">
            <a:extLst>
              <a:ext uri="{FF2B5EF4-FFF2-40B4-BE49-F238E27FC236}">
                <a16:creationId xmlns:a16="http://schemas.microsoft.com/office/drawing/2014/main" id="{1D36AAA2-86F6-AA5A-EDCC-A817172B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2213" name="Rectangle 5">
            <a:extLst>
              <a:ext uri="{FF2B5EF4-FFF2-40B4-BE49-F238E27FC236}">
                <a16:creationId xmlns:a16="http://schemas.microsoft.com/office/drawing/2014/main" id="{23B45824-436B-E3B0-925C-863ADA1E1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2214" name="Rectangle 6">
            <a:extLst>
              <a:ext uri="{FF2B5EF4-FFF2-40B4-BE49-F238E27FC236}">
                <a16:creationId xmlns:a16="http://schemas.microsoft.com/office/drawing/2014/main" id="{A88B43CB-FAE7-3F24-C49C-9798DE0BB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9128372C-02D0-9D9D-204A-C98212AC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308100"/>
            <a:ext cx="5356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_tradnl" altLang="es-PE" sz="2800">
                <a:solidFill>
                  <a:srgbClr val="66FFFF"/>
                </a:solidFill>
                <a:latin typeface="Arial" panose="020B0604020202020204" pitchFamily="34" charset="0"/>
              </a:rPr>
              <a:t>NO PUEDEN SER CAMBIADOS</a:t>
            </a:r>
            <a:endParaRPr lang="es-CL" altLang="es-PE">
              <a:solidFill>
                <a:srgbClr val="66FFFF"/>
              </a:solidFill>
              <a:latin typeface="Arial" panose="020B0604020202020204" pitchFamily="34" charset="0"/>
            </a:endParaRPr>
          </a:p>
        </p:txBody>
      </p:sp>
      <p:sp>
        <p:nvSpPr>
          <p:cNvPr id="222217" name="Text Box 9">
            <a:extLst>
              <a:ext uri="{FF2B5EF4-FFF2-40B4-BE49-F238E27FC236}">
                <a16:creationId xmlns:a16="http://schemas.microsoft.com/office/drawing/2014/main" id="{672BD36A-4B96-E69D-3BB9-550D282F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420938"/>
            <a:ext cx="207645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>
                <a:solidFill>
                  <a:srgbClr val="A9A9FF"/>
                </a:solidFill>
                <a:latin typeface="Arial" charset="0"/>
              </a:rPr>
              <a:t>SER MUJER</a:t>
            </a:r>
          </a:p>
          <a:p>
            <a:pPr>
              <a:defRPr/>
            </a:pPr>
            <a:r>
              <a:rPr lang="es-ES_tradnl" sz="2400" b="1">
                <a:solidFill>
                  <a:srgbClr val="A9A9FF"/>
                </a:solidFill>
                <a:latin typeface="Arial" charset="0"/>
              </a:rPr>
              <a:t>EDAD</a:t>
            </a:r>
          </a:p>
          <a:p>
            <a:pPr>
              <a:defRPr/>
            </a:pPr>
            <a:r>
              <a:rPr lang="es-ES_tradnl" sz="2400" b="1">
                <a:solidFill>
                  <a:srgbClr val="A9A9FF"/>
                </a:solidFill>
                <a:latin typeface="Arial" charset="0"/>
              </a:rPr>
              <a:t>RAZA</a:t>
            </a:r>
          </a:p>
          <a:p>
            <a:pPr>
              <a:defRPr/>
            </a:pPr>
            <a:r>
              <a:rPr lang="es-ES_tradnl" sz="2400" b="1">
                <a:solidFill>
                  <a:srgbClr val="A9A9FF"/>
                </a:solidFill>
                <a:latin typeface="Arial" charset="0"/>
              </a:rPr>
              <a:t>GENETICOS</a:t>
            </a:r>
            <a:r>
              <a:rPr lang="es-ES_tradnl" sz="2800" b="1">
                <a:solidFill>
                  <a:srgbClr val="A9A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s-CL" b="1">
              <a:solidFill>
                <a:srgbClr val="A9A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B3DCAA62-7FC9-733F-97A9-5CFBFA12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365625"/>
            <a:ext cx="3536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HISTORIA FAMILIAR</a:t>
            </a:r>
          </a:p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HIPERPLASIA ATIPICA</a:t>
            </a:r>
          </a:p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IRRADIACION PREVIA</a:t>
            </a:r>
          </a:p>
          <a:p>
            <a:pPr eaLnBrk="1" hangingPunct="1"/>
            <a:r>
              <a:rPr lang="es-C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MENARQUIA</a:t>
            </a:r>
          </a:p>
        </p:txBody>
      </p:sp>
      <p:sp>
        <p:nvSpPr>
          <p:cNvPr id="17418" name="Text Box 11">
            <a:extLst>
              <a:ext uri="{FF2B5EF4-FFF2-40B4-BE49-F238E27FC236}">
                <a16:creationId xmlns:a16="http://schemas.microsoft.com/office/drawing/2014/main" id="{9EC48BEB-DD03-EE59-7F24-41A6DA5F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349500"/>
            <a:ext cx="254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ES_tradnl" altLang="es-PE" sz="2400">
              <a:solidFill>
                <a:srgbClr val="FFFFCC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s-ES_tradnl" altLang="es-PE" sz="2000" b="1">
                <a:solidFill>
                  <a:srgbClr val="FFFF99"/>
                </a:solidFill>
                <a:latin typeface="Arial" panose="020B0604020202020204" pitchFamily="34" charset="0"/>
              </a:rPr>
              <a:t>70 % sobre 50 años</a:t>
            </a:r>
          </a:p>
          <a:p>
            <a:pPr eaLnBrk="1" hangingPunct="1"/>
            <a:endParaRPr lang="es-ES_tradnl" altLang="es-PE" sz="2000" b="1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s-ES_tradnl" altLang="es-PE" sz="2000" b="1">
                <a:solidFill>
                  <a:srgbClr val="FFFF99"/>
                </a:solidFill>
                <a:latin typeface="Arial" panose="020B0604020202020204" pitchFamily="34" charset="0"/>
              </a:rPr>
              <a:t>BRCA-1  BRCA-2</a:t>
            </a:r>
            <a:endParaRPr lang="es-CL" altLang="es-PE" sz="2000" b="1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17419" name="Rectangle 12">
            <a:extLst>
              <a:ext uri="{FF2B5EF4-FFF2-40B4-BE49-F238E27FC236}">
                <a16:creationId xmlns:a16="http://schemas.microsoft.com/office/drawing/2014/main" id="{4DE401FE-4DC4-5AB6-BAD9-C2FFB9F36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76475"/>
            <a:ext cx="2087563" cy="432117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ES" altLang="es-PE"/>
          </a:p>
        </p:txBody>
      </p:sp>
      <p:pic>
        <p:nvPicPr>
          <p:cNvPr id="17420" name="Picture 14">
            <a:extLst>
              <a:ext uri="{FF2B5EF4-FFF2-40B4-BE49-F238E27FC236}">
                <a16:creationId xmlns:a16="http://schemas.microsoft.com/office/drawing/2014/main" id="{DB481FED-FA15-7C0E-079E-496CB6399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97113"/>
            <a:ext cx="20875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5">
            <a:extLst>
              <a:ext uri="{FF2B5EF4-FFF2-40B4-BE49-F238E27FC236}">
                <a16:creationId xmlns:a16="http://schemas.microsoft.com/office/drawing/2014/main" id="{4542B812-15DF-086C-D0F5-A51C7064B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437063"/>
            <a:ext cx="20145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214B917-659D-8DA4-6A57-7FFB7FFF5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" altLang="es-PE" sz="3200" u="sng">
                <a:solidFill>
                  <a:srgbClr val="FFFF00"/>
                </a:solidFill>
                <a:latin typeface="Times New Roman" panose="02020603050405020304" pitchFamily="18" charset="0"/>
              </a:rPr>
              <a:t>FACTORES DE RIESGO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AEB2E0E1-6DAD-9688-D9F1-2352EEA51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0014D833-F62F-40F5-E59E-0A392548E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BA40E647-72B7-5769-2BAF-97CA6EB5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80FBF77D-5EB1-3637-3282-73F09BEEA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3081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_tradnl" altLang="es-PE" sz="2800">
                <a:solidFill>
                  <a:srgbClr val="66FFFF"/>
                </a:solidFill>
                <a:latin typeface="Arial" panose="020B0604020202020204" pitchFamily="34" charset="0"/>
              </a:rPr>
              <a:t>PUEDEN SER CAMBIADOS</a:t>
            </a:r>
            <a:endParaRPr lang="es-CL" altLang="es-PE" sz="2800">
              <a:solidFill>
                <a:srgbClr val="66FFFF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78C33EC0-2BBE-5B9E-3FF5-456A9760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420938"/>
            <a:ext cx="31130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ANTICONCEPTIVOS</a:t>
            </a:r>
          </a:p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NULIPARIDAD</a:t>
            </a:r>
          </a:p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THR</a:t>
            </a:r>
          </a:p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LACTANCIA </a:t>
            </a:r>
            <a:endParaRPr lang="es-CL" altLang="es-PE" sz="2400" b="1">
              <a:solidFill>
                <a:srgbClr val="A9A9FF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AA9EB164-BF86-A121-4D26-BE39C46C2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65625"/>
            <a:ext cx="46894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INACTIVIDAD FISICA</a:t>
            </a:r>
          </a:p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ALCOHOL</a:t>
            </a:r>
          </a:p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TABACO</a:t>
            </a:r>
          </a:p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OBESIDAD</a:t>
            </a:r>
          </a:p>
          <a:p>
            <a:pPr eaLnBrk="1" hangingPunct="1"/>
            <a:r>
              <a:rPr lang="es-ES_tradnl" altLang="es-PE" sz="2400" b="1">
                <a:solidFill>
                  <a:srgbClr val="A9A9FF"/>
                </a:solidFill>
                <a:latin typeface="Arial" panose="020B0604020202020204" pitchFamily="34" charset="0"/>
              </a:rPr>
              <a:t>CONTAMINACION AMBIENTAL</a:t>
            </a:r>
            <a:endParaRPr lang="es-CL" altLang="es-PE" sz="2400" b="1">
              <a:solidFill>
                <a:srgbClr val="A9A9FF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Rectangle 10">
            <a:extLst>
              <a:ext uri="{FF2B5EF4-FFF2-40B4-BE49-F238E27FC236}">
                <a16:creationId xmlns:a16="http://schemas.microsoft.com/office/drawing/2014/main" id="{A54ACDED-72B2-F998-BC5E-6CA1A0584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420938"/>
            <a:ext cx="2089150" cy="396081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ES" altLang="es-PE"/>
          </a:p>
        </p:txBody>
      </p:sp>
      <p:pic>
        <p:nvPicPr>
          <p:cNvPr id="19466" name="Picture 12">
            <a:extLst>
              <a:ext uri="{FF2B5EF4-FFF2-40B4-BE49-F238E27FC236}">
                <a16:creationId xmlns:a16="http://schemas.microsoft.com/office/drawing/2014/main" id="{6D6DC175-EFF3-FD83-5D1B-5D7C3511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57450"/>
            <a:ext cx="195421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Persona de riesgo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endParaRPr lang="es-PE" dirty="0"/>
          </a:p>
          <a:p>
            <a:pPr algn="just">
              <a:buFont typeface="Arial" pitchFamily="34" charset="0"/>
              <a:buChar char="•"/>
            </a:pPr>
            <a:r>
              <a:rPr lang="es-PE" dirty="0"/>
              <a:t>Valorar el Riesgo en una persona implica una cuidadosa historia clínica.</a:t>
            </a:r>
          </a:p>
          <a:p>
            <a:pPr lvl="1" algn="just">
              <a:buFont typeface="Arial" pitchFamily="34" charset="0"/>
              <a:buChar char="•"/>
            </a:pPr>
            <a:r>
              <a:rPr lang="es-PE" dirty="0"/>
              <a:t>Riesgo poblacional  8%:(Aumenta con edad).</a:t>
            </a:r>
          </a:p>
          <a:p>
            <a:pPr lvl="2" algn="just">
              <a:buFont typeface="Arial" pitchFamily="34" charset="0"/>
              <a:buChar char="•"/>
            </a:pPr>
            <a:r>
              <a:rPr lang="es-PE" dirty="0"/>
              <a:t>1 familiar primer grado: 13%</a:t>
            </a:r>
          </a:p>
          <a:p>
            <a:pPr lvl="2" algn="just">
              <a:buFont typeface="Arial" pitchFamily="34" charset="0"/>
              <a:buChar char="•"/>
            </a:pPr>
            <a:r>
              <a:rPr lang="es-PE" dirty="0"/>
              <a:t>2 familiares primer grado: 21%</a:t>
            </a:r>
          </a:p>
          <a:p>
            <a:pPr lvl="1" algn="just">
              <a:buFont typeface="Arial" pitchFamily="34" charset="0"/>
              <a:buChar char="•"/>
            </a:pPr>
            <a:r>
              <a:rPr lang="es-PE" dirty="0"/>
              <a:t>Riesgo hereditario: Más 3 familiares (30%)</a:t>
            </a:r>
          </a:p>
          <a:p>
            <a:endParaRPr lang="es-P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z="1800" i="1" dirty="0">
                <a:solidFill>
                  <a:srgbClr val="FFCC99"/>
                </a:solidFill>
              </a:rPr>
              <a:t>FACTORES DE RIESGO</a:t>
            </a:r>
          </a:p>
        </p:txBody>
      </p:sp>
      <p:pic>
        <p:nvPicPr>
          <p:cNvPr id="119812" name="Picture 4" descr="Geneti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67388" y="1774825"/>
            <a:ext cx="2820987" cy="4152900"/>
          </a:xfrm>
          <a:noFill/>
          <a:ln/>
        </p:spPr>
      </p:pic>
      <p:sp>
        <p:nvSpPr>
          <p:cNvPr id="119811" name="Line 3"/>
          <p:cNvSpPr>
            <a:spLocks noChangeShapeType="1"/>
          </p:cNvSpPr>
          <p:nvPr/>
        </p:nvSpPr>
        <p:spPr bwMode="auto">
          <a:xfrm flipH="1">
            <a:off x="468313" y="981075"/>
            <a:ext cx="8135937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63575" y="1187450"/>
            <a:ext cx="47720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BRCA 1 </a:t>
            </a:r>
          </a:p>
          <a:p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BRCA 2</a:t>
            </a:r>
          </a:p>
          <a:p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Mujeres con mutaciones en estos genes</a:t>
            </a:r>
          </a:p>
          <a:p>
            <a:pPr algn="ctr"/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2484438" y="4076700"/>
            <a:ext cx="1223962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2051050" y="5300663"/>
            <a:ext cx="246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PE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403350" y="5373688"/>
            <a:ext cx="367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– 85% de riesgo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C3BD1-F28A-E5E9-945F-B14F5BCA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 dirty="0"/>
              <a:t>Diagnóstico de cáncer de mama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F69912-8A00-607B-2E54-AE86C2F6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Examen Clínico.</a:t>
            </a:r>
          </a:p>
          <a:p>
            <a:pPr lvl="1"/>
            <a:r>
              <a:rPr lang="es-PE" dirty="0"/>
              <a:t>Personal entrenado.</a:t>
            </a:r>
          </a:p>
          <a:p>
            <a:pPr lvl="1"/>
            <a:r>
              <a:rPr lang="es-PE" dirty="0"/>
              <a:t>Una vez al año.</a:t>
            </a:r>
          </a:p>
          <a:p>
            <a:r>
              <a:rPr lang="es-PE" dirty="0"/>
              <a:t>Imágenes mamarias</a:t>
            </a:r>
          </a:p>
          <a:p>
            <a:pPr lvl="1"/>
            <a:r>
              <a:rPr lang="es-PE" dirty="0"/>
              <a:t>Mamografía digital (bilateral): GOLD ESTÁNDAR.</a:t>
            </a:r>
          </a:p>
          <a:p>
            <a:pPr lvl="1"/>
            <a:r>
              <a:rPr lang="es-PE" dirty="0"/>
              <a:t>Ecografía mamaria.</a:t>
            </a:r>
          </a:p>
          <a:p>
            <a:pPr lvl="1"/>
            <a:r>
              <a:rPr lang="es-PE" dirty="0"/>
              <a:t>Resonancia magnética de mamas.</a:t>
            </a:r>
          </a:p>
          <a:p>
            <a:r>
              <a:rPr lang="es-PE" dirty="0">
                <a:solidFill>
                  <a:srgbClr val="FF0000"/>
                </a:solidFill>
              </a:rPr>
              <a:t>Autoexamen??</a:t>
            </a:r>
          </a:p>
          <a:p>
            <a:pPr lvl="1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19634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14 Grupo">
            <a:extLst>
              <a:ext uri="{FF2B5EF4-FFF2-40B4-BE49-F238E27FC236}">
                <a16:creationId xmlns:a16="http://schemas.microsoft.com/office/drawing/2014/main" id="{C271B081-38A4-91FA-BFF2-1A22581934DF}"/>
              </a:ext>
            </a:extLst>
          </p:cNvPr>
          <p:cNvGrpSpPr>
            <a:grpSpLocks/>
          </p:cNvGrpSpPr>
          <p:nvPr/>
        </p:nvGrpSpPr>
        <p:grpSpPr bwMode="auto">
          <a:xfrm>
            <a:off x="0" y="998538"/>
            <a:ext cx="9144000" cy="73025"/>
            <a:chOff x="142876" y="6498876"/>
            <a:chExt cx="8001024" cy="73396"/>
          </a:xfrm>
        </p:grpSpPr>
        <p:cxnSp>
          <p:nvCxnSpPr>
            <p:cNvPr id="8" name="7 Conector recto">
              <a:extLst>
                <a:ext uri="{FF2B5EF4-FFF2-40B4-BE49-F238E27FC236}">
                  <a16:creationId xmlns:a16="http://schemas.microsoft.com/office/drawing/2014/main" id="{BFF28A54-09CE-E998-6AA6-5D639D1C9005}"/>
                </a:ext>
              </a:extLst>
            </p:cNvPr>
            <p:cNvCxnSpPr/>
            <p:nvPr/>
          </p:nvCxnSpPr>
          <p:spPr>
            <a:xfrm>
              <a:off x="142876" y="6498876"/>
              <a:ext cx="8001024" cy="1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>
              <a:extLst>
                <a:ext uri="{FF2B5EF4-FFF2-40B4-BE49-F238E27FC236}">
                  <a16:creationId xmlns:a16="http://schemas.microsoft.com/office/drawing/2014/main" id="{39465CA5-F4FB-A740-7E8F-78E31FDF2D08}"/>
                </a:ext>
              </a:extLst>
            </p:cNvPr>
            <p:cNvCxnSpPr/>
            <p:nvPr/>
          </p:nvCxnSpPr>
          <p:spPr>
            <a:xfrm>
              <a:off x="142876" y="6570676"/>
              <a:ext cx="8001024" cy="1596"/>
            </a:xfrm>
            <a:prstGeom prst="line">
              <a:avLst/>
            </a:prstGeom>
            <a:ln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1" name="13 Grupo">
            <a:extLst>
              <a:ext uri="{FF2B5EF4-FFF2-40B4-BE49-F238E27FC236}">
                <a16:creationId xmlns:a16="http://schemas.microsoft.com/office/drawing/2014/main" id="{C241C631-FD55-7F7D-E764-03E5C453FD44}"/>
              </a:ext>
            </a:extLst>
          </p:cNvPr>
          <p:cNvGrpSpPr>
            <a:grpSpLocks/>
          </p:cNvGrpSpPr>
          <p:nvPr/>
        </p:nvGrpSpPr>
        <p:grpSpPr bwMode="auto">
          <a:xfrm>
            <a:off x="0" y="6499225"/>
            <a:ext cx="9144000" cy="73025"/>
            <a:chOff x="142876" y="6498876"/>
            <a:chExt cx="8001024" cy="73396"/>
          </a:xfrm>
        </p:grpSpPr>
        <p:cxnSp>
          <p:nvCxnSpPr>
            <p:cNvPr id="11" name="10 Conector recto">
              <a:extLst>
                <a:ext uri="{FF2B5EF4-FFF2-40B4-BE49-F238E27FC236}">
                  <a16:creationId xmlns:a16="http://schemas.microsoft.com/office/drawing/2014/main" id="{42E10DCC-EE72-A06C-525F-5E8CA24A933E}"/>
                </a:ext>
              </a:extLst>
            </p:cNvPr>
            <p:cNvCxnSpPr/>
            <p:nvPr/>
          </p:nvCxnSpPr>
          <p:spPr>
            <a:xfrm>
              <a:off x="142876" y="6498876"/>
              <a:ext cx="8001024" cy="159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>
              <a:extLst>
                <a:ext uri="{FF2B5EF4-FFF2-40B4-BE49-F238E27FC236}">
                  <a16:creationId xmlns:a16="http://schemas.microsoft.com/office/drawing/2014/main" id="{DBDF8841-7AF4-76D5-9F5A-03101882166F}"/>
                </a:ext>
              </a:extLst>
            </p:cNvPr>
            <p:cNvCxnSpPr/>
            <p:nvPr/>
          </p:nvCxnSpPr>
          <p:spPr>
            <a:xfrm>
              <a:off x="142876" y="6570677"/>
              <a:ext cx="8001024" cy="1595"/>
            </a:xfrm>
            <a:prstGeom prst="line">
              <a:avLst/>
            </a:prstGeom>
            <a:ln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2" name="Rectangle 2">
            <a:extLst>
              <a:ext uri="{FF2B5EF4-FFF2-40B4-BE49-F238E27FC236}">
                <a16:creationId xmlns:a16="http://schemas.microsoft.com/office/drawing/2014/main" id="{59C9F9C1-1304-86F4-9CC4-AA850A2B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6675"/>
            <a:ext cx="86772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" altLang="es-MX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Cáncer de Mamá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64F25887-F003-3482-04CD-991F3D750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84313"/>
            <a:ext cx="82089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altLang="es-MX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20 a 39 años</a:t>
            </a:r>
            <a:br>
              <a:rPr lang="es-ES" altLang="es-MX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MX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Autoexploración mamaria mensual y exploración clínica mamaria cada tres años.</a:t>
            </a:r>
          </a:p>
          <a:p>
            <a:pPr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altLang="es-MX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40 a 49 años</a:t>
            </a:r>
            <a:br>
              <a:rPr lang="es-ES" altLang="es-MX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MX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Autoexploración mamaria mensual, exploración clínica mamaria anual, mamografía cada 1 </a:t>
            </a:r>
            <a:r>
              <a:rPr lang="es-ES" altLang="es-MX" dirty="0" err="1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ES" altLang="es-MX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 años, primera mamografía hacia los 40 años.</a:t>
            </a:r>
          </a:p>
          <a:p>
            <a:pPr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altLang="es-MX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50 años en adelante</a:t>
            </a:r>
            <a:br>
              <a:rPr lang="es-ES" altLang="es-MX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MX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Autoexploración mamaria mensual, exploración clínica mamaria anual, mamografía.</a:t>
            </a:r>
          </a:p>
          <a:p>
            <a:pPr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ES" altLang="es-MX" sz="1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s-ES" altLang="es-MX" sz="1600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American </a:t>
            </a:r>
            <a:r>
              <a:rPr lang="es-ES" altLang="es-MX" sz="1600" b="1" dirty="0" err="1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Cancer</a:t>
            </a:r>
            <a:r>
              <a:rPr lang="es-ES" altLang="es-MX" sz="1600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altLang="es-MX" sz="1600" b="1" dirty="0" err="1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Society</a:t>
            </a:r>
            <a:endParaRPr lang="es-ES" altLang="es-MX" sz="1600" b="1" dirty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s-ES" altLang="es-MX" sz="1600" u="sng" dirty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AutoShape 12">
            <a:extLst>
              <a:ext uri="{FF2B5EF4-FFF2-40B4-BE49-F238E27FC236}">
                <a16:creationId xmlns:a16="http://schemas.microsoft.com/office/drawing/2014/main" id="{12A8D5A6-F0AC-0EC1-3438-FC37162BD3D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13250" y="4806950"/>
            <a:ext cx="366713" cy="1103313"/>
          </a:xfrm>
          <a:prstGeom prst="downArrow">
            <a:avLst>
              <a:gd name="adj1" fmla="val 50000"/>
              <a:gd name="adj2" fmla="val 130904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MX" altLang="es-MX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Text Box 10">
            <a:extLst>
              <a:ext uri="{FF2B5EF4-FFF2-40B4-BE49-F238E27FC236}">
                <a16:creationId xmlns:a16="http://schemas.microsoft.com/office/drawing/2014/main" id="{D4457C3F-028F-3CDB-D26C-2DD2D416E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724400"/>
            <a:ext cx="3600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 eaLnBrk="1" hangingPunct="1"/>
            <a:r>
              <a:rPr lang="es-ES" altLang="es-MX" sz="1600" b="1" u="sng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Mamografías:</a:t>
            </a:r>
          </a:p>
          <a:p>
            <a:pPr lvl="2" eaLnBrk="1" hangingPunct="1"/>
            <a:r>
              <a:rPr lang="es-ES" altLang="es-MX" sz="160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Rayos X. </a:t>
            </a:r>
          </a:p>
          <a:p>
            <a:pPr lvl="2" eaLnBrk="1" hangingPunct="1"/>
            <a:r>
              <a:rPr lang="es-ES" altLang="es-MX" sz="160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Detección bultos antes de</a:t>
            </a:r>
          </a:p>
          <a:p>
            <a:pPr lvl="2" eaLnBrk="1" hangingPunct="1"/>
            <a:r>
              <a:rPr lang="es-ES" altLang="es-MX" sz="160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ser perceptibles al tacto</a:t>
            </a:r>
          </a:p>
        </p:txBody>
      </p:sp>
      <p:sp>
        <p:nvSpPr>
          <p:cNvPr id="32776" name="Text Box 11">
            <a:extLst>
              <a:ext uri="{FF2B5EF4-FFF2-40B4-BE49-F238E27FC236}">
                <a16:creationId xmlns:a16="http://schemas.microsoft.com/office/drawing/2014/main" id="{2E022397-3785-423C-3868-775EFCAB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729163"/>
            <a:ext cx="3917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 eaLnBrk="1" hangingPunct="1"/>
            <a:r>
              <a:rPr lang="es-ES" altLang="es-MX" sz="1600" b="1" u="sng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Autoexploraciones:</a:t>
            </a:r>
          </a:p>
          <a:p>
            <a:pPr lvl="2" eaLnBrk="1" hangingPunct="1"/>
            <a:r>
              <a:rPr lang="es-ES" altLang="es-MX" sz="160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Observación y palpación en hogar</a:t>
            </a:r>
          </a:p>
          <a:p>
            <a:pPr lvl="2" eaLnBrk="1" hangingPunct="1"/>
            <a:r>
              <a:rPr lang="es-ES" altLang="es-MX" sz="160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Hábito desde la juventud </a:t>
            </a:r>
          </a:p>
          <a:p>
            <a:pPr lvl="2" eaLnBrk="1" hangingPunct="1"/>
            <a:r>
              <a:rPr lang="es-ES" altLang="es-MX" sz="160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Mensual</a:t>
            </a:r>
          </a:p>
        </p:txBody>
      </p:sp>
      <p:sp>
        <p:nvSpPr>
          <p:cNvPr id="32777" name="AutoShape 12">
            <a:extLst>
              <a:ext uri="{FF2B5EF4-FFF2-40B4-BE49-F238E27FC236}">
                <a16:creationId xmlns:a16="http://schemas.microsoft.com/office/drawing/2014/main" id="{8BDD5B82-8238-CC37-A324-6B9113D0B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3764757"/>
            <a:ext cx="366712" cy="1103312"/>
          </a:xfrm>
          <a:prstGeom prst="downArrow">
            <a:avLst>
              <a:gd name="adj1" fmla="val 50000"/>
              <a:gd name="adj2" fmla="val 130905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MX" altLang="es-MX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1FE8F-CE98-607B-DAD1-05D80B8E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 dirty="0"/>
              <a:t>Diagnóstico de cáncer de mama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FEE4B-57C9-4128-508C-410BA023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Clínico.</a:t>
            </a:r>
          </a:p>
          <a:p>
            <a:r>
              <a:rPr lang="es-PE" dirty="0"/>
              <a:t>Imágenes.</a:t>
            </a:r>
          </a:p>
          <a:p>
            <a:r>
              <a:rPr lang="es-PE" dirty="0"/>
              <a:t>Patológico (muestra de células o tejido)</a:t>
            </a:r>
          </a:p>
        </p:txBody>
      </p:sp>
    </p:spTree>
    <p:extLst>
      <p:ext uri="{BB962C8B-B14F-4D97-AF65-F5344CB8AC3E}">
        <p14:creationId xmlns:p14="http://schemas.microsoft.com/office/powerpoint/2010/main" val="128795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B6BB3D2-DCC7-18B4-DC88-C09C4238F5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E" b="0">
                <a:solidFill>
                  <a:schemeClr val="tx1"/>
                </a:solidFill>
                <a:effectLst/>
              </a:rPr>
              <a:t>DIAGNOSTICO CLINICO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9AF8FE36-60C2-83BA-DDB9-CAAEDFF265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038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dirty="0"/>
              <a:t>MASA PALPABLE INDOLORA  </a:t>
            </a:r>
            <a:r>
              <a:rPr lang="es-ES" sz="2800" dirty="0">
                <a:solidFill>
                  <a:srgbClr val="FF0000"/>
                </a:solidFill>
              </a:rPr>
              <a:t>74%</a:t>
            </a:r>
            <a:r>
              <a:rPr lang="es-ES" sz="2800" dirty="0"/>
              <a:t>		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/>
              <a:t>RETRACCION DEL PEZON </a:t>
            </a:r>
            <a:r>
              <a:rPr lang="es-ES" sz="2800" dirty="0">
                <a:solidFill>
                  <a:srgbClr val="FF0000"/>
                </a:solidFill>
              </a:rPr>
              <a:t>3%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800" dirty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/>
              <a:t>DOLOR	</a:t>
            </a:r>
            <a:r>
              <a:rPr lang="es-ES" sz="2800" dirty="0">
                <a:solidFill>
                  <a:srgbClr val="FF0000"/>
                </a:solidFill>
              </a:rPr>
              <a:t>6 %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800" dirty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/>
              <a:t>TELORRAQUIA  </a:t>
            </a:r>
            <a:r>
              <a:rPr lang="es-ES" sz="2800" dirty="0">
                <a:solidFill>
                  <a:srgbClr val="FF0000"/>
                </a:solidFill>
              </a:rPr>
              <a:t>4 %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/>
              <a:t>LESION NO PALPABLE 13%</a:t>
            </a:r>
          </a:p>
        </p:txBody>
      </p:sp>
      <p:pic>
        <p:nvPicPr>
          <p:cNvPr id="44036" name="Picture 4" descr="ANATOMIA MAMA">
            <a:extLst>
              <a:ext uri="{FF2B5EF4-FFF2-40B4-BE49-F238E27FC236}">
                <a16:creationId xmlns:a16="http://schemas.microsoft.com/office/drawing/2014/main" id="{3ABB2953-5F52-4909-9E2F-10C3EA501FE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484313"/>
            <a:ext cx="2592387" cy="4824412"/>
          </a:xfrm>
          <a:noFill/>
          <a:ln w="57150">
            <a:solidFill>
              <a:schemeClr val="fol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SD056B01">
            <a:extLst>
              <a:ext uri="{FF2B5EF4-FFF2-40B4-BE49-F238E27FC236}">
                <a16:creationId xmlns:a16="http://schemas.microsoft.com/office/drawing/2014/main" id="{8568EDDC-D32C-C04F-73AA-A1750907BEA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954463"/>
            <a:ext cx="3600450" cy="2700337"/>
          </a:xfrm>
          <a:noFill/>
          <a:ln w="57150">
            <a:solidFill>
              <a:schemeClr val="fol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6">
            <a:extLst>
              <a:ext uri="{FF2B5EF4-FFF2-40B4-BE49-F238E27FC236}">
                <a16:creationId xmlns:a16="http://schemas.microsoft.com/office/drawing/2014/main" id="{9BF66890-D271-93A3-5932-0B021F43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5113"/>
            <a:ext cx="340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s-PE" sz="2000" b="1">
                <a:latin typeface="Arial" panose="020B0604020202020204" pitchFamily="34" charset="0"/>
              </a:rPr>
              <a:t>RETRACCION DEL PEZON</a:t>
            </a:r>
          </a:p>
        </p:txBody>
      </p:sp>
      <p:sp>
        <p:nvSpPr>
          <p:cNvPr id="47108" name="Text Box 7">
            <a:extLst>
              <a:ext uri="{FF2B5EF4-FFF2-40B4-BE49-F238E27FC236}">
                <a16:creationId xmlns:a16="http://schemas.microsoft.com/office/drawing/2014/main" id="{F15B1898-9489-2DDB-6B14-AFCB8715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65113"/>
            <a:ext cx="216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s-PE" sz="2000" b="1">
                <a:latin typeface="Arial" panose="020B0604020202020204" pitchFamily="34" charset="0"/>
              </a:rPr>
              <a:t>EDEMA DE PIEL</a:t>
            </a:r>
          </a:p>
        </p:txBody>
      </p:sp>
      <p:sp>
        <p:nvSpPr>
          <p:cNvPr id="47109" name="Text Box 8">
            <a:extLst>
              <a:ext uri="{FF2B5EF4-FFF2-40B4-BE49-F238E27FC236}">
                <a16:creationId xmlns:a16="http://schemas.microsoft.com/office/drawing/2014/main" id="{EEBA77C8-5715-A733-B4A8-D76533DF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78225"/>
            <a:ext cx="355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s-PE" sz="2000" b="1">
                <a:latin typeface="Arial" panose="020B0604020202020204" pitchFamily="34" charset="0"/>
              </a:rPr>
              <a:t>TUMORACION Y FLOGOSIS</a:t>
            </a:r>
          </a:p>
        </p:txBody>
      </p:sp>
      <p:sp>
        <p:nvSpPr>
          <p:cNvPr id="47110" name="Text Box 9">
            <a:extLst>
              <a:ext uri="{FF2B5EF4-FFF2-40B4-BE49-F238E27FC236}">
                <a16:creationId xmlns:a16="http://schemas.microsoft.com/office/drawing/2014/main" id="{87C8AE0F-A896-D656-3B2E-F052C913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78225"/>
            <a:ext cx="2065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s-PE" sz="2000" b="1">
                <a:latin typeface="Arial" panose="020B0604020202020204" pitchFamily="34" charset="0"/>
              </a:rPr>
              <a:t>PIEL NARANJA</a:t>
            </a:r>
          </a:p>
        </p:txBody>
      </p:sp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C0B96ED5-EB03-B298-90AE-19F1FF0888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8475" y="652463"/>
            <a:ext cx="4038600" cy="2705100"/>
          </a:xfrm>
        </p:spPr>
        <p:txBody>
          <a:bodyPr/>
          <a:lstStyle/>
          <a:p>
            <a:pPr>
              <a:defRPr/>
            </a:pPr>
            <a:endParaRPr lang="es-PE" dirty="0"/>
          </a:p>
        </p:txBody>
      </p:sp>
      <p:pic>
        <p:nvPicPr>
          <p:cNvPr id="47112" name="Picture 10">
            <a:extLst>
              <a:ext uri="{FF2B5EF4-FFF2-40B4-BE49-F238E27FC236}">
                <a16:creationId xmlns:a16="http://schemas.microsoft.com/office/drawing/2014/main" id="{3F26D274-7788-2A39-093E-17A95F12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0238"/>
            <a:ext cx="2124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1">
            <a:extLst>
              <a:ext uri="{FF2B5EF4-FFF2-40B4-BE49-F238E27FC236}">
                <a16:creationId xmlns:a16="http://schemas.microsoft.com/office/drawing/2014/main" id="{E684821B-0503-5720-5DBB-94C9448B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2124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475165F-0852-A919-B106-D253199BD55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1850" y="628650"/>
            <a:ext cx="4038600" cy="2735263"/>
          </a:xfrm>
        </p:spPr>
        <p:txBody>
          <a:bodyPr/>
          <a:lstStyle/>
          <a:p>
            <a:pPr>
              <a:defRPr/>
            </a:pPr>
            <a:endParaRPr lang="es-PE" dirty="0"/>
          </a:p>
        </p:txBody>
      </p:sp>
      <p:pic>
        <p:nvPicPr>
          <p:cNvPr id="47115" name="Picture 12">
            <a:extLst>
              <a:ext uri="{FF2B5EF4-FFF2-40B4-BE49-F238E27FC236}">
                <a16:creationId xmlns:a16="http://schemas.microsoft.com/office/drawing/2014/main" id="{B7F93F3A-6B19-8301-4E1B-B686530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30238"/>
            <a:ext cx="39909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3">
            <a:extLst>
              <a:ext uri="{FF2B5EF4-FFF2-40B4-BE49-F238E27FC236}">
                <a16:creationId xmlns:a16="http://schemas.microsoft.com/office/drawing/2014/main" id="{B809B377-D7DA-7C8C-08BD-80B297EE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975100"/>
            <a:ext cx="352742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1CEDDD1-AE5B-A344-F843-B9D27AC5BA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E" u="sng" dirty="0">
                <a:solidFill>
                  <a:schemeClr val="tx1"/>
                </a:solidFill>
              </a:rPr>
              <a:t>IMÁGENES</a:t>
            </a:r>
            <a:endParaRPr lang="es-ES" altLang="es-PE" b="0" u="sng" dirty="0">
              <a:solidFill>
                <a:schemeClr val="tx1"/>
              </a:solidFill>
              <a:effectLst/>
            </a:endParaRPr>
          </a:p>
        </p:txBody>
      </p:sp>
      <p:pic>
        <p:nvPicPr>
          <p:cNvPr id="48131" name="Picture 3" descr="tv 17">
            <a:extLst>
              <a:ext uri="{FF2B5EF4-FFF2-40B4-BE49-F238E27FC236}">
                <a16:creationId xmlns:a16="http://schemas.microsoft.com/office/drawing/2014/main" id="{C5F6D47A-274C-DA8C-553C-42958DBD93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1025" y="1908175"/>
            <a:ext cx="5440363" cy="3910013"/>
          </a:xfrm>
          <a:noFill/>
          <a:ln w="57150">
            <a:solidFill>
              <a:schemeClr val="fol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PREVENCION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Cáncer de mama es un importante problema de salud, en los países desarrollados y pronto será a nivel mundial.</a:t>
            </a:r>
          </a:p>
          <a:p>
            <a:r>
              <a:rPr lang="es-PE" dirty="0"/>
              <a:t>Es la primera causa de muerte en mujeres con cáncer en el Perú.</a:t>
            </a:r>
          </a:p>
          <a:p>
            <a:r>
              <a:rPr lang="es-PE" dirty="0"/>
              <a:t>6 mujeres mueren diariamente en Perú por cáncer de mama.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v 18">
            <a:extLst>
              <a:ext uri="{FF2B5EF4-FFF2-40B4-BE49-F238E27FC236}">
                <a16:creationId xmlns:a16="http://schemas.microsoft.com/office/drawing/2014/main" id="{E1B1FD8C-62F8-C39A-D68E-29033F3BB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7325"/>
            <a:ext cx="5761037" cy="64833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v 15 copia">
            <a:extLst>
              <a:ext uri="{FF2B5EF4-FFF2-40B4-BE49-F238E27FC236}">
                <a16:creationId xmlns:a16="http://schemas.microsoft.com/office/drawing/2014/main" id="{33568524-DAC7-A83A-CD32-0DF04FBE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6767512" cy="4392612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Rectangle 3">
            <a:extLst>
              <a:ext uri="{FF2B5EF4-FFF2-40B4-BE49-F238E27FC236}">
                <a16:creationId xmlns:a16="http://schemas.microsoft.com/office/drawing/2014/main" id="{3B8141BC-8979-3FB6-45BA-D150B3AF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33375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ECOGRAFIA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E027B01">
            <a:extLst>
              <a:ext uri="{FF2B5EF4-FFF2-40B4-BE49-F238E27FC236}">
                <a16:creationId xmlns:a16="http://schemas.microsoft.com/office/drawing/2014/main" id="{FCA42337-2DBA-BD8B-0F5D-1D9E6D2C3F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481263"/>
            <a:ext cx="2376488" cy="2379662"/>
          </a:xfrm>
          <a:noFill/>
          <a:ln w="57150">
            <a:solidFill>
              <a:schemeClr val="fol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SE028B01">
            <a:extLst>
              <a:ext uri="{FF2B5EF4-FFF2-40B4-BE49-F238E27FC236}">
                <a16:creationId xmlns:a16="http://schemas.microsoft.com/office/drawing/2014/main" id="{35746FF7-3103-AD40-10A2-7A7EFE12AEB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341438"/>
            <a:ext cx="2674937" cy="1935162"/>
          </a:xfrm>
          <a:noFill/>
          <a:ln w="57150">
            <a:solidFill>
              <a:schemeClr val="fol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SE028B01">
            <a:extLst>
              <a:ext uri="{FF2B5EF4-FFF2-40B4-BE49-F238E27FC236}">
                <a16:creationId xmlns:a16="http://schemas.microsoft.com/office/drawing/2014/main" id="{1ED99F69-69DA-4ED9-205D-B2A3C072F7D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221163"/>
            <a:ext cx="2603500" cy="2087562"/>
          </a:xfrm>
          <a:noFill/>
          <a:ln w="57150">
            <a:solidFill>
              <a:schemeClr val="fol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709B759-15C3-CE43-3D15-3E5303D9FE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E" sz="2800" b="0">
                <a:solidFill>
                  <a:srgbClr val="FFFF00"/>
                </a:solidFill>
                <a:effectLst/>
              </a:rPr>
              <a:t>BIRADS </a:t>
            </a:r>
            <a:br>
              <a:rPr lang="es-ES" altLang="es-PE" sz="2800" b="0">
                <a:solidFill>
                  <a:srgbClr val="FFFF00"/>
                </a:solidFill>
                <a:effectLst/>
              </a:rPr>
            </a:br>
            <a:r>
              <a:rPr lang="es-ES" altLang="es-PE" sz="2800">
                <a:effectLst/>
              </a:rPr>
              <a:t> </a:t>
            </a:r>
            <a:r>
              <a:rPr lang="es-ES" altLang="es-PE" sz="2800">
                <a:solidFill>
                  <a:srgbClr val="FFFF00"/>
                </a:solidFill>
                <a:effectLst/>
              </a:rPr>
              <a:t>B</a:t>
            </a:r>
            <a:r>
              <a:rPr lang="es-ES" altLang="es-PE" sz="2800">
                <a:effectLst/>
              </a:rPr>
              <a:t>reast </a:t>
            </a:r>
            <a:r>
              <a:rPr lang="es-ES" altLang="es-PE" sz="2800">
                <a:solidFill>
                  <a:srgbClr val="FFFF00"/>
                </a:solidFill>
                <a:effectLst/>
              </a:rPr>
              <a:t>I</a:t>
            </a:r>
            <a:r>
              <a:rPr lang="es-ES" altLang="es-PE" sz="2800">
                <a:effectLst/>
              </a:rPr>
              <a:t>maging </a:t>
            </a:r>
            <a:r>
              <a:rPr lang="es-ES" altLang="es-PE" sz="2800">
                <a:solidFill>
                  <a:srgbClr val="FFFF00"/>
                </a:solidFill>
                <a:effectLst/>
              </a:rPr>
              <a:t>R</a:t>
            </a:r>
            <a:r>
              <a:rPr lang="es-ES" altLang="es-PE" sz="2800">
                <a:effectLst/>
              </a:rPr>
              <a:t>eporting </a:t>
            </a:r>
            <a:r>
              <a:rPr lang="es-ES" altLang="es-PE" sz="2800">
                <a:solidFill>
                  <a:srgbClr val="FFFF00"/>
                </a:solidFill>
                <a:effectLst/>
              </a:rPr>
              <a:t>a</a:t>
            </a:r>
            <a:r>
              <a:rPr lang="es-ES" altLang="es-PE" sz="2800">
                <a:effectLst/>
              </a:rPr>
              <a:t>nd </a:t>
            </a:r>
            <a:r>
              <a:rPr lang="es-ES" altLang="es-PE" sz="2800">
                <a:solidFill>
                  <a:srgbClr val="FFFF00"/>
                </a:solidFill>
                <a:effectLst/>
              </a:rPr>
              <a:t>D</a:t>
            </a:r>
            <a:r>
              <a:rPr lang="es-ES" altLang="es-PE" sz="2800">
                <a:effectLst/>
              </a:rPr>
              <a:t>ata </a:t>
            </a:r>
            <a:r>
              <a:rPr lang="es-ES" altLang="es-PE" sz="2800">
                <a:solidFill>
                  <a:srgbClr val="FFFF00"/>
                </a:solidFill>
                <a:effectLst/>
              </a:rPr>
              <a:t>S</a:t>
            </a:r>
            <a:r>
              <a:rPr lang="es-ES" altLang="es-PE" sz="2800">
                <a:effectLst/>
              </a:rPr>
              <a:t>ystem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421FCD3-3BC4-A677-4D2F-8BCCDFA89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08963" cy="4530725"/>
          </a:xfrm>
        </p:spPr>
        <p:txBody>
          <a:bodyPr/>
          <a:lstStyle/>
          <a:p>
            <a:pPr eaLnBrk="1" hangingPunct="1"/>
            <a:r>
              <a:rPr lang="es-ES" altLang="es-PE" sz="2000">
                <a:effectLst/>
              </a:rPr>
              <a:t>1 : Negativo</a:t>
            </a:r>
          </a:p>
          <a:p>
            <a:pPr eaLnBrk="1" hangingPunct="1"/>
            <a:endParaRPr lang="es-ES" altLang="es-PE" sz="2000">
              <a:effectLst/>
            </a:endParaRPr>
          </a:p>
          <a:p>
            <a:pPr eaLnBrk="1" hangingPunct="1"/>
            <a:r>
              <a:rPr lang="es-ES" altLang="es-PE" sz="2000">
                <a:effectLst/>
              </a:rPr>
              <a:t>2 : Benigno</a:t>
            </a:r>
          </a:p>
          <a:p>
            <a:pPr eaLnBrk="1" hangingPunct="1"/>
            <a:endParaRPr lang="es-ES" altLang="es-PE" sz="2000">
              <a:effectLst/>
            </a:endParaRPr>
          </a:p>
          <a:p>
            <a:pPr eaLnBrk="1" hangingPunct="1"/>
            <a:r>
              <a:rPr lang="es-ES" altLang="es-PE" sz="2000">
                <a:effectLst/>
              </a:rPr>
              <a:t>3 : Probablemente benigno</a:t>
            </a:r>
          </a:p>
          <a:p>
            <a:pPr eaLnBrk="1" hangingPunct="1"/>
            <a:endParaRPr lang="es-ES" altLang="es-PE" sz="2000">
              <a:effectLst/>
            </a:endParaRPr>
          </a:p>
          <a:p>
            <a:pPr eaLnBrk="1" hangingPunct="1"/>
            <a:r>
              <a:rPr lang="es-ES" altLang="es-PE" sz="2000">
                <a:effectLst/>
              </a:rPr>
              <a:t>4 : Anormalidades sospechosas</a:t>
            </a:r>
          </a:p>
          <a:p>
            <a:pPr eaLnBrk="1" hangingPunct="1"/>
            <a:endParaRPr lang="es-ES" altLang="es-PE" sz="2000">
              <a:effectLst/>
            </a:endParaRPr>
          </a:p>
          <a:p>
            <a:pPr eaLnBrk="1" hangingPunct="1"/>
            <a:r>
              <a:rPr lang="es-ES" altLang="es-PE" sz="2000">
                <a:effectLst/>
              </a:rPr>
              <a:t>5 : Altamente sugestivas de malignidad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PE" sz="2000">
              <a:effectLst/>
            </a:endParaRPr>
          </a:p>
          <a:p>
            <a:pPr eaLnBrk="1" hangingPunct="1"/>
            <a:r>
              <a:rPr lang="es-ES" altLang="es-PE" sz="2000">
                <a:effectLst/>
              </a:rPr>
              <a:t>6 : Cáncer confirmado (patología)</a:t>
            </a:r>
            <a:r>
              <a:rPr lang="es-ES" altLang="es-PE" sz="280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F086D422-956F-EE9D-9965-72C3E601E1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>
                <a:solidFill>
                  <a:srgbClr val="FFFF00"/>
                </a:solidFill>
                <a:effectLst/>
              </a:rPr>
              <a:t>BIRADS </a:t>
            </a:r>
            <a:br>
              <a:rPr lang="es-ES" sz="3200">
                <a:solidFill>
                  <a:srgbClr val="FFFF00"/>
                </a:solidFill>
                <a:effectLst/>
              </a:rPr>
            </a:br>
            <a:r>
              <a:rPr lang="es-ES" sz="2800">
                <a:effectLst/>
              </a:rPr>
              <a:t>Recomendaciones</a:t>
            </a:r>
            <a:r>
              <a:rPr lang="es-ES" sz="4000"/>
              <a:t>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8F2B758-6653-678A-1DCA-CBF811F3E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135937" cy="45735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PE" sz="2400">
                <a:effectLst/>
              </a:rPr>
              <a:t>1 : Control rutinario anual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PE" sz="24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PE" sz="2400">
                <a:effectLst/>
              </a:rPr>
              <a:t>2 : Control rutinario anual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PE" sz="24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PE" sz="2400">
                <a:effectLst/>
              </a:rPr>
              <a:t>3 : Muy probablemente benigno, control mamográfico       	a corto plazo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PE" sz="24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PE" sz="2400">
                <a:effectLst/>
              </a:rPr>
              <a:t>4 : Considerar biopsia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PE" sz="24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PE" sz="2400">
                <a:effectLst/>
              </a:rPr>
              <a:t>5 : Conducta quirúrgica inmediata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PE" sz="24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PE" sz="2400">
                <a:effectLst/>
              </a:rPr>
              <a:t>6 : Cáncer comprobado (patología)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EA4D703C-2852-3974-9CDB-21A3AA74D47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09600" y="1447800"/>
          <a:ext cx="79248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6045200" imgH="3644900" progId="Excel.Chart.8">
                  <p:embed/>
                </p:oleObj>
              </mc:Choice>
              <mc:Fallback>
                <p:oleObj name="Gráfico" r:id="rId2" imgW="6045200" imgH="3644900" progId="Excel.Chart.8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EA4D703C-2852-3974-9CDB-21A3AA74D4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924800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5" name="Text Box 3">
            <a:extLst>
              <a:ext uri="{FF2B5EF4-FFF2-40B4-BE49-F238E27FC236}">
                <a16:creationId xmlns:a16="http://schemas.microsoft.com/office/drawing/2014/main" id="{1010EFCB-AF14-6D0F-6D30-AB69EE858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los Resultados de la ENDES 2004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D74C181-9163-9A05-2F8D-9D29950AD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6759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PE" sz="1700" b="1" i="1">
                <a:solidFill>
                  <a:srgbClr val="FF3300"/>
                </a:solidFill>
              </a:rPr>
              <a:t>¿Le hicieron un examen de mama en los últimos cinco años?</a:t>
            </a:r>
          </a:p>
          <a:p>
            <a:pPr eaLnBrk="1" hangingPunct="1">
              <a:spcBef>
                <a:spcPct val="20000"/>
              </a:spcBef>
            </a:pPr>
            <a:r>
              <a:rPr lang="es-ES" altLang="es-PE" sz="1700" b="1" i="1">
                <a:solidFill>
                  <a:srgbClr val="FF3300"/>
                </a:solidFill>
              </a:rPr>
              <a:t>¿Ud. conoce cómo se hace el examen de mama?</a:t>
            </a:r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ABDAC045-AC58-E626-B0ED-72769F49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8382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s-ES" altLang="es-PE" sz="2000" b="1">
                <a:solidFill>
                  <a:srgbClr val="FF3300"/>
                </a:solidFill>
              </a:rPr>
              <a:t>Regiones</a:t>
            </a:r>
          </a:p>
          <a:p>
            <a:pPr algn="r" eaLnBrk="1" hangingPunct="1"/>
            <a:r>
              <a:rPr lang="es-ES" altLang="es-PE" sz="2000" b="1">
                <a:solidFill>
                  <a:srgbClr val="FF3300"/>
                </a:solidFill>
              </a:rPr>
              <a:t>Naturales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43ADFA36-92B4-879B-8DF5-57A8C7B19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154738"/>
            <a:ext cx="56911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PE" sz="1600" b="1" i="1">
                <a:solidFill>
                  <a:srgbClr val="FFFF00"/>
                </a:solidFill>
              </a:rPr>
              <a:t>Fuente: Base de Datos ENDES 2004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PE" sz="1600" b="1" i="1">
                <a:solidFill>
                  <a:srgbClr val="FFFF00"/>
                </a:solidFill>
              </a:rPr>
              <a:t>Elaboración: Oficina de Epidemiología del INEN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860BD293-2145-CFD8-7355-2B12C7ACE4B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81038" y="1452563"/>
          <a:ext cx="7851775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6057900" imgH="3657600" progId="Excel.Chart.8">
                  <p:embed/>
                </p:oleObj>
              </mc:Choice>
              <mc:Fallback>
                <p:oleObj name="Gráfico" r:id="rId2" imgW="6057900" imgH="3657600" progId="Excel.Chart.8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860BD293-2145-CFD8-7355-2B12C7ACE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452563"/>
                        <a:ext cx="7851775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9" name="Text Box 3">
            <a:extLst>
              <a:ext uri="{FF2B5EF4-FFF2-40B4-BE49-F238E27FC236}">
                <a16:creationId xmlns:a16="http://schemas.microsoft.com/office/drawing/2014/main" id="{59322EDF-8493-C506-89E9-2C509C64D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los Resultados de la ENDES 2004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A0D6AAA1-7B08-BF77-46A0-D2552E524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6477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PE" sz="1600" b="1" i="1">
                <a:solidFill>
                  <a:srgbClr val="FF3300"/>
                </a:solidFill>
              </a:rPr>
              <a:t>¿Le hicieron un examen de mama en los últimos cinco años?</a:t>
            </a:r>
          </a:p>
          <a:p>
            <a:pPr eaLnBrk="1" hangingPunct="1">
              <a:spcBef>
                <a:spcPct val="20000"/>
              </a:spcBef>
            </a:pPr>
            <a:r>
              <a:rPr lang="es-ES" altLang="es-PE" sz="1600" b="1" i="1">
                <a:solidFill>
                  <a:srgbClr val="FF3300"/>
                </a:solidFill>
              </a:rPr>
              <a:t>¿UD. conoce cómo se hace el examen de mama?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1C4CC6F-CFAC-61A8-33C8-CA70D2177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836613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s-ES" altLang="es-PE" sz="2000" b="1">
                <a:solidFill>
                  <a:srgbClr val="FF3300"/>
                </a:solidFill>
              </a:rPr>
              <a:t>Nivel</a:t>
            </a:r>
          </a:p>
          <a:p>
            <a:pPr algn="r" eaLnBrk="1" hangingPunct="1"/>
            <a:r>
              <a:rPr lang="es-ES" altLang="es-PE" sz="2000" b="1">
                <a:solidFill>
                  <a:srgbClr val="FF3300"/>
                </a:solidFill>
              </a:rPr>
              <a:t>Educativo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0E52BD6-CFE0-1813-5BBA-21F9E6D8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6134100"/>
            <a:ext cx="43005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PE" sz="1400" b="1" i="1">
                <a:solidFill>
                  <a:srgbClr val="FFFF00"/>
                </a:solidFill>
              </a:rPr>
              <a:t>Fuente: Base de Datos ENDES 2004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PE" sz="1400" b="1" i="1">
                <a:solidFill>
                  <a:srgbClr val="FFFF00"/>
                </a:solidFill>
              </a:rPr>
              <a:t>Elaboración: Oficina de Epidemiología del INEN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FBE51052-A6F4-6A9F-51E8-B739E87797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E" sz="2800">
                <a:latin typeface="Tahoma" pitchFamily="34" charset="0"/>
              </a:rPr>
              <a:t>Procedimiento “Especiales” para el diagnostico del cáncer de mama palpable</a:t>
            </a:r>
          </a:p>
        </p:txBody>
      </p:sp>
      <p:sp>
        <p:nvSpPr>
          <p:cNvPr id="195587" name="3 Marcador de contenido">
            <a:extLst>
              <a:ext uri="{FF2B5EF4-FFF2-40B4-BE49-F238E27FC236}">
                <a16:creationId xmlns:a16="http://schemas.microsoft.com/office/drawing/2014/main" id="{81071CC0-1E89-650B-4505-1E6A13D828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838" y="1931988"/>
            <a:ext cx="7827962" cy="4194175"/>
          </a:xfrm>
        </p:spPr>
        <p:txBody>
          <a:bodyPr/>
          <a:lstStyle/>
          <a:p>
            <a:pPr eaLnBrk="1" hangingPunct="1">
              <a:defRPr/>
            </a:pPr>
            <a:r>
              <a:rPr lang="es-PE"/>
              <a:t>Biopsia por aspiración con aguja fina. </a:t>
            </a:r>
          </a:p>
          <a:p>
            <a:pPr eaLnBrk="1" hangingPunct="1">
              <a:defRPr/>
            </a:pPr>
            <a:r>
              <a:rPr lang="es-PE"/>
              <a:t>Biopsia core.</a:t>
            </a:r>
          </a:p>
          <a:p>
            <a:pPr eaLnBrk="1" hangingPunct="1">
              <a:defRPr/>
            </a:pPr>
            <a:r>
              <a:rPr lang="es-PE"/>
              <a:t>Biopsia incisión / biopsia con pinza (Gaylor)</a:t>
            </a:r>
          </a:p>
          <a:p>
            <a:pPr eaLnBrk="1" hangingPunct="1">
              <a:defRPr/>
            </a:pPr>
            <a:r>
              <a:rPr lang="es-PE"/>
              <a:t>Biopsia escisión (tumorectomía)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C0EC075-EB69-8BBA-F797-F5FB25B0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dirty="0"/>
              <a:t>Aspiración aguja fina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237BD31-D338-0039-F2C2-BC88F85676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E355BF36-25E3-676B-D45A-BCC103C3D1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pic>
        <p:nvPicPr>
          <p:cNvPr id="57349" name="Picture 2">
            <a:extLst>
              <a:ext uri="{FF2B5EF4-FFF2-40B4-BE49-F238E27FC236}">
                <a16:creationId xmlns:a16="http://schemas.microsoft.com/office/drawing/2014/main" id="{F9B1C149-FF4C-6390-78CC-DE44FC3F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2797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3">
            <a:extLst>
              <a:ext uri="{FF2B5EF4-FFF2-40B4-BE49-F238E27FC236}">
                <a16:creationId xmlns:a16="http://schemas.microsoft.com/office/drawing/2014/main" id="{82C2CD2B-84F3-4AF3-598F-7362F489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4">
            <a:extLst>
              <a:ext uri="{FF2B5EF4-FFF2-40B4-BE49-F238E27FC236}">
                <a16:creationId xmlns:a16="http://schemas.microsoft.com/office/drawing/2014/main" id="{6FF20299-0DD9-A118-4602-8ADADC91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39354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4 Imagen" descr="Sin título-1.jpg">
            <a:extLst>
              <a:ext uri="{FF2B5EF4-FFF2-40B4-BE49-F238E27FC236}">
                <a16:creationId xmlns:a16="http://schemas.microsoft.com/office/drawing/2014/main" id="{BDF9CADD-9AA7-1EC6-8988-8FA020594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042150" cy="52863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3 Título">
            <a:extLst>
              <a:ext uri="{FF2B5EF4-FFF2-40B4-BE49-F238E27FC236}">
                <a16:creationId xmlns:a16="http://schemas.microsoft.com/office/drawing/2014/main" id="{149F4088-61DF-9668-F4CF-2A0EDF0BC201}"/>
              </a:ext>
            </a:extLst>
          </p:cNvPr>
          <p:cNvSpPr>
            <a:spLocks/>
          </p:cNvSpPr>
          <p:nvPr/>
        </p:nvSpPr>
        <p:spPr bwMode="auto">
          <a:xfrm>
            <a:off x="457200" y="27463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PE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Biopsia “Core”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62000" y="1600200"/>
            <a:ext cx="7696200" cy="5105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100388" y="152400"/>
            <a:ext cx="3032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s-ES_tradnl" sz="2400" b="1">
                <a:solidFill>
                  <a:srgbClr val="FF0000"/>
                </a:solidFill>
              </a:rPr>
              <a:t>CANCER DE MAMA</a:t>
            </a:r>
          </a:p>
          <a:p>
            <a:pPr algn="ctr" eaLnBrk="0" hangingPunct="0">
              <a:lnSpc>
                <a:spcPct val="150000"/>
              </a:lnSpc>
            </a:pPr>
            <a:r>
              <a:rPr lang="es-ES_tradnl" sz="2400" b="1">
                <a:solidFill>
                  <a:srgbClr val="FF0000"/>
                </a:solidFill>
              </a:rPr>
              <a:t>AMERICA LATINA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01713" y="1655763"/>
            <a:ext cx="7227887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s-ES_tradnl" sz="2200" b="1" dirty="0">
                <a:solidFill>
                  <a:schemeClr val="folHlink"/>
                </a:solidFill>
              </a:rPr>
              <a:t>PAIS			POBLACION 	       TASA /100,000</a:t>
            </a:r>
          </a:p>
          <a:p>
            <a:pPr eaLnBrk="0" hangingPunct="0">
              <a:lnSpc>
                <a:spcPct val="80000"/>
              </a:lnSpc>
            </a:pPr>
            <a:endParaRPr lang="es-ES_tradnl" sz="2200" b="1" dirty="0"/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66FFFF"/>
                </a:solidFill>
              </a:rPr>
              <a:t>ECUADOR 		QUITO			   26.2</a:t>
            </a:r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FFFF00"/>
                </a:solidFill>
              </a:rPr>
              <a:t>PERU 			TRUJILLO		   26.5</a:t>
            </a:r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66FFFF"/>
                </a:solidFill>
              </a:rPr>
              <a:t>COSTA RICA		TOTAL		   26.7</a:t>
            </a:r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66FFFF"/>
                </a:solidFill>
              </a:rPr>
              <a:t>MARTINICA		TOTAL		   28.2</a:t>
            </a:r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FFFF00"/>
                </a:solidFill>
              </a:rPr>
              <a:t>PERU 			LIMA - CALLAO 	   32.5</a:t>
            </a:r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66FFFF"/>
                </a:solidFill>
              </a:rPr>
              <a:t>COLOMBIA 		CALI			   34.8</a:t>
            </a:r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66FFFF"/>
                </a:solidFill>
              </a:rPr>
              <a:t>CUBA			TOTAL		   35.0</a:t>
            </a:r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66FFFF"/>
                </a:solidFill>
              </a:rPr>
              <a:t>PARAGUAY		ASUNCION	 	   36.3</a:t>
            </a:r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66FFFF"/>
                </a:solidFill>
              </a:rPr>
              <a:t>BRASIL		GOIANIA		   40.5</a:t>
            </a:r>
          </a:p>
          <a:p>
            <a:pPr eaLnBrk="0" hangingPunct="0">
              <a:lnSpc>
                <a:spcPct val="120000"/>
              </a:lnSpc>
            </a:pPr>
            <a:r>
              <a:rPr lang="es-ES_tradnl" sz="2200" b="1" dirty="0">
                <a:solidFill>
                  <a:srgbClr val="66FFFF"/>
                </a:solidFill>
              </a:rPr>
              <a:t>URUGUAY		TOTAL      		   92.6 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762000" y="23622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C32F421-EFE3-7888-A99E-1569A9A6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67D1AD2-08E7-5809-EF77-2EC5F627EF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187F290F-2679-A585-B09E-615A365FE3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pic>
        <p:nvPicPr>
          <p:cNvPr id="59397" name="Picture 2">
            <a:extLst>
              <a:ext uri="{FF2B5EF4-FFF2-40B4-BE49-F238E27FC236}">
                <a16:creationId xmlns:a16="http://schemas.microsoft.com/office/drawing/2014/main" id="{E38CABF4-0BA1-0332-AC07-3EE8D708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628775"/>
            <a:ext cx="35226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3">
            <a:extLst>
              <a:ext uri="{FF2B5EF4-FFF2-40B4-BE49-F238E27FC236}">
                <a16:creationId xmlns:a16="http://schemas.microsoft.com/office/drawing/2014/main" id="{BDF5BE1B-F4EA-41AB-8C03-FD7ED919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24288"/>
            <a:ext cx="35480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4">
            <a:extLst>
              <a:ext uri="{FF2B5EF4-FFF2-40B4-BE49-F238E27FC236}">
                <a16:creationId xmlns:a16="http://schemas.microsoft.com/office/drawing/2014/main" id="{5AEBD712-5AC1-64E0-54C0-35B063DA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09725"/>
            <a:ext cx="390842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DSC01239">
            <a:extLst>
              <a:ext uri="{FF2B5EF4-FFF2-40B4-BE49-F238E27FC236}">
                <a16:creationId xmlns:a16="http://schemas.microsoft.com/office/drawing/2014/main" id="{35013E2F-5153-3C37-21DA-B33BFB43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"/>
          <a:stretch>
            <a:fillRect/>
          </a:stretch>
        </p:blipFill>
        <p:spPr bwMode="auto">
          <a:xfrm>
            <a:off x="468313" y="3644900"/>
            <a:ext cx="3816350" cy="28082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7" descr="DSC01242">
            <a:extLst>
              <a:ext uri="{FF2B5EF4-FFF2-40B4-BE49-F238E27FC236}">
                <a16:creationId xmlns:a16="http://schemas.microsoft.com/office/drawing/2014/main" id="{C77BE995-FB3F-B2C4-7262-BD0A585B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"/>
          <a:stretch>
            <a:fillRect/>
          </a:stretch>
        </p:blipFill>
        <p:spPr bwMode="auto">
          <a:xfrm>
            <a:off x="4787900" y="3644900"/>
            <a:ext cx="3816350" cy="28082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6">
            <a:extLst>
              <a:ext uri="{FF2B5EF4-FFF2-40B4-BE49-F238E27FC236}">
                <a16:creationId xmlns:a16="http://schemas.microsoft.com/office/drawing/2014/main" id="{41EDEFE1-7AAF-3AC9-9E2E-747E08A7D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 r="3136" b="807"/>
          <a:stretch>
            <a:fillRect/>
          </a:stretch>
        </p:blipFill>
        <p:spPr bwMode="auto">
          <a:xfrm>
            <a:off x="468313" y="333375"/>
            <a:ext cx="3816350" cy="2879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7">
            <a:extLst>
              <a:ext uri="{FF2B5EF4-FFF2-40B4-BE49-F238E27FC236}">
                <a16:creationId xmlns:a16="http://schemas.microsoft.com/office/drawing/2014/main" id="{CDCE3046-B6A0-C9B0-3C63-BE4182A7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r="1794"/>
          <a:stretch>
            <a:fillRect/>
          </a:stretch>
        </p:blipFill>
        <p:spPr bwMode="auto">
          <a:xfrm>
            <a:off x="4787900" y="333375"/>
            <a:ext cx="3816350" cy="2879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>
            <a:extLst>
              <a:ext uri="{FF2B5EF4-FFF2-40B4-BE49-F238E27FC236}">
                <a16:creationId xmlns:a16="http://schemas.microsoft.com/office/drawing/2014/main" id="{DE80288E-012C-16FF-A835-EEF3ADB7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1" t="12627" b="6348"/>
          <a:stretch>
            <a:fillRect/>
          </a:stretch>
        </p:blipFill>
        <p:spPr bwMode="auto">
          <a:xfrm>
            <a:off x="250825" y="188913"/>
            <a:ext cx="8496300" cy="63928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3 Imagen" descr="Biopsia core.png">
            <a:extLst>
              <a:ext uri="{FF2B5EF4-FFF2-40B4-BE49-F238E27FC236}">
                <a16:creationId xmlns:a16="http://schemas.microsoft.com/office/drawing/2014/main" id="{09110DEC-DDA8-A5E2-998A-6C01BA718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-214313"/>
            <a:ext cx="584835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SCN5355">
            <a:extLst>
              <a:ext uri="{FF2B5EF4-FFF2-40B4-BE49-F238E27FC236}">
                <a16:creationId xmlns:a16="http://schemas.microsoft.com/office/drawing/2014/main" id="{A6782C2E-C48A-A3BF-15BD-F45D5F5A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r="26579" b="25916"/>
          <a:stretch>
            <a:fillRect/>
          </a:stretch>
        </p:blipFill>
        <p:spPr bwMode="auto">
          <a:xfrm>
            <a:off x="900113" y="765175"/>
            <a:ext cx="4130675" cy="52292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B30F06C6-0E2E-A9A9-A0E5-47ACCCC5B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765175"/>
            <a:ext cx="385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altLang="es-PE" sz="2400">
                <a:latin typeface="Tahoma" panose="020B0604030504040204" pitchFamily="34" charset="0"/>
              </a:rPr>
              <a:t>Biopsia Guiada por Arpón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0D0967B-8A27-C9B8-12D8-4F6CE42B1638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" altLang="es-PE" sz="3200">
                <a:solidFill>
                  <a:srgbClr val="FFFF00"/>
                </a:solidFill>
                <a:effectLst/>
              </a:rPr>
              <a:t>LOCALIZACION DE LESION CON ARPON</a:t>
            </a:r>
          </a:p>
        </p:txBody>
      </p:sp>
      <p:pic>
        <p:nvPicPr>
          <p:cNvPr id="63491" name="Picture 3" descr="mama arpon">
            <a:extLst>
              <a:ext uri="{FF2B5EF4-FFF2-40B4-BE49-F238E27FC236}">
                <a16:creationId xmlns:a16="http://schemas.microsoft.com/office/drawing/2014/main" id="{9D076274-57AD-FDF2-E4B9-FC96282BA57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844675"/>
            <a:ext cx="2590800" cy="1852613"/>
          </a:xfr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mama arpon3">
            <a:extLst>
              <a:ext uri="{FF2B5EF4-FFF2-40B4-BE49-F238E27FC236}">
                <a16:creationId xmlns:a16="http://schemas.microsoft.com/office/drawing/2014/main" id="{A44A47B9-5676-9EF3-5725-23385EB9A38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5616575" cy="4389438"/>
          </a:xfr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mama arpon2">
            <a:extLst>
              <a:ext uri="{FF2B5EF4-FFF2-40B4-BE49-F238E27FC236}">
                <a16:creationId xmlns:a16="http://schemas.microsoft.com/office/drawing/2014/main" id="{A86B4EB4-38A6-0DDD-3A9E-7A2E3E7F4B5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716338"/>
            <a:ext cx="2592388" cy="2509837"/>
          </a:xfr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1259FC71-481E-99DF-21B9-43037095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7825"/>
            <a:ext cx="4860925" cy="64801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lesnopal4">
            <a:extLst>
              <a:ext uri="{FF2B5EF4-FFF2-40B4-BE49-F238E27FC236}">
                <a16:creationId xmlns:a16="http://schemas.microsoft.com/office/drawing/2014/main" id="{71976310-98C4-6A48-EF39-19EE0E2A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9388"/>
            <a:ext cx="5010150" cy="66786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>
            <a:extLst>
              <a:ext uri="{FF2B5EF4-FFF2-40B4-BE49-F238E27FC236}">
                <a16:creationId xmlns:a16="http://schemas.microsoft.com/office/drawing/2014/main" id="{74ED0C25-88B8-5D3B-19F7-A2CE80627E5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750" y="1600200"/>
            <a:ext cx="5270500" cy="4525963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MAM12">
            <a:extLst>
              <a:ext uri="{FF2B5EF4-FFF2-40B4-BE49-F238E27FC236}">
                <a16:creationId xmlns:a16="http://schemas.microsoft.com/office/drawing/2014/main" id="{24CCC53D-794E-6CBC-1CFC-92D52A5E5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84313"/>
            <a:ext cx="6264275" cy="4024312"/>
          </a:xfr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EA2B7CAE-1803-3195-2120-87B415FE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42621" r="17177"/>
          <a:stretch>
            <a:fillRect/>
          </a:stretch>
        </p:blipFill>
        <p:spPr bwMode="auto">
          <a:xfrm>
            <a:off x="941388" y="1052513"/>
            <a:ext cx="3559175" cy="46085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Text Box 3">
            <a:extLst>
              <a:ext uri="{FF2B5EF4-FFF2-40B4-BE49-F238E27FC236}">
                <a16:creationId xmlns:a16="http://schemas.microsoft.com/office/drawing/2014/main" id="{B20AFAD3-F748-AA52-B42C-25F116F0A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41438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PE">
                <a:latin typeface="Arial" panose="020B0604020202020204" pitchFamily="34" charset="0"/>
              </a:rPr>
              <a:t>´´´´´´´´´´´´´´´´´´´´´´</a:t>
            </a:r>
          </a:p>
        </p:txBody>
      </p:sp>
      <p:pic>
        <p:nvPicPr>
          <p:cNvPr id="68612" name="Picture 4" descr="Nueva imagen (2)">
            <a:extLst>
              <a:ext uri="{FF2B5EF4-FFF2-40B4-BE49-F238E27FC236}">
                <a16:creationId xmlns:a16="http://schemas.microsoft.com/office/drawing/2014/main" id="{9E58EAC4-22BF-2582-380B-D5FD0C2B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3427412" cy="46085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747963" y="760413"/>
            <a:ext cx="3724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s-ES_tradnl" sz="2400" b="1">
                <a:solidFill>
                  <a:srgbClr val="FF0000"/>
                </a:solidFill>
              </a:rPr>
              <a:t>CANCER DE MAMA</a:t>
            </a:r>
          </a:p>
          <a:p>
            <a:pPr algn="ctr" eaLnBrk="0" hangingPunct="0">
              <a:lnSpc>
                <a:spcPct val="140000"/>
              </a:lnSpc>
            </a:pPr>
            <a:r>
              <a:rPr lang="es-ES_tradnl" sz="2400" b="1">
                <a:solidFill>
                  <a:srgbClr val="FF0000"/>
                </a:solidFill>
              </a:rPr>
              <a:t>PROYECCION MUNDIAL</a:t>
            </a:r>
            <a:endParaRPr lang="es-ES" sz="2400" b="1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2438400"/>
            <a:ext cx="6934200" cy="3048000"/>
            <a:chOff x="720" y="1392"/>
            <a:chExt cx="4368" cy="1920"/>
          </a:xfrm>
        </p:grpSpPr>
        <p:sp>
          <p:nvSpPr>
            <p:cNvPr id="72708" name="Text Box 4"/>
            <p:cNvSpPr txBox="1">
              <a:spLocks noChangeArrowheads="1"/>
            </p:cNvSpPr>
            <p:nvPr/>
          </p:nvSpPr>
          <p:spPr bwMode="auto">
            <a:xfrm>
              <a:off x="860" y="1536"/>
              <a:ext cx="4132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b="1"/>
                <a:t> </a:t>
              </a:r>
              <a:r>
                <a:rPr lang="es-ES_tradnl" b="1">
                  <a:solidFill>
                    <a:schemeClr val="folHlink"/>
                  </a:solidFill>
                </a:rPr>
                <a:t>AÑO		  Nº CASOS	     TASA DE INCIDENCIA</a:t>
              </a:r>
            </a:p>
            <a:p>
              <a:pPr eaLnBrk="0" hangingPunct="0"/>
              <a:r>
                <a:rPr lang="es-ES_tradnl" b="1">
                  <a:solidFill>
                    <a:schemeClr val="folHlink"/>
                  </a:solidFill>
                </a:rPr>
                <a:t>				         CRUDA (100,000)</a:t>
              </a:r>
            </a:p>
            <a:p>
              <a:pPr eaLnBrk="0" hangingPunct="0"/>
              <a:endParaRPr lang="es-ES_tradnl" b="1">
                <a:solidFill>
                  <a:schemeClr val="folHlink"/>
                </a:solidFill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es-ES_tradnl" sz="2400" b="1">
                  <a:solidFill>
                    <a:srgbClr val="66FFFF"/>
                  </a:solidFill>
                </a:rPr>
                <a:t>2,000		1´050,346	       34.944  (35.7)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s-ES_tradnl" sz="2400" b="1">
                  <a:solidFill>
                    <a:srgbClr val="66FFFF"/>
                  </a:solidFill>
                </a:rPr>
                <a:t>2,020		1´621,140	       43.424 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s-ES_tradnl" sz="2400" b="1">
                  <a:solidFill>
                    <a:srgbClr val="66FFFF"/>
                  </a:solidFill>
                </a:rPr>
                <a:t>2,050		2´484,916	       55.634</a:t>
              </a:r>
              <a:endParaRPr lang="es-ES" sz="2400" b="1">
                <a:solidFill>
                  <a:srgbClr val="66FFFF"/>
                </a:solidFill>
              </a:endParaRPr>
            </a:p>
          </p:txBody>
        </p:sp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720" y="1392"/>
              <a:ext cx="4368" cy="192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72710" name="Line 6"/>
            <p:cNvSpPr>
              <a:spLocks noChangeShapeType="1"/>
            </p:cNvSpPr>
            <p:nvPr/>
          </p:nvSpPr>
          <p:spPr bwMode="auto">
            <a:xfrm>
              <a:off x="720" y="2016"/>
              <a:ext cx="436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4414BEC-552C-AFF9-C2CB-FD3195EE9399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55650" y="2349500"/>
            <a:ext cx="7772400" cy="1920875"/>
          </a:xfrm>
        </p:spPr>
        <p:txBody>
          <a:bodyPr/>
          <a:lstStyle/>
          <a:p>
            <a:pPr>
              <a:defRPr/>
            </a:pPr>
            <a:r>
              <a:rPr lang="es-PE" dirty="0"/>
              <a:t>Biopsia por ultrasonido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>
            <a:extLst>
              <a:ext uri="{FF2B5EF4-FFF2-40B4-BE49-F238E27FC236}">
                <a16:creationId xmlns:a16="http://schemas.microsoft.com/office/drawing/2014/main" id="{DCF995A2-8C0B-7FF2-5192-E2D39B067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r="2173"/>
          <a:stretch>
            <a:fillRect/>
          </a:stretch>
        </p:blipFill>
        <p:spPr bwMode="auto">
          <a:xfrm>
            <a:off x="1116013" y="1557338"/>
            <a:ext cx="6759575" cy="50736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3 Título">
            <a:extLst>
              <a:ext uri="{FF2B5EF4-FFF2-40B4-BE49-F238E27FC236}">
                <a16:creationId xmlns:a16="http://schemas.microsoft.com/office/drawing/2014/main" id="{122E32D2-6DD4-AD45-9159-757F06400DA7}"/>
              </a:ext>
            </a:extLst>
          </p:cNvPr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PE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Biopsia Core Guiada por Ecografia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1 Imagen" descr="Eco 03.jpg">
            <a:extLst>
              <a:ext uri="{FF2B5EF4-FFF2-40B4-BE49-F238E27FC236}">
                <a16:creationId xmlns:a16="http://schemas.microsoft.com/office/drawing/2014/main" id="{2088448E-573F-A321-F911-912A2672A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t="5733" r="9544" b="9682"/>
          <a:stretch>
            <a:fillRect/>
          </a:stretch>
        </p:blipFill>
        <p:spPr bwMode="auto">
          <a:xfrm>
            <a:off x="6000750" y="1712913"/>
            <a:ext cx="2908300" cy="2640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2 Imagen" descr="Eco 01.jpg">
            <a:extLst>
              <a:ext uri="{FF2B5EF4-FFF2-40B4-BE49-F238E27FC236}">
                <a16:creationId xmlns:a16="http://schemas.microsoft.com/office/drawing/2014/main" id="{F90A0C62-94AB-77CE-C46F-49B6D6958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6247" r="14394" b="9660"/>
          <a:stretch>
            <a:fillRect/>
          </a:stretch>
        </p:blipFill>
        <p:spPr bwMode="auto">
          <a:xfrm>
            <a:off x="214313" y="1712913"/>
            <a:ext cx="2714625" cy="2640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3 Imagen" descr="Eco 02.jpg">
            <a:extLst>
              <a:ext uri="{FF2B5EF4-FFF2-40B4-BE49-F238E27FC236}">
                <a16:creationId xmlns:a16="http://schemas.microsoft.com/office/drawing/2014/main" id="{664B667A-CD4C-7975-F319-4527FA7D7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t="5692" r="14983" b="10313"/>
          <a:stretch>
            <a:fillRect/>
          </a:stretch>
        </p:blipFill>
        <p:spPr bwMode="auto">
          <a:xfrm>
            <a:off x="3143250" y="1712913"/>
            <a:ext cx="2617788" cy="2640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>
            <a:extLst>
              <a:ext uri="{FF2B5EF4-FFF2-40B4-BE49-F238E27FC236}">
                <a16:creationId xmlns:a16="http://schemas.microsoft.com/office/drawing/2014/main" id="{F7065586-B646-3088-8595-089E2B39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1" t="12627" b="6348"/>
          <a:stretch>
            <a:fillRect/>
          </a:stretch>
        </p:blipFill>
        <p:spPr bwMode="auto">
          <a:xfrm>
            <a:off x="250825" y="188913"/>
            <a:ext cx="8496300" cy="63928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3 Imagen" descr="Biopsia core.png">
            <a:extLst>
              <a:ext uri="{FF2B5EF4-FFF2-40B4-BE49-F238E27FC236}">
                <a16:creationId xmlns:a16="http://schemas.microsoft.com/office/drawing/2014/main" id="{99475209-F59B-6BC5-9263-E9B89F527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-214313"/>
            <a:ext cx="584835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>
            <a:extLst>
              <a:ext uri="{FF2B5EF4-FFF2-40B4-BE49-F238E27FC236}">
                <a16:creationId xmlns:a16="http://schemas.microsoft.com/office/drawing/2014/main" id="{58448246-2392-3F86-ECE0-F570415AFDCA}"/>
              </a:ext>
            </a:extLst>
          </p:cNvPr>
          <p:cNvGrpSpPr>
            <a:grpSpLocks/>
          </p:cNvGrpSpPr>
          <p:nvPr/>
        </p:nvGrpSpPr>
        <p:grpSpPr bwMode="auto">
          <a:xfrm>
            <a:off x="0" y="1389063"/>
            <a:ext cx="5313363" cy="4913312"/>
            <a:chOff x="86" y="1055"/>
            <a:chExt cx="3765" cy="3095"/>
          </a:xfrm>
        </p:grpSpPr>
        <p:sp>
          <p:nvSpPr>
            <p:cNvPr id="79884" name="Rectangle 3">
              <a:extLst>
                <a:ext uri="{FF2B5EF4-FFF2-40B4-BE49-F238E27FC236}">
                  <a16:creationId xmlns:a16="http://schemas.microsoft.com/office/drawing/2014/main" id="{9CEE426F-38BE-921C-94E8-F3F989ECC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" y="1055"/>
              <a:ext cx="3765" cy="3095"/>
            </a:xfrm>
            <a:prstGeom prst="rect">
              <a:avLst/>
            </a:prstGeom>
            <a:solidFill>
              <a:srgbClr val="00279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es-ES" altLang="es-PE"/>
            </a:p>
          </p:txBody>
        </p:sp>
        <p:pic>
          <p:nvPicPr>
            <p:cNvPr id="79885" name="Picture 4">
              <a:extLst>
                <a:ext uri="{FF2B5EF4-FFF2-40B4-BE49-F238E27FC236}">
                  <a16:creationId xmlns:a16="http://schemas.microsoft.com/office/drawing/2014/main" id="{AFF454FC-A603-1F4D-B474-D847B7DEB2B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1081"/>
              <a:ext cx="3686" cy="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875" name="Group 5">
            <a:extLst>
              <a:ext uri="{FF2B5EF4-FFF2-40B4-BE49-F238E27FC236}">
                <a16:creationId xmlns:a16="http://schemas.microsoft.com/office/drawing/2014/main" id="{03DAE699-030C-2122-BDCF-4FC1F3FB1AC2}"/>
              </a:ext>
            </a:extLst>
          </p:cNvPr>
          <p:cNvGrpSpPr>
            <a:grpSpLocks/>
          </p:cNvGrpSpPr>
          <p:nvPr/>
        </p:nvGrpSpPr>
        <p:grpSpPr bwMode="auto">
          <a:xfrm>
            <a:off x="5627688" y="554038"/>
            <a:ext cx="2933700" cy="2633662"/>
            <a:chOff x="3988" y="349"/>
            <a:chExt cx="2079" cy="1659"/>
          </a:xfrm>
        </p:grpSpPr>
        <p:sp>
          <p:nvSpPr>
            <p:cNvPr id="79882" name="Rectangle 6">
              <a:extLst>
                <a:ext uri="{FF2B5EF4-FFF2-40B4-BE49-F238E27FC236}">
                  <a16:creationId xmlns:a16="http://schemas.microsoft.com/office/drawing/2014/main" id="{3390F1AB-75BA-DEEA-B1AF-ACDC160BE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349"/>
              <a:ext cx="2079" cy="1659"/>
            </a:xfrm>
            <a:prstGeom prst="rect">
              <a:avLst/>
            </a:prstGeom>
            <a:solidFill>
              <a:srgbClr val="00279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es-ES" altLang="es-PE"/>
            </a:p>
          </p:txBody>
        </p:sp>
        <p:pic>
          <p:nvPicPr>
            <p:cNvPr id="79883" name="Picture 7">
              <a:extLst>
                <a:ext uri="{FF2B5EF4-FFF2-40B4-BE49-F238E27FC236}">
                  <a16:creationId xmlns:a16="http://schemas.microsoft.com/office/drawing/2014/main" id="{76EE8187-630F-D81C-3D95-39F2A2CC3C8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" y="383"/>
              <a:ext cx="2001" cy="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876" name="Group 8">
            <a:extLst>
              <a:ext uri="{FF2B5EF4-FFF2-40B4-BE49-F238E27FC236}">
                <a16:creationId xmlns:a16="http://schemas.microsoft.com/office/drawing/2014/main" id="{20609D73-7D7F-FC41-F4FC-E1C8764147B5}"/>
              </a:ext>
            </a:extLst>
          </p:cNvPr>
          <p:cNvGrpSpPr>
            <a:grpSpLocks/>
          </p:cNvGrpSpPr>
          <p:nvPr/>
        </p:nvGrpSpPr>
        <p:grpSpPr bwMode="auto">
          <a:xfrm>
            <a:off x="5619750" y="4283075"/>
            <a:ext cx="2679700" cy="2127250"/>
            <a:chOff x="3982" y="2698"/>
            <a:chExt cx="1900" cy="1340"/>
          </a:xfrm>
        </p:grpSpPr>
        <p:sp>
          <p:nvSpPr>
            <p:cNvPr id="79880" name="Rectangle 9">
              <a:extLst>
                <a:ext uri="{FF2B5EF4-FFF2-40B4-BE49-F238E27FC236}">
                  <a16:creationId xmlns:a16="http://schemas.microsoft.com/office/drawing/2014/main" id="{A4C88527-BCFA-47F9-8605-D4C7B9C16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698"/>
              <a:ext cx="1900" cy="1340"/>
            </a:xfrm>
            <a:prstGeom prst="rect">
              <a:avLst/>
            </a:prstGeom>
            <a:solidFill>
              <a:srgbClr val="00279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es-ES" altLang="es-PE"/>
            </a:p>
          </p:txBody>
        </p:sp>
        <p:pic>
          <p:nvPicPr>
            <p:cNvPr id="79881" name="Picture 10">
              <a:extLst>
                <a:ext uri="{FF2B5EF4-FFF2-40B4-BE49-F238E27FC236}">
                  <a16:creationId xmlns:a16="http://schemas.microsoft.com/office/drawing/2014/main" id="{55B08CDC-C546-C9EE-A54D-1AF5436CE01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" t="549"/>
            <a:stretch>
              <a:fillRect/>
            </a:stretch>
          </p:blipFill>
          <p:spPr bwMode="auto">
            <a:xfrm>
              <a:off x="4028" y="2739"/>
              <a:ext cx="1814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77" name="Line 11">
            <a:extLst>
              <a:ext uri="{FF2B5EF4-FFF2-40B4-BE49-F238E27FC236}">
                <a16:creationId xmlns:a16="http://schemas.microsoft.com/office/drawing/2014/main" id="{63A6E5F1-5077-A603-4928-629135041B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5000" y="2197100"/>
            <a:ext cx="0" cy="1944688"/>
          </a:xfrm>
          <a:prstGeom prst="line">
            <a:avLst/>
          </a:prstGeom>
          <a:noFill/>
          <a:ln w="762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9878" name="Line 12">
            <a:extLst>
              <a:ext uri="{FF2B5EF4-FFF2-40B4-BE49-F238E27FC236}">
                <a16:creationId xmlns:a16="http://schemas.microsoft.com/office/drawing/2014/main" id="{B572E228-02D9-EB0A-E798-4D2241B9D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1925" y="2432050"/>
            <a:ext cx="3543300" cy="1703388"/>
          </a:xfrm>
          <a:prstGeom prst="line">
            <a:avLst/>
          </a:prstGeom>
          <a:noFill/>
          <a:ln w="762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9879" name="Rectangle 13">
            <a:extLst>
              <a:ext uri="{FF2B5EF4-FFF2-40B4-BE49-F238E27FC236}">
                <a16:creationId xmlns:a16="http://schemas.microsoft.com/office/drawing/2014/main" id="{0E995702-3775-58A7-9598-8F4CDEF458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7772400" cy="966788"/>
          </a:xfrm>
        </p:spPr>
        <p:txBody>
          <a:bodyPr/>
          <a:lstStyle/>
          <a:p>
            <a:pPr algn="l" eaLnBrk="1" hangingPunct="1"/>
            <a:r>
              <a:rPr lang="en-US" altLang="es-PE" sz="4400">
                <a:effectLst/>
              </a:rPr>
              <a:t>Biopsia Estereotactica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3 Marcador de contenido" descr="mammo 01.jpg">
            <a:extLst>
              <a:ext uri="{FF2B5EF4-FFF2-40B4-BE49-F238E27FC236}">
                <a16:creationId xmlns:a16="http://schemas.microsoft.com/office/drawing/2014/main" id="{2C84B9D3-59EB-CD58-A330-A6ECAED8B20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481263"/>
            <a:ext cx="4191000" cy="2763837"/>
          </a:xfrm>
          <a:ln w="38100">
            <a:solidFill>
              <a:schemeClr val="bg2"/>
            </a:solidFill>
          </a:ln>
        </p:spPr>
      </p:pic>
      <p:pic>
        <p:nvPicPr>
          <p:cNvPr id="80899" name="6 Marcador de contenido" descr="mammo 02.jpg">
            <a:extLst>
              <a:ext uri="{FF2B5EF4-FFF2-40B4-BE49-F238E27FC236}">
                <a16:creationId xmlns:a16="http://schemas.microsoft.com/office/drawing/2014/main" id="{0246C027-A423-DE81-81C6-4623DC6046F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9" b="10220"/>
          <a:stretch>
            <a:fillRect/>
          </a:stretch>
        </p:blipFill>
        <p:spPr>
          <a:xfrm>
            <a:off x="5435600" y="1484313"/>
            <a:ext cx="3094038" cy="3992562"/>
          </a:xfrm>
          <a:ln w="38100">
            <a:solidFill>
              <a:schemeClr val="bg2"/>
            </a:solidFill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57B3D-BD53-E942-69F5-F24519AA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B4F3D-4ECE-7886-2E43-25ECD2661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Cáncer de mama es el más frecuente en la mujer.</a:t>
            </a:r>
          </a:p>
          <a:p>
            <a:r>
              <a:rPr lang="es-PE" dirty="0"/>
              <a:t>Se puede diagnosticar tempranamente.</a:t>
            </a:r>
          </a:p>
          <a:p>
            <a:r>
              <a:rPr lang="es-PE" dirty="0"/>
              <a:t>La mortalidad depende de la agresividad del tumor y del estadio clínico.</a:t>
            </a:r>
          </a:p>
          <a:p>
            <a:r>
              <a:rPr lang="es-PE" dirty="0"/>
              <a:t>El Gold estandar es la Mamografia Digital.</a:t>
            </a:r>
          </a:p>
          <a:p>
            <a:r>
              <a:rPr lang="es-PE"/>
              <a:t>Toda mujer mayor de 40 años, deberia tener examen de mamas.</a:t>
            </a:r>
          </a:p>
        </p:txBody>
      </p:sp>
    </p:spTree>
    <p:extLst>
      <p:ext uri="{BB962C8B-B14F-4D97-AF65-F5344CB8AC3E}">
        <p14:creationId xmlns:p14="http://schemas.microsoft.com/office/powerpoint/2010/main" val="321795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571750" y="788988"/>
            <a:ext cx="41465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s-ES_tradnl" sz="2400" b="1">
                <a:solidFill>
                  <a:srgbClr val="FF0000"/>
                </a:solidFill>
              </a:rPr>
              <a:t>CANCER DE MAMA</a:t>
            </a:r>
          </a:p>
          <a:p>
            <a:pPr algn="ctr" eaLnBrk="0" hangingPunct="0">
              <a:lnSpc>
                <a:spcPct val="130000"/>
              </a:lnSpc>
            </a:pPr>
            <a:r>
              <a:rPr lang="es-ES_tradnl" sz="2400" b="1">
                <a:solidFill>
                  <a:srgbClr val="FF0000"/>
                </a:solidFill>
              </a:rPr>
              <a:t>PROYECCION EN EL PERU</a:t>
            </a:r>
            <a:endParaRPr lang="es-ES" sz="2400" b="1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2209800"/>
            <a:ext cx="6858000" cy="3581400"/>
            <a:chOff x="768" y="1296"/>
            <a:chExt cx="4320" cy="2256"/>
          </a:xfrm>
        </p:grpSpPr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960" y="1535"/>
              <a:ext cx="3932" cy="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b="1">
                  <a:solidFill>
                    <a:schemeClr val="folHlink"/>
                  </a:solidFill>
                </a:rPr>
                <a:t> AÑO		  Nº CASOS	TASA DE INCIDENCIA</a:t>
              </a:r>
            </a:p>
            <a:p>
              <a:pPr eaLnBrk="0" hangingPunct="0"/>
              <a:r>
                <a:rPr lang="es-ES_tradnl" b="1">
                  <a:solidFill>
                    <a:schemeClr val="folHlink"/>
                  </a:solidFill>
                </a:rPr>
                <a:t>				  CRUDA (100,000)</a:t>
              </a:r>
            </a:p>
            <a:p>
              <a:pPr eaLnBrk="0" hangingPunct="0"/>
              <a:endParaRPr lang="es-ES_tradnl" b="1">
                <a:solidFill>
                  <a:schemeClr val="folHlink"/>
                </a:solidFill>
              </a:endParaRPr>
            </a:p>
            <a:p>
              <a:pPr eaLnBrk="0" hangingPunct="0">
                <a:lnSpc>
                  <a:spcPct val="170000"/>
                </a:lnSpc>
              </a:pPr>
              <a:r>
                <a:rPr lang="es-ES_tradnl" sz="2400" b="1">
                  <a:solidFill>
                    <a:srgbClr val="66FFFF"/>
                  </a:solidFill>
                </a:rPr>
                <a:t>2,000		3,155		   24.384  (30.3)</a:t>
              </a:r>
            </a:p>
            <a:p>
              <a:pPr eaLnBrk="0" hangingPunct="0">
                <a:lnSpc>
                  <a:spcPct val="170000"/>
                </a:lnSpc>
              </a:pPr>
              <a:r>
                <a:rPr lang="es-ES_tradnl" sz="2400" b="1">
                  <a:solidFill>
                    <a:srgbClr val="66FFFF"/>
                  </a:solidFill>
                </a:rPr>
                <a:t>2,020		5,643		   33.122</a:t>
              </a:r>
            </a:p>
            <a:p>
              <a:pPr eaLnBrk="0" hangingPunct="0">
                <a:lnSpc>
                  <a:spcPct val="170000"/>
                </a:lnSpc>
              </a:pPr>
              <a:r>
                <a:rPr lang="es-ES_tradnl" sz="2400" b="1">
                  <a:solidFill>
                    <a:srgbClr val="66FFFF"/>
                  </a:solidFill>
                </a:rPr>
                <a:t>2,050		9,734		   45.519</a:t>
              </a:r>
              <a:endParaRPr lang="es-ES" sz="2400" b="1">
                <a:solidFill>
                  <a:srgbClr val="66FFFF"/>
                </a:solidFill>
              </a:endParaRPr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768" y="1296"/>
              <a:ext cx="4320" cy="2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82950" name="Line 6"/>
            <p:cNvSpPr>
              <a:spLocks noChangeShapeType="1"/>
            </p:cNvSpPr>
            <p:nvPr/>
          </p:nvSpPr>
          <p:spPr bwMode="auto">
            <a:xfrm>
              <a:off x="768" y="2016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PREVENCION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/>
              <a:t>Este cáncer tiene una elevada incidencia y mortalidad (9 M), y tiene una repercusión física, psicológica y económica importante.</a:t>
            </a:r>
          </a:p>
          <a:p>
            <a:r>
              <a:rPr lang="es-PE" dirty="0"/>
              <a:t>En Lima - Perú, es la primera causa de cáncer en la mujer.</a:t>
            </a:r>
          </a:p>
          <a:p>
            <a:r>
              <a:rPr lang="es-PE" dirty="0"/>
              <a:t>Principal factor pronóstico es el estadio clínico: a tumores más grandes, menor sobrevida.</a:t>
            </a:r>
          </a:p>
          <a:p>
            <a:endParaRPr lang="es-P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PREVENCION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Prevención primaria: </a:t>
            </a:r>
          </a:p>
          <a:p>
            <a:pPr lvl="1"/>
            <a:r>
              <a:rPr lang="es-PE" dirty="0"/>
              <a:t>Promoción de la salud: cambios de conductas.</a:t>
            </a:r>
          </a:p>
          <a:p>
            <a:pPr lvl="1"/>
            <a:r>
              <a:rPr lang="es-PE" dirty="0"/>
              <a:t>Protección de la salud</a:t>
            </a:r>
          </a:p>
          <a:p>
            <a:pPr lvl="1"/>
            <a:r>
              <a:rPr lang="es-PE" dirty="0"/>
              <a:t>Quimioprofilaxis.</a:t>
            </a:r>
          </a:p>
          <a:p>
            <a:r>
              <a:rPr lang="es-PE" dirty="0"/>
              <a:t>Prevención secundaria: diagnóstico precoz</a:t>
            </a:r>
          </a:p>
          <a:p>
            <a:r>
              <a:rPr lang="es-PE" dirty="0"/>
              <a:t>Prevención terciaria:</a:t>
            </a:r>
          </a:p>
          <a:p>
            <a:pPr lvl="1"/>
            <a:endParaRPr lang="es-P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PREVENCION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Generalmente, en cáncer de mama la prevención secundaria, es la herramienta principal de apoyo. (diagnóstico precoz, cribado o screening)</a:t>
            </a:r>
          </a:p>
          <a:p>
            <a:r>
              <a:rPr lang="es-PE" dirty="0"/>
              <a:t>Aplicando programas de cribado.</a:t>
            </a:r>
          </a:p>
          <a:p>
            <a:pPr>
              <a:buNone/>
            </a:pPr>
            <a:endParaRPr lang="es-P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166</TotalTime>
  <Words>1301</Words>
  <Application>Microsoft Office PowerPoint</Application>
  <PresentationFormat>Presentación en pantalla (4:3)</PresentationFormat>
  <Paragraphs>267</Paragraphs>
  <Slides>56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70" baseType="lpstr">
      <vt:lpstr>Aptos</vt:lpstr>
      <vt:lpstr>Arial</vt:lpstr>
      <vt:lpstr>Book Antiqua</vt:lpstr>
      <vt:lpstr>Calibri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Metro</vt:lpstr>
      <vt:lpstr>Image</vt:lpstr>
      <vt:lpstr>Gráfico</vt:lpstr>
      <vt:lpstr>PREVENCIÓN Y DETECCIÓN TEMPRANA del CANCER DE MAMA</vt:lpstr>
      <vt:lpstr>PREVENCION</vt:lpstr>
      <vt:lpstr>PREVENCION</vt:lpstr>
      <vt:lpstr>Presentación de PowerPoint</vt:lpstr>
      <vt:lpstr>Presentación de PowerPoint</vt:lpstr>
      <vt:lpstr>Presentación de PowerPoint</vt:lpstr>
      <vt:lpstr>PREVENCION</vt:lpstr>
      <vt:lpstr>PREVENCION</vt:lpstr>
      <vt:lpstr>PREVENCION</vt:lpstr>
      <vt:lpstr>PREVENCION</vt:lpstr>
      <vt:lpstr>PREVENCION</vt:lpstr>
      <vt:lpstr>Presentación de PowerPoint</vt:lpstr>
      <vt:lpstr>Características del cribado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Persona de riesgo</vt:lpstr>
      <vt:lpstr>FACTORES DE RIESGO</vt:lpstr>
      <vt:lpstr>Diagnóstico de cáncer de mama</vt:lpstr>
      <vt:lpstr>Presentación de PowerPoint</vt:lpstr>
      <vt:lpstr>Diagnóstico de cáncer de mama</vt:lpstr>
      <vt:lpstr>DIAGNOSTICO CLINICO</vt:lpstr>
      <vt:lpstr>Presentación de PowerPoint</vt:lpstr>
      <vt:lpstr>IMÁGENES</vt:lpstr>
      <vt:lpstr>Presentación de PowerPoint</vt:lpstr>
      <vt:lpstr>Presentación de PowerPoint</vt:lpstr>
      <vt:lpstr>Presentación de PowerPoint</vt:lpstr>
      <vt:lpstr>BIRADS   Breast Imaging Reporting and Data System</vt:lpstr>
      <vt:lpstr>BIRADS  Recomendaciones </vt:lpstr>
      <vt:lpstr>Presentación de PowerPoint</vt:lpstr>
      <vt:lpstr>Presentación de PowerPoint</vt:lpstr>
      <vt:lpstr>Procedimiento “Especiales” para el diagnostico del cáncer de mama palpable</vt:lpstr>
      <vt:lpstr>Aspiración aguja fina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LOCALIZACION DE LESION CON ARPON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Biopsia por ultrasonido</vt:lpstr>
      <vt:lpstr>Presentación de PowerPoint</vt:lpstr>
      <vt:lpstr>Presentación de PowerPoint</vt:lpstr>
      <vt:lpstr>Presentación de PowerPoint</vt:lpstr>
      <vt:lpstr>Biopsia Estereotactica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PREVENCION EN CANCER DE MAMA</dc:title>
  <dc:creator>USER</dc:creator>
  <cp:lastModifiedBy>David Urquizo</cp:lastModifiedBy>
  <cp:revision>18</cp:revision>
  <dcterms:created xsi:type="dcterms:W3CDTF">2009-10-21T22:47:17Z</dcterms:created>
  <dcterms:modified xsi:type="dcterms:W3CDTF">2025-03-26T03:45:07Z</dcterms:modified>
</cp:coreProperties>
</file>