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72" r:id="rId4"/>
    <p:sldId id="273" r:id="rId5"/>
    <p:sldId id="271" r:id="rId6"/>
    <p:sldId id="258" r:id="rId7"/>
    <p:sldId id="263" r:id="rId8"/>
    <p:sldId id="260" r:id="rId9"/>
    <p:sldId id="274" r:id="rId10"/>
    <p:sldId id="275" r:id="rId11"/>
    <p:sldId id="276" r:id="rId12"/>
    <p:sldId id="277" r:id="rId13"/>
    <p:sldId id="280" r:id="rId14"/>
    <p:sldId id="281" r:id="rId15"/>
    <p:sldId id="266" r:id="rId16"/>
    <p:sldId id="283" r:id="rId17"/>
    <p:sldId id="267" r:id="rId18"/>
    <p:sldId id="285" r:id="rId19"/>
    <p:sldId id="268" r:id="rId20"/>
    <p:sldId id="286" r:id="rId21"/>
    <p:sldId id="269" r:id="rId22"/>
    <p:sldId id="284" r:id="rId23"/>
    <p:sldId id="279" r:id="rId24"/>
    <p:sldId id="262" r:id="rId25"/>
    <p:sldId id="278" r:id="rId26"/>
    <p:sldId id="287" r:id="rId27"/>
    <p:sldId id="289" r:id="rId28"/>
    <p:sldId id="288" r:id="rId29"/>
    <p:sldId id="261" r:id="rId30"/>
    <p:sldId id="270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E117-B73C-4C7C-89EF-F1BB62D0F29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814A-83DB-4E82-AB22-AE9712E544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282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547AA-3EF1-8FB6-1052-ACE046C56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8ABC99-6D08-2177-0FF7-0C91E0BC9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A1E7EE0-D673-337B-BD05-570D530FF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EBAABB-7F81-9C48-2310-9564355B0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814A-83DB-4E82-AB22-AE9712E5442A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89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814A-83DB-4E82-AB22-AE9712E5442A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430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792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475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80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718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333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99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43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726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282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62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403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650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398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046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551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543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A2F4-AAC3-47AB-87C4-3BF0C3769114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D8108D-AD04-416A-82C7-E8A2B809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180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A1CA0-0B55-EFB5-6E1F-FB1BEA77A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590" y="109762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s-PE" sz="6600" dirty="0"/>
              <a:t>Oligoelementos en el paciente hospitalizado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718E02-EDB8-525E-91E6-502D57F29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endParaRPr lang="es-PE" dirty="0"/>
          </a:p>
          <a:p>
            <a:pPr algn="r"/>
            <a:r>
              <a:rPr lang="es-PE" sz="12800" dirty="0"/>
              <a:t>Alex Jaymez </a:t>
            </a:r>
          </a:p>
          <a:p>
            <a:pPr algn="r"/>
            <a:r>
              <a:rPr lang="es-PE" sz="4900" dirty="0"/>
              <a:t>Medicina Interna –Medicina Intensiva</a:t>
            </a:r>
          </a:p>
          <a:p>
            <a:pPr algn="r"/>
            <a:r>
              <a:rPr lang="es-PE" sz="4900" dirty="0"/>
              <a:t>Clinica Internacional</a:t>
            </a:r>
          </a:p>
          <a:p>
            <a:pPr algn="r"/>
            <a:r>
              <a:rPr lang="es-PE" sz="4900" dirty="0"/>
              <a:t>Hospital Arzobispo Loayza</a:t>
            </a:r>
          </a:p>
          <a:p>
            <a:pPr algn="r"/>
            <a:r>
              <a:rPr lang="es-PE" sz="4900" dirty="0"/>
              <a:t>Universidad Peruana Cayetano Heredia</a:t>
            </a:r>
          </a:p>
        </p:txBody>
      </p:sp>
    </p:spTree>
    <p:extLst>
      <p:ext uri="{BB962C8B-B14F-4D97-AF65-F5344CB8AC3E}">
        <p14:creationId xmlns:p14="http://schemas.microsoft.com/office/powerpoint/2010/main" val="204174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3BA35-8E4C-DAB2-8978-A73FE37D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Absorción normal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C05ED4-E550-AED5-E9DC-8CA9461F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000" dirty="0"/>
              <a:t>La ingesta diaria normal da el aporte adecuado </a:t>
            </a:r>
          </a:p>
          <a:p>
            <a:r>
              <a:rPr lang="es-PE" sz="2000" dirty="0"/>
              <a:t>Cada elemento tiene una absorción variable</a:t>
            </a:r>
          </a:p>
          <a:p>
            <a:pPr lvl="1"/>
            <a:r>
              <a:rPr lang="es-PE" sz="2000" dirty="0"/>
              <a:t>Cromo 0.4 al 2.5%</a:t>
            </a:r>
          </a:p>
          <a:p>
            <a:pPr lvl="1"/>
            <a:r>
              <a:rPr lang="es-PE" sz="2000" dirty="0"/>
              <a:t>Selenio 90%</a:t>
            </a:r>
          </a:p>
          <a:p>
            <a:pPr lvl="1"/>
            <a:r>
              <a:rPr lang="es-PE" sz="2000" dirty="0"/>
              <a:t>Presencia de otros elementos: ante la vitamina C, hierro y zinc, el cobre se absorbe menos.</a:t>
            </a:r>
          </a:p>
          <a:p>
            <a:pPr lvl="1"/>
            <a:r>
              <a:rPr lang="es-PE" sz="2000" dirty="0"/>
              <a:t>cobalto y manganeso tienen absorción inversamente proporcional a la del hierro porque compiten por el transportador.</a:t>
            </a:r>
          </a:p>
        </p:txBody>
      </p:sp>
    </p:spTree>
    <p:extLst>
      <p:ext uri="{BB962C8B-B14F-4D97-AF65-F5344CB8AC3E}">
        <p14:creationId xmlns:p14="http://schemas.microsoft.com/office/powerpoint/2010/main" val="298221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9F672-997F-AC9F-1DE5-5ACB6DAD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Absorción en la enfermedad crítica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F873CB-6B54-4359-35DC-AD723E20B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2000" dirty="0"/>
              <a:t>Alterada por cambios en la homeostasis.</a:t>
            </a:r>
          </a:p>
          <a:p>
            <a:r>
              <a:rPr lang="es-PE" sz="2000" dirty="0"/>
              <a:t>Disminución de la ingesta.</a:t>
            </a:r>
          </a:p>
          <a:p>
            <a:r>
              <a:rPr lang="es-PE" sz="2000" dirty="0"/>
              <a:t>Disminución de la motilidad del tracto digestivo.</a:t>
            </a:r>
          </a:p>
          <a:p>
            <a:r>
              <a:rPr lang="es-PE" sz="2000" dirty="0"/>
              <a:t>Cambios en el flujo sanguíneo regional.</a:t>
            </a:r>
          </a:p>
          <a:p>
            <a:r>
              <a:rPr lang="es-PE" sz="2000" dirty="0"/>
              <a:t>Aumento de la permeabilidad del tracto digestivo.</a:t>
            </a:r>
          </a:p>
          <a:p>
            <a:r>
              <a:rPr lang="es-PE" sz="2000" dirty="0"/>
              <a:t>Edema de pared intestinal.</a:t>
            </a:r>
          </a:p>
          <a:p>
            <a:r>
              <a:rPr lang="es-PE" sz="2000" dirty="0"/>
              <a:t>Bypass de la absorción gástrica.</a:t>
            </a:r>
          </a:p>
        </p:txBody>
      </p:sp>
    </p:spTree>
    <p:extLst>
      <p:ext uri="{BB962C8B-B14F-4D97-AF65-F5344CB8AC3E}">
        <p14:creationId xmlns:p14="http://schemas.microsoft.com/office/powerpoint/2010/main" val="237221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DCE03-B150-963A-B98B-953DBACE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Mecanismos de absorción: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317A6CD-0B3D-2EAD-37F6-E69E465B2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757" y="1620350"/>
            <a:ext cx="8433012" cy="47000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A90E66-D3E5-8E8C-9C90-AFDC31E186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-1" r="74" b="75"/>
          <a:stretch/>
        </p:blipFill>
        <p:spPr>
          <a:xfrm>
            <a:off x="8200104" y="6378643"/>
            <a:ext cx="2730403" cy="2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26103-3389-16DD-C256-D2CF35F5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Transporte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F32E9-BBF6-7457-3A15-510D61365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PE" sz="2200" dirty="0"/>
              <a:t>Se unen a proteínas transportadoras</a:t>
            </a:r>
            <a:r>
              <a:rPr lang="es-PE" dirty="0"/>
              <a:t>:</a:t>
            </a:r>
          </a:p>
          <a:p>
            <a:pPr marL="0" indent="0">
              <a:buNone/>
            </a:pPr>
            <a:endParaRPr lang="es-PE" dirty="0"/>
          </a:p>
          <a:p>
            <a:pPr lvl="1"/>
            <a:r>
              <a:rPr lang="es-PE" sz="2800" dirty="0"/>
              <a:t>Albumina: cromo, cobre, zinc, manganeso</a:t>
            </a:r>
          </a:p>
          <a:p>
            <a:pPr lvl="1"/>
            <a:r>
              <a:rPr lang="es-PE" sz="2800" dirty="0" err="1"/>
              <a:t>Metalotioneina</a:t>
            </a:r>
            <a:r>
              <a:rPr lang="es-PE" sz="2800" dirty="0"/>
              <a:t>: zinc, cobre, selenio</a:t>
            </a:r>
          </a:p>
          <a:p>
            <a:pPr lvl="1"/>
            <a:r>
              <a:rPr lang="es-PE" sz="2800" dirty="0"/>
              <a:t>Transferrina: cromo, manganeso, hierro</a:t>
            </a:r>
          </a:p>
          <a:p>
            <a:pPr lvl="1"/>
            <a:r>
              <a:rPr lang="es-PE" sz="2800" dirty="0"/>
              <a:t>Proteínas especificas: cobre con ceruloplasmina y </a:t>
            </a:r>
            <a:r>
              <a:rPr lang="es-PE" sz="2800" dirty="0" err="1"/>
              <a:t>transcupreina</a:t>
            </a:r>
            <a:endParaRPr lang="es-PE" sz="2800" dirty="0"/>
          </a:p>
          <a:p>
            <a:pPr lvl="1"/>
            <a:r>
              <a:rPr lang="es-PE" sz="2800" dirty="0"/>
              <a:t>Cobalto se incorpora a la vitamina B12 = cobalamina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6898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AF071-D351-0269-702F-1B18790A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Almacenamiento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C006EA-CA36-93D1-CE89-0F7979A26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Sistema músculo esquelético: 2/3 partes del cobre y 75% del zinc corporal</a:t>
            </a:r>
          </a:p>
          <a:p>
            <a:r>
              <a:rPr lang="es-PE" sz="2400" dirty="0"/>
              <a:t>Manganeso 40% en los huesos, el resto en cerebro, </a:t>
            </a:r>
            <a:r>
              <a:rPr lang="es-PE" sz="2400" dirty="0" err="1"/>
              <a:t>pancreas</a:t>
            </a:r>
            <a:r>
              <a:rPr lang="es-PE" sz="2400" dirty="0"/>
              <a:t> e hígado</a:t>
            </a:r>
          </a:p>
          <a:p>
            <a:r>
              <a:rPr lang="es-PE" sz="2400" dirty="0"/>
              <a:t>Selenio 50% sistema musculo </a:t>
            </a:r>
            <a:r>
              <a:rPr lang="es-PE" sz="2400" dirty="0" err="1"/>
              <a:t>esqueletico</a:t>
            </a:r>
            <a:endParaRPr lang="es-PE" sz="2400" dirty="0"/>
          </a:p>
          <a:p>
            <a:r>
              <a:rPr lang="es-PE" sz="2400" dirty="0"/>
              <a:t>Hierro 50 % esta en la hemoglobina y 25% en el hígado</a:t>
            </a:r>
          </a:p>
          <a:p>
            <a:r>
              <a:rPr lang="es-PE" sz="2400" dirty="0"/>
              <a:t>Tiroides 75% del yodo</a:t>
            </a:r>
          </a:p>
        </p:txBody>
      </p:sp>
    </p:spTree>
    <p:extLst>
      <p:ext uri="{BB962C8B-B14F-4D97-AF65-F5344CB8AC3E}">
        <p14:creationId xmlns:p14="http://schemas.microsoft.com/office/powerpoint/2010/main" val="192508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AC220-1E53-A574-152A-F99870A3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Almacenamiento en la enfermedad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93EACF-AFC2-DAE6-E895-5FDBD287B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PE" sz="2400" dirty="0"/>
              <a:t>Respuesta inflamatoria aguda: oligoelementos difíciles de interpretar,  </a:t>
            </a:r>
          </a:p>
          <a:p>
            <a:r>
              <a:rPr lang="es-PE" sz="2400" dirty="0"/>
              <a:t>La redistribución de proteínas del intravascular al intersticio se asocia con disminución de oligoelementos que se unen a proteínas.</a:t>
            </a:r>
          </a:p>
          <a:p>
            <a:r>
              <a:rPr lang="es-PE" sz="2400" dirty="0"/>
              <a:t>Albumina baja = baja zinc, cobre, selenio</a:t>
            </a:r>
          </a:p>
          <a:p>
            <a:r>
              <a:rPr lang="es-PE" sz="2400" dirty="0"/>
              <a:t>Hierro y zinc se redistribuyen en el hígado</a:t>
            </a:r>
          </a:p>
          <a:p>
            <a:r>
              <a:rPr lang="es-PE" sz="2400" dirty="0">
                <a:solidFill>
                  <a:srgbClr val="000000"/>
                </a:solidFill>
              </a:rPr>
              <a:t>Ferritinas y transferrinas se comportan como reactantes de fase aguda, lo que puede elevar los niveles de cobre. </a:t>
            </a:r>
            <a:endParaRPr lang="es-PE" sz="2400" b="0" i="0" u="none" strike="noStrike" baseline="0" dirty="0">
              <a:solidFill>
                <a:srgbClr val="000000"/>
              </a:solidFill>
            </a:endParaRPr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362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222B9-37BD-127E-9F05-0363CD59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Eliminación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2B6528-AF61-89D2-6826-C4D4349D2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sz="2400" dirty="0"/>
              <a:t>Normalmente por tracto digestivo y renal.</a:t>
            </a:r>
          </a:p>
          <a:p>
            <a:endParaRPr lang="es-PE" sz="2400" dirty="0"/>
          </a:p>
          <a:p>
            <a:r>
              <a:rPr lang="es-PE" sz="2400" dirty="0"/>
              <a:t>En enfermedad hepática o renal puede disminuir su eliminación. También puede incrementarse la perdida renal y digestiva.</a:t>
            </a:r>
          </a:p>
          <a:p>
            <a:r>
              <a:rPr lang="es-PE" sz="2400" dirty="0"/>
              <a:t>La terapia de reemplazo  renal elimina cobre, hierro, zinc y otros.</a:t>
            </a:r>
          </a:p>
          <a:p>
            <a:r>
              <a:rPr lang="es-PE" sz="2400" dirty="0"/>
              <a:t>El manganeso tiende a acumularse en ganglios basales y corteza y se asocia con deterioro cognitivo.</a:t>
            </a:r>
          </a:p>
          <a:p>
            <a:r>
              <a:rPr lang="es-PE" sz="2400" dirty="0"/>
              <a:t>Zinc por perdidas digestivas puede requerirse hasta de 12 g/, en grandes quemados hasta 40 g/d</a:t>
            </a:r>
          </a:p>
          <a:p>
            <a:endParaRPr lang="es-PE" sz="24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55745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38F5A-485A-AC17-F2FF-62CBD9E5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Oligoelementos son afectados por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EA4367-5BE2-420D-9498-960A929A7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s-PE" dirty="0"/>
          </a:p>
          <a:p>
            <a:r>
              <a:rPr lang="es-PE" sz="2800" dirty="0"/>
              <a:t>Ingesta disminuida: lesiones del aparato digestivo</a:t>
            </a:r>
          </a:p>
          <a:p>
            <a:r>
              <a:rPr lang="es-PE" sz="2800" dirty="0"/>
              <a:t>Perdida de fluidos: fistulas, diarrea, drenajes, quemaduras</a:t>
            </a:r>
          </a:p>
          <a:p>
            <a:r>
              <a:rPr lang="es-PE" sz="2800" dirty="0"/>
              <a:t>Hipercatabolia: sepsis, pancreatitis,  quemaduras</a:t>
            </a:r>
          </a:p>
          <a:p>
            <a:r>
              <a:rPr lang="es-PE" sz="2800" dirty="0"/>
              <a:t>Aumento del estrés oxidativo: obesidad, tabaquismo, alcohol</a:t>
            </a:r>
          </a:p>
          <a:p>
            <a:r>
              <a:rPr lang="es-PE" sz="2800" dirty="0"/>
              <a:t>La reparación de tejidos: trauma, cirugías.</a:t>
            </a:r>
          </a:p>
        </p:txBody>
      </p:sp>
    </p:spTree>
    <p:extLst>
      <p:ext uri="{BB962C8B-B14F-4D97-AF65-F5344CB8AC3E}">
        <p14:creationId xmlns:p14="http://schemas.microsoft.com/office/powerpoint/2010/main" val="72572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4CEA8-F6A3-09DC-99B2-842C67CC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287"/>
            <a:ext cx="10515600" cy="800484"/>
          </a:xfrm>
        </p:spPr>
        <p:txBody>
          <a:bodyPr/>
          <a:lstStyle/>
          <a:p>
            <a:pPr algn="ctr"/>
            <a:r>
              <a:rPr lang="es-PE" dirty="0"/>
              <a:t>Deficiencia de oligoelementos</a:t>
            </a:r>
          </a:p>
        </p:txBody>
      </p:sp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D0511E63-2514-06E6-BFB0-AEB350D55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41" y="839540"/>
            <a:ext cx="9797143" cy="5566787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34B2D69-B5A9-025A-03E1-8B8E83A6CBD9}"/>
              </a:ext>
            </a:extLst>
          </p:cNvPr>
          <p:cNvSpPr/>
          <p:nvPr/>
        </p:nvSpPr>
        <p:spPr>
          <a:xfrm>
            <a:off x="1180516" y="6332102"/>
            <a:ext cx="8269793" cy="35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dirty="0"/>
              <a:t>Condiciones asociadas a déficit de oligoelementos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03248E-9C06-9E36-A1A5-2E4BE8056566}"/>
              </a:ext>
            </a:extLst>
          </p:cNvPr>
          <p:cNvSpPr/>
          <p:nvPr/>
        </p:nvSpPr>
        <p:spPr>
          <a:xfrm>
            <a:off x="7886171" y="6321928"/>
            <a:ext cx="3091488" cy="331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sz="900" dirty="0"/>
              <a:t>ESPEN </a:t>
            </a:r>
            <a:r>
              <a:rPr lang="es-PE" sz="900" dirty="0" err="1"/>
              <a:t>Guideline</a:t>
            </a:r>
            <a:r>
              <a:rPr lang="es-PE" sz="900" dirty="0"/>
              <a:t>,,, Clinical Nutrition 43(2024): 825-857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16AA44-80DD-F726-2BE2-322B943A8B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-1" r="74" b="75"/>
          <a:stretch/>
        </p:blipFill>
        <p:spPr>
          <a:xfrm>
            <a:off x="8623397" y="6490727"/>
            <a:ext cx="2730403" cy="2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4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A176F-5725-E4F7-13E4-E2789212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dirty="0"/>
              <a:t>Deficiencia de oligoelementos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B5D502A-5D58-0447-A3DA-9E30BF44E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684539"/>
              </p:ext>
            </p:extLst>
          </p:nvPr>
        </p:nvGraphicFramePr>
        <p:xfrm>
          <a:off x="1122107" y="1978193"/>
          <a:ext cx="9947786" cy="402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40">
                  <a:extLst>
                    <a:ext uri="{9D8B030D-6E8A-4147-A177-3AD203B41FA5}">
                      <a16:colId xmlns:a16="http://schemas.microsoft.com/office/drawing/2014/main" val="387756326"/>
                    </a:ext>
                  </a:extLst>
                </a:gridCol>
                <a:gridCol w="8412146">
                  <a:extLst>
                    <a:ext uri="{9D8B030D-6E8A-4147-A177-3AD203B41FA5}">
                      <a16:colId xmlns:a16="http://schemas.microsoft.com/office/drawing/2014/main" val="1824041295"/>
                    </a:ext>
                  </a:extLst>
                </a:gridCol>
              </a:tblGrid>
              <a:tr h="504045">
                <a:tc>
                  <a:txBody>
                    <a:bodyPr/>
                    <a:lstStyle/>
                    <a:p>
                      <a:r>
                        <a:rPr lang="es-PE" sz="2400" dirty="0"/>
                        <a:t>Elemento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Problema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498432"/>
                  </a:ext>
                </a:extLst>
              </a:tr>
              <a:tr h="869995">
                <a:tc>
                  <a:txBody>
                    <a:bodyPr/>
                    <a:lstStyle/>
                    <a:p>
                      <a:r>
                        <a:rPr lang="es-PE" sz="2400" dirty="0"/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400" dirty="0"/>
                        <a:t>Retraso en la cicatrización, aumento susceptibilidad de infecciones, compromiso de función inmune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24095"/>
                  </a:ext>
                </a:extLst>
              </a:tr>
              <a:tr h="504045">
                <a:tc>
                  <a:txBody>
                    <a:bodyPr/>
                    <a:lstStyle/>
                    <a:p>
                      <a:r>
                        <a:rPr lang="es-PE" sz="2400" dirty="0"/>
                        <a:t>Cobre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400" dirty="0"/>
                        <a:t>Anemia, neutropenia, alteraciones neurológicas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02073"/>
                  </a:ext>
                </a:extLst>
              </a:tr>
              <a:tr h="504045">
                <a:tc>
                  <a:txBody>
                    <a:bodyPr/>
                    <a:lstStyle/>
                    <a:p>
                      <a:r>
                        <a:rPr lang="es-PE" sz="2400" dirty="0"/>
                        <a:t>Selenio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400" dirty="0"/>
                        <a:t>Disfunción inmunológica, mayor riesgo de infecciones, cardiomiopatía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90183"/>
                  </a:ext>
                </a:extLst>
              </a:tr>
              <a:tr h="504045">
                <a:tc>
                  <a:txBody>
                    <a:bodyPr/>
                    <a:lstStyle/>
                    <a:p>
                      <a:r>
                        <a:rPr lang="es-PE" sz="2400" dirty="0"/>
                        <a:t>Hierro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400" dirty="0"/>
                        <a:t>Anemia ferropénica, fatiga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242640"/>
                  </a:ext>
                </a:extLst>
              </a:tr>
              <a:tr h="504045">
                <a:tc>
                  <a:txBody>
                    <a:bodyPr/>
                    <a:lstStyle/>
                    <a:p>
                      <a:r>
                        <a:rPr lang="es-PE" sz="2400" dirty="0"/>
                        <a:t>Yodo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400" dirty="0"/>
                        <a:t>Hipotiroidismo, alteraciones metabólicas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85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8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BA6C3-6E46-014B-8126-22577FCE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CF86F5-4A08-C56D-6C8F-A95C081E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 algn="r">
              <a:buNone/>
            </a:pPr>
            <a:r>
              <a:rPr lang="es-PE" dirty="0"/>
              <a:t>No conflicto de intereses</a:t>
            </a:r>
          </a:p>
        </p:txBody>
      </p:sp>
    </p:spTree>
    <p:extLst>
      <p:ext uri="{BB962C8B-B14F-4D97-AF65-F5344CB8AC3E}">
        <p14:creationId xmlns:p14="http://schemas.microsoft.com/office/powerpoint/2010/main" val="389594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1AB6A-9731-8B92-999C-5DB184E4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45"/>
            <a:ext cx="10515600" cy="880871"/>
          </a:xfrm>
        </p:spPr>
        <p:txBody>
          <a:bodyPr/>
          <a:lstStyle/>
          <a:p>
            <a:pPr algn="ctr"/>
            <a:r>
              <a:rPr lang="es-PE" dirty="0"/>
              <a:t>Exceso de oligoelementos</a:t>
            </a:r>
          </a:p>
        </p:txBody>
      </p:sp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0C75DE04-BC09-B69A-24BF-53F34CABE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90" y="825910"/>
            <a:ext cx="8662220" cy="5352921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648D107-9D28-3897-DE9E-6E3D8E2B4DF1}"/>
              </a:ext>
            </a:extLst>
          </p:cNvPr>
          <p:cNvSpPr/>
          <p:nvPr/>
        </p:nvSpPr>
        <p:spPr>
          <a:xfrm>
            <a:off x="1764890" y="6178831"/>
            <a:ext cx="8283678" cy="428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dirty="0"/>
              <a:t>Condiciones asociadas al exceso de oligoelementos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227E3F4-8579-F0D3-1596-DBDDBC227D42}"/>
              </a:ext>
            </a:extLst>
          </p:cNvPr>
          <p:cNvSpPr/>
          <p:nvPr/>
        </p:nvSpPr>
        <p:spPr>
          <a:xfrm>
            <a:off x="7948408" y="6236170"/>
            <a:ext cx="3198914" cy="13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sz="900" dirty="0"/>
              <a:t>ESPEN </a:t>
            </a:r>
            <a:r>
              <a:rPr lang="es-PE" sz="900" dirty="0" err="1"/>
              <a:t>Guideline</a:t>
            </a:r>
            <a:r>
              <a:rPr lang="es-PE" sz="900" dirty="0"/>
              <a:t>,,, Clinical Nutrition 43(2024): 825-857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B926A1-F4E8-A8CF-C57C-8A358D946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-1" r="74" b="75"/>
          <a:stretch/>
        </p:blipFill>
        <p:spPr>
          <a:xfrm>
            <a:off x="8800377" y="6311242"/>
            <a:ext cx="2730403" cy="2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63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1D0B7-BB8A-8CF1-6186-D3A7E5A0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Exceso de oligoelementos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78515E-7703-A3EC-02A0-B2C2D7809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B8BFB3C-DA45-B31C-68DB-F4CEAC621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59355"/>
              </p:ext>
            </p:extLst>
          </p:nvPr>
        </p:nvGraphicFramePr>
        <p:xfrm>
          <a:off x="838200" y="2132577"/>
          <a:ext cx="10439400" cy="304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968">
                  <a:extLst>
                    <a:ext uri="{9D8B030D-6E8A-4147-A177-3AD203B41FA5}">
                      <a16:colId xmlns:a16="http://schemas.microsoft.com/office/drawing/2014/main" val="69623636"/>
                    </a:ext>
                  </a:extLst>
                </a:gridCol>
                <a:gridCol w="8490432">
                  <a:extLst>
                    <a:ext uri="{9D8B030D-6E8A-4147-A177-3AD203B41FA5}">
                      <a16:colId xmlns:a16="http://schemas.microsoft.com/office/drawing/2014/main" val="498414657"/>
                    </a:ext>
                  </a:extLst>
                </a:gridCol>
              </a:tblGrid>
              <a:tr h="554744">
                <a:tc>
                  <a:txBody>
                    <a:bodyPr/>
                    <a:lstStyle/>
                    <a:p>
                      <a:r>
                        <a:rPr lang="es-PE" sz="2400" dirty="0"/>
                        <a:t>elemento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problema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195864"/>
                  </a:ext>
                </a:extLst>
              </a:tr>
              <a:tr h="554744">
                <a:tc>
                  <a:txBody>
                    <a:bodyPr/>
                    <a:lstStyle/>
                    <a:p>
                      <a:r>
                        <a:rPr lang="es-PE" sz="2400" dirty="0"/>
                        <a:t>Hierro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400" dirty="0"/>
                        <a:t>Daño hepático, estrés oxidativo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7314"/>
                  </a:ext>
                </a:extLst>
              </a:tr>
              <a:tr h="554744">
                <a:tc>
                  <a:txBody>
                    <a:bodyPr/>
                    <a:lstStyle/>
                    <a:p>
                      <a:r>
                        <a:rPr lang="es-PE" sz="2400" dirty="0"/>
                        <a:t>Cobre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400" dirty="0"/>
                        <a:t>Toxicidad hepática y neurológica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30266"/>
                  </a:ext>
                </a:extLst>
              </a:tr>
              <a:tr h="554744">
                <a:tc>
                  <a:txBody>
                    <a:bodyPr/>
                    <a:lstStyle/>
                    <a:p>
                      <a:r>
                        <a:rPr lang="es-PE" sz="2400" dirty="0"/>
                        <a:t>Selenio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400" dirty="0"/>
                        <a:t>Selenosis: alopecia, alteraciones gastrointestinales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357344"/>
                  </a:ext>
                </a:extLst>
              </a:tr>
              <a:tr h="554744">
                <a:tc>
                  <a:txBody>
                    <a:bodyPr/>
                    <a:lstStyle/>
                    <a:p>
                      <a:r>
                        <a:rPr lang="es-PE" sz="2400" dirty="0"/>
                        <a:t>Manganeso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400" dirty="0"/>
                        <a:t>Deterior cognitivo, parkinsonismo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098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536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86CE7-4558-9DF4-9D15-3B4CEE76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Alteraciones de oligoelementos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2C593-81DA-1C4A-0127-DDDEED8C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Es Complejo </a:t>
            </a:r>
            <a:r>
              <a:rPr lang="en-US" sz="2400" dirty="0" err="1"/>
              <a:t>determinar</a:t>
            </a:r>
            <a:r>
              <a:rPr lang="en-US" sz="2400" dirty="0"/>
              <a:t> con precision la </a:t>
            </a:r>
            <a:r>
              <a:rPr lang="en-US" sz="2400" dirty="0" err="1"/>
              <a:t>cantidad</a:t>
            </a:r>
            <a:r>
              <a:rPr lang="en-US" sz="2400" dirty="0"/>
              <a:t> corporal de </a:t>
            </a:r>
            <a:r>
              <a:rPr lang="en-US" sz="2400" dirty="0" err="1"/>
              <a:t>oligoelementos</a:t>
            </a:r>
            <a:r>
              <a:rPr lang="en-US" sz="2400" dirty="0"/>
              <a:t> 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dificultades</a:t>
            </a:r>
            <a:r>
              <a:rPr lang="en-US" sz="2400" dirty="0"/>
              <a:t> </a:t>
            </a:r>
            <a:r>
              <a:rPr lang="en-US" sz="2400" dirty="0" err="1"/>
              <a:t>técnicas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ESPEN </a:t>
            </a:r>
            <a:r>
              <a:rPr lang="en-US" sz="2400" dirty="0" err="1"/>
              <a:t>recomienda</a:t>
            </a:r>
            <a:r>
              <a:rPr lang="en-US" sz="2400" dirty="0"/>
              <a:t> </a:t>
            </a:r>
            <a:r>
              <a:rPr lang="en-US" sz="2400" dirty="0" err="1"/>
              <a:t>integrar</a:t>
            </a:r>
            <a:r>
              <a:rPr lang="en-US" sz="2400" dirty="0"/>
              <a:t> la </a:t>
            </a:r>
            <a:r>
              <a:rPr lang="en-US" sz="2400" dirty="0" err="1"/>
              <a:t>evaluacion</a:t>
            </a:r>
            <a:r>
              <a:rPr lang="en-US" sz="2400" dirty="0"/>
              <a:t> </a:t>
            </a:r>
            <a:r>
              <a:rPr lang="en-US" sz="2400" dirty="0" err="1"/>
              <a:t>clinica</a:t>
            </a:r>
            <a:r>
              <a:rPr lang="en-US" sz="2400" dirty="0"/>
              <a:t> con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resultados</a:t>
            </a:r>
            <a:r>
              <a:rPr lang="en-US" sz="2400" dirty="0"/>
              <a:t> de la Laboratorio para con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grado</a:t>
            </a:r>
            <a:r>
              <a:rPr lang="en-US" sz="2400" dirty="0"/>
              <a:t> de </a:t>
            </a:r>
            <a:r>
              <a:rPr lang="en-US" sz="2400" dirty="0" err="1"/>
              <a:t>inflamación</a:t>
            </a:r>
            <a:r>
              <a:rPr lang="en-US" sz="2400" dirty="0"/>
              <a:t>, un </a:t>
            </a:r>
            <a:r>
              <a:rPr lang="en-US" sz="2400" dirty="0" err="1"/>
              <a:t>nivel</a:t>
            </a:r>
            <a:r>
              <a:rPr lang="en-US" sz="2400" dirty="0"/>
              <a:t> de </a:t>
            </a:r>
            <a:r>
              <a:rPr lang="en-US" sz="2400" dirty="0" err="1"/>
              <a:t>proteina</a:t>
            </a:r>
            <a:r>
              <a:rPr lang="en-US" sz="2400" dirty="0"/>
              <a:t> C </a:t>
            </a:r>
            <a:r>
              <a:rPr lang="en-US" sz="2400" dirty="0" err="1"/>
              <a:t>reactiva</a:t>
            </a:r>
            <a:r>
              <a:rPr lang="en-US" sz="2400" dirty="0"/>
              <a:t> (PCR) mayor de 20 mg/L es </a:t>
            </a:r>
            <a:r>
              <a:rPr lang="en-US" sz="2400" dirty="0" err="1"/>
              <a:t>considerado</a:t>
            </a:r>
            <a:r>
              <a:rPr lang="en-US" sz="2400" dirty="0"/>
              <a:t> </a:t>
            </a:r>
            <a:r>
              <a:rPr lang="en-US" sz="2400" dirty="0" err="1"/>
              <a:t>sufficiente</a:t>
            </a:r>
            <a:r>
              <a:rPr lang="en-US" sz="2400" dirty="0"/>
              <a:t> para </a:t>
            </a:r>
            <a:r>
              <a:rPr lang="en-US" sz="2400" dirty="0" err="1"/>
              <a:t>afectar</a:t>
            </a:r>
            <a:r>
              <a:rPr lang="en-US" sz="2400" dirty="0"/>
              <a:t> la </a:t>
            </a:r>
            <a:r>
              <a:rPr lang="en-US" sz="2400" dirty="0" err="1"/>
              <a:t>interpretación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niveles</a:t>
            </a:r>
            <a:r>
              <a:rPr lang="en-US" sz="2400" dirty="0"/>
              <a:t> de </a:t>
            </a:r>
            <a:r>
              <a:rPr lang="en-US" sz="2400" dirty="0" err="1"/>
              <a:t>oligoelementos</a:t>
            </a:r>
            <a:endParaRPr lang="en-US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93A775-2559-AEEE-68F4-034CC52D078B}"/>
              </a:ext>
            </a:extLst>
          </p:cNvPr>
          <p:cNvSpPr/>
          <p:nvPr/>
        </p:nvSpPr>
        <p:spPr>
          <a:xfrm>
            <a:off x="8091949" y="6020079"/>
            <a:ext cx="3137462" cy="33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sz="900" dirty="0"/>
              <a:t>ESPEN </a:t>
            </a:r>
            <a:r>
              <a:rPr lang="es-PE" sz="900" dirty="0" err="1"/>
              <a:t>Guideline</a:t>
            </a:r>
            <a:r>
              <a:rPr lang="es-PE" sz="900" dirty="0"/>
              <a:t>,,, Clinical Nutrition 43(2024): 825-857</a:t>
            </a:r>
          </a:p>
        </p:txBody>
      </p:sp>
    </p:spTree>
    <p:extLst>
      <p:ext uri="{BB962C8B-B14F-4D97-AF65-F5344CB8AC3E}">
        <p14:creationId xmlns:p14="http://schemas.microsoft.com/office/powerpoint/2010/main" val="2538459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37A4BEE-02EE-3431-F336-4FF5B462E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46" y="452285"/>
            <a:ext cx="11995354" cy="59493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229C73-1310-ED1B-9CAE-C81F07BF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7" y="0"/>
            <a:ext cx="10515600" cy="717755"/>
          </a:xfrm>
        </p:spPr>
        <p:txBody>
          <a:bodyPr/>
          <a:lstStyle/>
          <a:p>
            <a:r>
              <a:rPr lang="es-PE" dirty="0"/>
              <a:t>Estudios a realizar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A996B4E-99DD-F8A8-0ADA-283404D93CD5}"/>
              </a:ext>
            </a:extLst>
          </p:cNvPr>
          <p:cNvSpPr/>
          <p:nvPr/>
        </p:nvSpPr>
        <p:spPr>
          <a:xfrm>
            <a:off x="8377083" y="6401665"/>
            <a:ext cx="3539614" cy="23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sz="900" dirty="0"/>
              <a:t>ESPEN </a:t>
            </a:r>
            <a:r>
              <a:rPr lang="es-PE" sz="900" dirty="0" err="1"/>
              <a:t>Guideline</a:t>
            </a:r>
            <a:r>
              <a:rPr lang="es-PE" sz="900" dirty="0"/>
              <a:t>,,, Clinical Nutrition 43(2024): 825-857</a:t>
            </a:r>
          </a:p>
        </p:txBody>
      </p:sp>
    </p:spTree>
    <p:extLst>
      <p:ext uri="{BB962C8B-B14F-4D97-AF65-F5344CB8AC3E}">
        <p14:creationId xmlns:p14="http://schemas.microsoft.com/office/powerpoint/2010/main" val="2904581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CA21A-058D-4CCA-44EE-67C1830B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reposición de oligoelementos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0FD2D4-94F9-FB5D-8130-7255B880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  <a:p>
            <a:r>
              <a:rPr lang="es-PE" sz="2800" dirty="0"/>
              <a:t>Las dietas normales balanceadas contienen cantidad suficiente de estos elementos.</a:t>
            </a:r>
          </a:p>
          <a:p>
            <a:endParaRPr lang="es-PE" sz="2800" dirty="0"/>
          </a:p>
          <a:p>
            <a:r>
              <a:rPr lang="es-PE" sz="2800" dirty="0"/>
              <a:t>Pacientes que no ingieren alimentos normalmente y deben recibir nutrición enteral (EN)o parenteral (PN) prolongada (&gt; 2 semanas) debe suplementarse diariamente.</a:t>
            </a:r>
          </a:p>
        </p:txBody>
      </p:sp>
    </p:spTree>
    <p:extLst>
      <p:ext uri="{BB962C8B-B14F-4D97-AF65-F5344CB8AC3E}">
        <p14:creationId xmlns:p14="http://schemas.microsoft.com/office/powerpoint/2010/main" val="522659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75D48-CDFF-6646-43D0-CA9D20F6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Recomendaciones </a:t>
            </a:r>
            <a:r>
              <a:rPr lang="es-PE" dirty="0" err="1"/>
              <a:t>ESPEn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CDEBC-6D01-92F8-15B3-CE423399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EN: todos los preparados comerciales tienen combinaciones fijas de nutrientes, ESPEN recomienda que los preparados comerciales deben aportar 1500 kcal/día que es el objetivo general, sin embargo estudios internacionales observan que  el aporte va por debajo. </a:t>
            </a:r>
          </a:p>
          <a:p>
            <a:endParaRPr lang="es-PE" dirty="0"/>
          </a:p>
          <a:p>
            <a:r>
              <a:rPr lang="es-PE" dirty="0"/>
              <a:t>PN: existe el riesgo de ir a la insuficiencia (por ausencia) o a la toxicidad.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0117B8-DAD2-10F1-EA6E-62C0F009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2" y="6176963"/>
            <a:ext cx="2901948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90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4AAE0-EE00-085B-73A1-0335D329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10515600" cy="830628"/>
          </a:xfrm>
        </p:spPr>
        <p:txBody>
          <a:bodyPr/>
          <a:lstStyle/>
          <a:p>
            <a:r>
              <a:rPr lang="es-PE" dirty="0"/>
              <a:t>Tratamiento de las deficiencias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ACFB784-6F4E-5B42-38AD-7965C4802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10"/>
          <a:stretch/>
        </p:blipFill>
        <p:spPr>
          <a:xfrm>
            <a:off x="90435" y="834012"/>
            <a:ext cx="12101565" cy="557683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B13ACD8-75E5-4341-15CD-88D7BB3F6809}"/>
              </a:ext>
            </a:extLst>
          </p:cNvPr>
          <p:cNvSpPr/>
          <p:nvPr/>
        </p:nvSpPr>
        <p:spPr>
          <a:xfrm>
            <a:off x="8377083" y="6401664"/>
            <a:ext cx="3724482" cy="302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sz="900" dirty="0"/>
              <a:t>ESPEN </a:t>
            </a:r>
            <a:r>
              <a:rPr lang="es-PE" sz="900" dirty="0" err="1"/>
              <a:t>Guideline</a:t>
            </a:r>
            <a:r>
              <a:rPr lang="es-PE" sz="900" dirty="0"/>
              <a:t>,,, Clinical Nutrition 43(2024): 825-857</a:t>
            </a:r>
          </a:p>
        </p:txBody>
      </p:sp>
    </p:spTree>
    <p:extLst>
      <p:ext uri="{BB962C8B-B14F-4D97-AF65-F5344CB8AC3E}">
        <p14:creationId xmlns:p14="http://schemas.microsoft.com/office/powerpoint/2010/main" val="1460382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D7BB7-547A-1674-FC81-149D0EF4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955" y="274778"/>
            <a:ext cx="10515600" cy="775417"/>
          </a:xfrm>
        </p:spPr>
        <p:txBody>
          <a:bodyPr/>
          <a:lstStyle/>
          <a:p>
            <a:r>
              <a:rPr lang="es-PE" dirty="0"/>
              <a:t>Requerimientos diarios recomendados</a:t>
            </a:r>
          </a:p>
        </p:txBody>
      </p:sp>
      <p:pic>
        <p:nvPicPr>
          <p:cNvPr id="5" name="Marcador de contenido 4" descr="Interfaz de usuario gráfica, Tabla&#10;&#10;El contenido generado por IA puede ser incorrecto.">
            <a:extLst>
              <a:ext uri="{FF2B5EF4-FFF2-40B4-BE49-F238E27FC236}">
                <a16:creationId xmlns:a16="http://schemas.microsoft.com/office/drawing/2014/main" id="{D4B4834D-52AE-22A6-FD0A-8C2EFCBC1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9" y="1451429"/>
            <a:ext cx="11142785" cy="2794141"/>
          </a:xfrm>
        </p:spPr>
      </p:pic>
      <p:pic>
        <p:nvPicPr>
          <p:cNvPr id="7" name="Imagen 6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933871CC-DC21-0D3A-E418-F677F9B3E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9" y="4245570"/>
            <a:ext cx="11142785" cy="15622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AF5DC1C-C286-28F1-9C71-F10958429A1F}"/>
              </a:ext>
            </a:extLst>
          </p:cNvPr>
          <p:cNvSpPr/>
          <p:nvPr/>
        </p:nvSpPr>
        <p:spPr>
          <a:xfrm>
            <a:off x="8346722" y="6024548"/>
            <a:ext cx="3453392" cy="18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E" sz="900" dirty="0"/>
              <a:t>ESPEN </a:t>
            </a:r>
            <a:r>
              <a:rPr lang="es-PE" sz="900" dirty="0" err="1"/>
              <a:t>Guideline</a:t>
            </a:r>
            <a:r>
              <a:rPr lang="es-PE" sz="900" dirty="0"/>
              <a:t>,,, Clinical Nutrition 43(2024): 825-857</a:t>
            </a:r>
          </a:p>
        </p:txBody>
      </p:sp>
    </p:spTree>
    <p:extLst>
      <p:ext uri="{BB962C8B-B14F-4D97-AF65-F5344CB8AC3E}">
        <p14:creationId xmlns:p14="http://schemas.microsoft.com/office/powerpoint/2010/main" val="783168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4FECA-FABC-E8B7-9F95-F1D447D3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Recomendaciones de oligoelementos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3F4E74D-5B43-C697-87B4-02B75A4D4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026" y="1699160"/>
            <a:ext cx="9291484" cy="45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0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C11E-C7AE-82BC-0B01-27BCC5E2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581" y="483112"/>
            <a:ext cx="3370006" cy="1325563"/>
          </a:xfrm>
        </p:spPr>
        <p:txBody>
          <a:bodyPr/>
          <a:lstStyle/>
          <a:p>
            <a:r>
              <a:rPr lang="es-PE" dirty="0"/>
              <a:t>Preparados comerciales</a:t>
            </a:r>
          </a:p>
        </p:txBody>
      </p:sp>
      <p:pic>
        <p:nvPicPr>
          <p:cNvPr id="6" name="Marcador de contenido 5" descr="Tabla&#10;&#10;El contenido generado por IA puede ser incorrecto.">
            <a:extLst>
              <a:ext uri="{FF2B5EF4-FFF2-40B4-BE49-F238E27FC236}">
                <a16:creationId xmlns:a16="http://schemas.microsoft.com/office/drawing/2014/main" id="{616110C5-5BE1-47A3-DF65-429162C1D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34" y="2504302"/>
            <a:ext cx="5632101" cy="2780267"/>
          </a:xfr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F2A37B84-57FE-5AD0-1DC3-DCEF1AA3D7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2FC18D-52E2-009C-689C-B1791CA0EC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09"/>
          <a:stretch/>
        </p:blipFill>
        <p:spPr>
          <a:xfrm>
            <a:off x="6832935" y="158261"/>
            <a:ext cx="5047566" cy="65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BFAAA-5BE3-1D5F-AB03-6F697772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Que son los oligoelementos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76882A-866E-0EF1-A0A9-F185C1558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433" y="2611956"/>
            <a:ext cx="4168877" cy="1634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1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 mineral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se encuentran en pequeñas cantidades en el organismo e intervienen en diferentes funciones metabólicas.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41C09CE-2BC3-7417-A8CC-A340E0B33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88077"/>
              </p:ext>
            </p:extLst>
          </p:nvPr>
        </p:nvGraphicFramePr>
        <p:xfrm>
          <a:off x="7964129" y="1600200"/>
          <a:ext cx="2671916" cy="4023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71916">
                  <a:extLst>
                    <a:ext uri="{9D8B030D-6E8A-4147-A177-3AD203B41FA5}">
                      <a16:colId xmlns:a16="http://schemas.microsoft.com/office/drawing/2014/main" val="2692136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b="0" dirty="0"/>
                        <a:t>Cobalto (Co)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1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/>
                        <a:t>Cobre (Cu)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200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400" dirty="0"/>
                        <a:t>Cromo (Cr)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4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400" dirty="0"/>
                        <a:t>Hierro (Fe)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12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400" dirty="0"/>
                        <a:t>Manganeso (Mn)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88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400" dirty="0"/>
                        <a:t>Selenio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2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400" dirty="0"/>
                        <a:t>Yodo (I)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82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/>
                        <a:t>Zinc (Zn)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816152"/>
                  </a:ext>
                </a:extLst>
              </a:tr>
            </a:tbl>
          </a:graphicData>
        </a:graphic>
      </p:graphicFrame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821A3118-2EDE-55EC-9B5A-3CD5BF400BEC}"/>
              </a:ext>
            </a:extLst>
          </p:cNvPr>
          <p:cNvSpPr/>
          <p:nvPr/>
        </p:nvSpPr>
        <p:spPr>
          <a:xfrm rot="13379691">
            <a:off x="6581467" y="3079955"/>
            <a:ext cx="678426" cy="698090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BC5B7B5-7235-7202-2628-7A9292441FDF}"/>
              </a:ext>
            </a:extLst>
          </p:cNvPr>
          <p:cNvSpPr/>
          <p:nvPr/>
        </p:nvSpPr>
        <p:spPr>
          <a:xfrm>
            <a:off x="7059561" y="5702710"/>
            <a:ext cx="4178710" cy="383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00" dirty="0"/>
              <a:t>Ciudad Reynaud, A…</a:t>
            </a:r>
            <a:r>
              <a:rPr lang="pt-BR" sz="1000" i="0" dirty="0">
                <a:solidFill>
                  <a:schemeClr val="tx1"/>
                </a:solidFill>
                <a:effectLst/>
                <a:latin typeface="times" panose="02020603050405020304" pitchFamily="18" charset="0"/>
              </a:rPr>
              <a:t>Rev. peru. ginecol. obstet. vol.60 no.2 Lima abr. 2014</a:t>
            </a:r>
          </a:p>
        </p:txBody>
      </p:sp>
    </p:spTree>
    <p:extLst>
      <p:ext uri="{BB962C8B-B14F-4D97-AF65-F5344CB8AC3E}">
        <p14:creationId xmlns:p14="http://schemas.microsoft.com/office/powerpoint/2010/main" val="3832185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EC044-CD21-84A1-AD75-BB0FC98C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Reposición de oligoelementos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836DB4-A5C7-1FEC-C9C6-11E8F13D2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s-PE" sz="2800" b="1" dirty="0">
                <a:effectLst/>
                <a:ea typeface="Times New Roman" panose="02020603050405020304" pitchFamily="18" charset="0"/>
              </a:rPr>
              <a:t>Evaluación del estado nutricional:</a:t>
            </a:r>
            <a:r>
              <a:rPr lang="es-PE" sz="2800" dirty="0">
                <a:effectLst/>
                <a:ea typeface="Times New Roman" panose="02020603050405020304" pitchFamily="18" charset="0"/>
              </a:rPr>
              <a:t> Historia clínica, exámenes bioquímicos (niveles séricos, proteínas transportadoras) y signos clínicos.</a:t>
            </a:r>
          </a:p>
          <a:p>
            <a:pPr marL="514350" indent="-514350">
              <a:buAutoNum type="arabicPeriod"/>
            </a:pPr>
            <a:r>
              <a:rPr lang="es-PE" sz="2800" b="1" dirty="0">
                <a:effectLst/>
                <a:ea typeface="Times New Roman" panose="02020603050405020304" pitchFamily="18" charset="0"/>
              </a:rPr>
              <a:t>Suplementación individualizada:</a:t>
            </a:r>
            <a:r>
              <a:rPr lang="es-PE" sz="2800" dirty="0">
                <a:effectLst/>
                <a:ea typeface="Times New Roman" panose="02020603050405020304" pitchFamily="18" charset="0"/>
              </a:rPr>
              <a:t> Según las necesidades del paciente, se pueden administrar por vía oral, enteral o parenteral.</a:t>
            </a:r>
          </a:p>
          <a:p>
            <a:pPr marL="514350" indent="-514350">
              <a:buAutoNum type="arabicPeriod"/>
            </a:pPr>
            <a:r>
              <a:rPr lang="es-PE" sz="2800" b="1" dirty="0">
                <a:effectLst/>
                <a:ea typeface="Times New Roman" panose="02020603050405020304" pitchFamily="18" charset="0"/>
              </a:rPr>
              <a:t>Monitorización continua:</a:t>
            </a:r>
            <a:r>
              <a:rPr lang="es-PE" sz="2800" dirty="0">
                <a:effectLst/>
                <a:ea typeface="Times New Roman" panose="02020603050405020304" pitchFamily="18" charset="0"/>
              </a:rPr>
              <a:t> Evaluación periódica de los niveles de oligoelementos para evitar déficits o toxicidad.</a:t>
            </a:r>
          </a:p>
          <a:p>
            <a:pPr marL="514350" indent="-514350">
              <a:buAutoNum type="arabicPeriod"/>
            </a:pPr>
            <a:r>
              <a:rPr lang="es-PE" sz="2800" b="1" dirty="0">
                <a:effectLst/>
                <a:ea typeface="Times New Roman" panose="02020603050405020304" pitchFamily="18" charset="0"/>
              </a:rPr>
              <a:t>Soporte interdisciplinario:</a:t>
            </a:r>
            <a:r>
              <a:rPr lang="es-PE" sz="2800" dirty="0">
                <a:effectLst/>
                <a:ea typeface="Times New Roman" panose="02020603050405020304" pitchFamily="18" charset="0"/>
              </a:rPr>
              <a:t> Colaboración entre intensivistas,  nutricionistas y farmacéuticos para un abordaje integral.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02475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08874-3132-A4FF-B538-6AD27ABE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20FC8A-738E-E5D3-9366-7464FBF0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7019"/>
            <a:ext cx="8915400" cy="504394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PE" sz="2800" dirty="0"/>
              <a:t>Los oligoelementos son fundamentales para una serie de procesos metabólicos.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dirty="0"/>
              <a:t>La clínica de su déficit es inespecífica y su evaluación durante la inflamación severa es complicada.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dirty="0"/>
              <a:t>La evidencia disponible a la fecha no sugiere que deba usarse en dosis altas en pacientes críticos.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dirty="0"/>
              <a:t>Por su importancia para la homeostasis, si debe mantenerse niveles fisiológicos </a:t>
            </a:r>
          </a:p>
        </p:txBody>
      </p:sp>
    </p:spTree>
    <p:extLst>
      <p:ext uri="{BB962C8B-B14F-4D97-AF65-F5344CB8AC3E}">
        <p14:creationId xmlns:p14="http://schemas.microsoft.com/office/powerpoint/2010/main" val="457527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to en blanco y negro de una calle con edificios de fondo&#10;&#10;El contenido generado por IA puede ser incorrecto.">
            <a:extLst>
              <a:ext uri="{FF2B5EF4-FFF2-40B4-BE49-F238E27FC236}">
                <a16:creationId xmlns:a16="http://schemas.microsoft.com/office/drawing/2014/main" id="{E3C5E55E-20A1-42F8-7052-50AAF9B4E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65DE4F7-10EF-D430-928E-7F454BE3B746}"/>
              </a:ext>
            </a:extLst>
          </p:cNvPr>
          <p:cNvSpPr/>
          <p:nvPr/>
        </p:nvSpPr>
        <p:spPr>
          <a:xfrm>
            <a:off x="6096000" y="411982"/>
            <a:ext cx="5489749" cy="699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s-PE" dirty="0"/>
              <a:t>Curar a veces, aliviar a menudo, confortar siempre.</a:t>
            </a:r>
          </a:p>
          <a:p>
            <a:pPr algn="r"/>
            <a:r>
              <a:rPr lang="es-PE" dirty="0"/>
              <a:t>Edward L. Trudeau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4B7E24-D138-1A54-DDF5-65DC6847FB90}"/>
              </a:ext>
            </a:extLst>
          </p:cNvPr>
          <p:cNvSpPr/>
          <p:nvPr/>
        </p:nvSpPr>
        <p:spPr>
          <a:xfrm>
            <a:off x="117987" y="6469625"/>
            <a:ext cx="4257368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ajaymezv@cinternacional.com.pe</a:t>
            </a:r>
          </a:p>
        </p:txBody>
      </p:sp>
    </p:spTree>
    <p:extLst>
      <p:ext uri="{BB962C8B-B14F-4D97-AF65-F5344CB8AC3E}">
        <p14:creationId xmlns:p14="http://schemas.microsoft.com/office/powerpoint/2010/main" val="46744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489A6-09FC-112D-478B-78669A594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2C554-E669-CC3A-5A84-A16FB4AA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Clasificación de los oligoelementos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58431-F593-CD4B-F725-7EA55C541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60" y="1825625"/>
            <a:ext cx="9780639" cy="36444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Por requerimiento diario</a:t>
            </a:r>
          </a:p>
          <a:p>
            <a:pPr marL="514350" indent="-514350">
              <a:buAutoNum type="arabicPeriod"/>
            </a:pP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 Por la concentración corporal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88D026B-6DA0-2761-9C14-7729371BB882}"/>
              </a:ext>
            </a:extLst>
          </p:cNvPr>
          <p:cNvSpPr/>
          <p:nvPr/>
        </p:nvSpPr>
        <p:spPr>
          <a:xfrm>
            <a:off x="8367252" y="5869858"/>
            <a:ext cx="2986548" cy="216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900" dirty="0" err="1"/>
              <a:t>Karunakaran</a:t>
            </a:r>
            <a:r>
              <a:rPr lang="es-PE" sz="900" dirty="0"/>
              <a:t>, V et al… JICS, 1-14, 2025</a:t>
            </a:r>
          </a:p>
        </p:txBody>
      </p:sp>
    </p:spTree>
    <p:extLst>
      <p:ext uri="{BB962C8B-B14F-4D97-AF65-F5344CB8AC3E}">
        <p14:creationId xmlns:p14="http://schemas.microsoft.com/office/powerpoint/2010/main" val="136391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D000B-70E7-D458-C7E6-4C0DAEE7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Según requerimiento diario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C507A7C-48BB-3215-C279-ED5FCEE4D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63" t="4568" r="692" b="5076"/>
          <a:stretch/>
        </p:blipFill>
        <p:spPr>
          <a:xfrm>
            <a:off x="1907458" y="2812026"/>
            <a:ext cx="9822426" cy="175014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FB0C56F-978F-F414-BC40-67E85277E893}"/>
              </a:ext>
            </a:extLst>
          </p:cNvPr>
          <p:cNvSpPr/>
          <p:nvPr/>
        </p:nvSpPr>
        <p:spPr>
          <a:xfrm>
            <a:off x="8367252" y="5869858"/>
            <a:ext cx="2986548" cy="216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900" dirty="0" err="1"/>
              <a:t>Karunakaran</a:t>
            </a:r>
            <a:r>
              <a:rPr lang="es-PE" sz="900" dirty="0"/>
              <a:t>, V et al… JICS, 1-14, 2025</a:t>
            </a:r>
          </a:p>
        </p:txBody>
      </p:sp>
    </p:spTree>
    <p:extLst>
      <p:ext uri="{BB962C8B-B14F-4D97-AF65-F5344CB8AC3E}">
        <p14:creationId xmlns:p14="http://schemas.microsoft.com/office/powerpoint/2010/main" val="364179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27BE8-5DA0-93AE-E934-C7C45302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Según concentración corporal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472720-4E1B-1A84-F608-CCB40881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976284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OMS define </a:t>
            </a:r>
            <a:r>
              <a:rPr lang="en-US" sz="2800" dirty="0" err="1"/>
              <a:t>oligoelementos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aquellos</a:t>
            </a:r>
            <a:r>
              <a:rPr lang="en-US" sz="2800" dirty="0"/>
              <a:t> </a:t>
            </a:r>
            <a:r>
              <a:rPr lang="en-US" sz="2800" dirty="0" err="1"/>
              <a:t>cuya</a:t>
            </a:r>
            <a:r>
              <a:rPr lang="en-US" sz="2800" dirty="0"/>
              <a:t> </a:t>
            </a:r>
            <a:r>
              <a:rPr lang="en-US" sz="2800" dirty="0" err="1"/>
              <a:t>concentración</a:t>
            </a:r>
            <a:r>
              <a:rPr lang="en-US" sz="2800" dirty="0"/>
              <a:t> es </a:t>
            </a:r>
            <a:r>
              <a:rPr lang="en-US" sz="2800" dirty="0" err="1"/>
              <a:t>menor</a:t>
            </a:r>
            <a:r>
              <a:rPr lang="en-US" sz="2800" dirty="0"/>
              <a:t> de 250 µg/g ó </a:t>
            </a:r>
            <a:r>
              <a:rPr lang="en-US" sz="2800" dirty="0" err="1"/>
              <a:t>alrededor</a:t>
            </a:r>
            <a:r>
              <a:rPr lang="en-US" sz="2800" dirty="0"/>
              <a:t> de 20 g en </a:t>
            </a:r>
            <a:r>
              <a:rPr lang="en-US" sz="2800" dirty="0" err="1"/>
              <a:t>adultos</a:t>
            </a:r>
            <a:r>
              <a:rPr lang="en-US" sz="2800" dirty="0"/>
              <a:t> </a:t>
            </a:r>
            <a:r>
              <a:rPr lang="en-US" sz="2800" dirty="0" err="1"/>
              <a:t>promedio</a:t>
            </a:r>
            <a:r>
              <a:rPr lang="en-US" sz="280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8A670E-2EA7-A760-2D12-689661CC2A29}"/>
              </a:ext>
            </a:extLst>
          </p:cNvPr>
          <p:cNvSpPr txBox="1"/>
          <p:nvPr/>
        </p:nvSpPr>
        <p:spPr>
          <a:xfrm>
            <a:off x="8249265" y="5350896"/>
            <a:ext cx="31045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E" sz="900" dirty="0"/>
              <a:t>https://www.who.int/publications/i/item/9241561734</a:t>
            </a:r>
          </a:p>
        </p:txBody>
      </p:sp>
    </p:spTree>
    <p:extLst>
      <p:ext uri="{BB962C8B-B14F-4D97-AF65-F5344CB8AC3E}">
        <p14:creationId xmlns:p14="http://schemas.microsoft.com/office/powerpoint/2010/main" val="78222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F372D-3E81-FBB3-DBDA-307BC983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8316A-601E-1D06-93C6-2115405F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183"/>
            <a:ext cx="10515600" cy="1325563"/>
          </a:xfrm>
        </p:spPr>
        <p:txBody>
          <a:bodyPr/>
          <a:lstStyle/>
          <a:p>
            <a:pPr algn="ctr"/>
            <a:r>
              <a:rPr lang="es-PE" dirty="0"/>
              <a:t>Fuentes naturales de los oligoelementos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CD32CC4-87AB-1176-6941-88DB3A14F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999536"/>
              </p:ext>
            </p:extLst>
          </p:nvPr>
        </p:nvGraphicFramePr>
        <p:xfrm>
          <a:off x="1489587" y="1199290"/>
          <a:ext cx="10515600" cy="5236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742">
                  <a:extLst>
                    <a:ext uri="{9D8B030D-6E8A-4147-A177-3AD203B41FA5}">
                      <a16:colId xmlns:a16="http://schemas.microsoft.com/office/drawing/2014/main" val="1300391436"/>
                    </a:ext>
                  </a:extLst>
                </a:gridCol>
                <a:gridCol w="6372830">
                  <a:extLst>
                    <a:ext uri="{9D8B030D-6E8A-4147-A177-3AD203B41FA5}">
                      <a16:colId xmlns:a16="http://schemas.microsoft.com/office/drawing/2014/main" val="3124300318"/>
                    </a:ext>
                  </a:extLst>
                </a:gridCol>
                <a:gridCol w="2569028">
                  <a:extLst>
                    <a:ext uri="{9D8B030D-6E8A-4147-A177-3AD203B41FA5}">
                      <a16:colId xmlns:a16="http://schemas.microsoft.com/office/drawing/2014/main" val="1035306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Elemento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Fuente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Cantidad  total en humano promedio  (mg)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808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/>
                        <a:t>Cobalto (Co)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/>
                        <a:t>Carnes, hígado, pescado, levaduras, cereales integrales, frutas secas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/>
                        <a:t> 1-2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194229"/>
                  </a:ext>
                </a:extLst>
              </a:tr>
              <a:tr h="392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/>
                        <a:t>Cobre (Cu)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/>
                        <a:t>Carnes, vísceras, cacao, levaduras, pimienta negra, lácteos, hojas verdes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65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800" dirty="0"/>
                        <a:t>Cromo (Cr)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800" dirty="0"/>
                        <a:t>Carnes, huevos, pollos, brócoli, granos, harinas, lácteos, levaduras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1-2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14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800" dirty="0"/>
                        <a:t>Hierro (Fe)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800" dirty="0"/>
                        <a:t>Carnes, vísceras, pescado, menestras. cereales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 4000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46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800" dirty="0"/>
                        <a:t>Manganeso (Mn)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800" dirty="0"/>
                        <a:t>Cereales integrales, nueces, granos , pescado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0837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800" dirty="0"/>
                        <a:t>Selenio (Se)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800" dirty="0"/>
                        <a:t>Pescado, mariscos, lácteos, nueces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199488"/>
                  </a:ext>
                </a:extLst>
              </a:tr>
              <a:tr h="648789">
                <a:tc>
                  <a:txBody>
                    <a:bodyPr/>
                    <a:lstStyle/>
                    <a:p>
                      <a:r>
                        <a:rPr lang="es-PE" sz="1800" dirty="0"/>
                        <a:t>Yodo (I)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800" dirty="0"/>
                        <a:t>Pescado, mariscos, sal yodada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10-20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6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/>
                        <a:t>Zinc (Zn)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/>
                        <a:t>Cereales, levadura, pescado, carnes, vegetales verdes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/>
                        <a:t>2000-3000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68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04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7E137-6AEB-F2BC-5546-708747CC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/>
              <a:t>Acciones de los oligoelementos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E45E50D-0DD3-7859-1791-9F055CF6B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183127"/>
              </p:ext>
            </p:extLst>
          </p:nvPr>
        </p:nvGraphicFramePr>
        <p:xfrm>
          <a:off x="2592925" y="1681561"/>
          <a:ext cx="8342495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005">
                  <a:extLst>
                    <a:ext uri="{9D8B030D-6E8A-4147-A177-3AD203B41FA5}">
                      <a16:colId xmlns:a16="http://schemas.microsoft.com/office/drawing/2014/main" val="1300391436"/>
                    </a:ext>
                  </a:extLst>
                </a:gridCol>
                <a:gridCol w="6184490">
                  <a:extLst>
                    <a:ext uri="{9D8B030D-6E8A-4147-A177-3AD203B41FA5}">
                      <a16:colId xmlns:a16="http://schemas.microsoft.com/office/drawing/2014/main" val="3124300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sz="2000" dirty="0"/>
                        <a:t>Elemento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000" dirty="0"/>
                        <a:t>acción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808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dirty="0"/>
                        <a:t>Cobalto (Co)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dirty="0"/>
                        <a:t>Parte de vitamina B12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19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dirty="0"/>
                        <a:t>Cobre (Cu)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dirty="0"/>
                        <a:t>Metabolismo del hierro, función neuronal y angiogénesis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652995"/>
                  </a:ext>
                </a:extLst>
              </a:tr>
              <a:tr h="283415">
                <a:tc>
                  <a:txBody>
                    <a:bodyPr/>
                    <a:lstStyle/>
                    <a:p>
                      <a:r>
                        <a:rPr lang="es-PE" sz="2000" dirty="0"/>
                        <a:t>Cromo (Cr)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2000" dirty="0"/>
                        <a:t> Acción de insulina y metabolismo de glucosa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14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dirty="0"/>
                        <a:t>Hierro (Fe)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2000" dirty="0"/>
                        <a:t>Transporte de oxigeno y metabolismo energéticos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46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dirty="0"/>
                        <a:t>Manganeso (Mn)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2000" dirty="0"/>
                        <a:t>Cofactor enzimático en metabolismo de carbohidratos lípidos y proteínas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0837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dirty="0"/>
                        <a:t>Selenio (Se)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2000" dirty="0"/>
                        <a:t>Antioxidante, modula respuesta inmune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19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dirty="0"/>
                        <a:t>Yodo (I)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2000" dirty="0"/>
                        <a:t>Producción de hormonas tiroideas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6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dirty="0"/>
                        <a:t>Zinc (Zn)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dirty="0"/>
                        <a:t>Función inmune, cicatrización de heridas, síntesis proteica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8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2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534D8-0450-47C0-38B7-87A35A7A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Metabolismo normal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842812-A4F1-4129-B9A2-F609CCE5B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103" y="2713703"/>
            <a:ext cx="4316364" cy="2175984"/>
          </a:xfrm>
        </p:spPr>
        <p:txBody>
          <a:bodyPr>
            <a:normAutofit/>
          </a:bodyPr>
          <a:lstStyle/>
          <a:p>
            <a:r>
              <a:rPr lang="es-PE" sz="2000" dirty="0"/>
              <a:t>Absorción</a:t>
            </a:r>
          </a:p>
          <a:p>
            <a:r>
              <a:rPr lang="es-PE" sz="2000" dirty="0"/>
              <a:t>Almacenamiento</a:t>
            </a:r>
          </a:p>
          <a:p>
            <a:r>
              <a:rPr lang="es-PE" sz="2000" dirty="0" err="1"/>
              <a:t>Via</a:t>
            </a:r>
            <a:r>
              <a:rPr lang="es-PE" sz="2000" dirty="0"/>
              <a:t> de eliminación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661FA1-1DC1-C5AA-4CA5-2918CC9CF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299" y="571252"/>
            <a:ext cx="5052498" cy="57154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96143A-E2D2-AAD6-C88C-D404AC3B3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548" y="6367895"/>
            <a:ext cx="2987299" cy="249958"/>
          </a:xfrm>
          <a:prstGeom prst="rect">
            <a:avLst/>
          </a:prstGeom>
        </p:spPr>
      </p:pic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F800E7B8-E242-BAFD-A611-36ED42CDCBA0}"/>
              </a:ext>
            </a:extLst>
          </p:cNvPr>
          <p:cNvSpPr/>
          <p:nvPr/>
        </p:nvSpPr>
        <p:spPr>
          <a:xfrm rot="13420231">
            <a:off x="5197692" y="2971798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130461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1380</TotalTime>
  <Words>1312</Words>
  <Application>Microsoft Office PowerPoint</Application>
  <PresentationFormat>Panorámica</PresentationFormat>
  <Paragraphs>205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Aptos</vt:lpstr>
      <vt:lpstr>Arial</vt:lpstr>
      <vt:lpstr>Century Gothic</vt:lpstr>
      <vt:lpstr>times</vt:lpstr>
      <vt:lpstr>Times New Roman</vt:lpstr>
      <vt:lpstr>Wingdings 3</vt:lpstr>
      <vt:lpstr>Espiral</vt:lpstr>
      <vt:lpstr>Oligoelementos en el paciente hospitalizado</vt:lpstr>
      <vt:lpstr>Presentación de PowerPoint</vt:lpstr>
      <vt:lpstr>Que son los oligoelementos</vt:lpstr>
      <vt:lpstr>Clasificación de los oligoelementos</vt:lpstr>
      <vt:lpstr>Según requerimiento diario</vt:lpstr>
      <vt:lpstr>Según concentración corporal</vt:lpstr>
      <vt:lpstr>Fuentes naturales de los oligoelementos</vt:lpstr>
      <vt:lpstr>Acciones de los oligoelementos</vt:lpstr>
      <vt:lpstr>Metabolismo normal</vt:lpstr>
      <vt:lpstr>Absorción normal</vt:lpstr>
      <vt:lpstr>Absorción en la enfermedad crítica</vt:lpstr>
      <vt:lpstr>Mecanismos de absorción:</vt:lpstr>
      <vt:lpstr>Transporte </vt:lpstr>
      <vt:lpstr>Almacenamiento</vt:lpstr>
      <vt:lpstr>Almacenamiento en la enfermedad</vt:lpstr>
      <vt:lpstr>Eliminación</vt:lpstr>
      <vt:lpstr>Oligoelementos son afectados por</vt:lpstr>
      <vt:lpstr>Deficiencia de oligoelementos</vt:lpstr>
      <vt:lpstr>Deficiencia de oligoelementos</vt:lpstr>
      <vt:lpstr>Exceso de oligoelementos</vt:lpstr>
      <vt:lpstr>Exceso de oligoelementos</vt:lpstr>
      <vt:lpstr>Alteraciones de oligoelementos</vt:lpstr>
      <vt:lpstr>Estudios a realizar</vt:lpstr>
      <vt:lpstr>reposición de oligoelementos</vt:lpstr>
      <vt:lpstr>Recomendaciones ESPEn</vt:lpstr>
      <vt:lpstr>Tratamiento de las deficiencias</vt:lpstr>
      <vt:lpstr>Requerimientos diarios recomendados</vt:lpstr>
      <vt:lpstr>Recomendaciones de oligoelementos</vt:lpstr>
      <vt:lpstr>Preparados comerciales</vt:lpstr>
      <vt:lpstr>Reposición de oligoelementos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Jaymez</dc:creator>
  <cp:lastModifiedBy>David Urquizo</cp:lastModifiedBy>
  <cp:revision>20</cp:revision>
  <dcterms:created xsi:type="dcterms:W3CDTF">2025-03-17T06:41:56Z</dcterms:created>
  <dcterms:modified xsi:type="dcterms:W3CDTF">2025-03-26T21:49:09Z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riptosClassAi">
    <vt:lpwstr>1-Uso Interno</vt:lpwstr>
  </property>
  <property fmtid="{D5CDD505-2E9C-101B-9397-08002B2CF9AE}" pid="3" name="KripCompliance">
    <vt:lpwstr>KripPD</vt:lpwstr>
  </property>
</Properties>
</file>