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5" r:id="rId5"/>
    <p:sldId id="261" r:id="rId6"/>
    <p:sldId id="262" r:id="rId7"/>
    <p:sldId id="273" r:id="rId8"/>
    <p:sldId id="260" r:id="rId9"/>
    <p:sldId id="258" r:id="rId10"/>
    <p:sldId id="269" r:id="rId11"/>
    <p:sldId id="268" r:id="rId12"/>
    <p:sldId id="274" r:id="rId13"/>
    <p:sldId id="276" r:id="rId14"/>
    <p:sldId id="267" r:id="rId15"/>
    <p:sldId id="263" r:id="rId16"/>
    <p:sldId id="270" r:id="rId17"/>
    <p:sldId id="272" r:id="rId18"/>
    <p:sldId id="271" r:id="rId19"/>
    <p:sldId id="277" r:id="rId20"/>
    <p:sldId id="278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E656C-0F31-C25D-ACDB-BDC075425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39B107-3945-D141-FEFF-557910D02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61D52F-1BF4-A4A7-905C-2E114040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8B597-D4FE-CE0D-2089-27DDBC0E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16956-1223-6C2E-3268-A6B67F2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066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D331B-A0CA-85C5-BFC0-55E926F3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686F01-E6D8-9345-D8A1-DED2DDF62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13B5F-A1FE-E6F5-998F-B3430423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0AC7F-9B1D-B8B5-D485-2B43D391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C2934-36AA-4982-EEA6-A5E23807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818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BFEF58-D796-A106-F745-55FF0A894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D7DA4F-FD7B-FEA2-CFB7-5EE8863B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6936-E645-4FA7-4F76-C5689644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8396D-9D1F-E021-D09C-B5DED46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8EDC46-D174-E794-8D44-F6032171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35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E56E-6FE7-06A2-CA30-3521D751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2BCFE-9621-8CC5-F254-0C6EA327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5F587-84C5-BBCF-420C-4D11021E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EEF829-3AF4-285E-ED40-2739BA00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E5389-4619-3F6A-E800-13B70ADE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344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A7DDE-EBED-33CF-2F42-D7BC36C0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BBB98-AF81-5B9A-28E5-D062061E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DBC2D0-2BAF-0EA3-539E-20124EEB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2C3C9-D2E1-C728-C32E-AD947485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297FD-59A3-D388-7668-5B435182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69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3FD4B-1E2A-62C4-FC53-9D910C0B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5C6D6-FA3A-77E6-63EC-51653B650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A5F331-8A14-A2A0-644F-A0B73FF5E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A64C60-38CF-9292-45C5-7CAFFA33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BA0E04-4662-5D8E-F586-5B65B9FA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59BF08-EFB6-F476-E2EB-007AAF46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672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99601-0630-BF1B-89F0-D94FCBBB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D1323-6768-C8C9-EB7B-665918A5F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627E2D-7954-FF5E-FC68-3FDB0EAB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E5BF1D-6A20-40E7-6680-A4E4A5CB8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201F06-D73E-2B55-AB0B-5D1063CBB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6B9FAC-B9BA-C1A2-28E1-5D1B7AAB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81D900-0124-B0CD-2F33-273DDA19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C52EE9-7687-A476-884E-ED12BD96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96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746EE-D214-3A83-3FC8-829746CA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CC6A04-4BFD-40D4-CB6B-DFAA947D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BCA63A-F741-64DE-A980-C3464590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F2DB48-3633-3AF2-065B-02B27D04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64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66E901-7A3C-2967-8DE8-5E284177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433C6E-EDEA-AF80-6A74-7F55E8C5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E1076A-9D89-11E5-4EBB-7200AFEE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8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C2DB-6E42-5490-FB2E-0FEF6DA8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48D2B2-7A33-A271-F21D-9A2684A39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D3CBB6-1E4F-DF81-8D04-0A23DC58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9962A1-4C31-9904-AC76-DB7807A0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734EEB-0FB0-4015-0C22-5975416E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1E2A05-5010-9764-6A66-2136B353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847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1FDF9-C497-D81A-36C5-25FE93F4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D1B87C-1F99-78A0-BABD-53AC14859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3C74A2-E76D-C76F-57D7-6608F02B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06EC7C-FF96-8034-81EC-55DEA461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2AA4C1-5400-57A3-F336-A2458068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749469-B491-394C-8196-3367025E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836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56EB61-4EB5-74E3-9E45-617F47A1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2F5256-646E-3096-745B-E7FF8BD2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D0E3F-5A8A-F66C-11A2-4ED75CA9C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63D6-17A5-452C-9133-865F36D4DBF1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61A1-B622-A19F-B444-C504D37B5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5D59-D659-6C3F-D686-4E2A3F0B9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FB0F-BED8-4951-93FC-C0D6E46C22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75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9928D-6907-DB53-2416-F7D414A37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60" y="1459986"/>
            <a:ext cx="9922459" cy="3545890"/>
          </a:xfrm>
        </p:spPr>
        <p:txBody>
          <a:bodyPr>
            <a:noAutofit/>
          </a:bodyPr>
          <a:lstStyle/>
          <a:p>
            <a:r>
              <a:rPr lang="es-ES" sz="6600" b="1" dirty="0">
                <a:latin typeface="Arial" panose="020B0604020202020204" pitchFamily="34" charset="0"/>
                <a:cs typeface="Arial" panose="020B0604020202020204" pitchFamily="34" charset="0"/>
              </a:rPr>
              <a:t>MANEJO DE LA HIPERCALCEMIA ASOCIADA A MALIGNIDAD</a:t>
            </a:r>
            <a:endParaRPr lang="es-P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64FBAA-B56A-27B9-D082-E2FE5426A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241" y="5576982"/>
            <a:ext cx="7138696" cy="109510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Magno Victor Rios Quijano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Interna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2025</a:t>
            </a:r>
            <a:endParaRPr lang="es-P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9A93CE-0211-2DF6-FB84-854F807B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2" y="0"/>
            <a:ext cx="3162009" cy="12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AF0F72-56A3-3CC1-500D-17B31AC02608}"/>
              </a:ext>
            </a:extLst>
          </p:cNvPr>
          <p:cNvSpPr txBox="1"/>
          <p:nvPr/>
        </p:nvSpPr>
        <p:spPr>
          <a:xfrm>
            <a:off x="1074721" y="1419015"/>
            <a:ext cx="42636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/>
              <a:t>HiperCa</a:t>
            </a:r>
            <a:r>
              <a:rPr lang="es-ES" dirty="0"/>
              <a:t> asociada a malignidad se desarrolla </a:t>
            </a:r>
          </a:p>
          <a:p>
            <a:r>
              <a:rPr lang="es-ES" b="1" dirty="0"/>
              <a:t>rápidamente y altos valores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786A9C-9E5F-68C3-0C3A-4BF1593548D3}"/>
              </a:ext>
            </a:extLst>
          </p:cNvPr>
          <p:cNvSpPr txBox="1"/>
          <p:nvPr/>
        </p:nvSpPr>
        <p:spPr>
          <a:xfrm>
            <a:off x="1074722" y="2316805"/>
            <a:ext cx="42636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Muy sintomática </a:t>
            </a:r>
            <a:r>
              <a:rPr lang="es-ES" dirty="0"/>
              <a:t>comparada con otras causas de </a:t>
            </a:r>
            <a:r>
              <a:rPr lang="es-ES" dirty="0" err="1"/>
              <a:t>HiperCa</a:t>
            </a:r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398A2E-FA44-A010-91F8-9944B036C7B9}"/>
              </a:ext>
            </a:extLst>
          </p:cNvPr>
          <p:cNvSpPr txBox="1"/>
          <p:nvPr/>
        </p:nvSpPr>
        <p:spPr>
          <a:xfrm>
            <a:off x="1074721" y="3168033"/>
            <a:ext cx="42636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Mas afectados :  TGI,  Renal  y   Neurológico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7832A0-BED3-3D74-B2DD-E623BDA5E185}"/>
              </a:ext>
            </a:extLst>
          </p:cNvPr>
          <p:cNvSpPr txBox="1"/>
          <p:nvPr/>
        </p:nvSpPr>
        <p:spPr>
          <a:xfrm>
            <a:off x="1039774" y="3793861"/>
            <a:ext cx="42986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TGI</a:t>
            </a:r>
            <a:r>
              <a:rPr lang="es-ES" dirty="0"/>
              <a:t>: es  raro  el  dolor  abdominal   severo: </a:t>
            </a:r>
          </a:p>
          <a:p>
            <a:r>
              <a:rPr lang="es-ES" dirty="0"/>
              <a:t>UP perforada, Pancreatitis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4DC22C-F6E9-4008-3AB8-94F90D859777}"/>
              </a:ext>
            </a:extLst>
          </p:cNvPr>
          <p:cNvSpPr txBox="1"/>
          <p:nvPr/>
        </p:nvSpPr>
        <p:spPr>
          <a:xfrm>
            <a:off x="1112584" y="4691379"/>
            <a:ext cx="41879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Renal</a:t>
            </a:r>
            <a:r>
              <a:rPr lang="es-ES" dirty="0"/>
              <a:t>: ATR adquirida: glucosuria, </a:t>
            </a:r>
            <a:r>
              <a:rPr lang="es-ES" dirty="0" err="1"/>
              <a:t>aminoaciduria</a:t>
            </a:r>
            <a:endParaRPr lang="es-ES" dirty="0"/>
          </a:p>
          <a:p>
            <a:r>
              <a:rPr lang="es-ES" dirty="0"/>
              <a:t>DI nefrogénica: </a:t>
            </a:r>
            <a:r>
              <a:rPr lang="es-ES" dirty="0" err="1"/>
              <a:t>Poliurea</a:t>
            </a:r>
            <a:r>
              <a:rPr lang="es-ES" dirty="0"/>
              <a:t>, Polidipsia </a:t>
            </a:r>
          </a:p>
          <a:p>
            <a:r>
              <a:rPr lang="es-ES" dirty="0"/>
              <a:t>Azoemia: por deshidratación marcada</a:t>
            </a:r>
          </a:p>
          <a:p>
            <a:r>
              <a:rPr lang="es-ES" dirty="0"/>
              <a:t>Raro: nefrolitiasis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5A5F4D-6790-3219-58CD-5B7D93B0D5A9}"/>
              </a:ext>
            </a:extLst>
          </p:cNvPr>
          <p:cNvSpPr txBox="1"/>
          <p:nvPr/>
        </p:nvSpPr>
        <p:spPr>
          <a:xfrm>
            <a:off x="6763717" y="2146443"/>
            <a:ext cx="46943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/>
              <a:t>SNC</a:t>
            </a:r>
            <a:r>
              <a:rPr lang="es-ES" dirty="0"/>
              <a:t>: alteración sensorio, confusión hasta coma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C220E9-0BD2-F4A3-23EC-56B646B14B70}"/>
              </a:ext>
            </a:extLst>
          </p:cNvPr>
          <p:cNvSpPr txBox="1"/>
          <p:nvPr/>
        </p:nvSpPr>
        <p:spPr>
          <a:xfrm>
            <a:off x="6763717" y="2950106"/>
            <a:ext cx="44316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/>
              <a:t>Cardio</a:t>
            </a:r>
            <a:r>
              <a:rPr lang="es-ES" dirty="0"/>
              <a:t>: acortamiento QT,   </a:t>
            </a:r>
          </a:p>
          <a:p>
            <a:r>
              <a:rPr lang="es-ES" dirty="0"/>
              <a:t>Con   Rx  de  arritmias ventriculares   (ejm FV)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2802F9-FBB2-21C2-00FE-102FDE94EC52}"/>
              </a:ext>
            </a:extLst>
          </p:cNvPr>
          <p:cNvSpPr txBox="1"/>
          <p:nvPr/>
        </p:nvSpPr>
        <p:spPr>
          <a:xfrm>
            <a:off x="6763718" y="4038249"/>
            <a:ext cx="469436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Dolor </a:t>
            </a:r>
            <a:r>
              <a:rPr lang="es-ES" b="1" dirty="0" err="1"/>
              <a:t>Oseo</a:t>
            </a:r>
            <a:r>
              <a:rPr lang="es-ES" dirty="0"/>
              <a:t>: es común. También por Incremento </a:t>
            </a:r>
          </a:p>
          <a:p>
            <a:r>
              <a:rPr lang="es-ES" dirty="0"/>
              <a:t>Pr intramedular, isquemia, metástasis óseas, </a:t>
            </a:r>
          </a:p>
          <a:p>
            <a:r>
              <a:rPr lang="es-ES" dirty="0"/>
              <a:t>microfracturas.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CEE3D4-51E5-7E4E-26D6-32C0B0BE14C8}"/>
              </a:ext>
            </a:extLst>
          </p:cNvPr>
          <p:cNvSpPr txBox="1"/>
          <p:nvPr/>
        </p:nvSpPr>
        <p:spPr>
          <a:xfrm flipH="1">
            <a:off x="3552701" y="597017"/>
            <a:ext cx="485392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PECULIARIDAD CUADRO CLINICO</a:t>
            </a:r>
            <a:endParaRPr lang="es-P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577BF4-FEAF-F31A-0484-C3E3AB41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F1C9D6E-992F-C91A-3379-5BC0C8C86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5958" y="1723762"/>
            <a:ext cx="4093788" cy="3526956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D5A5BF-9484-BBCF-1D8D-127B2E69E0AC}"/>
              </a:ext>
            </a:extLst>
          </p:cNvPr>
          <p:cNvSpPr txBox="1"/>
          <p:nvPr/>
        </p:nvSpPr>
        <p:spPr>
          <a:xfrm>
            <a:off x="1114097" y="2015757"/>
            <a:ext cx="5654565" cy="2343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Secreción de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PTHrP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desde el tumor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Increm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Osteoclástica en el hueso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Increm absorción Ca por Producción autónoma de 1,25 (OH)2 D desde el tumor.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4.   Otros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ectópica PTH,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4F84B3-2673-3AAA-32D5-25577C5EF478}"/>
              </a:ext>
            </a:extLst>
          </p:cNvPr>
          <p:cNvSpPr/>
          <p:nvPr/>
        </p:nvSpPr>
        <p:spPr>
          <a:xfrm>
            <a:off x="7325958" y="5131398"/>
            <a:ext cx="548640" cy="258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921ADF4-9D9B-342F-10B7-3505D543F7AA}"/>
              </a:ext>
            </a:extLst>
          </p:cNvPr>
          <p:cNvSpPr/>
          <p:nvPr/>
        </p:nvSpPr>
        <p:spPr>
          <a:xfrm rot="3449226">
            <a:off x="8431981" y="1338560"/>
            <a:ext cx="618564" cy="18118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00"/>
              </a:solidFill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AAFECD5-C62C-940D-E8F9-98F335AA0B47}"/>
              </a:ext>
            </a:extLst>
          </p:cNvPr>
          <p:cNvSpPr/>
          <p:nvPr/>
        </p:nvSpPr>
        <p:spPr>
          <a:xfrm rot="3449226">
            <a:off x="7193419" y="2356997"/>
            <a:ext cx="618564" cy="2058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F73748-DD9F-6DF2-F984-FE0C74370181}"/>
              </a:ext>
            </a:extLst>
          </p:cNvPr>
          <p:cNvSpPr txBox="1"/>
          <p:nvPr/>
        </p:nvSpPr>
        <p:spPr>
          <a:xfrm>
            <a:off x="1271753" y="719540"/>
            <a:ext cx="660284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  MECANISMOS DE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EN MALIGNIDAD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609FD-0625-FF19-3488-699C2EC1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029" y="120595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0CD19B9-EBCC-6AA6-3CD4-42C89A01CDCB}"/>
              </a:ext>
            </a:extLst>
          </p:cNvPr>
          <p:cNvSpPr txBox="1"/>
          <p:nvPr/>
        </p:nvSpPr>
        <p:spPr>
          <a:xfrm>
            <a:off x="1271753" y="719540"/>
            <a:ext cx="420939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ASOCIADO A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PTHrP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BD2F0A-89A8-7265-28FD-9A1D992E0FEE}"/>
              </a:ext>
            </a:extLst>
          </p:cNvPr>
          <p:cNvSpPr txBox="1"/>
          <p:nvPr/>
        </p:nvSpPr>
        <p:spPr>
          <a:xfrm>
            <a:off x="1116797" y="1588207"/>
            <a:ext cx="180729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/>
              <a:t>Nm solido:</a:t>
            </a:r>
          </a:p>
          <a:p>
            <a:r>
              <a:rPr lang="es-ES" sz="1400" dirty="0"/>
              <a:t>Pulmón, Riñón, Vejiga</a:t>
            </a:r>
          </a:p>
          <a:p>
            <a:endParaRPr lang="es-ES" sz="1400" dirty="0"/>
          </a:p>
          <a:p>
            <a:r>
              <a:rPr lang="es-ES" sz="1400" b="1" dirty="0"/>
              <a:t>NM Hematológico</a:t>
            </a:r>
            <a:r>
              <a:rPr lang="es-ES" sz="1400" dirty="0"/>
              <a:t>:</a:t>
            </a:r>
          </a:p>
          <a:p>
            <a:r>
              <a:rPr lang="es-ES" sz="1400" dirty="0"/>
              <a:t>LMC, </a:t>
            </a:r>
            <a:r>
              <a:rPr lang="es-ES" sz="1400" dirty="0" err="1"/>
              <a:t>Linf</a:t>
            </a:r>
            <a:r>
              <a:rPr lang="es-ES" sz="1400" dirty="0"/>
              <a:t> H, </a:t>
            </a:r>
            <a:r>
              <a:rPr lang="es-ES" sz="1400" dirty="0" err="1"/>
              <a:t>Linf</a:t>
            </a:r>
            <a:r>
              <a:rPr lang="es-ES" sz="1400" dirty="0"/>
              <a:t> cels T</a:t>
            </a:r>
            <a:endParaRPr lang="es-PE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341F57-D48F-AF45-257B-741FB66EA3CE}"/>
              </a:ext>
            </a:extLst>
          </p:cNvPr>
          <p:cNvSpPr txBox="1"/>
          <p:nvPr/>
        </p:nvSpPr>
        <p:spPr>
          <a:xfrm>
            <a:off x="3620814" y="2012711"/>
            <a:ext cx="138127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(+) receptor PTH</a:t>
            </a:r>
            <a:endParaRPr lang="es-PE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F0A791-594D-599D-3082-789ECE500B54}"/>
              </a:ext>
            </a:extLst>
          </p:cNvPr>
          <p:cNvSpPr txBox="1"/>
          <p:nvPr/>
        </p:nvSpPr>
        <p:spPr>
          <a:xfrm>
            <a:off x="5481144" y="1797268"/>
            <a:ext cx="186602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Hueso:    </a:t>
            </a:r>
            <a:r>
              <a:rPr lang="es-ES" sz="1400" dirty="0" err="1"/>
              <a:t>Ax</a:t>
            </a:r>
            <a:r>
              <a:rPr lang="es-ES" sz="1400" dirty="0"/>
              <a:t> OC</a:t>
            </a:r>
          </a:p>
          <a:p>
            <a:endParaRPr lang="es-ES" sz="1400" dirty="0"/>
          </a:p>
          <a:p>
            <a:r>
              <a:rPr lang="es-ES" sz="1400" dirty="0"/>
              <a:t>Riñón:   </a:t>
            </a:r>
            <a:r>
              <a:rPr lang="es-ES" sz="1400" dirty="0" err="1"/>
              <a:t>Reabs</a:t>
            </a:r>
            <a:r>
              <a:rPr lang="es-ES" sz="1400" dirty="0"/>
              <a:t> distal Ca</a:t>
            </a:r>
            <a:endParaRPr lang="es-PE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377075-1E19-ECC5-F419-F4711EC8F9FA}"/>
              </a:ext>
            </a:extLst>
          </p:cNvPr>
          <p:cNvSpPr txBox="1"/>
          <p:nvPr/>
        </p:nvSpPr>
        <p:spPr>
          <a:xfrm>
            <a:off x="7800292" y="1962020"/>
            <a:ext cx="104476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    Ca sérico</a:t>
            </a:r>
            <a:endParaRPr lang="es-PE" sz="14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EA92C83-C41E-81B6-C9A6-26BA6B280FC0}"/>
              </a:ext>
            </a:extLst>
          </p:cNvPr>
          <p:cNvCxnSpPr/>
          <p:nvPr/>
        </p:nvCxnSpPr>
        <p:spPr>
          <a:xfrm flipV="1">
            <a:off x="6173009" y="1838288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84EF35B-7416-D332-9552-8A06470D04DC}"/>
              </a:ext>
            </a:extLst>
          </p:cNvPr>
          <p:cNvCxnSpPr/>
          <p:nvPr/>
        </p:nvCxnSpPr>
        <p:spPr>
          <a:xfrm flipV="1">
            <a:off x="6096000" y="2272712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56538F8-7E8D-568C-842E-23EE797DE8B4}"/>
              </a:ext>
            </a:extLst>
          </p:cNvPr>
          <p:cNvCxnSpPr/>
          <p:nvPr/>
        </p:nvCxnSpPr>
        <p:spPr>
          <a:xfrm flipV="1">
            <a:off x="7965627" y="1990740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F0DF76-2B93-B69F-D362-C687DBFEDDE7}"/>
              </a:ext>
            </a:extLst>
          </p:cNvPr>
          <p:cNvSpPr txBox="1"/>
          <p:nvPr/>
        </p:nvSpPr>
        <p:spPr>
          <a:xfrm>
            <a:off x="3482717" y="2757758"/>
            <a:ext cx="2180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No efecto en </a:t>
            </a:r>
            <a:r>
              <a:rPr lang="es-ES" sz="1400" dirty="0" err="1"/>
              <a:t>Prod</a:t>
            </a:r>
            <a:r>
              <a:rPr lang="es-ES" sz="1400" dirty="0"/>
              <a:t> Calcitriol</a:t>
            </a:r>
            <a:endParaRPr lang="es-PE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67BA2F-BEE0-591F-B094-E426916E9651}"/>
              </a:ext>
            </a:extLst>
          </p:cNvPr>
          <p:cNvSpPr txBox="1"/>
          <p:nvPr/>
        </p:nvSpPr>
        <p:spPr>
          <a:xfrm>
            <a:off x="9142348" y="1946009"/>
            <a:ext cx="285610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Lab:   </a:t>
            </a:r>
            <a:r>
              <a:rPr lang="es-ES" sz="1400" dirty="0" err="1"/>
              <a:t>PTHrP</a:t>
            </a:r>
            <a:r>
              <a:rPr lang="es-ES" sz="1400" dirty="0"/>
              <a:t>,       PTH, Vit D3: variable</a:t>
            </a:r>
            <a:endParaRPr lang="es-PE" sz="1400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4F4D42F-001E-8C47-2D0B-073EC216130B}"/>
              </a:ext>
            </a:extLst>
          </p:cNvPr>
          <p:cNvCxnSpPr>
            <a:cxnSpLocks/>
          </p:cNvCxnSpPr>
          <p:nvPr/>
        </p:nvCxnSpPr>
        <p:spPr>
          <a:xfrm flipV="1">
            <a:off x="9587252" y="1990740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5DAB018-6B03-29C8-4FFC-A9E9A8E7EB55}"/>
              </a:ext>
            </a:extLst>
          </p:cNvPr>
          <p:cNvCxnSpPr>
            <a:cxnSpLocks/>
          </p:cNvCxnSpPr>
          <p:nvPr/>
        </p:nvCxnSpPr>
        <p:spPr>
          <a:xfrm>
            <a:off x="10329445" y="2042933"/>
            <a:ext cx="0" cy="163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85A6F43-3E60-E9B7-268A-275F37268952}"/>
              </a:ext>
            </a:extLst>
          </p:cNvPr>
          <p:cNvSpPr txBox="1"/>
          <p:nvPr/>
        </p:nvSpPr>
        <p:spPr>
          <a:xfrm>
            <a:off x="2468896" y="4306667"/>
            <a:ext cx="18425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Liberación mediadores</a:t>
            </a:r>
          </a:p>
          <a:p>
            <a:r>
              <a:rPr lang="es-ES" sz="1400" dirty="0"/>
              <a:t>  </a:t>
            </a:r>
            <a:r>
              <a:rPr lang="es-ES" sz="1400" dirty="0" err="1"/>
              <a:t>Actv</a:t>
            </a:r>
            <a:r>
              <a:rPr lang="es-ES" sz="1400" dirty="0"/>
              <a:t> Osteoclástica</a:t>
            </a:r>
            <a:endParaRPr lang="es-PE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22E917-2C55-ABE1-23E7-05F5BE80079C}"/>
              </a:ext>
            </a:extLst>
          </p:cNvPr>
          <p:cNvSpPr txBox="1"/>
          <p:nvPr/>
        </p:nvSpPr>
        <p:spPr>
          <a:xfrm>
            <a:off x="1271753" y="3398216"/>
            <a:ext cx="630776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ASOCIADO A REABSORCION OSEA 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E427514-3445-8178-303F-F4D67254D007}"/>
              </a:ext>
            </a:extLst>
          </p:cNvPr>
          <p:cNvCxnSpPr/>
          <p:nvPr/>
        </p:nvCxnSpPr>
        <p:spPr>
          <a:xfrm flipV="1">
            <a:off x="2559269" y="4568277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CDC709F-0567-D7C2-88E2-A73A3115EF5F}"/>
              </a:ext>
            </a:extLst>
          </p:cNvPr>
          <p:cNvSpPr txBox="1"/>
          <p:nvPr/>
        </p:nvSpPr>
        <p:spPr>
          <a:xfrm>
            <a:off x="4860488" y="4259309"/>
            <a:ext cx="2773985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(+) RANKL: regula Formación, </a:t>
            </a:r>
            <a:r>
              <a:rPr lang="es-ES" sz="1400" dirty="0" err="1"/>
              <a:t>Activ</a:t>
            </a:r>
            <a:endParaRPr lang="es-ES" sz="1400" dirty="0"/>
          </a:p>
          <a:p>
            <a:r>
              <a:rPr lang="es-ES" sz="1400" dirty="0"/>
              <a:t>   y sobrevida de osteoclastos</a:t>
            </a:r>
          </a:p>
          <a:p>
            <a:r>
              <a:rPr lang="es-ES" sz="1400" dirty="0"/>
              <a:t>MIP-1</a:t>
            </a:r>
            <a:r>
              <a:rPr lang="el-GR" sz="1400" dirty="0"/>
              <a:t>α</a:t>
            </a:r>
            <a:r>
              <a:rPr lang="es-ES" sz="1400" dirty="0"/>
              <a:t>  en MM: (+) Osteoclastos</a:t>
            </a:r>
            <a:endParaRPr lang="es-PE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9EB9CFE-5CED-1AA0-F890-6DC74C75374C}"/>
              </a:ext>
            </a:extLst>
          </p:cNvPr>
          <p:cNvSpPr txBox="1"/>
          <p:nvPr/>
        </p:nvSpPr>
        <p:spPr>
          <a:xfrm>
            <a:off x="1153678" y="4306667"/>
            <a:ext cx="10534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Malignidad:</a:t>
            </a:r>
          </a:p>
          <a:p>
            <a:r>
              <a:rPr lang="es-ES" sz="1400" dirty="0"/>
              <a:t>Ejm MM</a:t>
            </a:r>
            <a:endParaRPr lang="es-PE" sz="14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7C1261-B876-CE8F-358D-A7C69D1B259C}"/>
              </a:ext>
            </a:extLst>
          </p:cNvPr>
          <p:cNvSpPr txBox="1"/>
          <p:nvPr/>
        </p:nvSpPr>
        <p:spPr>
          <a:xfrm>
            <a:off x="1329804" y="5612504"/>
            <a:ext cx="3320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MIP: Proteína Inflamatoria de Macrófagos</a:t>
            </a:r>
            <a:endParaRPr lang="es-PE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DF46279-B97D-E401-88EF-FB1DCD0DC457}"/>
              </a:ext>
            </a:extLst>
          </p:cNvPr>
          <p:cNvSpPr txBox="1"/>
          <p:nvPr/>
        </p:nvSpPr>
        <p:spPr>
          <a:xfrm>
            <a:off x="8506217" y="4474753"/>
            <a:ext cx="95683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  Ca sérico</a:t>
            </a:r>
            <a:endParaRPr lang="es-PE" sz="1400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3BE943E6-04CB-DE9C-F9BF-070C531C6CF4}"/>
              </a:ext>
            </a:extLst>
          </p:cNvPr>
          <p:cNvCxnSpPr/>
          <p:nvPr/>
        </p:nvCxnSpPr>
        <p:spPr>
          <a:xfrm flipV="1">
            <a:off x="8579874" y="4474753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A727B210-B3A9-4F0B-B78B-F1847AC2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60" y="120595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12088-1947-7AAB-A4B1-0718F76B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7C1CA0-7164-BE89-8992-A374E4A7D243}"/>
              </a:ext>
            </a:extLst>
          </p:cNvPr>
          <p:cNvSpPr txBox="1"/>
          <p:nvPr/>
        </p:nvSpPr>
        <p:spPr>
          <a:xfrm>
            <a:off x="1271753" y="719540"/>
            <a:ext cx="835860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ASOCIADO A PROD ECTOPICA PTH 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reporte de casos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8B95C2-A956-D1B9-578A-1A28582BDB11}"/>
              </a:ext>
            </a:extLst>
          </p:cNvPr>
          <p:cNvSpPr txBox="1"/>
          <p:nvPr/>
        </p:nvSpPr>
        <p:spPr>
          <a:xfrm>
            <a:off x="1116797" y="1588207"/>
            <a:ext cx="183223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/>
              <a:t>Neoplasia:</a:t>
            </a:r>
          </a:p>
          <a:p>
            <a:r>
              <a:rPr lang="es-ES" sz="1400" dirty="0"/>
              <a:t>Ca ovario, </a:t>
            </a:r>
            <a:r>
              <a:rPr lang="es-ES" sz="1400" dirty="0" err="1"/>
              <a:t>oat</a:t>
            </a:r>
            <a:r>
              <a:rPr lang="es-ES" sz="1400" dirty="0"/>
              <a:t> cell </a:t>
            </a:r>
            <a:r>
              <a:rPr lang="es-ES" sz="1400" dirty="0" err="1"/>
              <a:t>lung</a:t>
            </a:r>
            <a:endParaRPr lang="es-ES" sz="1400" dirty="0"/>
          </a:p>
          <a:p>
            <a:r>
              <a:rPr lang="es-ES" sz="1400" dirty="0" err="1"/>
              <a:t>Neuroectodérmico</a:t>
            </a:r>
            <a:r>
              <a:rPr lang="es-ES" sz="1400" dirty="0"/>
              <a:t>,</a:t>
            </a:r>
          </a:p>
          <a:p>
            <a:r>
              <a:rPr lang="es-ES" sz="1400" dirty="0"/>
              <a:t>CA papilar tiroides</a:t>
            </a:r>
          </a:p>
          <a:p>
            <a:r>
              <a:rPr lang="es-ES" sz="1400" dirty="0"/>
              <a:t>Rabdomiosarcoma</a:t>
            </a:r>
          </a:p>
          <a:p>
            <a:r>
              <a:rPr lang="es-ES" sz="1400" dirty="0"/>
              <a:t>Pancreas, gástrico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125CFC-E140-94B2-5661-F9CC1FC02427}"/>
              </a:ext>
            </a:extLst>
          </p:cNvPr>
          <p:cNvSpPr txBox="1"/>
          <p:nvPr/>
        </p:nvSpPr>
        <p:spPr>
          <a:xfrm>
            <a:off x="3620814" y="2012711"/>
            <a:ext cx="138127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(+) receptor PTH</a:t>
            </a:r>
            <a:endParaRPr lang="es-PE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4249F3-4913-F894-4445-4CA211CA48C3}"/>
              </a:ext>
            </a:extLst>
          </p:cNvPr>
          <p:cNvSpPr txBox="1"/>
          <p:nvPr/>
        </p:nvSpPr>
        <p:spPr>
          <a:xfrm>
            <a:off x="5481144" y="1458714"/>
            <a:ext cx="204600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Hueso:    </a:t>
            </a:r>
            <a:r>
              <a:rPr lang="es-ES" sz="1400" dirty="0" err="1"/>
              <a:t>Ax</a:t>
            </a:r>
            <a:r>
              <a:rPr lang="es-ES" sz="1400" dirty="0"/>
              <a:t> OC</a:t>
            </a:r>
          </a:p>
          <a:p>
            <a:endParaRPr lang="es-ES" sz="1400" dirty="0"/>
          </a:p>
          <a:p>
            <a:r>
              <a:rPr lang="es-ES" sz="1400" dirty="0"/>
              <a:t>Riñón:   </a:t>
            </a:r>
            <a:r>
              <a:rPr lang="es-ES" sz="1400" dirty="0" err="1"/>
              <a:t>Reabs</a:t>
            </a:r>
            <a:r>
              <a:rPr lang="es-ES" sz="1400" dirty="0"/>
              <a:t> distal Ca</a:t>
            </a:r>
          </a:p>
          <a:p>
            <a:endParaRPr lang="es-ES" sz="1400" dirty="0"/>
          </a:p>
          <a:p>
            <a:r>
              <a:rPr lang="es-PE" sz="1400" dirty="0"/>
              <a:t>Intestino:    Absorción Ca</a:t>
            </a:r>
          </a:p>
          <a:p>
            <a:endParaRPr lang="es-PE" sz="1400" dirty="0"/>
          </a:p>
          <a:p>
            <a:r>
              <a:rPr lang="es-PE" sz="1400" dirty="0"/>
              <a:t>(+) Conversión a Calcitriol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25073F-B406-5F56-F3D6-7BC0447EC4E9}"/>
              </a:ext>
            </a:extLst>
          </p:cNvPr>
          <p:cNvSpPr txBox="1"/>
          <p:nvPr/>
        </p:nvSpPr>
        <p:spPr>
          <a:xfrm>
            <a:off x="7913238" y="2166599"/>
            <a:ext cx="88049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 Ca sérico</a:t>
            </a:r>
            <a:endParaRPr lang="es-PE" sz="14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A89D8B8-59E8-3DF6-4237-F0F8366B8C59}"/>
              </a:ext>
            </a:extLst>
          </p:cNvPr>
          <p:cNvCxnSpPr/>
          <p:nvPr/>
        </p:nvCxnSpPr>
        <p:spPr>
          <a:xfrm flipV="1">
            <a:off x="6181423" y="1485179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09061E4-35A5-E508-A070-1FCBD02D43A1}"/>
              </a:ext>
            </a:extLst>
          </p:cNvPr>
          <p:cNvCxnSpPr/>
          <p:nvPr/>
        </p:nvCxnSpPr>
        <p:spPr>
          <a:xfrm flipV="1">
            <a:off x="6096000" y="1910564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6025832-9A84-EB1F-4B3A-5C7D29CE1F92}"/>
              </a:ext>
            </a:extLst>
          </p:cNvPr>
          <p:cNvCxnSpPr/>
          <p:nvPr/>
        </p:nvCxnSpPr>
        <p:spPr>
          <a:xfrm flipV="1">
            <a:off x="7983842" y="2192679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585651-5AA2-F4EA-D603-EDFF56725A2D}"/>
              </a:ext>
            </a:extLst>
          </p:cNvPr>
          <p:cNvSpPr txBox="1"/>
          <p:nvPr/>
        </p:nvSpPr>
        <p:spPr>
          <a:xfrm>
            <a:off x="9139746" y="2172152"/>
            <a:ext cx="135569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Lab:    PTH       P</a:t>
            </a:r>
            <a:endParaRPr lang="es-PE" sz="1400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4389919-DAB6-0ACE-F058-3D028F241859}"/>
              </a:ext>
            </a:extLst>
          </p:cNvPr>
          <p:cNvCxnSpPr>
            <a:cxnSpLocks/>
          </p:cNvCxnSpPr>
          <p:nvPr/>
        </p:nvCxnSpPr>
        <p:spPr>
          <a:xfrm flipV="1">
            <a:off x="9630358" y="2208620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344ADB8-EDD4-C142-9B62-4D82C6CD759D}"/>
              </a:ext>
            </a:extLst>
          </p:cNvPr>
          <p:cNvCxnSpPr>
            <a:cxnSpLocks/>
          </p:cNvCxnSpPr>
          <p:nvPr/>
        </p:nvCxnSpPr>
        <p:spPr>
          <a:xfrm>
            <a:off x="10195033" y="2192679"/>
            <a:ext cx="0" cy="254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753F62-3D9A-FAD1-027F-857A4292FCE1}"/>
              </a:ext>
            </a:extLst>
          </p:cNvPr>
          <p:cNvSpPr txBox="1"/>
          <p:nvPr/>
        </p:nvSpPr>
        <p:spPr>
          <a:xfrm>
            <a:off x="6550540" y="4464611"/>
            <a:ext cx="208711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     </a:t>
            </a:r>
            <a:r>
              <a:rPr lang="es-ES" sz="1400" dirty="0" err="1"/>
              <a:t>Absorc</a:t>
            </a:r>
            <a:r>
              <a:rPr lang="es-ES" sz="1400" dirty="0"/>
              <a:t> Ca y </a:t>
            </a:r>
            <a:r>
              <a:rPr lang="es-ES" sz="1400" dirty="0" err="1"/>
              <a:t>Ax</a:t>
            </a:r>
            <a:r>
              <a:rPr lang="es-ES" sz="1400" dirty="0"/>
              <a:t> OC </a:t>
            </a:r>
            <a:r>
              <a:rPr lang="es-ES" sz="1400" dirty="0" err="1"/>
              <a:t>osea</a:t>
            </a:r>
            <a:endParaRPr lang="es-PE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4628FF4-C579-2F45-7822-40F919E9E42B}"/>
              </a:ext>
            </a:extLst>
          </p:cNvPr>
          <p:cNvSpPr txBox="1"/>
          <p:nvPr/>
        </p:nvSpPr>
        <p:spPr>
          <a:xfrm>
            <a:off x="1271753" y="3586542"/>
            <a:ext cx="807941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ASOCIADO A PRODUCC AUTONOMA 1,25(OH)2D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2D3A86A-7308-CF85-21FE-2A8BE76CD650}"/>
              </a:ext>
            </a:extLst>
          </p:cNvPr>
          <p:cNvCxnSpPr/>
          <p:nvPr/>
        </p:nvCxnSpPr>
        <p:spPr>
          <a:xfrm flipV="1">
            <a:off x="3815148" y="4480922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F5A47E1-2646-439C-2017-94391B9EE580}"/>
              </a:ext>
            </a:extLst>
          </p:cNvPr>
          <p:cNvSpPr txBox="1"/>
          <p:nvPr/>
        </p:nvSpPr>
        <p:spPr>
          <a:xfrm>
            <a:off x="3713703" y="4437734"/>
            <a:ext cx="25221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  </a:t>
            </a:r>
            <a:r>
              <a:rPr lang="es-ES" sz="1400" dirty="0" err="1"/>
              <a:t>Producc</a:t>
            </a:r>
            <a:r>
              <a:rPr lang="es-ES" sz="1400" dirty="0"/>
              <a:t> </a:t>
            </a:r>
            <a:r>
              <a:rPr lang="es-ES" sz="1400" dirty="0" err="1"/>
              <a:t>extrarenal</a:t>
            </a:r>
            <a:r>
              <a:rPr lang="es-ES" sz="1400" dirty="0"/>
              <a:t> de calcitriol</a:t>
            </a:r>
          </a:p>
          <a:p>
            <a:r>
              <a:rPr lang="es-ES" sz="1400" dirty="0"/>
              <a:t>Sin control PTH</a:t>
            </a:r>
            <a:endParaRPr lang="es-PE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97CB24-493C-287D-0613-8AA62D38FE56}"/>
              </a:ext>
            </a:extLst>
          </p:cNvPr>
          <p:cNvSpPr txBox="1"/>
          <p:nvPr/>
        </p:nvSpPr>
        <p:spPr>
          <a:xfrm>
            <a:off x="1271752" y="4305476"/>
            <a:ext cx="19473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/>
              <a:t>Malignidad</a:t>
            </a:r>
            <a:r>
              <a:rPr lang="es-ES" sz="1400" dirty="0"/>
              <a:t>:</a:t>
            </a:r>
          </a:p>
          <a:p>
            <a:r>
              <a:rPr lang="es-ES" sz="1400" dirty="0"/>
              <a:t>100% </a:t>
            </a:r>
            <a:r>
              <a:rPr lang="es-ES" sz="1400" dirty="0" err="1"/>
              <a:t>Linf</a:t>
            </a:r>
            <a:r>
              <a:rPr lang="es-ES" sz="1400" dirty="0"/>
              <a:t> Hodgkin</a:t>
            </a:r>
          </a:p>
          <a:p>
            <a:r>
              <a:rPr lang="es-ES" sz="1400" dirty="0"/>
              <a:t>2/3 </a:t>
            </a:r>
            <a:r>
              <a:rPr lang="es-ES" sz="1400" dirty="0" err="1"/>
              <a:t>Linf</a:t>
            </a:r>
            <a:r>
              <a:rPr lang="es-ES" sz="1400" dirty="0"/>
              <a:t> NH</a:t>
            </a:r>
          </a:p>
          <a:p>
            <a:r>
              <a:rPr lang="es-ES" sz="1400" dirty="0" err="1"/>
              <a:t>Disgerminoma</a:t>
            </a:r>
            <a:r>
              <a:rPr lang="es-ES" sz="1400" dirty="0"/>
              <a:t> ovario</a:t>
            </a:r>
            <a:endParaRPr lang="es-PE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76B9BD-F911-9923-94FC-B19222D3128A}"/>
              </a:ext>
            </a:extLst>
          </p:cNvPr>
          <p:cNvSpPr txBox="1"/>
          <p:nvPr/>
        </p:nvSpPr>
        <p:spPr>
          <a:xfrm>
            <a:off x="7223671" y="5073483"/>
            <a:ext cx="92057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  Ca sérico</a:t>
            </a:r>
            <a:endParaRPr lang="es-PE" sz="1400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845EFA7-1254-213B-ADEE-7DF51A7DE9EE}"/>
              </a:ext>
            </a:extLst>
          </p:cNvPr>
          <p:cNvCxnSpPr/>
          <p:nvPr/>
        </p:nvCxnSpPr>
        <p:spPr>
          <a:xfrm flipV="1">
            <a:off x="7300198" y="5073482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E61D0C3C-BEE2-FEA6-9780-06CE6B19C89D}"/>
              </a:ext>
            </a:extLst>
          </p:cNvPr>
          <p:cNvCxnSpPr/>
          <p:nvPr/>
        </p:nvCxnSpPr>
        <p:spPr>
          <a:xfrm flipV="1">
            <a:off x="6337736" y="2336516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884AC40-8CEB-66D7-C376-351CAEC57FBF}"/>
              </a:ext>
            </a:extLst>
          </p:cNvPr>
          <p:cNvCxnSpPr/>
          <p:nvPr/>
        </p:nvCxnSpPr>
        <p:spPr>
          <a:xfrm flipV="1">
            <a:off x="6661446" y="4464611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F6ED346-3637-E791-5E40-903847021AA2}"/>
              </a:ext>
            </a:extLst>
          </p:cNvPr>
          <p:cNvSpPr txBox="1"/>
          <p:nvPr/>
        </p:nvSpPr>
        <p:spPr>
          <a:xfrm>
            <a:off x="9234257" y="4450683"/>
            <a:ext cx="226619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Lab:            PTH         Calcitriol</a:t>
            </a:r>
            <a:endParaRPr lang="es-PE" sz="1400" dirty="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F47BA2-9498-4792-DD72-D7080666BB3D}"/>
              </a:ext>
            </a:extLst>
          </p:cNvPr>
          <p:cNvCxnSpPr>
            <a:cxnSpLocks/>
          </p:cNvCxnSpPr>
          <p:nvPr/>
        </p:nvCxnSpPr>
        <p:spPr>
          <a:xfrm>
            <a:off x="9817592" y="4466139"/>
            <a:ext cx="0" cy="254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7EF144F-1E81-3729-984F-C353B3027FDA}"/>
              </a:ext>
            </a:extLst>
          </p:cNvPr>
          <p:cNvCxnSpPr>
            <a:cxnSpLocks/>
          </p:cNvCxnSpPr>
          <p:nvPr/>
        </p:nvCxnSpPr>
        <p:spPr>
          <a:xfrm>
            <a:off x="9920713" y="4466139"/>
            <a:ext cx="0" cy="254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2731DDC-589E-7CF8-C429-40B7741DE743}"/>
              </a:ext>
            </a:extLst>
          </p:cNvPr>
          <p:cNvCxnSpPr>
            <a:cxnSpLocks/>
          </p:cNvCxnSpPr>
          <p:nvPr/>
        </p:nvCxnSpPr>
        <p:spPr>
          <a:xfrm>
            <a:off x="10024825" y="4466139"/>
            <a:ext cx="0" cy="254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4BC4F85-4B8C-24B7-9A71-22A210D59B1E}"/>
              </a:ext>
            </a:extLst>
          </p:cNvPr>
          <p:cNvCxnSpPr/>
          <p:nvPr/>
        </p:nvCxnSpPr>
        <p:spPr>
          <a:xfrm flipV="1">
            <a:off x="10696902" y="4466138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EB82418-D114-7831-971D-CEE26B5EE78C}"/>
              </a:ext>
            </a:extLst>
          </p:cNvPr>
          <p:cNvCxnSpPr/>
          <p:nvPr/>
        </p:nvCxnSpPr>
        <p:spPr>
          <a:xfrm flipV="1">
            <a:off x="10607751" y="4466139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62642F7-1864-CD5E-69E0-A8403B204F89}"/>
              </a:ext>
            </a:extLst>
          </p:cNvPr>
          <p:cNvCxnSpPr/>
          <p:nvPr/>
        </p:nvCxnSpPr>
        <p:spPr>
          <a:xfrm flipV="1">
            <a:off x="10503843" y="4466139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C734061-4A7E-67D5-2309-70518BC5B654}"/>
              </a:ext>
            </a:extLst>
          </p:cNvPr>
          <p:cNvCxnSpPr/>
          <p:nvPr/>
        </p:nvCxnSpPr>
        <p:spPr>
          <a:xfrm flipV="1">
            <a:off x="3815964" y="4468638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20E2CC45-81B9-1E5D-30B5-80EBE135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119" y="69048"/>
            <a:ext cx="19813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A6EEB-5CC9-8761-9C8A-B1B7B33D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11" y="567457"/>
            <a:ext cx="8113986" cy="54432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HALLAZGOS DE LABORATORIO SEGÚN MX DE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endParaRPr lang="es-P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A4F24A-FF6A-C2E0-0DDA-F4D22BE6B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218" y="1366221"/>
            <a:ext cx="10737112" cy="4722607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00A3B4D-4348-4F53-583C-DAC968763F99}"/>
              </a:ext>
            </a:extLst>
          </p:cNvPr>
          <p:cNvSpPr/>
          <p:nvPr/>
        </p:nvSpPr>
        <p:spPr>
          <a:xfrm>
            <a:off x="1010322" y="1506071"/>
            <a:ext cx="657113" cy="268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9639B0-BCAF-380A-7F40-47BDFA583516}"/>
              </a:ext>
            </a:extLst>
          </p:cNvPr>
          <p:cNvSpPr txBox="1"/>
          <p:nvPr/>
        </p:nvSpPr>
        <p:spPr>
          <a:xfrm>
            <a:off x="2360951" y="6413717"/>
            <a:ext cx="7566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Theresa A. Guise M.D. and John J. </a:t>
            </a:r>
            <a:r>
              <a:rPr lang="es-ES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Wysolmerski</a:t>
            </a:r>
            <a:r>
              <a:rPr lang="es-ES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M.D. </a:t>
            </a:r>
            <a:r>
              <a:rPr lang="es-ES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Cancer-associated</a:t>
            </a:r>
            <a:r>
              <a:rPr lang="es-ES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Hypercalcemia</a:t>
            </a:r>
            <a:r>
              <a:rPr lang="es-ES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</a:t>
            </a:r>
            <a:r>
              <a:rPr lang="es-ES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abril 14, 2022, 386; 15</a:t>
            </a:r>
            <a:endParaRPr lang="es-PE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DB1A3D-3481-F295-94A2-70519BCB944A}"/>
              </a:ext>
            </a:extLst>
          </p:cNvPr>
          <p:cNvSpPr/>
          <p:nvPr/>
        </p:nvSpPr>
        <p:spPr>
          <a:xfrm>
            <a:off x="3185410" y="4047344"/>
            <a:ext cx="434715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FDEBACB-79A1-721F-801E-9C03A7C791F3}"/>
              </a:ext>
            </a:extLst>
          </p:cNvPr>
          <p:cNvSpPr/>
          <p:nvPr/>
        </p:nvSpPr>
        <p:spPr>
          <a:xfrm>
            <a:off x="4747108" y="4615678"/>
            <a:ext cx="434715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98C867D-6666-38DB-D368-216ABFFE9CC0}"/>
              </a:ext>
            </a:extLst>
          </p:cNvPr>
          <p:cNvSpPr/>
          <p:nvPr/>
        </p:nvSpPr>
        <p:spPr>
          <a:xfrm>
            <a:off x="6443526" y="4047344"/>
            <a:ext cx="434715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F58E0D-0689-C163-70BB-6898EED8EAF8}"/>
              </a:ext>
            </a:extLst>
          </p:cNvPr>
          <p:cNvSpPr/>
          <p:nvPr/>
        </p:nvSpPr>
        <p:spPr>
          <a:xfrm>
            <a:off x="2889355" y="3582136"/>
            <a:ext cx="986852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C78512B-DC92-9E54-E04B-291485820169}"/>
              </a:ext>
            </a:extLst>
          </p:cNvPr>
          <p:cNvSpPr/>
          <p:nvPr/>
        </p:nvSpPr>
        <p:spPr>
          <a:xfrm>
            <a:off x="8431965" y="4047344"/>
            <a:ext cx="434715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F45902-3A1B-A16C-B6B1-B68D22342165}"/>
              </a:ext>
            </a:extLst>
          </p:cNvPr>
          <p:cNvSpPr/>
          <p:nvPr/>
        </p:nvSpPr>
        <p:spPr>
          <a:xfrm>
            <a:off x="8222102" y="3582855"/>
            <a:ext cx="854439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5CEE567-7D79-B37D-CA37-30CBFDE2315C}"/>
              </a:ext>
            </a:extLst>
          </p:cNvPr>
          <p:cNvSpPr/>
          <p:nvPr/>
        </p:nvSpPr>
        <p:spPr>
          <a:xfrm>
            <a:off x="10368197" y="4047344"/>
            <a:ext cx="434715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8C40BB-CFC1-F1BF-3EB1-36B24D725377}"/>
              </a:ext>
            </a:extLst>
          </p:cNvPr>
          <p:cNvSpPr/>
          <p:nvPr/>
        </p:nvSpPr>
        <p:spPr>
          <a:xfrm>
            <a:off x="2763188" y="4353350"/>
            <a:ext cx="1239186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9E53AE1-C059-15C5-6422-DDAA98DE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89F8C60-D0D9-2FDE-D437-994ECB52F849}"/>
              </a:ext>
            </a:extLst>
          </p:cNvPr>
          <p:cNvSpPr txBox="1"/>
          <p:nvPr/>
        </p:nvSpPr>
        <p:spPr>
          <a:xfrm>
            <a:off x="9586491" y="1897268"/>
            <a:ext cx="142716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Hypercalcemia</a:t>
            </a:r>
            <a:endParaRPr lang="es-P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E191867-0E58-CA9A-D132-B5DF2A98B086}"/>
              </a:ext>
            </a:extLst>
          </p:cNvPr>
          <p:cNvSpPr/>
          <p:nvPr/>
        </p:nvSpPr>
        <p:spPr>
          <a:xfrm>
            <a:off x="6481240" y="5116797"/>
            <a:ext cx="434715" cy="262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98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8476C-A306-66F6-6C4E-4E6E5F7F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7564"/>
            <a:ext cx="9144000" cy="1560772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982E15-BB2A-17F6-B482-9FBAE878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247C9E-55A1-E23D-58BC-9EB8D60B1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016" y="114126"/>
            <a:ext cx="8693624" cy="7785516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616EA4-6B6A-A494-85E6-497BBEABB87C}"/>
              </a:ext>
            </a:extLst>
          </p:cNvPr>
          <p:cNvSpPr txBox="1"/>
          <p:nvPr/>
        </p:nvSpPr>
        <p:spPr>
          <a:xfrm>
            <a:off x="2094533" y="694645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&lt;12mg/dl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4802F-BEEF-1324-93F7-3CF671D36FDE}"/>
              </a:ext>
            </a:extLst>
          </p:cNvPr>
          <p:cNvSpPr txBox="1"/>
          <p:nvPr/>
        </p:nvSpPr>
        <p:spPr>
          <a:xfrm>
            <a:off x="2065360" y="1801969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12-14mg/dl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954BC3-9801-B688-58E1-F737623113CE}"/>
              </a:ext>
            </a:extLst>
          </p:cNvPr>
          <p:cNvSpPr txBox="1"/>
          <p:nvPr/>
        </p:nvSpPr>
        <p:spPr>
          <a:xfrm>
            <a:off x="2094534" y="2919022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&gt;14mg/dl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EA4AE8-0BA8-5321-E764-C2FB66E7E2A1}"/>
              </a:ext>
            </a:extLst>
          </p:cNvPr>
          <p:cNvSpPr/>
          <p:nvPr/>
        </p:nvSpPr>
        <p:spPr>
          <a:xfrm>
            <a:off x="1433016" y="6858000"/>
            <a:ext cx="8925635" cy="104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7EDB3B-9429-9534-837B-058134629AD2}"/>
              </a:ext>
            </a:extLst>
          </p:cNvPr>
          <p:cNvSpPr/>
          <p:nvPr/>
        </p:nvSpPr>
        <p:spPr>
          <a:xfrm>
            <a:off x="4241074" y="2934789"/>
            <a:ext cx="1854926" cy="15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24A6424-5511-B768-C2DE-69C978074785}"/>
              </a:ext>
            </a:extLst>
          </p:cNvPr>
          <p:cNvSpPr/>
          <p:nvPr/>
        </p:nvSpPr>
        <p:spPr>
          <a:xfrm>
            <a:off x="4241074" y="3724919"/>
            <a:ext cx="1854926" cy="18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4BFF54-F9F9-2D6B-2455-47C45E746BD8}"/>
              </a:ext>
            </a:extLst>
          </p:cNvPr>
          <p:cNvSpPr/>
          <p:nvPr/>
        </p:nvSpPr>
        <p:spPr>
          <a:xfrm>
            <a:off x="3875000" y="5154572"/>
            <a:ext cx="1854926" cy="15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EF94F6-2C15-14C6-B23D-5CDEBD8E2AFE}"/>
              </a:ext>
            </a:extLst>
          </p:cNvPr>
          <p:cNvSpPr/>
          <p:nvPr/>
        </p:nvSpPr>
        <p:spPr>
          <a:xfrm>
            <a:off x="8079355" y="5075369"/>
            <a:ext cx="1854926" cy="15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85744B0-12F1-69E8-00AD-556209598FA2}"/>
              </a:ext>
            </a:extLst>
          </p:cNvPr>
          <p:cNvSpPr/>
          <p:nvPr/>
        </p:nvSpPr>
        <p:spPr>
          <a:xfrm>
            <a:off x="3842006" y="6261094"/>
            <a:ext cx="1854926" cy="15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C20FF77-6817-B1D4-696C-5189DF6C06CB}"/>
              </a:ext>
            </a:extLst>
          </p:cNvPr>
          <p:cNvSpPr/>
          <p:nvPr/>
        </p:nvSpPr>
        <p:spPr>
          <a:xfrm>
            <a:off x="8079355" y="5838492"/>
            <a:ext cx="1854926" cy="15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8CB56D4-1C76-74DE-C965-6260529E543E}"/>
              </a:ext>
            </a:extLst>
          </p:cNvPr>
          <p:cNvSpPr/>
          <p:nvPr/>
        </p:nvSpPr>
        <p:spPr>
          <a:xfrm>
            <a:off x="8079355" y="6538641"/>
            <a:ext cx="1854926" cy="15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8005EF-F3F3-9EE0-6BA4-94565BD57066}"/>
              </a:ext>
            </a:extLst>
          </p:cNvPr>
          <p:cNvSpPr/>
          <p:nvPr/>
        </p:nvSpPr>
        <p:spPr>
          <a:xfrm>
            <a:off x="7565824" y="2889831"/>
            <a:ext cx="1854926" cy="15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DE5267A-3C90-8371-BAB7-660B47FD48A1}"/>
              </a:ext>
            </a:extLst>
          </p:cNvPr>
          <p:cNvSpPr/>
          <p:nvPr/>
        </p:nvSpPr>
        <p:spPr>
          <a:xfrm>
            <a:off x="7630242" y="2445263"/>
            <a:ext cx="1854926" cy="15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DFA5C21-1804-19C0-38D9-FDC639B7C450}"/>
              </a:ext>
            </a:extLst>
          </p:cNvPr>
          <p:cNvSpPr txBox="1"/>
          <p:nvPr/>
        </p:nvSpPr>
        <p:spPr>
          <a:xfrm>
            <a:off x="6774961" y="229553"/>
            <a:ext cx="52915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/>
              <a:t>FLUJOGRAMA MANEJO DE </a:t>
            </a:r>
            <a:r>
              <a:rPr lang="es-ES" b="1" dirty="0" err="1"/>
              <a:t>HIPERCa</a:t>
            </a:r>
            <a:r>
              <a:rPr lang="es-ES" b="1" dirty="0"/>
              <a:t>  EN MALIGNIDAD</a:t>
            </a:r>
            <a:endParaRPr lang="es-PE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8911D0-0EE0-BBF2-9CCA-19EA8B400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66" y="3411164"/>
            <a:ext cx="3369970" cy="11820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83BEC52-B161-98C0-BB78-BD7B669A4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8" y="97068"/>
            <a:ext cx="1441983" cy="5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9791965D-9FDF-D4FA-F9EF-52EDFC6A3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98941"/>
            <a:ext cx="5939170" cy="307016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37FBBC-065D-B26C-EB0A-FE5771DA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94920"/>
            <a:ext cx="5829551" cy="31118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C0FF17-F91C-1EBB-E6AE-1FCE690E9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79" y="1667554"/>
            <a:ext cx="5829551" cy="31118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CA3ED4-800D-7F82-9802-DAA9AC0A7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546" y="5613991"/>
            <a:ext cx="5526854" cy="91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7D93C7-49E7-E495-0BCA-03B58B87A8F8}"/>
              </a:ext>
            </a:extLst>
          </p:cNvPr>
          <p:cNvSpPr txBox="1"/>
          <p:nvPr/>
        </p:nvSpPr>
        <p:spPr>
          <a:xfrm>
            <a:off x="1599372" y="210628"/>
            <a:ext cx="99692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MECANISMOS DE ACCION ANTIRESORTIVA QUE REDUCEN ACCION OSTEOCLASTICA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F909BE-4D58-1CF2-EFC4-681B3DC7DAF6}"/>
              </a:ext>
            </a:extLst>
          </p:cNvPr>
          <p:cNvSpPr txBox="1"/>
          <p:nvPr/>
        </p:nvSpPr>
        <p:spPr>
          <a:xfrm>
            <a:off x="6436546" y="4944225"/>
            <a:ext cx="3993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CFU-GM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: unidad formadora de colonias de granulocitos-macrófago</a:t>
            </a:r>
          </a:p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: activador del receptor del factor nuclear κ</a:t>
            </a:r>
          </a:p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RANKL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: RANK ligando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A1D17C-BB3C-186D-41D7-27DEB007A18F}"/>
              </a:ext>
            </a:extLst>
          </p:cNvPr>
          <p:cNvSpPr/>
          <p:nvPr/>
        </p:nvSpPr>
        <p:spPr>
          <a:xfrm>
            <a:off x="6343650" y="5557838"/>
            <a:ext cx="5750719" cy="108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38734F-E61F-609E-5F30-5781FA6F9AD5}"/>
              </a:ext>
            </a:extLst>
          </p:cNvPr>
          <p:cNvSpPr/>
          <p:nvPr/>
        </p:nvSpPr>
        <p:spPr>
          <a:xfrm>
            <a:off x="228600" y="750094"/>
            <a:ext cx="300038" cy="22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E619C9-62A9-7974-10D1-B764C4380335}"/>
              </a:ext>
            </a:extLst>
          </p:cNvPr>
          <p:cNvSpPr/>
          <p:nvPr/>
        </p:nvSpPr>
        <p:spPr>
          <a:xfrm>
            <a:off x="228600" y="3888082"/>
            <a:ext cx="296757" cy="20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FEE7ED8-9042-F68C-65C8-DC94AFE649B2}"/>
              </a:ext>
            </a:extLst>
          </p:cNvPr>
          <p:cNvSpPr/>
          <p:nvPr/>
        </p:nvSpPr>
        <p:spPr>
          <a:xfrm>
            <a:off x="6246603" y="1807369"/>
            <a:ext cx="189944" cy="17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2493A08-AE32-4F09-C867-3DD56CA89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8" y="97068"/>
            <a:ext cx="1489962" cy="6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3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F11B9A-3AD7-6484-C9CF-91E240A18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35902"/>
              </p:ext>
            </p:extLst>
          </p:nvPr>
        </p:nvGraphicFramePr>
        <p:xfrm>
          <a:off x="205563" y="56268"/>
          <a:ext cx="11780874" cy="674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625">
                  <a:extLst>
                    <a:ext uri="{9D8B030D-6E8A-4147-A177-3AD203B41FA5}">
                      <a16:colId xmlns:a16="http://schemas.microsoft.com/office/drawing/2014/main" val="3793887799"/>
                    </a:ext>
                  </a:extLst>
                </a:gridCol>
                <a:gridCol w="2676635">
                  <a:extLst>
                    <a:ext uri="{9D8B030D-6E8A-4147-A177-3AD203B41FA5}">
                      <a16:colId xmlns:a16="http://schemas.microsoft.com/office/drawing/2014/main" val="1166160398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3891767609"/>
                    </a:ext>
                  </a:extLst>
                </a:gridCol>
                <a:gridCol w="2488019">
                  <a:extLst>
                    <a:ext uri="{9D8B030D-6E8A-4147-A177-3AD203B41FA5}">
                      <a16:colId xmlns:a16="http://schemas.microsoft.com/office/drawing/2014/main" val="3604058410"/>
                    </a:ext>
                  </a:extLst>
                </a:gridCol>
                <a:gridCol w="3221665">
                  <a:extLst>
                    <a:ext uri="{9D8B030D-6E8A-4147-A177-3AD203B41FA5}">
                      <a16:colId xmlns:a16="http://schemas.microsoft.com/office/drawing/2014/main" val="3540068929"/>
                    </a:ext>
                  </a:extLst>
                </a:gridCol>
              </a:tblGrid>
              <a:tr h="43610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Intervención/Frec dosis</a:t>
                      </a:r>
                      <a:endParaRPr lang="es-P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Mx Acción</a:t>
                      </a:r>
                      <a:endParaRPr lang="es-P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</a:t>
                      </a:r>
                      <a:r>
                        <a:rPr lang="es-E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endParaRPr lang="es-P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duración </a:t>
                      </a:r>
                      <a:r>
                        <a:rPr lang="es-E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endParaRPr lang="es-P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</a:t>
                      </a:r>
                      <a:r>
                        <a:rPr lang="es-E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/Comentarios</a:t>
                      </a:r>
                      <a:endParaRPr lang="es-P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250871"/>
                  </a:ext>
                </a:extLst>
              </a:tr>
              <a:tr h="537661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ClNa 0,9%: HIDRATACION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Bolos: 1-2 L, luego 200-500ml/hr, </a:t>
                      </a:r>
                    </a:p>
                    <a:p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GU 100-150ml/hr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 Depleción volumen IV</a:t>
                      </a:r>
                    </a:p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 excreción urinaria de Ca</a:t>
                      </a:r>
                      <a:endParaRPr lang="es-PE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Inmediato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Infusión,</a:t>
                      </a:r>
                    </a:p>
                    <a:p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1 - 1.5mg/dl (primeras 24 hr)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Cuidado con sobrecarga de volumen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62285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Diuréticos de ASA/Furosemida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160mg/d o 100mg/hr EV,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40-60mg/d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v,o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Después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Repleción de volumen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Excreción urinaria Ca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(-)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reabs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Asa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Henle,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t,c,p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t.c.d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3 a 60 min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hr si es en bolo,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Infusión EV si es en goteo,</a:t>
                      </a:r>
                    </a:p>
                    <a:p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0.5 – 1 mg/dl después resuelto depleción de Volumen.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depleción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puede empeorar la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HiperCa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pctes con Rx de sobrecarga/ICC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91463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Calcitonina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8 U/kg IM o SC  c /6 – 12 hr por 48-72hr.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reabsorc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ósea 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interferir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Osteoclastos,</a:t>
                      </a:r>
                    </a:p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Promueve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Excrec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urinaria de Ca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además de Mg, Na, K y P.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hr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8 hr.</a:t>
                      </a:r>
                    </a:p>
                    <a:p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rápida de Ca: 1 – 2mg/dl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Taquifilaxis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puede ocurrir luego de las 48-72 hr uso.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punto de aplicación.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Flushing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cutáneo.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4419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Bifosfonatos</a:t>
                      </a:r>
                      <a:endParaRPr lang="es-PE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Pamidronato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Ac, Zoledronico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contienen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Nitrogeno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que (-)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reabsorc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ósea por  Osteoclastos,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su apoptosis e interfiere con Reclutamiento y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Fx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estas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celulas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41087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Pamidronato</a:t>
                      </a:r>
                      <a:endParaRPr lang="es-E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– 90mg EV en 2 - 24hr, 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repetirse c/2 – 3 sem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– 72hr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– 14 dias, hasta 2 - 4 sem,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Normaliza Ca en 60 -70% pctes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dar daño renal si TFG &lt; 30-35ml/min. 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 aguda del Tx </a:t>
                      </a:r>
                      <a:r>
                        <a:rPr lang="es-E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común la </a:t>
                      </a:r>
                      <a:r>
                        <a:rPr lang="es-ES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hipoCa</a:t>
                      </a:r>
                      <a:r>
                        <a:rPr lang="es-E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pero la 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Fractura femoral es raro lo mismo Osteonecrosis mandibular.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9672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Zoledronico</a:t>
                      </a:r>
                      <a:endParaRPr lang="es-E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4 mg EV en 15 - 30 min</a:t>
                      </a:r>
                    </a:p>
                    <a:p>
                      <a:r>
                        <a:rPr lang="es-P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repetirse en 7d si no obtiene Ca deseado o sino c/3-4 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– 72hr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sem.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Normaliza Ca en 80 - 90% pctes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dar daño renal si TFG &lt; 30-35ml/min. 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Ajustar dosis si TFG &lt; 60ml/min y pasar en 30-60 min. Dolor óseo y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sintomas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resfrio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(en los 2 primeros dias),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36801"/>
                  </a:ext>
                </a:extLst>
              </a:tr>
              <a:tr h="537661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Glucocorticoides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200-400mg HC/d EV por 3-5 d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60mg PDN/d por 10d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Disminuye Absorción intestinal de Ca</a:t>
                      </a:r>
                    </a:p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1-</a:t>
                      </a:r>
                      <a:r>
                        <a:rPr lang="el-G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hidroxilasa 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limita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calcitriol en Linfoma o Enf Granulomatosa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5d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la terapia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Hiperglicemia, HTA, alteración sensorio, inmunosupresión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37242"/>
                  </a:ext>
                </a:extLst>
              </a:tr>
              <a:tr h="824414"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Denosumab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120mg SC, Repetir en la 1ra, 2da y 4ta semana, luego mensualmente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reabsorción ósea por 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RANKL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Es un Ac anti-RANKL, luego de la unión, bloquea la unión de RANKL y RANK (receptor en la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osteoclastos)….previene formación osteoclastos.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10d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completo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Rpta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23 d.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duración efecto: 104 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Normaliza Ca hasta en 70% pctes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Raro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rpta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 aguda del Tx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Fractura atípica femoral y Osteonecrosis de mandíbula es infrecuente.</a:t>
                      </a:r>
                    </a:p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Rebote de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osteoclastogénesis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puede ocurrir al suspender Tx.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eliminación renal. Mas potente que BF: Rx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HipoCa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607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Calcimimeticos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CINACALCET 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endParaRPr lang="es-E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P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Oral: inicio 30mg 2v/d, increm c/2-4 sem (60mmg </a:t>
                      </a:r>
                      <a:r>
                        <a:rPr lang="es-PE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</a:t>
                      </a:r>
                      <a:r>
                        <a:rPr lang="es-P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90mg </a:t>
                      </a:r>
                      <a:r>
                        <a:rPr lang="es-PE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</a:t>
                      </a:r>
                      <a:r>
                        <a:rPr lang="es-P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hasta 90mg </a:t>
                      </a:r>
                      <a:r>
                        <a:rPr lang="es-PE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  <a:r>
                        <a:rPr lang="es-P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es-PE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qid</a:t>
                      </a:r>
                      <a:r>
                        <a:rPr lang="es-P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hasta normalizar niveles de 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Agonista de los receptores sensibles al Ca de las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</a:t>
                      </a:r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Parartiroides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Reduce secreción PTH y disminuye reabsorción renal de Ca.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2 - 3d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la terapia.</a:t>
                      </a:r>
                    </a:p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Ca: hasta 1mg/dl en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aprox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60% pacientes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Nauseas, vómitos, cefalea. En CA </a:t>
                      </a:r>
                      <a:r>
                        <a:rPr lang="es-E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parartiroides</a:t>
                      </a:r>
                      <a:r>
                        <a: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s-E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Compr. 30mg</a:t>
                      </a:r>
                      <a:endParaRPr lang="es-PE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7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84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B2EDA8-1C7A-EA72-4C6B-B3F485C4FE84}"/>
              </a:ext>
            </a:extLst>
          </p:cNvPr>
          <p:cNvSpPr txBox="1"/>
          <p:nvPr/>
        </p:nvSpPr>
        <p:spPr>
          <a:xfrm>
            <a:off x="657225" y="692944"/>
            <a:ext cx="3617016" cy="1720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1, Cuadro Clinico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2, Ca sérico total (ajustado según nivel Alb)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Aumentado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: PTH,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PTHrP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Ca, P, Mg, Cl, otros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   P y Cl : en    PTH o     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PTHrP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PTHrP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:    ……solicitar Calcitriol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PTHrP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PTH y Calcitriol:    ….. metástasis ósea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8335B3E-023F-1ADD-DA39-8C58FAB91813}"/>
              </a:ext>
            </a:extLst>
          </p:cNvPr>
          <p:cNvCxnSpPr>
            <a:cxnSpLocks/>
          </p:cNvCxnSpPr>
          <p:nvPr/>
        </p:nvCxnSpPr>
        <p:spPr>
          <a:xfrm>
            <a:off x="1010740" y="1608242"/>
            <a:ext cx="0" cy="194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64C1295-81EF-8641-1C69-DF4CFD0C7615}"/>
              </a:ext>
            </a:extLst>
          </p:cNvPr>
          <p:cNvCxnSpPr/>
          <p:nvPr/>
        </p:nvCxnSpPr>
        <p:spPr>
          <a:xfrm flipV="1">
            <a:off x="1898946" y="1586931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B59D7E4-856F-129D-D92D-2C955A4589E3}"/>
              </a:ext>
            </a:extLst>
          </p:cNvPr>
          <p:cNvCxnSpPr>
            <a:cxnSpLocks/>
          </p:cNvCxnSpPr>
          <p:nvPr/>
        </p:nvCxnSpPr>
        <p:spPr>
          <a:xfrm flipV="1">
            <a:off x="2553790" y="1608242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BAAF77C-A10D-290A-3CAF-75BF24545827}"/>
              </a:ext>
            </a:extLst>
          </p:cNvPr>
          <p:cNvCxnSpPr>
            <a:cxnSpLocks/>
          </p:cNvCxnSpPr>
          <p:nvPr/>
        </p:nvCxnSpPr>
        <p:spPr>
          <a:xfrm>
            <a:off x="1541759" y="1902267"/>
            <a:ext cx="0" cy="194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64815BE-E4E2-6343-C08C-AEDC963BD14B}"/>
              </a:ext>
            </a:extLst>
          </p:cNvPr>
          <p:cNvCxnSpPr>
            <a:cxnSpLocks/>
          </p:cNvCxnSpPr>
          <p:nvPr/>
        </p:nvCxnSpPr>
        <p:spPr>
          <a:xfrm>
            <a:off x="2631079" y="2167835"/>
            <a:ext cx="0" cy="194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82B65F-7FEB-8AA0-7F20-8CEE54F8EAF1}"/>
              </a:ext>
            </a:extLst>
          </p:cNvPr>
          <p:cNvSpPr txBox="1"/>
          <p:nvPr/>
        </p:nvSpPr>
        <p:spPr>
          <a:xfrm>
            <a:off x="764381" y="2600698"/>
            <a:ext cx="3297698" cy="6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Dx y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enfermedad subyacente</a:t>
            </a:r>
          </a:p>
          <a:p>
            <a:pPr>
              <a:lnSpc>
                <a:spcPct val="150000"/>
              </a:lnSpc>
            </a:pPr>
            <a:r>
              <a:rPr lang="es-E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 severa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(&gt;14mg/dl): Tx agresivo</a:t>
            </a:r>
            <a:endParaRPr lang="es-P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4A51E9-9EC8-337B-2A51-D3A374D85948}"/>
              </a:ext>
            </a:extLst>
          </p:cNvPr>
          <p:cNvSpPr txBox="1"/>
          <p:nvPr/>
        </p:nvSpPr>
        <p:spPr>
          <a:xfrm>
            <a:off x="5250766" y="890561"/>
            <a:ext cx="6466131" cy="38332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Hidratación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hay hipovolemia que    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reabsorc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Ca renal</a:t>
            </a:r>
          </a:p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Diuréticos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de ASA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no uso rutinario, Empeora hipovolemia. Si, en pctes con ICC/Rx sobrecarga</a:t>
            </a:r>
          </a:p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3. Calcitonina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útil en Ca sérico &gt; 14, rápido efecto, (-) efecto RANKL. Ocurre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taquifilaxis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4. Bifosfonatos EV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reduce adherencia OC a superficie ósea, Dentro de las 48hr.</a:t>
            </a:r>
          </a:p>
          <a:p>
            <a:pPr>
              <a:lnSpc>
                <a:spcPts val="21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    Ac Zoledronico: TFG &gt;60 (4mg), 50-60 ml/min(3,5mg), 40-49ml/min(3.3mg),    	30-39ml/min(3mg).</a:t>
            </a:r>
          </a:p>
          <a:p>
            <a:pPr>
              <a:lnSpc>
                <a:spcPts val="21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Rx Osteonecrosis de mandíbula (altas dosis y Tx prolongado, mala 	higiene dental,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proced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invasivo dentales).</a:t>
            </a:r>
          </a:p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5. Denosumab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Retarda aparición y recurrencia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en NM con metástasis ósea,.</a:t>
            </a:r>
          </a:p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6. Glucocorticoides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E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Cinacalcet</a:t>
            </a:r>
            <a:endParaRPr lang="es-P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FE22A56-A7C4-9304-1EFF-56532FA809A1}"/>
              </a:ext>
            </a:extLst>
          </p:cNvPr>
          <p:cNvCxnSpPr/>
          <p:nvPr/>
        </p:nvCxnSpPr>
        <p:spPr>
          <a:xfrm flipV="1">
            <a:off x="8187827" y="968578"/>
            <a:ext cx="0" cy="215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70FD83-A760-C817-0A25-54AE83B46580}"/>
              </a:ext>
            </a:extLst>
          </p:cNvPr>
          <p:cNvSpPr txBox="1"/>
          <p:nvPr/>
        </p:nvSpPr>
        <p:spPr>
          <a:xfrm>
            <a:off x="6047907" y="5011921"/>
            <a:ext cx="4871847" cy="9555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Glucocorticoides:</a:t>
            </a:r>
          </a:p>
          <a:p>
            <a:pPr>
              <a:lnSpc>
                <a:spcPct val="15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(-) síntesis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extrarenal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Calcitriol por (-) 1- </a:t>
            </a:r>
            <a:r>
              <a:rPr lang="el-GR" sz="13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 hidroxilasa tumoral.</a:t>
            </a:r>
          </a:p>
          <a:p>
            <a:pPr>
              <a:lnSpc>
                <a:spcPct val="15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citokinas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pro Osteoclastos liberados por tumor.</a:t>
            </a:r>
            <a:endParaRPr lang="es-P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EA4645-182B-FF71-9C0D-273306C1FF78}"/>
              </a:ext>
            </a:extLst>
          </p:cNvPr>
          <p:cNvSpPr txBox="1"/>
          <p:nvPr/>
        </p:nvSpPr>
        <p:spPr>
          <a:xfrm>
            <a:off x="4516722" y="142699"/>
            <a:ext cx="157927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endParaRPr lang="es-P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5A978CE-1536-1C7C-5092-211EA603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81693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ED99C64-57CD-C228-EDB4-9A9E40859A36}"/>
              </a:ext>
            </a:extLst>
          </p:cNvPr>
          <p:cNvSpPr txBox="1"/>
          <p:nvPr/>
        </p:nvSpPr>
        <p:spPr>
          <a:xfrm>
            <a:off x="657225" y="3537110"/>
            <a:ext cx="4504118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300" b="1" dirty="0"/>
              <a:t>Recomendaciones: </a:t>
            </a:r>
            <a:r>
              <a:rPr lang="es-ES" sz="1300" b="1" dirty="0" err="1"/>
              <a:t>HiperCa</a:t>
            </a:r>
            <a:r>
              <a:rPr lang="es-ES" sz="1300" b="1" dirty="0"/>
              <a:t> en Malignidad:</a:t>
            </a:r>
          </a:p>
          <a:p>
            <a:pPr marL="228600" indent="-228600">
              <a:lnSpc>
                <a:spcPts val="1600"/>
              </a:lnSpc>
              <a:buAutoNum type="arabicPeriod"/>
            </a:pPr>
            <a:r>
              <a:rPr lang="es-ES" sz="1300" dirty="0"/>
              <a:t>Usar BF EV o Denosumab </a:t>
            </a:r>
          </a:p>
          <a:p>
            <a:pPr marL="228600" indent="-228600">
              <a:lnSpc>
                <a:spcPts val="1600"/>
              </a:lnSpc>
              <a:buAutoNum type="arabicPeriod"/>
            </a:pPr>
            <a:r>
              <a:rPr lang="es-ES" sz="1300" dirty="0"/>
              <a:t>Preferir Denosumab a BF EV</a:t>
            </a:r>
          </a:p>
          <a:p>
            <a:pPr marL="228600" indent="-228600">
              <a:lnSpc>
                <a:spcPts val="1600"/>
              </a:lnSpc>
              <a:buAutoNum type="arabicPeriod"/>
            </a:pPr>
            <a:r>
              <a:rPr lang="es-ES" sz="1300" dirty="0"/>
              <a:t>En Ca &gt;14: Calcitonina + BF EV o Denosumab</a:t>
            </a:r>
          </a:p>
          <a:p>
            <a:pPr marL="228600" indent="-228600">
              <a:lnSpc>
                <a:spcPts val="1600"/>
              </a:lnSpc>
              <a:buAutoNum type="arabicPeriod"/>
            </a:pPr>
            <a:r>
              <a:rPr lang="es-ES" sz="1300" dirty="0"/>
              <a:t>Casos refractarios a BF EV, dar Denosumab</a:t>
            </a:r>
          </a:p>
          <a:p>
            <a:pPr marL="228600" indent="-228600">
              <a:lnSpc>
                <a:spcPts val="1600"/>
              </a:lnSpc>
              <a:buAutoNum type="arabicPeriod"/>
            </a:pPr>
            <a:r>
              <a:rPr lang="es-ES" sz="1300" dirty="0"/>
              <a:t>Por  Increm Calcitriol y que no responde a corticoides</a:t>
            </a:r>
          </a:p>
          <a:p>
            <a:pPr>
              <a:lnSpc>
                <a:spcPts val="1600"/>
              </a:lnSpc>
            </a:pPr>
            <a:r>
              <a:rPr lang="es-ES" sz="1300" dirty="0"/>
              <a:t>        agregar BF EV o Denosumab,</a:t>
            </a:r>
          </a:p>
          <a:p>
            <a:pPr marL="228600" indent="-228600">
              <a:lnSpc>
                <a:spcPts val="1600"/>
              </a:lnSpc>
              <a:buAutoNum type="arabicPeriod" startAt="6"/>
            </a:pPr>
            <a:r>
              <a:rPr lang="es-ES" sz="1300" dirty="0"/>
              <a:t>En CA Paratiroides, dar </a:t>
            </a:r>
            <a:r>
              <a:rPr lang="es-ES" sz="1300" dirty="0" err="1"/>
              <a:t>Calcimimetic</a:t>
            </a:r>
            <a:r>
              <a:rPr lang="es-ES" sz="1300" dirty="0"/>
              <a:t> o BF EV o Denosumab</a:t>
            </a:r>
          </a:p>
          <a:p>
            <a:pPr>
              <a:lnSpc>
                <a:spcPts val="1600"/>
              </a:lnSpc>
            </a:pPr>
            <a:r>
              <a:rPr lang="es-ES" sz="1300" dirty="0"/>
              <a:t>       (</a:t>
            </a:r>
            <a:r>
              <a:rPr lang="es-ES" sz="1300" dirty="0" err="1"/>
              <a:t>Qx</a:t>
            </a:r>
            <a:r>
              <a:rPr lang="es-ES" sz="1300" dirty="0"/>
              <a:t> debe ser expeditiva, si es posible)</a:t>
            </a:r>
          </a:p>
          <a:p>
            <a:pPr marL="228600" indent="-228600">
              <a:lnSpc>
                <a:spcPts val="1600"/>
              </a:lnSpc>
              <a:buAutoNum type="arabicPeriod" startAt="7"/>
            </a:pPr>
            <a:r>
              <a:rPr lang="es-ES" sz="1300" dirty="0"/>
              <a:t>En CA Paratiroides no controlado con </a:t>
            </a:r>
            <a:r>
              <a:rPr lang="es-ES" sz="1300" dirty="0" err="1"/>
              <a:t>Calcimimetic</a:t>
            </a:r>
            <a:r>
              <a:rPr lang="es-ES" sz="1300" dirty="0"/>
              <a:t> solo, </a:t>
            </a:r>
          </a:p>
          <a:p>
            <a:pPr>
              <a:lnSpc>
                <a:spcPts val="1600"/>
              </a:lnSpc>
            </a:pPr>
            <a:r>
              <a:rPr lang="es-ES" sz="1300" dirty="0"/>
              <a:t>        agregar BF EV o Denosumab.</a:t>
            </a:r>
          </a:p>
          <a:p>
            <a:pPr>
              <a:lnSpc>
                <a:spcPts val="1600"/>
              </a:lnSpc>
            </a:pPr>
            <a:r>
              <a:rPr lang="es-ES" sz="1300" dirty="0"/>
              <a:t>8.    En CA Paratiroides no controlado con BF EV o Denosumab,  </a:t>
            </a:r>
          </a:p>
          <a:p>
            <a:pPr>
              <a:lnSpc>
                <a:spcPts val="1600"/>
              </a:lnSpc>
            </a:pPr>
            <a:r>
              <a:rPr lang="es-ES" sz="1300" dirty="0"/>
              <a:t>        agregar </a:t>
            </a:r>
            <a:r>
              <a:rPr lang="es-ES" sz="1300" dirty="0" err="1"/>
              <a:t>Calcimimetic</a:t>
            </a:r>
            <a:r>
              <a:rPr lang="es-ES" sz="1300" dirty="0"/>
              <a:t>.</a:t>
            </a:r>
          </a:p>
          <a:p>
            <a:r>
              <a:rPr lang="es-ES" sz="1100" dirty="0"/>
              <a:t> 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34578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66F06-AEB3-F9B7-F0D5-77B109D8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674"/>
            <a:ext cx="10515600" cy="111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7FFA54A-1EF0-B836-7E96-97E97CA2BCAE}"/>
              </a:ext>
            </a:extLst>
          </p:cNvPr>
          <p:cNvSpPr txBox="1">
            <a:spLocks/>
          </p:cNvSpPr>
          <p:nvPr/>
        </p:nvSpPr>
        <p:spPr>
          <a:xfrm>
            <a:off x="838200" y="3223200"/>
            <a:ext cx="10515600" cy="96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HIPERCALCEMIA EN MALIGNIDAD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2420490-B1C9-3587-E71D-87E73C0155D4}"/>
              </a:ext>
            </a:extLst>
          </p:cNvPr>
          <p:cNvSpPr txBox="1">
            <a:spLocks/>
          </p:cNvSpPr>
          <p:nvPr/>
        </p:nvSpPr>
        <p:spPr>
          <a:xfrm>
            <a:off x="838200" y="4746617"/>
            <a:ext cx="10515600" cy="96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s-P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9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7E1A20-0A8A-D21B-5E36-65D1713E668A}"/>
              </a:ext>
            </a:extLst>
          </p:cNvPr>
          <p:cNvSpPr txBox="1"/>
          <p:nvPr/>
        </p:nvSpPr>
        <p:spPr>
          <a:xfrm flipH="1">
            <a:off x="3075709" y="2955371"/>
            <a:ext cx="904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dirty="0">
                <a:latin typeface="Bodoni MT Black" panose="02070A03080606020203" pitchFamily="18" charset="0"/>
              </a:rPr>
              <a:t>Gracias…</a:t>
            </a:r>
            <a:endParaRPr lang="es-PE" sz="10000" dirty="0">
              <a:latin typeface="Bodoni MT Black" panose="02070A030806060202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691DD8-FE9C-C656-1AF0-DA864F858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" y="341986"/>
            <a:ext cx="2837959" cy="11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A898B5-536B-2096-D44F-BDE34BE16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073" y="2595851"/>
            <a:ext cx="9144000" cy="1514475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479ADD-7052-6306-29E6-5BB8F82B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365125"/>
            <a:ext cx="36861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693101-5943-2FBD-2E80-5599B627D6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67668" y="926225"/>
            <a:ext cx="9803906" cy="5475246"/>
          </a:xfr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476AD7-B7AB-BCE1-A360-D2F2D56DBC2B}"/>
              </a:ext>
            </a:extLst>
          </p:cNvPr>
          <p:cNvSpPr txBox="1"/>
          <p:nvPr/>
        </p:nvSpPr>
        <p:spPr>
          <a:xfrm>
            <a:off x="4566686" y="319596"/>
            <a:ext cx="336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METABOLISMO DEL CALCIO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CCB743-1FAC-7DF2-8656-E0F486A89D2A}"/>
              </a:ext>
            </a:extLst>
          </p:cNvPr>
          <p:cNvSpPr/>
          <p:nvPr/>
        </p:nvSpPr>
        <p:spPr>
          <a:xfrm>
            <a:off x="1056443" y="5850384"/>
            <a:ext cx="727969" cy="20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B02765-077C-D98B-F443-45062691BD7B}"/>
              </a:ext>
            </a:extLst>
          </p:cNvPr>
          <p:cNvSpPr txBox="1"/>
          <p:nvPr/>
        </p:nvSpPr>
        <p:spPr>
          <a:xfrm>
            <a:off x="1926888" y="6520308"/>
            <a:ext cx="7713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i="1" u="none" strike="noStrike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Elvina</a:t>
            </a:r>
            <a:r>
              <a:rPr lang="es-PE" sz="1000" b="1" i="1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000" b="1" i="1" u="none" strike="noStrike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Almuradova</a:t>
            </a:r>
            <a:r>
              <a:rPr lang="es-PE" sz="1000" b="1" i="1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1000" b="1" i="1" u="none" strike="noStrike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Irfan</a:t>
            </a:r>
            <a:r>
              <a:rPr lang="es-PE" sz="1000" b="1" i="1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000" b="1" i="1" u="none" strike="noStrike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Cicin</a:t>
            </a:r>
            <a:r>
              <a:rPr lang="es-PE" sz="1000" b="1" i="1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Cancer-related hypercalcemia and potential treatments,</a:t>
            </a:r>
            <a:r>
              <a:rPr lang="es-PE" sz="1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Front. </a:t>
            </a:r>
            <a:r>
              <a:rPr lang="es-PE" sz="1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es-PE" sz="1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000" b="1" i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PE" sz="10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14 - 2023 </a:t>
            </a:r>
            <a:endParaRPr lang="es-PE" sz="1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CE3357-8B1A-6DFE-5E63-0D46A419D802}"/>
              </a:ext>
            </a:extLst>
          </p:cNvPr>
          <p:cNvSpPr txBox="1"/>
          <p:nvPr/>
        </p:nvSpPr>
        <p:spPr>
          <a:xfrm>
            <a:off x="1420427" y="1229710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Calcio, Fosforo, </a:t>
            </a:r>
          </a:p>
          <a:p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 D3, PTH</a:t>
            </a:r>
            <a:endParaRPr lang="es-PE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60003F-80F3-AF3A-F8C2-1BB53DE0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9551233-F5D4-E3BC-5ABC-377E0B0BB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51979"/>
              </p:ext>
            </p:extLst>
          </p:nvPr>
        </p:nvGraphicFramePr>
        <p:xfrm>
          <a:off x="1778578" y="1947316"/>
          <a:ext cx="863484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540">
                  <a:extLst>
                    <a:ext uri="{9D8B030D-6E8A-4147-A177-3AD203B41FA5}">
                      <a16:colId xmlns:a16="http://schemas.microsoft.com/office/drawing/2014/main" val="3286532188"/>
                    </a:ext>
                  </a:extLst>
                </a:gridCol>
                <a:gridCol w="1435726">
                  <a:extLst>
                    <a:ext uri="{9D8B030D-6E8A-4147-A177-3AD203B41FA5}">
                      <a16:colId xmlns:a16="http://schemas.microsoft.com/office/drawing/2014/main" val="1660316223"/>
                    </a:ext>
                  </a:extLst>
                </a:gridCol>
                <a:gridCol w="6038578">
                  <a:extLst>
                    <a:ext uri="{9D8B030D-6E8A-4147-A177-3AD203B41FA5}">
                      <a16:colId xmlns:a16="http://schemas.microsoft.com/office/drawing/2014/main" val="4278654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Severidad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Nivel Calcio Sérico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Clinica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93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Leve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&lt; 12 mg/dl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Ninguna, fatiga, constipación, litiasis, </a:t>
                      </a:r>
                      <a:r>
                        <a:rPr lang="es-ES" dirty="0" err="1"/>
                        <a:t>Queratopatia</a:t>
                      </a:r>
                      <a:r>
                        <a:rPr lang="es-ES" dirty="0"/>
                        <a:t> en banda,..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6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Moderada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12-14 mg/dl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Constipación, vómitos, debilidad, dolor abdominal, espasmos…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114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Severa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&gt;14 mg/dl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Poliuria, Polidipsia, deshidratación severa, IR, arritmias, HTA,  Alt sensorio..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88145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BFA1F18-E588-F38D-995A-D4C022D6D5A3}"/>
              </a:ext>
            </a:extLst>
          </p:cNvPr>
          <p:cNvSpPr txBox="1"/>
          <p:nvPr/>
        </p:nvSpPr>
        <p:spPr>
          <a:xfrm>
            <a:off x="1867112" y="4603781"/>
            <a:ext cx="32836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 corregido: Ca m + 0.8(4 – Alb)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6EFAE7-1EEF-4C4E-41B4-8D5A2C7563DA}"/>
              </a:ext>
            </a:extLst>
          </p:cNvPr>
          <p:cNvSpPr txBox="1"/>
          <p:nvPr/>
        </p:nvSpPr>
        <p:spPr>
          <a:xfrm>
            <a:off x="3705712" y="734659"/>
            <a:ext cx="458651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SEVERIDAD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y CLINICA</a:t>
            </a:r>
            <a:endParaRPr lang="es-P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523078-A0C3-E117-0EC6-0C0F41CA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071" y="4485041"/>
            <a:ext cx="2409825" cy="1638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8AC4BB-9F5A-A461-D419-3AB774EC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19294-9112-419E-F6F1-8D58BFD7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607" y="2235200"/>
            <a:ext cx="9144000" cy="2387600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HIPERCALCEMIA EN MALIGNIDAD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8FA424-5D07-B27F-A768-62A2DCA0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480DD5-DA29-F627-7354-0EC63246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9" y="837974"/>
            <a:ext cx="5993403" cy="21023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FA1851-66A5-A7BE-C984-4DD557B7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0" y="3583172"/>
            <a:ext cx="6384067" cy="1952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9967CE-285D-110B-2A17-60EA2537B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1" y="5535461"/>
            <a:ext cx="3190875" cy="2571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0C5222-686A-070A-F7FF-848B99EAA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762" y="449243"/>
            <a:ext cx="3429000" cy="5619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9F0D87-21E7-C9C9-9F15-8B9FD8339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548" y="972433"/>
            <a:ext cx="1838325" cy="6286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0E8374E-6649-7AA0-6E07-B94CC5E3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069" y="1634225"/>
            <a:ext cx="4483285" cy="14529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219DE0A-F094-1EC3-06C6-2E6DD3DF2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6664" y="4041991"/>
            <a:ext cx="4894804" cy="9340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A197A67-25B5-91A6-7DC8-5894D6687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223775"/>
            <a:ext cx="5227007" cy="2110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4A5749-D146-79C8-C52E-7005D3D7D9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3586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6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CE231-0D20-B5A5-7DAE-7B7B88B6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530" y="1614489"/>
            <a:ext cx="8828690" cy="412416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Sdr Paraneoplásico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cancer. Varia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dependiendo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Cancer 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estadiaje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Asociado a alta morbilidad y mortalidad.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Ahora, tendencia a baja prevalencia por uso Bifosfonatos y Denosumab en metástasis óseas.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Sobrevida promedio 25 – 52 días desde inicio </a:t>
            </a:r>
            <a:r>
              <a:rPr lang="es-PE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. Mayor en CA mama y Hematológicos.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Tratamiento de enfermedad de fondo es crucial.</a:t>
            </a:r>
          </a:p>
          <a:p>
            <a:pPr algn="just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Clínica: inespecífica, asociada a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Ca sérico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rapidez de ascenso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PE" sz="2000" dirty="0">
                <a:latin typeface="Trebuchet MS" panose="020B0603020202020204" pitchFamily="34" charset="0"/>
              </a:rPr>
              <a:t>La </a:t>
            </a:r>
            <a:r>
              <a:rPr lang="es-PE" sz="2000" dirty="0" err="1">
                <a:latin typeface="Trebuchet MS" panose="020B0603020202020204" pitchFamily="34" charset="0"/>
              </a:rPr>
              <a:t>HiperCa</a:t>
            </a:r>
            <a:r>
              <a:rPr lang="es-PE" sz="2000" dirty="0">
                <a:latin typeface="Trebuchet MS" panose="020B0603020202020204" pitchFamily="34" charset="0"/>
              </a:rPr>
              <a:t> en cáncer puede tener origen benigno, </a:t>
            </a:r>
            <a:r>
              <a:rPr lang="es-PE" sz="2000" dirty="0" err="1">
                <a:latin typeface="Trebuchet MS" panose="020B0603020202020204" pitchFamily="34" charset="0"/>
              </a:rPr>
              <a:t>p.ejm</a:t>
            </a:r>
            <a:r>
              <a:rPr lang="es-PE" sz="2000" dirty="0">
                <a:latin typeface="Trebuchet MS" panose="020B0603020202020204" pitchFamily="34" charset="0"/>
              </a:rPr>
              <a:t>. </a:t>
            </a:r>
            <a:r>
              <a:rPr lang="es-PE" sz="2000" dirty="0" err="1">
                <a:latin typeface="Trebuchet MS" panose="020B0603020202020204" pitchFamily="34" charset="0"/>
              </a:rPr>
              <a:t>HiperPT</a:t>
            </a:r>
            <a:r>
              <a:rPr lang="es-PE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88CC34-7874-4EFF-5082-3A700386060D}"/>
              </a:ext>
            </a:extLst>
          </p:cNvPr>
          <p:cNvSpPr txBox="1"/>
          <p:nvPr/>
        </p:nvSpPr>
        <p:spPr>
          <a:xfrm>
            <a:off x="3314628" y="763865"/>
            <a:ext cx="427790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HIPERCALCEMIA EN CANCER</a:t>
            </a:r>
            <a:endParaRPr lang="es-P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E8FAF6-6859-DB22-21A6-8183365E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CF969E-40A7-7FA0-7DB4-81467EE91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25" y="981526"/>
            <a:ext cx="5133662" cy="5078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D7F4DFF-E060-E87B-2569-AA5E0BC3A996}"/>
              </a:ext>
            </a:extLst>
          </p:cNvPr>
          <p:cNvSpPr txBox="1"/>
          <p:nvPr/>
        </p:nvSpPr>
        <p:spPr>
          <a:xfrm>
            <a:off x="6774137" y="1460722"/>
            <a:ext cx="4722607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 solidos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Pulmón (cels no pequeñas)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Riñón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Higado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Ovario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Cabeza y Cuello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Paratiroides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(Tiroides, Ca gástrico, Cels pequeñas, rabdomiosarcoma, páncreas),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 Hematológicos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Mieloma múltiple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Linfoma Hodgkin, no-Hodgkin,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B37833-AA32-F280-682D-9F732A43DFB0}"/>
              </a:ext>
            </a:extLst>
          </p:cNvPr>
          <p:cNvSpPr txBox="1"/>
          <p:nvPr/>
        </p:nvSpPr>
        <p:spPr>
          <a:xfrm>
            <a:off x="7136524" y="1012304"/>
            <a:ext cx="390479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CANCERES ASOCIADOS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HIPERCa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61F858-B7F3-4359-4400-A46A1CFD6FB6}"/>
              </a:ext>
            </a:extLst>
          </p:cNvPr>
          <p:cNvSpPr txBox="1"/>
          <p:nvPr/>
        </p:nvSpPr>
        <p:spPr>
          <a:xfrm>
            <a:off x="1206725" y="981526"/>
            <a:ext cx="51336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              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CAUSES OF HYPERCALCEMIA                        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1DE4BA-753A-5D03-8416-F5FB18A1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" y="97068"/>
            <a:ext cx="1982190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32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1743</Words>
  <Application>Microsoft Office PowerPoint</Application>
  <PresentationFormat>Panorámica</PresentationFormat>
  <Paragraphs>248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Bodoni MT Black</vt:lpstr>
      <vt:lpstr>Calibri</vt:lpstr>
      <vt:lpstr>Calibri Light</vt:lpstr>
      <vt:lpstr>Trebuchet MS</vt:lpstr>
      <vt:lpstr>Tema de Office</vt:lpstr>
      <vt:lpstr>MANEJO DE LA HIPERCALCEMIA ASOCIADA A MALIGNIDAD</vt:lpstr>
      <vt:lpstr>Presentación de PowerPoint</vt:lpstr>
      <vt:lpstr>GENERALIDADES</vt:lpstr>
      <vt:lpstr>Presentación de PowerPoint</vt:lpstr>
      <vt:lpstr>Presentación de PowerPoint</vt:lpstr>
      <vt:lpstr>HIPERCALCEMIA EN MALIGNIDAD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HALLAZGOS DE LABORATORIO SEGÚN MX DE HIPERCa</vt:lpstr>
      <vt:lpstr>TRATAMIENTO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LA HIPERCALCEMIA ASOCIADA A MALIGNIDAD</dc:title>
  <dc:creator>Víctor Ríos Quijano</dc:creator>
  <cp:lastModifiedBy>David Urquizo</cp:lastModifiedBy>
  <cp:revision>51</cp:revision>
  <dcterms:created xsi:type="dcterms:W3CDTF">2025-03-02T21:18:26Z</dcterms:created>
  <dcterms:modified xsi:type="dcterms:W3CDTF">2025-03-26T03:48:10Z</dcterms:modified>
</cp:coreProperties>
</file>