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5" r:id="rId4"/>
    <p:sldId id="259" r:id="rId5"/>
    <p:sldId id="258" r:id="rId6"/>
    <p:sldId id="262" r:id="rId7"/>
    <p:sldId id="281" r:id="rId8"/>
    <p:sldId id="276" r:id="rId9"/>
    <p:sldId id="269" r:id="rId10"/>
    <p:sldId id="277" r:id="rId11"/>
    <p:sldId id="274" r:id="rId12"/>
    <p:sldId id="282" r:id="rId13"/>
    <p:sldId id="264" r:id="rId14"/>
    <p:sldId id="273" r:id="rId15"/>
    <p:sldId id="267" r:id="rId16"/>
    <p:sldId id="261" r:id="rId17"/>
    <p:sldId id="268" r:id="rId18"/>
    <p:sldId id="271" r:id="rId19"/>
    <p:sldId id="279" r:id="rId20"/>
    <p:sldId id="280" r:id="rId21"/>
    <p:sldId id="266" r:id="rId22"/>
    <p:sldId id="272" r:id="rId23"/>
    <p:sldId id="263" r:id="rId24"/>
    <p:sldId id="278" r:id="rId25"/>
    <p:sldId id="257" r:id="rId26"/>
    <p:sldId id="26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0FDB-55A3-9EE5-CDB1-63D028952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40F99-ED86-9E3D-637A-473D439F0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827BD-F7D1-9704-5CF4-2560C966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4E23-B5E3-4089-BCFF-4069E015428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56F26-A734-80BB-9E9A-92904287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45539-9DBF-3A21-47DE-4E76A605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978C-55FB-45A9-8A7F-C1BDAD8215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6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B27B-9637-C692-C0F8-CBCA265F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02B97-BF3A-4EF3-43EF-8385ED0F2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DAD4E-CC54-C7D7-6AC3-068ECC28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4E23-B5E3-4089-BCFF-4069E015428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183F0-BDDF-F27A-05DD-AA15D912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8952E-2461-DE85-88A9-4D76F104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978C-55FB-45A9-8A7F-C1BDAD8215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8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BA8336-C9FA-4A5D-8905-883203A16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42E2E-E47B-196C-6044-4491259E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2EA2A-D292-5CC9-5F72-E5841B1E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4E23-B5E3-4089-BCFF-4069E015428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DD9EA-87C4-3D61-A333-014E3401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3B51F-797C-EAB5-FBD4-32EA94A7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978C-55FB-45A9-8A7F-C1BDAD8215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8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70DA-1B5B-9FDB-FF28-54E06454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6407-F9A7-D0FC-D7AD-F14D4527E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6D282-DC98-7539-7703-3278D242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4E23-B5E3-4089-BCFF-4069E015428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E24F0-97E8-1846-B1F9-6CFCE4E5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71846-1F7E-6EA5-CCB9-AD70957D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978C-55FB-45A9-8A7F-C1BDAD8215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3254-AC11-EF00-BF45-BC4351EE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30939-CDA0-7A61-B43A-954617201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7B732-446C-498B-22E2-B7F0E91BF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4E23-B5E3-4089-BCFF-4069E015428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29988-FB71-90E5-B382-3DDC2AEE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02E4B-D23B-C305-AB36-60D035F9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978C-55FB-45A9-8A7F-C1BDAD8215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B1B3F-3FBA-CACC-D08E-5727BD3B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F6A83-8B8C-970D-1565-336B7C898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392F1-27B9-6E7A-E203-AB240090B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3357F-7B35-5F04-6460-F4C85568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4E23-B5E3-4089-BCFF-4069E015428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D6194-C145-0561-EC4A-25D28DC2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14C7D-EF1A-6243-CF18-15120946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978C-55FB-45A9-8A7F-C1BDAD8215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7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0719D-EB53-26C5-D9BF-FDF3ADE2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F74AB-23D3-CC77-EFD3-86C6CA155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A74E7-17EA-D24F-3B31-AB23165B5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3799D-4964-FAA6-C426-1928F14E4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E208EA-9BD8-5505-9298-1CC77BB8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07580-28CE-456F-4B03-648EA7B26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4E23-B5E3-4089-BCFF-4069E015428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406A89-5E1D-5213-2CCB-48CA5285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E80748-999B-8EDF-ED00-62ECDFDC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978C-55FB-45A9-8A7F-C1BDAD8215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6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AD11B-3D40-887F-1D24-F54814CA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6548D-79E5-F06E-6493-83C04090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4E23-B5E3-4089-BCFF-4069E015428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32B1E-C479-995E-2D1B-CEF2B0DF3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C1852-9DA7-2AAB-AC58-BE1E338D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978C-55FB-45A9-8A7F-C1BDAD8215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4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3236E-6FEA-D768-610F-EC86588F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4E23-B5E3-4089-BCFF-4069E015428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34A20F-FABD-2878-357A-8B1B31B7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AA00C-38BD-543C-7F33-1A2A5E56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978C-55FB-45A9-8A7F-C1BDAD8215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9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7296-FB5E-C565-082B-19376832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DFFD2-9780-C9DC-F83F-B461E2CE6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BDF82-CD15-348A-6EF5-638E70D95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DE55F-BA40-3E1B-03C9-2F6BD8593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4E23-B5E3-4089-BCFF-4069E015428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77EBA-C521-D54A-674E-A135B17A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8A7F4-CDD8-C957-12AB-3E6129BE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978C-55FB-45A9-8A7F-C1BDAD8215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2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4B970-5D04-DE01-BA25-2A47FF5F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3DD9D-2D4B-C50A-3CC4-4203ACEC6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65779-9FB1-CA96-570F-2248C8AC2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74375-1CA9-236E-B46E-61A2D8AE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14E23-B5E3-4089-BCFF-4069E015428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CC597-B83F-B34C-3241-BBAC6BD7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5E0F9-9895-0591-EDD7-C26EF477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978C-55FB-45A9-8A7F-C1BDAD8215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72AA74-2457-5F34-D8F2-4F3436A0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98BF4-B0DD-8CEC-8C6F-FB66C82A4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F184A-9639-AE2F-102C-81C6A3AB6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514E23-B5E3-4089-BCFF-4069E015428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588BF-7CB6-5969-1DEA-41C2F1E67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893D1-2766-2E49-B46D-43A292D90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1F978C-55FB-45A9-8A7F-C1BDAD8215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1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alonso.soto@urp.edu.p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97E2D-694F-0457-83A2-9BA3BC9A1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0178" y="417025"/>
            <a:ext cx="10504763" cy="2927283"/>
          </a:xfrm>
        </p:spPr>
        <p:txBody>
          <a:bodyPr>
            <a:normAutofit/>
          </a:bodyPr>
          <a:lstStyle/>
          <a:p>
            <a:br>
              <a:rPr lang="en-US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ES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sz="4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Nueva definición de obesidad: Prevención de complicaciones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20C6B-D89D-60BB-57CF-97D5B4473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52" y="3641367"/>
            <a:ext cx="7529240" cy="3093730"/>
          </a:xfrm>
        </p:spPr>
        <p:txBody>
          <a:bodyPr>
            <a:normAutofit/>
          </a:bodyPr>
          <a:lstStyle/>
          <a:p>
            <a:r>
              <a:rPr lang="en-US" dirty="0"/>
              <a:t>Dr Alonso Soto Tarazona, MSc, PhD</a:t>
            </a:r>
          </a:p>
          <a:p>
            <a:r>
              <a:rPr lang="en-US" dirty="0"/>
              <a:t>MSc Clinical Trials</a:t>
            </a:r>
          </a:p>
          <a:p>
            <a:r>
              <a:rPr lang="en-US" dirty="0"/>
              <a:t>MSc Applied Statistics</a:t>
            </a:r>
          </a:p>
          <a:p>
            <a:r>
              <a:rPr lang="en-US" dirty="0"/>
              <a:t>Director del Instituto de </a:t>
            </a:r>
            <a:r>
              <a:rPr lang="en-US" dirty="0" err="1"/>
              <a:t>Investigación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Ciencias</a:t>
            </a:r>
            <a:r>
              <a:rPr lang="en-US" dirty="0"/>
              <a:t> </a:t>
            </a:r>
            <a:r>
              <a:rPr lang="en-US" dirty="0" err="1"/>
              <a:t>Biomedicas</a:t>
            </a:r>
            <a:r>
              <a:rPr lang="en-US" dirty="0"/>
              <a:t> (INICIB). Universidad Ricardo Palma</a:t>
            </a:r>
          </a:p>
          <a:p>
            <a:r>
              <a:rPr lang="en-US" dirty="0"/>
              <a:t>Hospital Nacional Hipólito Unanue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Universidad Ricardo Palma">
            <a:extLst>
              <a:ext uri="{FF2B5EF4-FFF2-40B4-BE49-F238E27FC236}">
                <a16:creationId xmlns:a16="http://schemas.microsoft.com/office/drawing/2014/main" id="{CF9F8A8E-9DC3-7515-7247-718602522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90" y="417025"/>
            <a:ext cx="1584713" cy="158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file for Hospital Nacional Hipólito Unanue - Oficial">
            <a:extLst>
              <a:ext uri="{FF2B5EF4-FFF2-40B4-BE49-F238E27FC236}">
                <a16:creationId xmlns:a16="http://schemas.microsoft.com/office/drawing/2014/main" id="{35D351A5-50EB-C417-8638-762A6503D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018" y="479302"/>
            <a:ext cx="1443326" cy="14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4 pinturas de BOTERO famosas - con imágenes">
            <a:extLst>
              <a:ext uri="{FF2B5EF4-FFF2-40B4-BE49-F238E27FC236}">
                <a16:creationId xmlns:a16="http://schemas.microsoft.com/office/drawing/2014/main" id="{EF5984DE-3896-737C-9A3E-10EE2F4CD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574" y="3513693"/>
            <a:ext cx="2782796" cy="314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51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7E16-7492-04E8-FDA8-3E0B9C77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Medición</a:t>
            </a:r>
            <a:r>
              <a:rPr lang="en-US" dirty="0"/>
              <a:t> de la </a:t>
            </a:r>
            <a:r>
              <a:rPr lang="en-US" dirty="0" err="1"/>
              <a:t>Cintura</a:t>
            </a:r>
            <a:r>
              <a:rPr lang="en-US" dirty="0"/>
              <a:t>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D246A-27D4-4E97-4239-047E4EBB1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aist circumference measurement sites for men and women based on World... |  Download Scientific Diagram">
            <a:extLst>
              <a:ext uri="{FF2B5EF4-FFF2-40B4-BE49-F238E27FC236}">
                <a16:creationId xmlns:a16="http://schemas.microsoft.com/office/drawing/2014/main" id="{DD598B29-30F3-74AF-2F44-1690E14A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1992557"/>
            <a:ext cx="80486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8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D72B-900F-7CD5-21C9-717A3D98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5E4D-AA6F-9A66-8AE4-628C2E204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 EXCESO DE ADIPOSIDAD= OBESIDAD.</a:t>
            </a:r>
          </a:p>
          <a:p>
            <a:r>
              <a:rPr lang="en-US" dirty="0"/>
              <a:t>SI LA OBESIDAD genera</a:t>
            </a:r>
          </a:p>
          <a:p>
            <a:pPr lvl="1"/>
            <a:r>
              <a:rPr lang="en-US" dirty="0"/>
              <a:t>DISFUNCION ORGANICA ó </a:t>
            </a:r>
          </a:p>
          <a:p>
            <a:pPr lvl="1"/>
            <a:r>
              <a:rPr lang="en-US" dirty="0"/>
              <a:t>LIMITACION GRAVE DE LAS ACTIVIDADES DE LA VIDA DIARIA 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OBESIDAD CLINICA (ENFERMEDAD)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5428312-9386-E8D7-4D3D-6EB3350508EB}"/>
              </a:ext>
            </a:extLst>
          </p:cNvPr>
          <p:cNvSpPr/>
          <p:nvPr/>
        </p:nvSpPr>
        <p:spPr>
          <a:xfrm>
            <a:off x="5426110" y="3547068"/>
            <a:ext cx="1376624" cy="10450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66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F1BC-761B-07E5-8ECB-E3B3D362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3250"/>
            <a:ext cx="11987684" cy="1600200"/>
          </a:xfrm>
        </p:spPr>
        <p:txBody>
          <a:bodyPr>
            <a:normAutofit/>
          </a:bodyPr>
          <a:lstStyle/>
          <a:p>
            <a:r>
              <a:rPr lang="en-US" dirty="0" err="1"/>
              <a:t>Evaluación</a:t>
            </a:r>
            <a:r>
              <a:rPr lang="en-US" dirty="0"/>
              <a:t> </a:t>
            </a:r>
            <a:r>
              <a:rPr lang="en-US" dirty="0" err="1"/>
              <a:t>Clínica</a:t>
            </a:r>
            <a:r>
              <a:rPr lang="en-US" dirty="0"/>
              <a:t> (Historia, examen </a:t>
            </a:r>
            <a:r>
              <a:rPr lang="en-US" dirty="0" err="1"/>
              <a:t>físico</a:t>
            </a:r>
            <a:r>
              <a:rPr lang="en-US" dirty="0"/>
              <a:t>, </a:t>
            </a:r>
            <a:r>
              <a:rPr lang="en-US" dirty="0" err="1"/>
              <a:t>ayuda</a:t>
            </a:r>
            <a:r>
              <a:rPr lang="en-US" dirty="0"/>
              <a:t> </a:t>
            </a:r>
            <a:r>
              <a:rPr lang="en-US" dirty="0" err="1"/>
              <a:t>diagnostica</a:t>
            </a:r>
            <a:r>
              <a:rPr lang="en-US" dirty="0"/>
              <a:t>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9AFEB6-7234-2E20-5ACE-04E8BDF76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err="1"/>
              <a:t>Hemograma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Glucosa</a:t>
            </a:r>
            <a:endParaRPr lang="en-US" sz="2400" dirty="0"/>
          </a:p>
          <a:p>
            <a:r>
              <a:rPr lang="en-US" sz="2400" dirty="0"/>
              <a:t>Microalbuminuria</a:t>
            </a:r>
          </a:p>
          <a:p>
            <a:r>
              <a:rPr lang="en-US" sz="2400" dirty="0" err="1"/>
              <a:t>Perfil</a:t>
            </a:r>
            <a:r>
              <a:rPr lang="en-US" sz="2400" dirty="0"/>
              <a:t> </a:t>
            </a:r>
            <a:r>
              <a:rPr lang="en-US" sz="2400" dirty="0" err="1"/>
              <a:t>Hepático</a:t>
            </a:r>
            <a:endParaRPr lang="en-US" sz="2400" dirty="0"/>
          </a:p>
          <a:p>
            <a:r>
              <a:rPr lang="en-US" sz="2400" dirty="0" err="1"/>
              <a:t>Perfil</a:t>
            </a:r>
            <a:r>
              <a:rPr lang="en-US" sz="2400" dirty="0"/>
              <a:t> </a:t>
            </a:r>
            <a:r>
              <a:rPr lang="en-US" sz="2400" dirty="0" err="1"/>
              <a:t>lipídico</a:t>
            </a:r>
            <a:endParaRPr lang="en-US" sz="2400" dirty="0"/>
          </a:p>
          <a:p>
            <a:r>
              <a:rPr lang="en-US" sz="2400" dirty="0"/>
              <a:t>TSH</a:t>
            </a:r>
          </a:p>
          <a:p>
            <a:r>
              <a:rPr lang="en-US" sz="2400" dirty="0"/>
              <a:t>Rx </a:t>
            </a:r>
            <a:r>
              <a:rPr lang="en-US" sz="2400" dirty="0" err="1"/>
              <a:t>tórax</a:t>
            </a:r>
            <a:endParaRPr lang="en-US" sz="2400" dirty="0"/>
          </a:p>
          <a:p>
            <a:r>
              <a:rPr lang="en-US" sz="2400" dirty="0" err="1"/>
              <a:t>Electrocardiograma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An_obese_patient_consulting_with_a_physician_in_a_.png">
            <a:extLst>
              <a:ext uri="{FF2B5EF4-FFF2-40B4-BE49-F238E27FC236}">
                <a16:creationId xmlns:a16="http://schemas.microsoft.com/office/drawing/2014/main" id="{A0B711DF-E2C7-139D-1733-E2D134DA1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976" y="1677194"/>
            <a:ext cx="45720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5AC6A1-B769-4BDF-8EFF-490ECD41E41E}"/>
              </a:ext>
            </a:extLst>
          </p:cNvPr>
          <p:cNvSpPr txBox="1"/>
          <p:nvPr/>
        </p:nvSpPr>
        <p:spPr>
          <a:xfrm>
            <a:off x="7908053" y="6307532"/>
            <a:ext cx="292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Imagen </a:t>
            </a:r>
            <a:r>
              <a:rPr lang="en-US" sz="1200" dirty="0" err="1"/>
              <a:t>generada</a:t>
            </a:r>
            <a:r>
              <a:rPr lang="en-US" sz="1200" dirty="0"/>
              <a:t> </a:t>
            </a:r>
            <a:r>
              <a:rPr lang="en-US" sz="1200" dirty="0" err="1"/>
              <a:t>utilizando</a:t>
            </a:r>
            <a:r>
              <a:rPr lang="en-US" sz="1200" dirty="0"/>
              <a:t> IA (Chat GPT)</a:t>
            </a:r>
          </a:p>
        </p:txBody>
      </p:sp>
    </p:spTree>
    <p:extLst>
      <p:ext uri="{BB962C8B-B14F-4D97-AF65-F5344CB8AC3E}">
        <p14:creationId xmlns:p14="http://schemas.microsoft.com/office/powerpoint/2010/main" val="25313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BC0A603-A63E-C2D7-B1AD-19F2E9B4B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41" y="259142"/>
            <a:ext cx="8561195" cy="64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09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E3EB1-36E6-3FE1-F3A9-B4D98697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3B6BB-1D7F-F9BB-CB2A-852969C07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AD22C-63B4-50CC-D45E-4C366E62B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79" y="0"/>
            <a:ext cx="11071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39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6B4CFE8-FC7A-442F-A77C-FA86FF95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7" y="0"/>
            <a:ext cx="7235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4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D524EA-7C98-DB07-52F7-E2FC48E06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568" y="151790"/>
            <a:ext cx="6302477" cy="6615367"/>
          </a:xfrm>
        </p:spPr>
      </p:pic>
    </p:spTree>
    <p:extLst>
      <p:ext uri="{BB962C8B-B14F-4D97-AF65-F5344CB8AC3E}">
        <p14:creationId xmlns:p14="http://schemas.microsoft.com/office/powerpoint/2010/main" val="1997441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FE797-9977-7930-5EA0-331420A2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-95002"/>
            <a:ext cx="10515600" cy="1325563"/>
          </a:xfrm>
        </p:spPr>
        <p:txBody>
          <a:bodyPr/>
          <a:lstStyle/>
          <a:p>
            <a:r>
              <a:rPr lang="en-US" dirty="0" err="1"/>
              <a:t>Tratamiento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EC3B37-AF9D-06F4-253A-D4C7F0C4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07" y="914279"/>
            <a:ext cx="10268577" cy="57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35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6CA8-D117-1DCE-6893-DDD3CF78B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Obesidad</a:t>
            </a:r>
            <a:r>
              <a:rPr lang="en-US" dirty="0"/>
              <a:t> </a:t>
            </a:r>
            <a:r>
              <a:rPr lang="en-US" dirty="0" err="1"/>
              <a:t>Preclínica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D765F-8D2D-8499-E197-B55081A2F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55558" cy="4351338"/>
          </a:xfrm>
        </p:spPr>
        <p:txBody>
          <a:bodyPr/>
          <a:lstStyle/>
          <a:p>
            <a:r>
              <a:rPr lang="en-US" dirty="0" err="1"/>
              <a:t>Consejeria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basada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evidencia</a:t>
            </a:r>
            <a:endParaRPr lang="en-US" dirty="0"/>
          </a:p>
          <a:p>
            <a:r>
              <a:rPr lang="en-US" dirty="0" err="1"/>
              <a:t>Monitoreo</a:t>
            </a:r>
            <a:r>
              <a:rPr lang="en-US" dirty="0"/>
              <a:t> </a:t>
            </a:r>
          </a:p>
          <a:p>
            <a:r>
              <a:rPr lang="en-US" dirty="0" err="1"/>
              <a:t>Intervenciones</a:t>
            </a:r>
            <a:r>
              <a:rPr lang="en-US" dirty="0"/>
              <a:t> para </a:t>
            </a:r>
            <a:r>
              <a:rPr lang="en-US" dirty="0" err="1"/>
              <a:t>reducir</a:t>
            </a:r>
            <a:r>
              <a:rPr lang="en-US" dirty="0"/>
              <a:t> </a:t>
            </a:r>
            <a:r>
              <a:rPr lang="en-US" dirty="0" err="1"/>
              <a:t>obesidad</a:t>
            </a:r>
            <a:r>
              <a:rPr lang="en-US" dirty="0"/>
              <a:t> </a:t>
            </a:r>
            <a:r>
              <a:rPr lang="en-US" dirty="0" err="1"/>
              <a:t>clinica</a:t>
            </a:r>
            <a:endParaRPr lang="en-US" dirty="0"/>
          </a:p>
          <a:p>
            <a:r>
              <a:rPr lang="en-US" dirty="0" err="1"/>
              <a:t>Estrategias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publica para la </a:t>
            </a:r>
            <a:r>
              <a:rPr lang="en-US" dirty="0" err="1"/>
              <a:t>reduccion</a:t>
            </a:r>
            <a:r>
              <a:rPr lang="en-US" dirty="0"/>
              <a:t> de </a:t>
            </a:r>
            <a:r>
              <a:rPr lang="en-US" dirty="0" err="1"/>
              <a:t>incidencia</a:t>
            </a:r>
            <a:r>
              <a:rPr lang="en-US" dirty="0"/>
              <a:t> y </a:t>
            </a:r>
            <a:r>
              <a:rPr lang="en-US" dirty="0" err="1"/>
              <a:t>prevalencia</a:t>
            </a:r>
            <a:r>
              <a:rPr lang="en-US" dirty="0"/>
              <a:t> 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poblacional</a:t>
            </a:r>
            <a:r>
              <a:rPr lang="en-US" dirty="0"/>
              <a:t> </a:t>
            </a:r>
            <a:r>
              <a:rPr lang="en-US" dirty="0" err="1"/>
              <a:t>basadas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evidencia</a:t>
            </a:r>
            <a:r>
              <a:rPr lang="en-US" dirty="0"/>
              <a:t> ( no </a:t>
            </a:r>
            <a:r>
              <a:rPr lang="en-US" dirty="0" err="1"/>
              <a:t>suposiciones</a:t>
            </a:r>
            <a:r>
              <a:rPr lang="en-US" dirty="0"/>
              <a:t> de </a:t>
            </a:r>
            <a:r>
              <a:rPr lang="en-US" dirty="0" err="1"/>
              <a:t>responsabilidad</a:t>
            </a:r>
            <a:r>
              <a:rPr lang="en-US" dirty="0"/>
              <a:t> individual de </a:t>
            </a:r>
            <a:r>
              <a:rPr lang="en-US" dirty="0" err="1"/>
              <a:t>obesidad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pic>
        <p:nvPicPr>
          <p:cNvPr id="1026" name="Picture 2" descr="Fernando botero The president, 1987, 127×185 cm: Descripción de la obra |  Arthive">
            <a:extLst>
              <a:ext uri="{FF2B5EF4-FFF2-40B4-BE49-F238E27FC236}">
                <a16:creationId xmlns:a16="http://schemas.microsoft.com/office/drawing/2014/main" id="{00DA8974-04DA-0DCE-2CF3-E11DC117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178" y="1027906"/>
            <a:ext cx="3125422" cy="448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56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22A0-8767-258F-10BB-23DE8141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16B39-B312-C0C3-EA41-3127B6CA5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E344A-F4B3-8D14-FB29-418D0FF76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30" y="0"/>
            <a:ext cx="9202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3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467B65-1FF1-9D0D-9E5A-D4863DBA9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650" y="644175"/>
            <a:ext cx="10202699" cy="2514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9E3320-86D8-0AC9-DA83-190D637B3C26}"/>
              </a:ext>
            </a:extLst>
          </p:cNvPr>
          <p:cNvSpPr txBox="1"/>
          <p:nvPr/>
        </p:nvSpPr>
        <p:spPr>
          <a:xfrm>
            <a:off x="1182082" y="5669782"/>
            <a:ext cx="10202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Rubino F et al. Definition and diagnostic criteria of clinical obesity. Lancet Diabetes Endocrinol. 2025 Mar;13(3):221-262.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: 10.1016/S2213-8587(24)00316-4.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2025 Jan 14. Erratum in: Lancet Diabetes Endocrinol. 2025 Mar;13(3):e6.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: 10.1016/S2213-8587(25)00006-3.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26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7ED1E2-816E-9595-CC44-CFAC4DA5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556" y="0"/>
            <a:ext cx="7304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33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60DC6-C8F8-7F1B-F863-ED85E8CF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CONCEPTOS CLAVE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5434D-532F-3D92-25F7-192BB5AAD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6771"/>
          </a:xfrm>
        </p:spPr>
        <p:txBody>
          <a:bodyPr/>
          <a:lstStyle/>
          <a:p>
            <a:pPr marL="0" indent="0">
              <a:buNone/>
            </a:pPr>
            <a:r>
              <a:rPr lang="en-US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OBESIDAD</a:t>
            </a:r>
          </a:p>
          <a:p>
            <a:r>
              <a:rPr lang="es-ES" sz="1800" b="0" i="0" dirty="0">
                <a:solidFill>
                  <a:srgbClr val="000000"/>
                </a:solidFill>
                <a:effectLst/>
              </a:rPr>
              <a:t>Afección caracterizada por un exceso de adiposidad, con o sin distribución o función anormal del tejido adiposo, y con causas multifactoriales y aún no completamente entendidas. 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OBESIDAD CLINICA</a:t>
            </a:r>
          </a:p>
          <a:p>
            <a:r>
              <a:rPr lang="es-ES" sz="1800" b="0" i="0" dirty="0">
                <a:solidFill>
                  <a:srgbClr val="000000"/>
                </a:solidFill>
                <a:effectLst/>
              </a:rPr>
              <a:t>Enfermedad crónica y sistémica caracterizada por alteraciones en la función de los tejidos, órganos y/o el individuo en su totalidad debido a un exceso de adiposidad.</a:t>
            </a:r>
          </a:p>
          <a:p>
            <a:r>
              <a:rPr lang="en-US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Puede</a:t>
            </a:r>
            <a:r>
              <a:rPr lang="en-U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llegar</a:t>
            </a:r>
            <a:r>
              <a:rPr lang="en-U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generar</a:t>
            </a:r>
            <a:r>
              <a:rPr lang="en-U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daño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grave de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organos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blanco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complicaciones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potencialmente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fatales (IMA, DCV,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Insuficiencia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renal).</a:t>
            </a:r>
          </a:p>
          <a:p>
            <a:pPr marL="0" indent="0">
              <a:buNone/>
            </a:pPr>
            <a:r>
              <a:rPr lang="en-US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OBESIDAD PRECLINIC</a:t>
            </a:r>
            <a:r>
              <a:rPr lang="en-US" sz="18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Estado 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exceso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adiposidad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con function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preservadada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tejidos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organos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y un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riesgo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habitualmente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incrementado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desarrollar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obesidad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clínica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otras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enfermedades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cronicas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(DBM2,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enfermedad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cardiovascular,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ciertos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tipos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de cancer, y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desordenes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salud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mental).</a:t>
            </a:r>
          </a:p>
          <a:p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19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BFDE-CD71-4C74-51C8-66CD2E95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D6F07-A4B1-614E-5895-81ED530D0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6F4D7-8406-7DF6-D85B-2EADA15BD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53" y="0"/>
            <a:ext cx="11044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06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F5004-5889-EBE5-DB39-5425D2E9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 dirty="0" err="1">
                <a:solidFill>
                  <a:srgbClr val="FFFFFF"/>
                </a:solidFill>
              </a:rPr>
              <a:t>Conclusiones</a:t>
            </a: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A50D9-7FEC-2559-CC3D-8D119537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Cambio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enfoque</a:t>
            </a:r>
            <a:r>
              <a:rPr lang="en-US" dirty="0"/>
              <a:t> </a:t>
            </a:r>
            <a:r>
              <a:rPr lang="en-US" dirty="0" err="1"/>
              <a:t>BMIcentrico</a:t>
            </a:r>
            <a:r>
              <a:rPr lang="en-US" dirty="0"/>
              <a:t> a un </a:t>
            </a:r>
            <a:r>
              <a:rPr lang="en-US" dirty="0" err="1"/>
              <a:t>enfoque</a:t>
            </a:r>
            <a:r>
              <a:rPr lang="en-US" dirty="0"/>
              <a:t> </a:t>
            </a:r>
            <a:r>
              <a:rPr lang="en-US" dirty="0" err="1"/>
              <a:t>diagnostico</a:t>
            </a:r>
            <a:r>
              <a:rPr lang="en-US" dirty="0"/>
              <a:t> </a:t>
            </a:r>
            <a:r>
              <a:rPr lang="en-US" dirty="0" err="1"/>
              <a:t>basado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Exceso</a:t>
            </a:r>
            <a:r>
              <a:rPr lang="en-US" dirty="0"/>
              <a:t> de </a:t>
            </a:r>
            <a:r>
              <a:rPr lang="en-US" dirty="0" err="1"/>
              <a:t>Adiposidad</a:t>
            </a:r>
            <a:r>
              <a:rPr lang="en-US" dirty="0"/>
              <a:t>.</a:t>
            </a:r>
          </a:p>
          <a:p>
            <a:r>
              <a:rPr lang="en-US" dirty="0" err="1"/>
              <a:t>Reconocimiento</a:t>
            </a:r>
            <a:r>
              <a:rPr lang="en-US" dirty="0"/>
              <a:t> de </a:t>
            </a:r>
            <a:r>
              <a:rPr lang="en-US" dirty="0" err="1"/>
              <a:t>Obesidad</a:t>
            </a:r>
            <a:r>
              <a:rPr lang="en-US" dirty="0"/>
              <a:t> (</a:t>
            </a:r>
            <a:r>
              <a:rPr lang="en-US" dirty="0" err="1"/>
              <a:t>Clínica</a:t>
            </a:r>
            <a:r>
              <a:rPr lang="en-US" dirty="0"/>
              <a:t>)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enfermedad</a:t>
            </a:r>
            <a:endParaRPr lang="en-US" dirty="0"/>
          </a:p>
          <a:p>
            <a:r>
              <a:rPr lang="en-US" dirty="0" err="1"/>
              <a:t>Obesidad</a:t>
            </a:r>
            <a:r>
              <a:rPr lang="en-US" dirty="0"/>
              <a:t> </a:t>
            </a:r>
            <a:r>
              <a:rPr lang="en-US" dirty="0" err="1"/>
              <a:t>preclinica</a:t>
            </a:r>
            <a:r>
              <a:rPr lang="en-US" dirty="0"/>
              <a:t> y </a:t>
            </a:r>
            <a:r>
              <a:rPr lang="en-US" dirty="0" err="1"/>
              <a:t>obesidad</a:t>
            </a:r>
            <a:r>
              <a:rPr lang="en-US" dirty="0"/>
              <a:t> </a:t>
            </a:r>
            <a:r>
              <a:rPr lang="en-US" dirty="0" err="1"/>
              <a:t>clinica</a:t>
            </a:r>
            <a:endParaRPr lang="en-US" dirty="0"/>
          </a:p>
          <a:p>
            <a:r>
              <a:rPr lang="en-US" dirty="0" err="1"/>
              <a:t>Obesidad</a:t>
            </a:r>
            <a:r>
              <a:rPr lang="en-US" dirty="0"/>
              <a:t> Clinica: </a:t>
            </a:r>
            <a:r>
              <a:rPr lang="en-US" dirty="0" err="1"/>
              <a:t>Exceso</a:t>
            </a:r>
            <a:r>
              <a:rPr lang="en-US" dirty="0"/>
              <a:t> de </a:t>
            </a:r>
            <a:r>
              <a:rPr lang="en-US" dirty="0" err="1"/>
              <a:t>adiposidad</a:t>
            </a:r>
            <a:r>
              <a:rPr lang="en-US" dirty="0"/>
              <a:t> </a:t>
            </a:r>
            <a:r>
              <a:rPr lang="en-US" dirty="0" err="1"/>
              <a:t>asociado</a:t>
            </a:r>
            <a:r>
              <a:rPr lang="en-US" dirty="0"/>
              <a:t> a </a:t>
            </a:r>
            <a:r>
              <a:rPr lang="en-US" dirty="0" err="1"/>
              <a:t>disfuncion</a:t>
            </a:r>
            <a:r>
              <a:rPr lang="en-US" dirty="0"/>
              <a:t> </a:t>
            </a:r>
            <a:r>
              <a:rPr lang="en-US" dirty="0" err="1"/>
              <a:t>organica</a:t>
            </a:r>
            <a:r>
              <a:rPr lang="en-US" dirty="0"/>
              <a:t>.</a:t>
            </a:r>
          </a:p>
          <a:p>
            <a:r>
              <a:rPr lang="en-US" dirty="0" err="1"/>
              <a:t>Enfoque</a:t>
            </a:r>
            <a:r>
              <a:rPr lang="en-US" dirty="0"/>
              <a:t> </a:t>
            </a:r>
            <a:r>
              <a:rPr lang="en-US" dirty="0" err="1"/>
              <a:t>preventivo</a:t>
            </a:r>
            <a:r>
              <a:rPr lang="en-US" dirty="0"/>
              <a:t> y </a:t>
            </a:r>
            <a:r>
              <a:rPr lang="en-US" dirty="0" err="1"/>
              <a:t>terapéutico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41065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01BC8-D10F-C587-7D96-051524A9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Muchas</a:t>
            </a:r>
            <a:r>
              <a:rPr lang="en-US" dirty="0"/>
              <a:t> Gracias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283E3-5C7A-9FB9-E7D1-55EEDB76C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99" y="184522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alonso.soto@urp.edu.pe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Una 'familia' de Botero se vende por casi un millon de euros - hoyesarte.com">
            <a:extLst>
              <a:ext uri="{FF2B5EF4-FFF2-40B4-BE49-F238E27FC236}">
                <a16:creationId xmlns:a16="http://schemas.microsoft.com/office/drawing/2014/main" id="{A81775E3-F6CE-90D2-2319-480306F22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31" y="506891"/>
            <a:ext cx="6953459" cy="58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1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659506-7238-19A1-2207-F115E37EC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547" y="0"/>
            <a:ext cx="5550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44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EF022-77FE-9858-7C6E-75F23250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CFD0-3DC0-676A-98EC-7532712B5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3E746-3DD8-3D4C-0162-B1F9A0D8F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956"/>
            <a:ext cx="12192000" cy="588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0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441F-AAEA-29DA-920C-0420D963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Obesidad</a:t>
            </a:r>
            <a:r>
              <a:rPr lang="en-US" dirty="0"/>
              <a:t>: Mas </a:t>
            </a:r>
            <a:r>
              <a:rPr lang="en-US" dirty="0" err="1"/>
              <a:t>allá</a:t>
            </a:r>
            <a:r>
              <a:rPr lang="en-US" dirty="0"/>
              <a:t> del IMC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6AFC-7AA6-1B1C-5D99-0D91E2BF4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Pese</a:t>
            </a:r>
            <a:r>
              <a:rPr lang="en-US" dirty="0"/>
              <a:t> a </a:t>
            </a:r>
            <a:r>
              <a:rPr lang="en-US" dirty="0" err="1"/>
              <a:t>evidencia</a:t>
            </a:r>
            <a:r>
              <a:rPr lang="en-US" dirty="0"/>
              <a:t> que personas con </a:t>
            </a:r>
            <a:r>
              <a:rPr lang="en-US" dirty="0" err="1"/>
              <a:t>exceso</a:t>
            </a:r>
            <a:r>
              <a:rPr lang="en-US" dirty="0"/>
              <a:t> de </a:t>
            </a:r>
            <a:r>
              <a:rPr lang="en-US" dirty="0" err="1"/>
              <a:t>adiposidad</a:t>
            </a:r>
            <a:r>
              <a:rPr lang="en-US" dirty="0"/>
              <a:t> </a:t>
            </a:r>
            <a:r>
              <a:rPr lang="en-US" dirty="0" err="1"/>
              <a:t>presntan</a:t>
            </a:r>
            <a:r>
              <a:rPr lang="en-US" dirty="0"/>
              <a:t> un </a:t>
            </a:r>
            <a:r>
              <a:rPr lang="en-US" dirty="0" err="1"/>
              <a:t>deterioro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salud</a:t>
            </a:r>
            <a:r>
              <a:rPr lang="en-US" dirty="0"/>
              <a:t> POR la </a:t>
            </a:r>
            <a:r>
              <a:rPr lang="en-US" dirty="0" err="1"/>
              <a:t>Obesidad</a:t>
            </a:r>
            <a:r>
              <a:rPr lang="en-US" dirty="0"/>
              <a:t>, </a:t>
            </a:r>
            <a:r>
              <a:rPr lang="en-US" dirty="0" err="1"/>
              <a:t>esta</a:t>
            </a:r>
            <a:r>
              <a:rPr lang="en-US" dirty="0"/>
              <a:t> es </a:t>
            </a:r>
            <a:r>
              <a:rPr lang="en-US" dirty="0" err="1"/>
              <a:t>considerada</a:t>
            </a:r>
            <a:r>
              <a:rPr lang="en-US" dirty="0"/>
              <a:t> un “</a:t>
            </a:r>
            <a:r>
              <a:rPr lang="en-US" dirty="0" err="1"/>
              <a:t>heraldo</a:t>
            </a:r>
            <a:r>
              <a:rPr lang="en-US" dirty="0"/>
              <a:t>” de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enfermedades</a:t>
            </a:r>
            <a:r>
              <a:rPr lang="en-US" dirty="0"/>
              <a:t> , </a:t>
            </a:r>
            <a:r>
              <a:rPr lang="en-US" dirty="0" err="1"/>
              <a:t>pero</a:t>
            </a:r>
            <a:r>
              <a:rPr lang="en-US" dirty="0"/>
              <a:t> no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enfermedad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misma</a:t>
            </a:r>
            <a:r>
              <a:rPr lang="en-US" dirty="0"/>
              <a:t>.</a:t>
            </a:r>
          </a:p>
          <a:p>
            <a:r>
              <a:rPr lang="en-US" dirty="0"/>
              <a:t>Idea de </a:t>
            </a:r>
            <a:r>
              <a:rPr lang="en-US" dirty="0" err="1"/>
              <a:t>obesidad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enfermedad</a:t>
            </a:r>
            <a:r>
              <a:rPr lang="en-US" dirty="0"/>
              <a:t> es controversial. El actual </a:t>
            </a:r>
            <a:r>
              <a:rPr lang="en-US" dirty="0" err="1"/>
              <a:t>fenotipo</a:t>
            </a:r>
            <a:r>
              <a:rPr lang="en-US" dirty="0"/>
              <a:t> </a:t>
            </a:r>
            <a:r>
              <a:rPr lang="en-US" dirty="0" err="1"/>
              <a:t>basado</a:t>
            </a:r>
            <a:r>
              <a:rPr lang="en-US" dirty="0"/>
              <a:t> solo </a:t>
            </a:r>
            <a:r>
              <a:rPr lang="en-US" dirty="0" err="1"/>
              <a:t>en</a:t>
            </a:r>
            <a:r>
              <a:rPr lang="en-US" dirty="0"/>
              <a:t> IMC, no </a:t>
            </a:r>
            <a:r>
              <a:rPr lang="en-US" dirty="0" err="1"/>
              <a:t>porporciona</a:t>
            </a:r>
            <a:r>
              <a:rPr lang="en-US" dirty="0"/>
              <a:t> </a:t>
            </a:r>
            <a:r>
              <a:rPr lang="en-US" dirty="0" err="1"/>
              <a:t>informacion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salud</a:t>
            </a:r>
            <a:r>
              <a:rPr lang="en-US" dirty="0"/>
              <a:t> a </a:t>
            </a:r>
            <a:r>
              <a:rPr lang="en-US" dirty="0" err="1"/>
              <a:t>nivel</a:t>
            </a:r>
            <a:r>
              <a:rPr lang="en-US" dirty="0"/>
              <a:t> INDIVIDUAL.</a:t>
            </a:r>
          </a:p>
          <a:p>
            <a:r>
              <a:rPr lang="en-US" dirty="0"/>
              <a:t>¿Factor de Riesgo o </a:t>
            </a:r>
            <a:r>
              <a:rPr lang="en-US" dirty="0" err="1"/>
              <a:t>Enfermedad</a:t>
            </a:r>
            <a:r>
              <a:rPr lang="en-US" dirty="0"/>
              <a:t>?</a:t>
            </a:r>
          </a:p>
          <a:p>
            <a:r>
              <a:rPr lang="en-US" dirty="0"/>
              <a:t>¿</a:t>
            </a:r>
            <a:r>
              <a:rPr lang="en-US" dirty="0" err="1"/>
              <a:t>Condicion</a:t>
            </a:r>
            <a:r>
              <a:rPr lang="en-US" dirty="0"/>
              <a:t> de </a:t>
            </a:r>
            <a:r>
              <a:rPr lang="en-US" dirty="0" err="1"/>
              <a:t>responsabilidad</a:t>
            </a:r>
            <a:r>
              <a:rPr lang="en-US" dirty="0"/>
              <a:t> individual?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0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F4E106-71D6-6999-3462-9D9F64007C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7" t="2466" r="2524" b="9568"/>
          <a:stretch/>
        </p:blipFill>
        <p:spPr>
          <a:xfrm>
            <a:off x="1215850" y="1225899"/>
            <a:ext cx="9425354" cy="5496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68E64F-6851-5451-E4E0-1EDCC0BE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1" y="0"/>
            <a:ext cx="12027877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LIMITACIONES DEL IMC PARA DIAGNÓSTICO DE OBESIDAD</a:t>
            </a:r>
          </a:p>
        </p:txBody>
      </p:sp>
    </p:spTree>
    <p:extLst>
      <p:ext uri="{BB962C8B-B14F-4D97-AF65-F5344CB8AC3E}">
        <p14:creationId xmlns:p14="http://schemas.microsoft.com/office/powerpoint/2010/main" val="429354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6AA1-8674-1F88-959B-3A5E02C7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84AD3-8188-047B-610B-962FDE601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CF208-4082-10DA-1191-5BC68A8C6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943" y="0"/>
            <a:ext cx="9418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5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71533F-68DB-6177-C0B3-BA517B3D4D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21" t="3175" r="5419" b="61709"/>
          <a:stretch/>
        </p:blipFill>
        <p:spPr>
          <a:xfrm>
            <a:off x="117987" y="866570"/>
            <a:ext cx="5083277" cy="4816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AE4706-6330-2A8B-E2A2-F5BD8DD2A5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33" t="40146" r="5684" b="3507"/>
          <a:stretch/>
        </p:blipFill>
        <p:spPr>
          <a:xfrm>
            <a:off x="5400368" y="365125"/>
            <a:ext cx="6784812" cy="61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7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EE112-684D-315D-51BE-88FDFE50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Clasificación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9C9C2-0134-B90A-B88D-9EF3E0E9A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Genética 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enf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asociadas a hiperfagia/exceso de adiposidad:</a:t>
            </a:r>
            <a:br>
              <a:rPr lang="es-ES" dirty="0"/>
            </a:br>
            <a:r>
              <a:rPr lang="es-ES" dirty="0"/>
              <a:t>	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Enfermedad de Prader-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Willi</a:t>
            </a:r>
            <a:br>
              <a:rPr lang="es-ES" dirty="0"/>
            </a:br>
            <a:r>
              <a:rPr lang="es-ES" dirty="0"/>
              <a:t>	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Deficiencia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congenita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 leptina</a:t>
            </a:r>
            <a:br>
              <a:rPr lang="es-ES" dirty="0"/>
            </a:br>
            <a:r>
              <a:rPr lang="es-ES" dirty="0"/>
              <a:t>	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Mutaciones del receptor de melanocortina</a:t>
            </a:r>
            <a:br>
              <a:rPr lang="es-ES" dirty="0"/>
            </a:br>
            <a:endParaRPr lang="es-ES" dirty="0"/>
          </a:p>
          <a:p>
            <a:pPr marL="0" indent="0">
              <a:buNone/>
            </a:pP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Secundaria</a:t>
            </a:r>
            <a:br>
              <a:rPr lang="es-ES" b="1" dirty="0"/>
            </a:br>
            <a:r>
              <a:rPr lang="es-ES" b="1" dirty="0"/>
              <a:t>	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Enfermedades ( Cushing, Hipotiroidismo)</a:t>
            </a:r>
            <a:br>
              <a:rPr lang="es-ES" dirty="0"/>
            </a:br>
            <a:r>
              <a:rPr lang="es-ES" dirty="0"/>
              <a:t>	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Fármacos (corticoides, antidepresivos,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antipsicoticos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br>
              <a:rPr lang="es-ES" dirty="0"/>
            </a:br>
            <a:endParaRPr lang="es-ES" dirty="0"/>
          </a:p>
          <a:p>
            <a:pPr marL="0" indent="0">
              <a:buNone/>
            </a:pP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Obesidad Primaria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231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9884B2-3196-4A67-3F27-6772EB70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 nuevo enfoque : Redefinir la Obesidad y especificar en que condiciones se convierte en una ENFERMEDAD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52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5089C-4109-2B41-BA1B-22340EEC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EXCESO DE ADIPOSIDAD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E1995-64BE-1119-368E-CA1D33794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203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IMC&gt;30 </a:t>
            </a:r>
            <a:r>
              <a:rPr lang="en-US" dirty="0" err="1"/>
              <a:t>usado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tamizaje</a:t>
            </a:r>
            <a:r>
              <a:rPr lang="en-US" dirty="0"/>
              <a:t> (</a:t>
            </a:r>
            <a:r>
              <a:rPr lang="en-US" dirty="0" err="1"/>
              <a:t>excepto</a:t>
            </a:r>
            <a:r>
              <a:rPr lang="en-US" dirty="0"/>
              <a:t> IMC &gt;40) .</a:t>
            </a:r>
          </a:p>
          <a:p>
            <a:pPr marL="0" indent="0">
              <a:buNone/>
            </a:pPr>
            <a:r>
              <a:rPr lang="en-US" dirty="0"/>
              <a:t>+Al </a:t>
            </a:r>
            <a:r>
              <a:rPr lang="en-US" dirty="0" err="1"/>
              <a:t>menos</a:t>
            </a:r>
            <a:r>
              <a:rPr lang="en-US" dirty="0"/>
              <a:t> un </a:t>
            </a:r>
            <a:r>
              <a:rPr lang="en-US" dirty="0" err="1"/>
              <a:t>criterio</a:t>
            </a:r>
            <a:r>
              <a:rPr lang="en-US" dirty="0"/>
              <a:t> </a:t>
            </a:r>
            <a:r>
              <a:rPr lang="en-US" dirty="0" err="1"/>
              <a:t>antropométrico</a:t>
            </a:r>
            <a:endParaRPr lang="en-US" dirty="0"/>
          </a:p>
          <a:p>
            <a:pPr lvl="1"/>
            <a:r>
              <a:rPr lang="en-US" dirty="0" err="1"/>
              <a:t>Circunferencia</a:t>
            </a:r>
            <a:r>
              <a:rPr lang="en-US" dirty="0"/>
              <a:t> de </a:t>
            </a:r>
            <a:r>
              <a:rPr lang="en-US" dirty="0" err="1"/>
              <a:t>cintura</a:t>
            </a:r>
            <a:r>
              <a:rPr lang="en-US" dirty="0"/>
              <a:t> (90/80???)</a:t>
            </a:r>
          </a:p>
          <a:p>
            <a:pPr lvl="1"/>
            <a:r>
              <a:rPr lang="en-US" dirty="0" err="1"/>
              <a:t>Indice</a:t>
            </a:r>
            <a:r>
              <a:rPr lang="en-US" dirty="0"/>
              <a:t> </a:t>
            </a:r>
            <a:r>
              <a:rPr lang="en-US" dirty="0" err="1"/>
              <a:t>cintura-cadera</a:t>
            </a:r>
            <a:endParaRPr lang="en-US" dirty="0"/>
          </a:p>
          <a:p>
            <a:pPr lvl="1"/>
            <a:r>
              <a:rPr lang="en-US" dirty="0" err="1"/>
              <a:t>Indice</a:t>
            </a:r>
            <a:r>
              <a:rPr lang="en-US" dirty="0"/>
              <a:t> </a:t>
            </a:r>
            <a:r>
              <a:rPr lang="en-US" dirty="0" err="1"/>
              <a:t>cintura</a:t>
            </a:r>
            <a:r>
              <a:rPr lang="en-US" dirty="0"/>
              <a:t> </a:t>
            </a:r>
            <a:r>
              <a:rPr lang="en-US" dirty="0" err="1"/>
              <a:t>talla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ó</a:t>
            </a:r>
          </a:p>
          <a:p>
            <a:pPr marL="0" indent="0">
              <a:buNone/>
            </a:pPr>
            <a:r>
              <a:rPr lang="en-US" dirty="0"/>
              <a:t>2 </a:t>
            </a:r>
            <a:r>
              <a:rPr lang="en-US" dirty="0" err="1"/>
              <a:t>criterios</a:t>
            </a:r>
            <a:r>
              <a:rPr lang="en-US" dirty="0"/>
              <a:t> </a:t>
            </a:r>
            <a:r>
              <a:rPr lang="en-US" dirty="0" err="1"/>
              <a:t>antropometricos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ó</a:t>
            </a:r>
          </a:p>
          <a:p>
            <a:pPr marL="0" indent="0">
              <a:buNone/>
            </a:pPr>
            <a:r>
              <a:rPr lang="en-US" dirty="0" err="1"/>
              <a:t>Medicion</a:t>
            </a:r>
            <a:r>
              <a:rPr lang="en-US" dirty="0"/>
              <a:t> </a:t>
            </a:r>
            <a:r>
              <a:rPr lang="en-US" dirty="0" err="1"/>
              <a:t>directa</a:t>
            </a:r>
            <a:r>
              <a:rPr lang="en-US" dirty="0"/>
              <a:t> de </a:t>
            </a:r>
            <a:r>
              <a:rPr lang="en-US" dirty="0" err="1"/>
              <a:t>grasa</a:t>
            </a:r>
            <a:r>
              <a:rPr lang="en-US" dirty="0"/>
              <a:t> corporal (DEXA)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C7959-9D80-913D-94AE-78F8B790A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958" y="24724"/>
            <a:ext cx="4652387" cy="702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79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592</Words>
  <Application>Microsoft Office PowerPoint</Application>
  <PresentationFormat>Panorámica</PresentationFormat>
  <Paragraphs>69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BlinkMacSystemFont</vt:lpstr>
      <vt:lpstr>Office Theme</vt:lpstr>
      <vt:lpstr>  Nueva definición de obesidad: Prevención de complicaciones </vt:lpstr>
      <vt:lpstr>Presentación de PowerPoint</vt:lpstr>
      <vt:lpstr>Obesidad: Mas allá del IMC</vt:lpstr>
      <vt:lpstr>LIMITACIONES DEL IMC PARA DIAGNÓSTICO DE OBESIDAD</vt:lpstr>
      <vt:lpstr>Presentación de PowerPoint</vt:lpstr>
      <vt:lpstr>Presentación de PowerPoint</vt:lpstr>
      <vt:lpstr>Clasificación</vt:lpstr>
      <vt:lpstr>Un nuevo enfoque : Redefinir la Obesidad y especificar en que condiciones se convierte en una ENFERMEDAD</vt:lpstr>
      <vt:lpstr>EXCESO DE ADIPOSIDAD </vt:lpstr>
      <vt:lpstr>Medición de la Cintura….</vt:lpstr>
      <vt:lpstr>Presentación de PowerPoint</vt:lpstr>
      <vt:lpstr>Evaluación Clínica (Historia, examen físico, ayuda diagnostica)</vt:lpstr>
      <vt:lpstr>Presentación de PowerPoint</vt:lpstr>
      <vt:lpstr>Presentación de PowerPoint</vt:lpstr>
      <vt:lpstr>Presentación de PowerPoint</vt:lpstr>
      <vt:lpstr>Presentación de PowerPoint</vt:lpstr>
      <vt:lpstr>Tratamiento</vt:lpstr>
      <vt:lpstr>Obesidad Preclínica</vt:lpstr>
      <vt:lpstr>Presentación de PowerPoint</vt:lpstr>
      <vt:lpstr>Presentación de PowerPoint</vt:lpstr>
      <vt:lpstr>CONCEPTOS CLAVE</vt:lpstr>
      <vt:lpstr>Presentación de PowerPoint</vt:lpstr>
      <vt:lpstr>Conclusiones</vt:lpstr>
      <vt:lpstr>Muchas Gracias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SOTO TARAZONA, ALONSO RICARDO</dc:creator>
  <cp:lastModifiedBy>David Urquizo</cp:lastModifiedBy>
  <cp:revision>19</cp:revision>
  <dcterms:created xsi:type="dcterms:W3CDTF">2025-03-15T12:40:07Z</dcterms:created>
  <dcterms:modified xsi:type="dcterms:W3CDTF">2025-03-26T03:49:43Z</dcterms:modified>
</cp:coreProperties>
</file>