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57" r:id="rId4"/>
    <p:sldId id="269" r:id="rId5"/>
    <p:sldId id="275" r:id="rId6"/>
    <p:sldId id="270" r:id="rId7"/>
    <p:sldId id="271" r:id="rId8"/>
    <p:sldId id="272" r:id="rId9"/>
    <p:sldId id="273" r:id="rId10"/>
    <p:sldId id="274" r:id="rId11"/>
    <p:sldId id="258" r:id="rId12"/>
    <p:sldId id="259" r:id="rId13"/>
    <p:sldId id="26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6" d="100"/>
          <a:sy n="96" d="100"/>
        </p:scale>
        <p:origin x="61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3/26/2025</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‹Nº›</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3/26/2025</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3/26/2025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3/26/2025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3/26/2025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3/26/2025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3/26/2025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3/26/2025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3/26/2025</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PE" sz="5400" dirty="0"/>
              <a:t>Recomendaciones para cuidar salud mental de médicos</a:t>
            </a:r>
            <a:endParaRPr lang="en-US" sz="5400" dirty="0"/>
          </a:p>
        </p:txBody>
      </p:sp>
      <p:sp>
        <p:nvSpPr>
          <p:cNvPr id="3" name="Subtítulo 2"/>
          <p:cNvSpPr>
            <a:spLocks noGrp="1"/>
          </p:cNvSpPr>
          <p:nvPr>
            <p:ph type="subTitle" idx="1"/>
          </p:nvPr>
        </p:nvSpPr>
        <p:spPr/>
        <p:txBody>
          <a:bodyPr>
            <a:normAutofit fontScale="92500" lnSpcReduction="10000"/>
          </a:bodyPr>
          <a:lstStyle/>
          <a:p>
            <a:r>
              <a:rPr lang="es-PE" dirty="0"/>
              <a:t>Dr. Hugo J. Chávez de la Piedra</a:t>
            </a:r>
          </a:p>
          <a:p>
            <a:r>
              <a:rPr lang="es-PE" dirty="0"/>
              <a:t>Médico Internista-Auditor Médico</a:t>
            </a:r>
          </a:p>
          <a:p>
            <a:r>
              <a:rPr lang="es-PE" dirty="0"/>
              <a:t>Mg. Gerencia en salud</a:t>
            </a:r>
            <a:endParaRPr lang="en-US" dirty="0"/>
          </a:p>
        </p:txBody>
      </p:sp>
      <p:pic>
        <p:nvPicPr>
          <p:cNvPr id="4" name="Imagen 3"/>
          <p:cNvPicPr>
            <a:picLocks noChangeAspect="1"/>
          </p:cNvPicPr>
          <p:nvPr/>
        </p:nvPicPr>
        <p:blipFill>
          <a:blip r:embed="rId2"/>
          <a:stretch>
            <a:fillRect/>
          </a:stretch>
        </p:blipFill>
        <p:spPr>
          <a:xfrm>
            <a:off x="8563233" y="3886680"/>
            <a:ext cx="1713124" cy="1127858"/>
          </a:xfrm>
          <a:prstGeom prst="rect">
            <a:avLst/>
          </a:prstGeom>
        </p:spPr>
      </p:pic>
    </p:spTree>
    <p:extLst>
      <p:ext uri="{BB962C8B-B14F-4D97-AF65-F5344CB8AC3E}">
        <p14:creationId xmlns:p14="http://schemas.microsoft.com/office/powerpoint/2010/main" val="2635164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71600" y="685800"/>
            <a:ext cx="9601200" cy="665922"/>
          </a:xfrm>
        </p:spPr>
        <p:txBody>
          <a:bodyPr>
            <a:normAutofit fontScale="90000"/>
          </a:bodyPr>
          <a:lstStyle/>
          <a:p>
            <a:pPr algn="ctr"/>
            <a:r>
              <a:rPr lang="en-US" dirty="0" err="1"/>
              <a:t>Conclusiones</a:t>
            </a:r>
            <a:br>
              <a:rPr lang="en-US" dirty="0"/>
            </a:br>
            <a:br>
              <a:rPr lang="en-US" dirty="0"/>
            </a:br>
            <a:endParaRPr lang="en-US" dirty="0"/>
          </a:p>
        </p:txBody>
      </p:sp>
      <p:sp>
        <p:nvSpPr>
          <p:cNvPr id="3" name="Marcador de contenido 2"/>
          <p:cNvSpPr>
            <a:spLocks noGrp="1"/>
          </p:cNvSpPr>
          <p:nvPr>
            <p:ph idx="1"/>
          </p:nvPr>
        </p:nvSpPr>
        <p:spPr>
          <a:xfrm>
            <a:off x="1371600" y="1351722"/>
            <a:ext cx="9601200" cy="4515678"/>
          </a:xfrm>
        </p:spPr>
        <p:txBody>
          <a:bodyPr/>
          <a:lstStyle/>
          <a:p>
            <a:r>
              <a:rPr lang="es-ES" dirty="0"/>
              <a:t>alta incidencia entre el personal que se dedica al cuidado de la salud.</a:t>
            </a:r>
          </a:p>
          <a:p>
            <a:r>
              <a:rPr lang="es-ES" dirty="0"/>
              <a:t>No es reconocido por el CIE-10, ni los DSM-IV y V.</a:t>
            </a:r>
          </a:p>
          <a:p>
            <a:r>
              <a:rPr lang="es-ES" dirty="0"/>
              <a:t>Conocida la capacidad que posee de afectar la calidad de vida de los individuos que lo sufren (inclusive puede provocar suicidio en los casos más graves), por lo que es vital entenderlo para poder prevenirlo y tratarlo.</a:t>
            </a:r>
          </a:p>
          <a:p>
            <a:r>
              <a:rPr lang="es-ES"/>
              <a:t>Debido a sus consecuencias en el ambiente y en el rendimiento de las organizaciones, la prevención y tratamiento del SB trascienden lo individual y permiten obtener beneficios significativos (mayores ingresos económicos, mejor trato al cliente, menor ausentismo, entre otros) para el centro de trabajo.</a:t>
            </a:r>
            <a:endParaRPr lang="en-US" dirty="0"/>
          </a:p>
        </p:txBody>
      </p:sp>
    </p:spTree>
    <p:extLst>
      <p:ext uri="{BB962C8B-B14F-4D97-AF65-F5344CB8AC3E}">
        <p14:creationId xmlns:p14="http://schemas.microsoft.com/office/powerpoint/2010/main" val="2503372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a:t>RECOMENDACIONES PARA CUIDAR SALUD MENTAL</a:t>
            </a:r>
            <a:endParaRPr lang="en-US" dirty="0"/>
          </a:p>
        </p:txBody>
      </p:sp>
      <p:sp>
        <p:nvSpPr>
          <p:cNvPr id="3" name="Marcador de contenido 2"/>
          <p:cNvSpPr>
            <a:spLocks noGrp="1"/>
          </p:cNvSpPr>
          <p:nvPr>
            <p:ph idx="1"/>
          </p:nvPr>
        </p:nvSpPr>
        <p:spPr>
          <a:xfrm>
            <a:off x="1371600" y="1987826"/>
            <a:ext cx="9601200" cy="4545496"/>
          </a:xfrm>
        </p:spPr>
        <p:txBody>
          <a:bodyPr>
            <a:normAutofit/>
          </a:bodyPr>
          <a:lstStyle/>
          <a:p>
            <a:r>
              <a:rPr lang="es-ES" b="1" dirty="0"/>
              <a:t>Haga ejercicio con regularidad.</a:t>
            </a:r>
            <a:r>
              <a:rPr lang="es-ES" dirty="0"/>
              <a:t> Tan solo 30 minutos de caminatas diarias.</a:t>
            </a:r>
          </a:p>
          <a:p>
            <a:r>
              <a:rPr lang="es-ES" b="1" dirty="0"/>
              <a:t>Consuma alimentos saludables y comidas con regularidad, y manténgase hidratado.</a:t>
            </a:r>
            <a:r>
              <a:rPr lang="es-ES" dirty="0"/>
              <a:t> Una dieta balanceada y mucha agua pueden aumentar su nivel de energía y de atención.</a:t>
            </a:r>
          </a:p>
          <a:p>
            <a:r>
              <a:rPr lang="es-ES" b="1" dirty="0"/>
              <a:t>Dele prioridad al sueño.</a:t>
            </a:r>
            <a:r>
              <a:rPr lang="es-ES" dirty="0"/>
              <a:t> Establezca un horario y asegúrese de dormir suficiente tiempo. </a:t>
            </a:r>
          </a:p>
          <a:p>
            <a:r>
              <a:rPr lang="es-ES" b="1" dirty="0"/>
              <a:t>Intente practicar una actividad relajante.</a:t>
            </a:r>
            <a:r>
              <a:rPr lang="es-ES" dirty="0"/>
              <a:t> Explore diversos programas relajación muscular o ejercicios de respiración. Escuchar música, leer, pasar tiempo en la naturaleza.</a:t>
            </a:r>
          </a:p>
          <a:p>
            <a:r>
              <a:rPr lang="es-ES" b="1" dirty="0"/>
              <a:t>Establezca metas y prioridades.</a:t>
            </a:r>
            <a:r>
              <a:rPr lang="es-ES" dirty="0"/>
              <a:t> Decida lo que debe hacerse en este momento y lo que puede esperar. Aprenda a decir “no” a nuevas tareas si empieza a sentir que está asumiendo demasiadas cosas.</a:t>
            </a:r>
          </a:p>
          <a:p>
            <a:pPr marL="0" indent="0">
              <a:buNone/>
            </a:pPr>
            <a:endParaRPr lang="en-US" dirty="0"/>
          </a:p>
        </p:txBody>
      </p:sp>
    </p:spTree>
    <p:extLst>
      <p:ext uri="{BB962C8B-B14F-4D97-AF65-F5344CB8AC3E}">
        <p14:creationId xmlns:p14="http://schemas.microsoft.com/office/powerpoint/2010/main" val="3234928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a:t>RECOMENDACIONES PARA CUIDAR SALUD MENTAL DE MEDICOS</a:t>
            </a:r>
            <a:endParaRPr lang="en-US" dirty="0"/>
          </a:p>
        </p:txBody>
      </p:sp>
      <p:sp>
        <p:nvSpPr>
          <p:cNvPr id="3" name="Marcador de contenido 2"/>
          <p:cNvSpPr>
            <a:spLocks noGrp="1"/>
          </p:cNvSpPr>
          <p:nvPr>
            <p:ph idx="1"/>
          </p:nvPr>
        </p:nvSpPr>
        <p:spPr/>
        <p:txBody>
          <a:bodyPr>
            <a:normAutofit/>
          </a:bodyPr>
          <a:lstStyle/>
          <a:p>
            <a:r>
              <a:rPr lang="es-ES" b="1" dirty="0"/>
              <a:t>Practique la gratitud.</a:t>
            </a:r>
            <a:r>
              <a:rPr lang="es-ES" dirty="0"/>
              <a:t> Recuerde diariamente cosas por las que está agradecido. Sea específico.</a:t>
            </a:r>
          </a:p>
          <a:p>
            <a:r>
              <a:rPr lang="es-ES" b="1" dirty="0"/>
              <a:t>Centre su atención en las cosas positivas</a:t>
            </a:r>
            <a:r>
              <a:rPr lang="es-ES" dirty="0"/>
              <a:t>. Identifique y cuestione sus pensamientos negativos y poco útiles.</a:t>
            </a:r>
          </a:p>
          <a:p>
            <a:r>
              <a:rPr lang="es-ES" b="1" dirty="0"/>
              <a:t>Manténgase en contacto con los demás.</a:t>
            </a:r>
            <a:r>
              <a:rPr lang="es-ES" dirty="0"/>
              <a:t> Comuníquese con sus amigos o familiares que puedan ofrecerle apoyo emocional y ayuda </a:t>
            </a:r>
            <a:r>
              <a:rPr lang="es-ES" dirty="0" err="1"/>
              <a:t>práctica.Mantener</a:t>
            </a:r>
            <a:r>
              <a:rPr lang="es-ES" dirty="0"/>
              <a:t> </a:t>
            </a:r>
            <a:r>
              <a:rPr lang="es-ES"/>
              <a:t>comunicación constructiva. </a:t>
            </a:r>
            <a:r>
              <a:rPr lang="es-ES" dirty="0"/>
              <a:t>Identificar errores y deficiencias sin juzgar a las personas.</a:t>
            </a:r>
          </a:p>
          <a:p>
            <a:r>
              <a:rPr lang="es-ES" dirty="0"/>
              <a:t> En el trabajo hacer pausas activas con la mayor frecuencia posible. Conformar grupos de autoayuda y, en caso de observar a compañeros en riesgo de sufrir un problema mental por estrés crónico, alertar al líder de equipo.</a:t>
            </a:r>
          </a:p>
          <a:p>
            <a:endParaRPr lang="es-ES" dirty="0"/>
          </a:p>
          <a:p>
            <a:pPr marL="0" indent="0">
              <a:buNone/>
            </a:pPr>
            <a:endParaRPr lang="es-ES" dirty="0"/>
          </a:p>
          <a:p>
            <a:endParaRPr lang="es-ES" dirty="0"/>
          </a:p>
          <a:p>
            <a:endParaRPr lang="es-ES" dirty="0"/>
          </a:p>
          <a:p>
            <a:endParaRPr lang="en-US" dirty="0"/>
          </a:p>
        </p:txBody>
      </p:sp>
    </p:spTree>
    <p:extLst>
      <p:ext uri="{BB962C8B-B14F-4D97-AF65-F5344CB8AC3E}">
        <p14:creationId xmlns:p14="http://schemas.microsoft.com/office/powerpoint/2010/main" val="2291088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71600" y="685800"/>
            <a:ext cx="9601200" cy="838200"/>
          </a:xfrm>
        </p:spPr>
        <p:txBody>
          <a:bodyPr>
            <a:normAutofit fontScale="90000"/>
          </a:bodyPr>
          <a:lstStyle/>
          <a:p>
            <a:r>
              <a:rPr lang="es-ES" dirty="0"/>
              <a:t>¿Cuándo debe buscar ayuda profesional?</a:t>
            </a:r>
            <a:br>
              <a:rPr lang="es-ES" dirty="0"/>
            </a:br>
            <a:endParaRPr lang="en-US" dirty="0"/>
          </a:p>
        </p:txBody>
      </p:sp>
      <p:sp>
        <p:nvSpPr>
          <p:cNvPr id="3" name="Marcador de contenido 2"/>
          <p:cNvSpPr>
            <a:spLocks noGrp="1"/>
          </p:cNvSpPr>
          <p:nvPr>
            <p:ph idx="1"/>
          </p:nvPr>
        </p:nvSpPr>
        <p:spPr>
          <a:xfrm>
            <a:off x="1371600" y="1524000"/>
            <a:ext cx="9601200" cy="4343400"/>
          </a:xfrm>
        </p:spPr>
        <p:txBody>
          <a:bodyPr/>
          <a:lstStyle/>
          <a:p>
            <a:r>
              <a:rPr lang="es-ES" dirty="0"/>
              <a:t>Busque ayuda profesional si tiene síntomas graves o de angustia que han durado dos semanas o más, como:</a:t>
            </a:r>
          </a:p>
          <a:p>
            <a:r>
              <a:rPr lang="es-ES" dirty="0"/>
              <a:t>dificultad para dormir</a:t>
            </a:r>
          </a:p>
          <a:p>
            <a:r>
              <a:rPr lang="es-ES" dirty="0"/>
              <a:t>cambios en su apetito o altibajos no planificados en su peso</a:t>
            </a:r>
          </a:p>
          <a:p>
            <a:r>
              <a:rPr lang="es-ES" dirty="0"/>
              <a:t>dificultad para levantarse de la cama en la mañana debido a su estado de ánimo</a:t>
            </a:r>
          </a:p>
          <a:p>
            <a:r>
              <a:rPr lang="es-ES" dirty="0"/>
              <a:t>dificultad para concentrarse</a:t>
            </a:r>
          </a:p>
          <a:p>
            <a:r>
              <a:rPr lang="es-ES" dirty="0"/>
              <a:t>pérdida de interés en cosas que por lo general le divierten</a:t>
            </a:r>
          </a:p>
          <a:p>
            <a:r>
              <a:rPr lang="es-ES" dirty="0"/>
              <a:t>inhabilidad de realizar sus funciones y cumplir con sus responsabilidades diarias</a:t>
            </a:r>
          </a:p>
          <a:p>
            <a:r>
              <a:rPr lang="es-ES" dirty="0"/>
              <a:t>sentimientos de irritabilidad, frustración o inquietud</a:t>
            </a:r>
          </a:p>
          <a:p>
            <a:pPr marL="0" indent="0">
              <a:buNone/>
            </a:pPr>
            <a:endParaRPr lang="en-US" dirty="0"/>
          </a:p>
        </p:txBody>
      </p:sp>
    </p:spTree>
    <p:extLst>
      <p:ext uri="{BB962C8B-B14F-4D97-AF65-F5344CB8AC3E}">
        <p14:creationId xmlns:p14="http://schemas.microsoft.com/office/powerpoint/2010/main" val="4153640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PE" dirty="0"/>
              <a:t>Qué es salud mental</a:t>
            </a:r>
            <a:endParaRPr lang="en-US" dirty="0"/>
          </a:p>
        </p:txBody>
      </p:sp>
      <p:sp>
        <p:nvSpPr>
          <p:cNvPr id="3" name="Marcador de contenido 2"/>
          <p:cNvSpPr>
            <a:spLocks noGrp="1"/>
          </p:cNvSpPr>
          <p:nvPr>
            <p:ph idx="1"/>
          </p:nvPr>
        </p:nvSpPr>
        <p:spPr/>
        <p:txBody>
          <a:bodyPr/>
          <a:lstStyle/>
          <a:p>
            <a:pPr marL="0" indent="0">
              <a:buNone/>
            </a:pPr>
            <a:endParaRPr lang="es-ES" dirty="0"/>
          </a:p>
          <a:p>
            <a:pPr marL="0" indent="0">
              <a:buNone/>
            </a:pPr>
            <a:r>
              <a:rPr lang="es-ES" sz="2800" dirty="0"/>
              <a:t>Es un estado dinámico que se expresa en la vida cotidiana a través del comportamiento y la interacción de manera tal que permite a los sujetos individuales y colectivos desplegar sus recursos emocionales, cognitivos y mentales para transitar por la vida cotidiana, para trabajar, para establecer relaciones significativas y para contribuir a la comunidad.</a:t>
            </a:r>
            <a:endParaRPr lang="en-US" sz="2800" dirty="0"/>
          </a:p>
        </p:txBody>
      </p:sp>
    </p:spTree>
    <p:extLst>
      <p:ext uri="{BB962C8B-B14F-4D97-AF65-F5344CB8AC3E}">
        <p14:creationId xmlns:p14="http://schemas.microsoft.com/office/powerpoint/2010/main" val="3318782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a:t>INTRODUCCION:  DEFINICION DE SALUD MENTAL</a:t>
            </a:r>
            <a:endParaRPr lang="en-US" dirty="0"/>
          </a:p>
        </p:txBody>
      </p:sp>
      <p:sp>
        <p:nvSpPr>
          <p:cNvPr id="3" name="Marcador de contenido 2"/>
          <p:cNvSpPr>
            <a:spLocks noGrp="1"/>
          </p:cNvSpPr>
          <p:nvPr>
            <p:ph idx="1"/>
          </p:nvPr>
        </p:nvSpPr>
        <p:spPr/>
        <p:txBody>
          <a:bodyPr>
            <a:normAutofit/>
          </a:bodyPr>
          <a:lstStyle/>
          <a:p>
            <a:r>
              <a:rPr lang="es-ES" dirty="0"/>
              <a:t>La salud mental incluye el bienestar emocional, psicológico y social.</a:t>
            </a:r>
          </a:p>
          <a:p>
            <a:r>
              <a:rPr lang="es-ES" dirty="0"/>
              <a:t> Es más que la ausencia de una enfermedad mental,  esencial  para su salud general y calidad de vida.</a:t>
            </a:r>
          </a:p>
          <a:p>
            <a:r>
              <a:rPr lang="es-ES" dirty="0"/>
              <a:t>El autocuidado es clave para su salud mental y apoyo para su tratamiento y recuperación.</a:t>
            </a:r>
          </a:p>
          <a:p>
            <a:r>
              <a:rPr lang="es-ES" dirty="0"/>
              <a:t>El autocuidado significa dedicar tiempo a hacer cosas que le ayudan a vivir bien y a mejorar su salud física y mental. Esto puede ayudarle a controlar el estrés, disminuir su riesgo de contraer enfermedades y aumentar su nivel de energía.</a:t>
            </a:r>
            <a:endParaRPr lang="en-US" dirty="0"/>
          </a:p>
        </p:txBody>
      </p:sp>
    </p:spTree>
    <p:extLst>
      <p:ext uri="{BB962C8B-B14F-4D97-AF65-F5344CB8AC3E}">
        <p14:creationId xmlns:p14="http://schemas.microsoft.com/office/powerpoint/2010/main" val="381234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71600" y="685800"/>
            <a:ext cx="9601200" cy="904461"/>
          </a:xfrm>
        </p:spPr>
        <p:txBody>
          <a:bodyPr>
            <a:normAutofit fontScale="90000"/>
          </a:bodyPr>
          <a:lstStyle/>
          <a:p>
            <a:pPr algn="ctr"/>
            <a:r>
              <a:rPr lang="es-PE" dirty="0"/>
              <a:t>ESTRÉS CRONICO EN PERSONAL MEDICO</a:t>
            </a:r>
            <a:endParaRPr lang="en-US" dirty="0"/>
          </a:p>
        </p:txBody>
      </p:sp>
      <p:sp>
        <p:nvSpPr>
          <p:cNvPr id="3" name="Marcador de contenido 2"/>
          <p:cNvSpPr>
            <a:spLocks noGrp="1"/>
          </p:cNvSpPr>
          <p:nvPr>
            <p:ph idx="1"/>
          </p:nvPr>
        </p:nvSpPr>
        <p:spPr>
          <a:xfrm>
            <a:off x="1371600" y="1351722"/>
            <a:ext cx="9601200" cy="5208104"/>
          </a:xfrm>
        </p:spPr>
        <p:txBody>
          <a:bodyPr>
            <a:normAutofit fontScale="92500" lnSpcReduction="20000"/>
          </a:bodyPr>
          <a:lstStyle/>
          <a:p>
            <a:pPr fontAlgn="ctr"/>
            <a:r>
              <a:rPr lang="es-ES" dirty="0"/>
              <a:t>Es un problema que afecta a muchos profesionales de la salud en Perú, y puede tener consecuencias negativas para el paciente y el profesional. </a:t>
            </a:r>
          </a:p>
          <a:p>
            <a:r>
              <a:rPr lang="es-ES" dirty="0"/>
              <a:t>Factores ESTRESANTES:</a:t>
            </a:r>
          </a:p>
          <a:p>
            <a:pPr fontAlgn="ctr"/>
            <a:r>
              <a:rPr lang="es-ES" dirty="0"/>
              <a:t>Carga de trabajo excesiva, Mala distribución del personal, Remuneración inadecuada, Insatisfacción con el horario de trabajo, Enfermedad agravada o causada por el trabajo. </a:t>
            </a:r>
          </a:p>
          <a:p>
            <a:pPr fontAlgn="ctr"/>
            <a:r>
              <a:rPr lang="es-ES" dirty="0"/>
              <a:t>Síntomas del estrés : Ansiedad, Depresión, Agotamiento, Despersonalización, Cansancio emocional, Pobre realización personal.</a:t>
            </a:r>
          </a:p>
          <a:p>
            <a:pPr fontAlgn="ctr"/>
            <a:r>
              <a:rPr lang="es-ES" dirty="0"/>
              <a:t>Manejo del estrés : Reconocer las cosas que no se pueden cambiar</a:t>
            </a:r>
          </a:p>
          <a:p>
            <a:r>
              <a:rPr lang="es-ES" dirty="0"/>
              <a:t>Evitar situaciones estresantes</a:t>
            </a:r>
          </a:p>
          <a:p>
            <a:r>
              <a:rPr lang="es-ES" dirty="0"/>
              <a:t>Hacer ejercicio</a:t>
            </a:r>
          </a:p>
          <a:p>
            <a:r>
              <a:rPr lang="es-ES" dirty="0"/>
              <a:t>Cambiar la perspectiva</a:t>
            </a:r>
          </a:p>
          <a:p>
            <a:r>
              <a:rPr lang="es-ES" dirty="0"/>
              <a:t>Hacer algo que se disfrute</a:t>
            </a:r>
          </a:p>
          <a:p>
            <a:r>
              <a:rPr lang="es-ES" dirty="0"/>
              <a:t>Aprender nuevas maneras de relajarse</a:t>
            </a:r>
          </a:p>
          <a:p>
            <a:r>
              <a:rPr lang="es-ES" dirty="0"/>
              <a:t>Conectarse con seres queridos</a:t>
            </a:r>
          </a:p>
          <a:p>
            <a:r>
              <a:rPr lang="es-ES" dirty="0"/>
              <a:t>Dormir lo suficiente</a:t>
            </a:r>
          </a:p>
          <a:p>
            <a:pPr fontAlgn="ctr"/>
            <a:endParaRPr lang="es-ES" dirty="0"/>
          </a:p>
          <a:p>
            <a:endParaRPr lang="es-ES" dirty="0"/>
          </a:p>
          <a:p>
            <a:endParaRPr lang="es-ES" dirty="0"/>
          </a:p>
          <a:p>
            <a:endParaRPr lang="en-US" dirty="0"/>
          </a:p>
        </p:txBody>
      </p:sp>
    </p:spTree>
    <p:extLst>
      <p:ext uri="{BB962C8B-B14F-4D97-AF65-F5344CB8AC3E}">
        <p14:creationId xmlns:p14="http://schemas.microsoft.com/office/powerpoint/2010/main" val="3488637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71600" y="685800"/>
            <a:ext cx="9601200" cy="970722"/>
          </a:xfrm>
        </p:spPr>
        <p:txBody>
          <a:bodyPr>
            <a:normAutofit fontScale="90000"/>
          </a:bodyPr>
          <a:lstStyle/>
          <a:p>
            <a:r>
              <a:rPr lang="es-PE" dirty="0"/>
              <a:t>CUADRO COMPARATIVO REMUNERATIVO EN AMERICA LATINA DE MEDICOS</a:t>
            </a:r>
            <a:endParaRPr lang="en-U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609929211"/>
              </p:ext>
            </p:extLst>
          </p:nvPr>
        </p:nvGraphicFramePr>
        <p:xfrm>
          <a:off x="1371600" y="2286000"/>
          <a:ext cx="9601200" cy="3166110"/>
        </p:xfrm>
        <a:graphic>
          <a:graphicData uri="http://schemas.openxmlformats.org/drawingml/2006/table">
            <a:tbl>
              <a:tblPr firstRow="1" bandRow="1">
                <a:tableStyleId>{5C22544A-7EE6-4342-B048-85BDC9FD1C3A}</a:tableStyleId>
              </a:tblPr>
              <a:tblGrid>
                <a:gridCol w="3200400">
                  <a:extLst>
                    <a:ext uri="{9D8B030D-6E8A-4147-A177-3AD203B41FA5}">
                      <a16:colId xmlns:a16="http://schemas.microsoft.com/office/drawing/2014/main" val="3428488540"/>
                    </a:ext>
                  </a:extLst>
                </a:gridCol>
                <a:gridCol w="3200400">
                  <a:extLst>
                    <a:ext uri="{9D8B030D-6E8A-4147-A177-3AD203B41FA5}">
                      <a16:colId xmlns:a16="http://schemas.microsoft.com/office/drawing/2014/main" val="767532648"/>
                    </a:ext>
                  </a:extLst>
                </a:gridCol>
                <a:gridCol w="3200400">
                  <a:extLst>
                    <a:ext uri="{9D8B030D-6E8A-4147-A177-3AD203B41FA5}">
                      <a16:colId xmlns:a16="http://schemas.microsoft.com/office/drawing/2014/main" val="2424014329"/>
                    </a:ext>
                  </a:extLst>
                </a:gridCol>
              </a:tblGrid>
              <a:tr h="370840">
                <a:tc>
                  <a:txBody>
                    <a:bodyPr/>
                    <a:lstStyle/>
                    <a:p>
                      <a:r>
                        <a:rPr lang="en-US" b="1" dirty="0">
                          <a:solidFill>
                            <a:srgbClr val="555555"/>
                          </a:solidFill>
                          <a:effectLst/>
                        </a:rPr>
                        <a:t>País/</a:t>
                      </a:r>
                      <a:r>
                        <a:rPr lang="en-US" b="1" dirty="0" err="1">
                          <a:solidFill>
                            <a:srgbClr val="555555"/>
                          </a:solidFill>
                          <a:effectLst/>
                        </a:rPr>
                        <a:t>Especialización</a:t>
                      </a:r>
                      <a:endParaRPr lang="en-US" b="1" dirty="0">
                        <a:solidFill>
                          <a:srgbClr val="555555"/>
                        </a:solidFill>
                        <a:effectLst/>
                      </a:endParaRPr>
                    </a:p>
                  </a:txBody>
                  <a:tcPr marL="228600" marR="228600" marT="85725" marB="85725" anchor="ctr"/>
                </a:tc>
                <a:tc>
                  <a:txBody>
                    <a:bodyPr/>
                    <a:lstStyle/>
                    <a:p>
                      <a:r>
                        <a:rPr lang="en-US" b="1">
                          <a:solidFill>
                            <a:srgbClr val="555555"/>
                          </a:solidFill>
                          <a:effectLst/>
                        </a:rPr>
                        <a:t>Médico General (USD/mes)</a:t>
                      </a:r>
                    </a:p>
                  </a:txBody>
                  <a:tcPr marL="228600" marR="228600" marT="85725" marB="85725" anchor="ctr"/>
                </a:tc>
                <a:tc>
                  <a:txBody>
                    <a:bodyPr/>
                    <a:lstStyle/>
                    <a:p>
                      <a:r>
                        <a:rPr lang="en-US" b="1">
                          <a:solidFill>
                            <a:srgbClr val="555555"/>
                          </a:solidFill>
                          <a:effectLst/>
                        </a:rPr>
                        <a:t>Especialista (USD/mes)</a:t>
                      </a:r>
                    </a:p>
                  </a:txBody>
                  <a:tcPr marL="228600" marR="228600" marT="85725" marB="85725" anchor="ctr"/>
                </a:tc>
                <a:extLst>
                  <a:ext uri="{0D108BD9-81ED-4DB2-BD59-A6C34878D82A}">
                    <a16:rowId xmlns:a16="http://schemas.microsoft.com/office/drawing/2014/main" val="3113841128"/>
                  </a:ext>
                </a:extLst>
              </a:tr>
              <a:tr h="370840">
                <a:tc>
                  <a:txBody>
                    <a:bodyPr/>
                    <a:lstStyle/>
                    <a:p>
                      <a:r>
                        <a:rPr lang="en-US">
                          <a:effectLst/>
                        </a:rPr>
                        <a:t>Argentina</a:t>
                      </a:r>
                    </a:p>
                  </a:txBody>
                  <a:tcPr marL="228600" marR="228600" marT="57150" marB="57150" anchor="ctr"/>
                </a:tc>
                <a:tc>
                  <a:txBody>
                    <a:bodyPr/>
                    <a:lstStyle/>
                    <a:p>
                      <a:r>
                        <a:rPr lang="en-US">
                          <a:effectLst/>
                        </a:rPr>
                        <a:t>1,000 – 1,500</a:t>
                      </a:r>
                    </a:p>
                  </a:txBody>
                  <a:tcPr marL="228600" marR="228600" marT="57150" marB="57150" anchor="ctr"/>
                </a:tc>
                <a:tc>
                  <a:txBody>
                    <a:bodyPr/>
                    <a:lstStyle/>
                    <a:p>
                      <a:r>
                        <a:rPr lang="en-US">
                          <a:effectLst/>
                        </a:rPr>
                        <a:t>2,000 – 4,000</a:t>
                      </a:r>
                    </a:p>
                  </a:txBody>
                  <a:tcPr marL="228600" marR="228600" marT="57150" marB="57150" anchor="ctr"/>
                </a:tc>
                <a:extLst>
                  <a:ext uri="{0D108BD9-81ED-4DB2-BD59-A6C34878D82A}">
                    <a16:rowId xmlns:a16="http://schemas.microsoft.com/office/drawing/2014/main" val="874219732"/>
                  </a:ext>
                </a:extLst>
              </a:tr>
              <a:tr h="370840">
                <a:tc>
                  <a:txBody>
                    <a:bodyPr/>
                    <a:lstStyle/>
                    <a:p>
                      <a:r>
                        <a:rPr lang="en-US">
                          <a:effectLst/>
                        </a:rPr>
                        <a:t>Chile</a:t>
                      </a:r>
                    </a:p>
                  </a:txBody>
                  <a:tcPr marL="228600" marR="228600" marT="57150" marB="57150" anchor="ctr"/>
                </a:tc>
                <a:tc>
                  <a:txBody>
                    <a:bodyPr/>
                    <a:lstStyle/>
                    <a:p>
                      <a:r>
                        <a:rPr lang="en-US">
                          <a:effectLst/>
                        </a:rPr>
                        <a:t>2,000 – 3,000</a:t>
                      </a:r>
                    </a:p>
                  </a:txBody>
                  <a:tcPr marL="228600" marR="228600" marT="57150" marB="57150" anchor="ctr"/>
                </a:tc>
                <a:tc>
                  <a:txBody>
                    <a:bodyPr/>
                    <a:lstStyle/>
                    <a:p>
                      <a:r>
                        <a:rPr lang="en-US">
                          <a:effectLst/>
                        </a:rPr>
                        <a:t>4,000 – 7,000</a:t>
                      </a:r>
                    </a:p>
                  </a:txBody>
                  <a:tcPr marL="228600" marR="228600" marT="57150" marB="57150" anchor="ctr"/>
                </a:tc>
                <a:extLst>
                  <a:ext uri="{0D108BD9-81ED-4DB2-BD59-A6C34878D82A}">
                    <a16:rowId xmlns:a16="http://schemas.microsoft.com/office/drawing/2014/main" val="2232497981"/>
                  </a:ext>
                </a:extLst>
              </a:tr>
              <a:tr h="370840">
                <a:tc>
                  <a:txBody>
                    <a:bodyPr/>
                    <a:lstStyle/>
                    <a:p>
                      <a:r>
                        <a:rPr lang="en-US">
                          <a:effectLst/>
                        </a:rPr>
                        <a:t>Colombia</a:t>
                      </a:r>
                    </a:p>
                  </a:txBody>
                  <a:tcPr marL="228600" marR="228600" marT="57150" marB="57150" anchor="ctr"/>
                </a:tc>
                <a:tc>
                  <a:txBody>
                    <a:bodyPr/>
                    <a:lstStyle/>
                    <a:p>
                      <a:r>
                        <a:rPr lang="en-US">
                          <a:effectLst/>
                        </a:rPr>
                        <a:t>1,000 – 2,000</a:t>
                      </a:r>
                    </a:p>
                  </a:txBody>
                  <a:tcPr marL="228600" marR="228600" marT="57150" marB="57150" anchor="ctr"/>
                </a:tc>
                <a:tc>
                  <a:txBody>
                    <a:bodyPr/>
                    <a:lstStyle/>
                    <a:p>
                      <a:r>
                        <a:rPr lang="en-US">
                          <a:effectLst/>
                        </a:rPr>
                        <a:t>2,500 – 5,000</a:t>
                      </a:r>
                    </a:p>
                  </a:txBody>
                  <a:tcPr marL="228600" marR="228600" marT="57150" marB="57150" anchor="ctr"/>
                </a:tc>
                <a:extLst>
                  <a:ext uri="{0D108BD9-81ED-4DB2-BD59-A6C34878D82A}">
                    <a16:rowId xmlns:a16="http://schemas.microsoft.com/office/drawing/2014/main" val="3807694999"/>
                  </a:ext>
                </a:extLst>
              </a:tr>
              <a:tr h="370840">
                <a:tc>
                  <a:txBody>
                    <a:bodyPr/>
                    <a:lstStyle/>
                    <a:p>
                      <a:r>
                        <a:rPr lang="en-US">
                          <a:effectLst/>
                        </a:rPr>
                        <a:t>México</a:t>
                      </a:r>
                    </a:p>
                  </a:txBody>
                  <a:tcPr marL="228600" marR="228600" marT="57150" marB="57150" anchor="ctr"/>
                </a:tc>
                <a:tc>
                  <a:txBody>
                    <a:bodyPr/>
                    <a:lstStyle/>
                    <a:p>
                      <a:r>
                        <a:rPr lang="en-US">
                          <a:effectLst/>
                        </a:rPr>
                        <a:t>1,500 – 2,500</a:t>
                      </a:r>
                    </a:p>
                  </a:txBody>
                  <a:tcPr marL="228600" marR="228600" marT="57150" marB="57150" anchor="ctr"/>
                </a:tc>
                <a:tc>
                  <a:txBody>
                    <a:bodyPr/>
                    <a:lstStyle/>
                    <a:p>
                      <a:r>
                        <a:rPr lang="en-US">
                          <a:effectLst/>
                        </a:rPr>
                        <a:t>3,000 – 6,000</a:t>
                      </a:r>
                    </a:p>
                  </a:txBody>
                  <a:tcPr marL="228600" marR="228600" marT="57150" marB="57150" anchor="ctr"/>
                </a:tc>
                <a:extLst>
                  <a:ext uri="{0D108BD9-81ED-4DB2-BD59-A6C34878D82A}">
                    <a16:rowId xmlns:a16="http://schemas.microsoft.com/office/drawing/2014/main" val="1649941712"/>
                  </a:ext>
                </a:extLst>
              </a:tr>
              <a:tr h="370840">
                <a:tc>
                  <a:txBody>
                    <a:bodyPr/>
                    <a:lstStyle/>
                    <a:p>
                      <a:r>
                        <a:rPr lang="en-US">
                          <a:effectLst/>
                        </a:rPr>
                        <a:t>Perú</a:t>
                      </a:r>
                    </a:p>
                  </a:txBody>
                  <a:tcPr marL="228600" marR="228600" marT="57150" marB="57150" anchor="ctr"/>
                </a:tc>
                <a:tc>
                  <a:txBody>
                    <a:bodyPr/>
                    <a:lstStyle/>
                    <a:p>
                      <a:r>
                        <a:rPr lang="en-US">
                          <a:effectLst/>
                        </a:rPr>
                        <a:t>900 – 1,800</a:t>
                      </a:r>
                    </a:p>
                  </a:txBody>
                  <a:tcPr marL="228600" marR="228600" marT="57150" marB="57150" anchor="ctr"/>
                </a:tc>
                <a:tc>
                  <a:txBody>
                    <a:bodyPr/>
                    <a:lstStyle/>
                    <a:p>
                      <a:r>
                        <a:rPr lang="en-US">
                          <a:effectLst/>
                        </a:rPr>
                        <a:t>2,000 – 4,500</a:t>
                      </a:r>
                    </a:p>
                  </a:txBody>
                  <a:tcPr marL="228600" marR="228600" marT="57150" marB="57150" anchor="ctr"/>
                </a:tc>
                <a:extLst>
                  <a:ext uri="{0D108BD9-81ED-4DB2-BD59-A6C34878D82A}">
                    <a16:rowId xmlns:a16="http://schemas.microsoft.com/office/drawing/2014/main" val="252248502"/>
                  </a:ext>
                </a:extLst>
              </a:tr>
              <a:tr h="370840">
                <a:tc>
                  <a:txBody>
                    <a:bodyPr/>
                    <a:lstStyle/>
                    <a:p>
                      <a:r>
                        <a:rPr lang="en-US">
                          <a:effectLst/>
                        </a:rPr>
                        <a:t>Venezuela</a:t>
                      </a:r>
                    </a:p>
                  </a:txBody>
                  <a:tcPr marL="228600" marR="228600" marT="57150" marB="57150" anchor="ctr"/>
                </a:tc>
                <a:tc>
                  <a:txBody>
                    <a:bodyPr/>
                    <a:lstStyle/>
                    <a:p>
                      <a:r>
                        <a:rPr lang="en-US">
                          <a:effectLst/>
                        </a:rPr>
                        <a:t>100 – 500</a:t>
                      </a:r>
                    </a:p>
                  </a:txBody>
                  <a:tcPr marL="228600" marR="228600" marT="57150" marB="57150" anchor="ctr"/>
                </a:tc>
                <a:tc>
                  <a:txBody>
                    <a:bodyPr/>
                    <a:lstStyle/>
                    <a:p>
                      <a:r>
                        <a:rPr lang="en-US">
                          <a:effectLst/>
                        </a:rPr>
                        <a:t>200 – 1,000</a:t>
                      </a:r>
                    </a:p>
                  </a:txBody>
                  <a:tcPr marL="228600" marR="228600" marT="57150" marB="57150" anchor="ctr"/>
                </a:tc>
                <a:extLst>
                  <a:ext uri="{0D108BD9-81ED-4DB2-BD59-A6C34878D82A}">
                    <a16:rowId xmlns:a16="http://schemas.microsoft.com/office/drawing/2014/main" val="1765793551"/>
                  </a:ext>
                </a:extLst>
              </a:tr>
              <a:tr h="370840">
                <a:tc>
                  <a:txBody>
                    <a:bodyPr/>
                    <a:lstStyle/>
                    <a:p>
                      <a:r>
                        <a:rPr lang="en-US">
                          <a:effectLst/>
                        </a:rPr>
                        <a:t>España</a:t>
                      </a:r>
                    </a:p>
                  </a:txBody>
                  <a:tcPr marL="228600" marR="228600" marT="57150" marB="57150" anchor="ctr"/>
                </a:tc>
                <a:tc>
                  <a:txBody>
                    <a:bodyPr/>
                    <a:lstStyle/>
                    <a:p>
                      <a:r>
                        <a:rPr lang="en-US">
                          <a:effectLst/>
                        </a:rPr>
                        <a:t>2,500 – 3,500</a:t>
                      </a:r>
                    </a:p>
                  </a:txBody>
                  <a:tcPr marL="228600" marR="228600" marT="57150" marB="57150" anchor="ctr"/>
                </a:tc>
                <a:tc>
                  <a:txBody>
                    <a:bodyPr/>
                    <a:lstStyle/>
                    <a:p>
                      <a:r>
                        <a:rPr lang="en-US" dirty="0">
                          <a:effectLst/>
                        </a:rPr>
                        <a:t>4,000 – 6,000</a:t>
                      </a:r>
                    </a:p>
                  </a:txBody>
                  <a:tcPr marL="228600" marR="228600" marT="57150" marB="57150" anchor="ctr"/>
                </a:tc>
                <a:extLst>
                  <a:ext uri="{0D108BD9-81ED-4DB2-BD59-A6C34878D82A}">
                    <a16:rowId xmlns:a16="http://schemas.microsoft.com/office/drawing/2014/main" val="1735084088"/>
                  </a:ext>
                </a:extLst>
              </a:tr>
            </a:tbl>
          </a:graphicData>
        </a:graphic>
      </p:graphicFrame>
    </p:spTree>
    <p:extLst>
      <p:ext uri="{BB962C8B-B14F-4D97-AF65-F5344CB8AC3E}">
        <p14:creationId xmlns:p14="http://schemas.microsoft.com/office/powerpoint/2010/main" val="612827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71600" y="685800"/>
            <a:ext cx="9601200" cy="1355035"/>
          </a:xfrm>
        </p:spPr>
        <p:txBody>
          <a:bodyPr/>
          <a:lstStyle/>
          <a:p>
            <a:r>
              <a:rPr lang="es-PE" dirty="0" err="1"/>
              <a:t>Sindrome</a:t>
            </a:r>
            <a:r>
              <a:rPr lang="es-PE" dirty="0"/>
              <a:t> de Burnout (desgaste profesional o del quemado)</a:t>
            </a:r>
            <a:endParaRPr lang="en-US" dirty="0"/>
          </a:p>
        </p:txBody>
      </p:sp>
      <p:sp>
        <p:nvSpPr>
          <p:cNvPr id="3" name="Marcador de contenido 2"/>
          <p:cNvSpPr>
            <a:spLocks noGrp="1"/>
          </p:cNvSpPr>
          <p:nvPr>
            <p:ph idx="1"/>
          </p:nvPr>
        </p:nvSpPr>
        <p:spPr>
          <a:xfrm>
            <a:off x="1371600" y="1921565"/>
            <a:ext cx="9601200" cy="3945835"/>
          </a:xfrm>
        </p:spPr>
        <p:txBody>
          <a:bodyPr/>
          <a:lstStyle/>
          <a:p>
            <a:r>
              <a:rPr lang="es-ES" dirty="0"/>
              <a:t>OMS declara un factor de riesgo laboral(capacidad para afectar la calidad de vida, salud mental y poner en riesgo la vida.</a:t>
            </a:r>
          </a:p>
          <a:p>
            <a:r>
              <a:rPr lang="es-ES" dirty="0"/>
              <a:t>Una forma inadecuada de afrontar el estrés crónico, cuyos rasgos principales son el agotamiento emocional, la despersonalización y la disminución del desempeño personal.</a:t>
            </a:r>
          </a:p>
          <a:p>
            <a:r>
              <a:rPr lang="es-ES" dirty="0"/>
              <a:t>Una respuesta al estrés laboral crónico integrado por actitudes y sentimientos negativos hacia las personas con las que se trabaja y hacia el propio rol profesional, así como por la vivencia de encontrarse agotado.</a:t>
            </a:r>
          </a:p>
          <a:p>
            <a:r>
              <a:rPr lang="es-ES" dirty="0"/>
              <a:t>Algunos autores sugieren que el Burnout en los médicos se comienza a "cultivar" desde la escuela de medicina</a:t>
            </a:r>
          </a:p>
          <a:p>
            <a:endParaRPr lang="es-ES" dirty="0"/>
          </a:p>
          <a:p>
            <a:endParaRPr lang="en-US" dirty="0"/>
          </a:p>
        </p:txBody>
      </p:sp>
      <p:pic>
        <p:nvPicPr>
          <p:cNvPr id="4" name="Imagen 3"/>
          <p:cNvPicPr>
            <a:picLocks noChangeAspect="1"/>
          </p:cNvPicPr>
          <p:nvPr/>
        </p:nvPicPr>
        <p:blipFill>
          <a:blip r:embed="rId2"/>
          <a:stretch>
            <a:fillRect/>
          </a:stretch>
        </p:blipFill>
        <p:spPr>
          <a:xfrm>
            <a:off x="9161394" y="286578"/>
            <a:ext cx="1714500" cy="1409700"/>
          </a:xfrm>
          <a:prstGeom prst="rect">
            <a:avLst/>
          </a:prstGeom>
        </p:spPr>
      </p:pic>
    </p:spTree>
    <p:extLst>
      <p:ext uri="{BB962C8B-B14F-4D97-AF65-F5344CB8AC3E}">
        <p14:creationId xmlns:p14="http://schemas.microsoft.com/office/powerpoint/2010/main" val="3255401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71600" y="685800"/>
            <a:ext cx="9601200" cy="679174"/>
          </a:xfrm>
        </p:spPr>
        <p:txBody>
          <a:bodyPr>
            <a:normAutofit fontScale="90000"/>
          </a:bodyPr>
          <a:lstStyle/>
          <a:p>
            <a:r>
              <a:rPr lang="es-PE" dirty="0"/>
              <a:t>Cont.</a:t>
            </a:r>
            <a:endParaRPr lang="en-US" dirty="0"/>
          </a:p>
        </p:txBody>
      </p:sp>
      <p:sp>
        <p:nvSpPr>
          <p:cNvPr id="3" name="Marcador de contenido 2"/>
          <p:cNvSpPr>
            <a:spLocks noGrp="1"/>
          </p:cNvSpPr>
          <p:nvPr>
            <p:ph idx="1"/>
          </p:nvPr>
        </p:nvSpPr>
        <p:spPr>
          <a:xfrm>
            <a:off x="1371600" y="1364974"/>
            <a:ext cx="9601200" cy="5022574"/>
          </a:xfrm>
        </p:spPr>
        <p:txBody>
          <a:bodyPr>
            <a:normAutofit fontScale="85000" lnSpcReduction="20000"/>
          </a:bodyPr>
          <a:lstStyle/>
          <a:p>
            <a:r>
              <a:rPr lang="es-ES" dirty="0"/>
              <a:t>En Colombia, se determinó la incidencia del síndrome de fatiga en el trabajo entre los internos universitarios de medicina: 9.1%</a:t>
            </a:r>
            <a:endParaRPr lang="en-US" dirty="0"/>
          </a:p>
          <a:p>
            <a:r>
              <a:rPr lang="en-US" b="1" dirty="0" err="1"/>
              <a:t>Etiología</a:t>
            </a:r>
            <a:r>
              <a:rPr lang="en-US" b="1" dirty="0"/>
              <a:t> (</a:t>
            </a:r>
            <a:r>
              <a:rPr lang="es-ES" dirty="0"/>
              <a:t>multicausal y muy complejo)</a:t>
            </a:r>
          </a:p>
          <a:p>
            <a:r>
              <a:rPr lang="es-ES" dirty="0"/>
              <a:t>Estrés crónico, aburrimiento, crisis en el desarrollo de la carrera profesional, pobres condiciones económicas, sobrecarga laboral, falta de estimulación, pobre orientación profesional y aislamiento.</a:t>
            </a:r>
          </a:p>
          <a:p>
            <a:r>
              <a:rPr lang="es-ES" dirty="0"/>
              <a:t>Componentes personales: la edad (relacionada con la experiencia), el género (las mujeres pueden sobrellevar mejor las situaciones conflictivas en el trabajo), variables familiares (la armonía y estabilidad familiar conservan el equilibrio necesario para enfrentar situaciones conflictivas), personalidad (por ejemplo las personalidades extremadamente competitivas impacientes, </a:t>
            </a:r>
            <a:r>
              <a:rPr lang="es-ES" dirty="0" err="1"/>
              <a:t>hiperexigentes</a:t>
            </a:r>
            <a:r>
              <a:rPr lang="es-ES" dirty="0"/>
              <a:t> y perfeccionistas).</a:t>
            </a:r>
          </a:p>
          <a:p>
            <a:r>
              <a:rPr lang="es-ES" dirty="0"/>
              <a:t>Inadecuada formación profesional: excesivos conocimientos teóricos, escaso entrenamiento en actividades prácticas y falta de aprendizaje de técnicas de autocontrol emocional.</a:t>
            </a:r>
          </a:p>
          <a:p>
            <a:r>
              <a:rPr lang="es-ES" dirty="0"/>
              <a:t>Factores laborales o profesionales: condiciones deficitarias medio físico, entorno humano, organización laboral, bajos salarios, sobrecarga de trabajo, escaso trabajo real de equipo.</a:t>
            </a:r>
          </a:p>
          <a:p>
            <a:r>
              <a:rPr lang="es-ES" dirty="0"/>
              <a:t>Factores sociales: como la necesidad de ser un profesional de prestigio a toda costa, para tener una alta consideración social y familiar y así un alto estatus económico.</a:t>
            </a:r>
          </a:p>
          <a:p>
            <a:r>
              <a:rPr lang="es-ES" dirty="0"/>
              <a:t>Factores ambientales: cambios significativos de la vida como: muerte de familiares, matrimonios, divorcio, nacimiento de hijos.</a:t>
            </a:r>
            <a:endParaRPr lang="en-US" dirty="0"/>
          </a:p>
        </p:txBody>
      </p:sp>
      <p:pic>
        <p:nvPicPr>
          <p:cNvPr id="4" name="Imagen 3"/>
          <p:cNvPicPr>
            <a:picLocks noChangeAspect="1"/>
          </p:cNvPicPr>
          <p:nvPr/>
        </p:nvPicPr>
        <p:blipFill>
          <a:blip r:embed="rId2"/>
          <a:stretch>
            <a:fillRect/>
          </a:stretch>
        </p:blipFill>
        <p:spPr>
          <a:xfrm>
            <a:off x="9259676" y="-1"/>
            <a:ext cx="1713124" cy="1364975"/>
          </a:xfrm>
          <a:prstGeom prst="rect">
            <a:avLst/>
          </a:prstGeom>
        </p:spPr>
      </p:pic>
    </p:spTree>
    <p:extLst>
      <p:ext uri="{BB962C8B-B14F-4D97-AF65-F5344CB8AC3E}">
        <p14:creationId xmlns:p14="http://schemas.microsoft.com/office/powerpoint/2010/main" val="326723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71600" y="685800"/>
            <a:ext cx="9601200" cy="400878"/>
          </a:xfrm>
        </p:spPr>
        <p:txBody>
          <a:bodyPr>
            <a:normAutofit fontScale="90000"/>
          </a:bodyPr>
          <a:lstStyle/>
          <a:p>
            <a:r>
              <a:rPr lang="es-PE" dirty="0"/>
              <a:t>Cont.</a:t>
            </a:r>
            <a:endParaRPr lang="en-US" dirty="0"/>
          </a:p>
        </p:txBody>
      </p:sp>
      <p:sp>
        <p:nvSpPr>
          <p:cNvPr id="5" name="Marcador de contenido 4"/>
          <p:cNvSpPr>
            <a:spLocks noGrp="1"/>
          </p:cNvSpPr>
          <p:nvPr>
            <p:ph idx="1"/>
          </p:nvPr>
        </p:nvSpPr>
        <p:spPr>
          <a:xfrm>
            <a:off x="1371600" y="1285461"/>
            <a:ext cx="9601200" cy="5155096"/>
          </a:xfrm>
        </p:spPr>
        <p:txBody>
          <a:bodyPr>
            <a:normAutofit lnSpcReduction="10000"/>
          </a:bodyPr>
          <a:lstStyle/>
          <a:p>
            <a:r>
              <a:rPr lang="es-ES" dirty="0"/>
              <a:t>Presentación clínica</a:t>
            </a:r>
          </a:p>
          <a:p>
            <a:r>
              <a:rPr lang="es-ES" dirty="0"/>
              <a:t>Se identifican 3 componentes del SB (1):</a:t>
            </a:r>
          </a:p>
          <a:p>
            <a:r>
              <a:rPr lang="es-ES" dirty="0"/>
              <a:t>1. Cansancio o agotamiento emocional: pérdida progresiva de energía, desgaste, fatiga</a:t>
            </a:r>
          </a:p>
          <a:p>
            <a:r>
              <a:rPr lang="es-ES" dirty="0"/>
              <a:t>2. Despersonalización: construcción, por parte del sujeto, de una defensa para protegerse de los sentimientos de impotencia, indefinición y frustración.</a:t>
            </a:r>
          </a:p>
          <a:p>
            <a:r>
              <a:rPr lang="es-ES" dirty="0"/>
              <a:t>3. Abandono de la realización personal: el trabajo pierde el valor que tenía para el sujeto.</a:t>
            </a:r>
          </a:p>
          <a:p>
            <a:r>
              <a:rPr lang="es-ES" dirty="0"/>
              <a:t>La clínica del síndrome se esquematizó en cuatro niveles (1):</a:t>
            </a:r>
          </a:p>
          <a:p>
            <a:r>
              <a:rPr lang="es-ES" dirty="0"/>
              <a:t>Leve: quejas vagas, cansancio, dificultad para levantarse a la mañana</a:t>
            </a:r>
          </a:p>
          <a:p>
            <a:r>
              <a:rPr lang="es-ES" dirty="0"/>
              <a:t>Moderado: cinismo, aislamiento, suspicacia, negativismo</a:t>
            </a:r>
          </a:p>
          <a:p>
            <a:r>
              <a:rPr lang="es-ES" dirty="0"/>
              <a:t>Grave: enlentecimiento, automedicación con psicofármacos, ausentismo, aversión, abuso de alcohol o drogas</a:t>
            </a:r>
          </a:p>
          <a:p>
            <a:r>
              <a:rPr lang="es-ES" dirty="0"/>
              <a:t>Extremo: aislamiento muy marcado, colapso, cuadros psiquiátricos, suicidios</a:t>
            </a:r>
            <a:endParaRPr lang="en-US" dirty="0"/>
          </a:p>
        </p:txBody>
      </p:sp>
      <p:pic>
        <p:nvPicPr>
          <p:cNvPr id="3" name="Imagen 2"/>
          <p:cNvPicPr>
            <a:picLocks noChangeAspect="1"/>
          </p:cNvPicPr>
          <p:nvPr/>
        </p:nvPicPr>
        <p:blipFill>
          <a:blip r:embed="rId2"/>
          <a:stretch>
            <a:fillRect/>
          </a:stretch>
        </p:blipFill>
        <p:spPr>
          <a:xfrm>
            <a:off x="9652412" y="307789"/>
            <a:ext cx="1713124" cy="1123446"/>
          </a:xfrm>
          <a:prstGeom prst="rect">
            <a:avLst/>
          </a:prstGeom>
        </p:spPr>
      </p:pic>
    </p:spTree>
    <p:extLst>
      <p:ext uri="{BB962C8B-B14F-4D97-AF65-F5344CB8AC3E}">
        <p14:creationId xmlns:p14="http://schemas.microsoft.com/office/powerpoint/2010/main" val="4290367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71600" y="685800"/>
            <a:ext cx="9601200" cy="612913"/>
          </a:xfrm>
        </p:spPr>
        <p:txBody>
          <a:bodyPr>
            <a:normAutofit fontScale="90000"/>
          </a:bodyPr>
          <a:lstStyle/>
          <a:p>
            <a:r>
              <a:rPr lang="es-PE" dirty="0"/>
              <a:t>Diagnóstico  </a:t>
            </a:r>
            <a:r>
              <a:rPr lang="es-PE" dirty="0" err="1"/>
              <a:t>sb</a:t>
            </a:r>
            <a:r>
              <a:rPr lang="es-PE" dirty="0"/>
              <a:t>   </a:t>
            </a:r>
            <a:endParaRPr lang="en-US" dirty="0"/>
          </a:p>
        </p:txBody>
      </p:sp>
      <p:sp>
        <p:nvSpPr>
          <p:cNvPr id="3" name="Marcador de contenido 2"/>
          <p:cNvSpPr>
            <a:spLocks noGrp="1"/>
          </p:cNvSpPr>
          <p:nvPr>
            <p:ph idx="1"/>
          </p:nvPr>
        </p:nvSpPr>
        <p:spPr>
          <a:xfrm>
            <a:off x="1371600" y="1298713"/>
            <a:ext cx="9601200" cy="4863548"/>
          </a:xfrm>
        </p:spPr>
        <p:txBody>
          <a:bodyPr>
            <a:normAutofit lnSpcReduction="10000"/>
          </a:bodyPr>
          <a:lstStyle/>
          <a:p>
            <a:r>
              <a:rPr lang="pt-BR" dirty="0" err="1"/>
              <a:t>Maslach</a:t>
            </a:r>
            <a:r>
              <a:rPr lang="pt-BR" dirty="0"/>
              <a:t> </a:t>
            </a:r>
            <a:r>
              <a:rPr lang="pt-BR" dirty="0" err="1"/>
              <a:t>Burnout</a:t>
            </a:r>
            <a:r>
              <a:rPr lang="pt-BR" dirty="0"/>
              <a:t> </a:t>
            </a:r>
            <a:r>
              <a:rPr lang="pt-BR" dirty="0" err="1"/>
              <a:t>Inventory</a:t>
            </a:r>
            <a:r>
              <a:rPr lang="pt-BR" dirty="0"/>
              <a:t> (MBI) que consta de 22 enunciados que </a:t>
            </a:r>
            <a:r>
              <a:rPr lang="pt-BR" dirty="0" err="1"/>
              <a:t>evalúen</a:t>
            </a:r>
            <a:r>
              <a:rPr lang="pt-BR" dirty="0"/>
              <a:t> </a:t>
            </a:r>
            <a:r>
              <a:rPr lang="pt-BR" dirty="0" err="1"/>
              <a:t>los</a:t>
            </a:r>
            <a:r>
              <a:rPr lang="pt-BR" dirty="0"/>
              <a:t> 3 componentes.</a:t>
            </a:r>
          </a:p>
          <a:p>
            <a:r>
              <a:rPr lang="es-ES" dirty="0" err="1"/>
              <a:t>Copenhagen</a:t>
            </a:r>
            <a:r>
              <a:rPr lang="es-ES" dirty="0"/>
              <a:t> Burnout </a:t>
            </a:r>
            <a:r>
              <a:rPr lang="es-ES" dirty="0" err="1"/>
              <a:t>Inventory</a:t>
            </a:r>
            <a:r>
              <a:rPr lang="es-ES" dirty="0"/>
              <a:t> (CBI) valora el desgaste personal, el relacionado al trabajo y el desgaste relacionado con el cliente.</a:t>
            </a:r>
          </a:p>
          <a:p>
            <a:r>
              <a:rPr lang="es-ES" dirty="0"/>
              <a:t>El </a:t>
            </a:r>
            <a:r>
              <a:rPr lang="es-ES" dirty="0" err="1"/>
              <a:t>Oldenburg</a:t>
            </a:r>
            <a:r>
              <a:rPr lang="es-ES" dirty="0"/>
              <a:t> Burnout </a:t>
            </a:r>
            <a:r>
              <a:rPr lang="es-ES" dirty="0" err="1"/>
              <a:t>Inventory</a:t>
            </a:r>
            <a:r>
              <a:rPr lang="es-ES" dirty="0"/>
              <a:t> (OLBI), solo evalúa el agotamiento y la falta de compromiso con el trabajo.</a:t>
            </a:r>
          </a:p>
          <a:p>
            <a:r>
              <a:rPr lang="es-ES" dirty="0"/>
              <a:t>Tratamiento y prevención</a:t>
            </a:r>
          </a:p>
          <a:p>
            <a:r>
              <a:rPr lang="es-ES" dirty="0"/>
              <a:t>1. Proceso personal de adaptación de las expectativas a la realidad cotidiana.</a:t>
            </a:r>
          </a:p>
          <a:p>
            <a:r>
              <a:rPr lang="es-ES" dirty="0"/>
              <a:t>2. Equilibrio de áreas vitales: familia, amigos, aficiones, descanso, trabajo</a:t>
            </a:r>
          </a:p>
          <a:p>
            <a:r>
              <a:rPr lang="es-ES" dirty="0"/>
              <a:t>3. Fomento de una buena atmósfera de equipo: espacios comunes, objetivos comunes.</a:t>
            </a:r>
          </a:p>
          <a:p>
            <a:r>
              <a:rPr lang="es-ES" dirty="0"/>
              <a:t>4. Limitar la agenda laboral</a:t>
            </a:r>
          </a:p>
          <a:p>
            <a:r>
              <a:rPr lang="es-ES" dirty="0"/>
              <a:t>5. Formación continua dentro de la jornada laboral</a:t>
            </a:r>
          </a:p>
          <a:p>
            <a:endParaRPr lang="es-ES" dirty="0"/>
          </a:p>
          <a:p>
            <a:endParaRPr lang="en-US" dirty="0"/>
          </a:p>
        </p:txBody>
      </p:sp>
    </p:spTree>
    <p:extLst>
      <p:ext uri="{BB962C8B-B14F-4D97-AF65-F5344CB8AC3E}">
        <p14:creationId xmlns:p14="http://schemas.microsoft.com/office/powerpoint/2010/main" val="786045477"/>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TM10001105[[fn=Recorte]]</Template>
  <TotalTime>10908</TotalTime>
  <Words>1435</Words>
  <Application>Microsoft Office PowerPoint</Application>
  <PresentationFormat>Panorámica</PresentationFormat>
  <Paragraphs>115</Paragraphs>
  <Slides>13</Slides>
  <Notes>0</Notes>
  <HiddenSlides>0</HiddenSlides>
  <MMClips>0</MMClips>
  <ScaleCrop>false</ScaleCrop>
  <HeadingPairs>
    <vt:vector size="6" baseType="variant">
      <vt:variant>
        <vt:lpstr>Fuentes usadas</vt:lpstr>
      </vt:variant>
      <vt:variant>
        <vt:i4>1</vt:i4>
      </vt:variant>
      <vt:variant>
        <vt:lpstr>Tema</vt:lpstr>
      </vt:variant>
      <vt:variant>
        <vt:i4>1</vt:i4>
      </vt:variant>
      <vt:variant>
        <vt:lpstr>Títulos de diapositiva</vt:lpstr>
      </vt:variant>
      <vt:variant>
        <vt:i4>13</vt:i4>
      </vt:variant>
    </vt:vector>
  </HeadingPairs>
  <TitlesOfParts>
    <vt:vector size="15" baseType="lpstr">
      <vt:lpstr>Franklin Gothic Book</vt:lpstr>
      <vt:lpstr>Crop</vt:lpstr>
      <vt:lpstr>Recomendaciones para cuidar salud mental de médicos</vt:lpstr>
      <vt:lpstr>Qué es salud mental</vt:lpstr>
      <vt:lpstr>INTRODUCCION:  DEFINICION DE SALUD MENTAL</vt:lpstr>
      <vt:lpstr>ESTRÉS CRONICO EN PERSONAL MEDICO</vt:lpstr>
      <vt:lpstr>CUADRO COMPARATIVO REMUNERATIVO EN AMERICA LATINA DE MEDICOS</vt:lpstr>
      <vt:lpstr>Sindrome de Burnout (desgaste profesional o del quemado)</vt:lpstr>
      <vt:lpstr>Cont.</vt:lpstr>
      <vt:lpstr>Cont.</vt:lpstr>
      <vt:lpstr>Diagnóstico  sb   </vt:lpstr>
      <vt:lpstr>Conclusiones  </vt:lpstr>
      <vt:lpstr>RECOMENDACIONES PARA CUIDAR SALUD MENTAL</vt:lpstr>
      <vt:lpstr>RECOMENDACIONES PARA CUIDAR SALUD MENTAL DE MEDICOS</vt:lpstr>
      <vt:lpstr>¿Cuándo debe buscar ayuda profesional?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Recomendaciones para cuidar salud mental de medicos</dc:title>
  <dc:creator>USER</dc:creator>
  <cp:lastModifiedBy>David Urquizo</cp:lastModifiedBy>
  <cp:revision>19</cp:revision>
  <dcterms:created xsi:type="dcterms:W3CDTF">2025-03-05T13:36:49Z</dcterms:created>
  <dcterms:modified xsi:type="dcterms:W3CDTF">2025-03-27T00:09:09Z</dcterms:modified>
</cp:coreProperties>
</file>