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2"/>
  </p:notesMasterIdLst>
  <p:handoutMasterIdLst>
    <p:handoutMasterId r:id="rId33"/>
  </p:handoutMasterIdLst>
  <p:sldIdLst>
    <p:sldId id="448" r:id="rId4"/>
    <p:sldId id="446" r:id="rId5"/>
    <p:sldId id="334" r:id="rId6"/>
    <p:sldId id="428" r:id="rId7"/>
    <p:sldId id="439" r:id="rId8"/>
    <p:sldId id="440" r:id="rId9"/>
    <p:sldId id="437" r:id="rId10"/>
    <p:sldId id="438" r:id="rId11"/>
    <p:sldId id="442" r:id="rId12"/>
    <p:sldId id="401" r:id="rId13"/>
    <p:sldId id="429" r:id="rId14"/>
    <p:sldId id="430" r:id="rId15"/>
    <p:sldId id="444" r:id="rId16"/>
    <p:sldId id="431" r:id="rId17"/>
    <p:sldId id="403" r:id="rId18"/>
    <p:sldId id="256" r:id="rId19"/>
    <p:sldId id="404" r:id="rId20"/>
    <p:sldId id="405" r:id="rId21"/>
    <p:sldId id="406" r:id="rId22"/>
    <p:sldId id="308" r:id="rId23"/>
    <p:sldId id="434" r:id="rId24"/>
    <p:sldId id="357" r:id="rId25"/>
    <p:sldId id="313" r:id="rId26"/>
    <p:sldId id="443" r:id="rId27"/>
    <p:sldId id="314" r:id="rId28"/>
    <p:sldId id="315" r:id="rId29"/>
    <p:sldId id="447" r:id="rId30"/>
    <p:sldId id="445" r:id="rId3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01" autoAdjust="0"/>
  </p:normalViewPr>
  <p:slideViewPr>
    <p:cSldViewPr snapToGrid="0">
      <p:cViewPr varScale="1">
        <p:scale>
          <a:sx n="96" d="100"/>
          <a:sy n="96" d="100"/>
        </p:scale>
        <p:origin x="456" y="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01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D49C1-A18D-48F6-B17F-B9A1C0168C19}" type="doc">
      <dgm:prSet loTypeId="urn:microsoft.com/office/officeart/2005/8/layout/venn1" loCatId="relationship" qsTypeId="urn:microsoft.com/office/officeart/2005/8/quickstyle/simple1" qsCatId="simple" csTypeId="urn:microsoft.com/office/officeart/2005/8/colors/colorful2" csCatId="colorful" phldr="1"/>
      <dgm:spPr/>
    </dgm:pt>
    <dgm:pt modelId="{BF9A5D7F-45AB-4CC4-9EE5-86A40695C6EF}">
      <dgm:prSet phldrT="[Texto]"/>
      <dgm:spPr/>
      <dgm:t>
        <a:bodyPr/>
        <a:lstStyle/>
        <a:p>
          <a:r>
            <a:rPr lang="es-MX" dirty="0"/>
            <a:t>Que ha sucedido</a:t>
          </a:r>
          <a:endParaRPr lang="es-PE" dirty="0"/>
        </a:p>
      </dgm:t>
    </dgm:pt>
    <dgm:pt modelId="{30D8B911-EDD1-4380-BB02-C37936C60898}" type="parTrans" cxnId="{EEDD76A6-215F-4F07-B77B-B1D35BCE3C24}">
      <dgm:prSet/>
      <dgm:spPr/>
      <dgm:t>
        <a:bodyPr/>
        <a:lstStyle/>
        <a:p>
          <a:endParaRPr lang="es-PE"/>
        </a:p>
      </dgm:t>
    </dgm:pt>
    <dgm:pt modelId="{EF7B0CD6-CEE0-44B2-B963-1C52863A62B9}" type="sibTrans" cxnId="{EEDD76A6-215F-4F07-B77B-B1D35BCE3C24}">
      <dgm:prSet/>
      <dgm:spPr/>
      <dgm:t>
        <a:bodyPr/>
        <a:lstStyle/>
        <a:p>
          <a:endParaRPr lang="es-PE"/>
        </a:p>
      </dgm:t>
    </dgm:pt>
    <dgm:pt modelId="{55CB4CB0-A0E5-45DE-B693-CC2AE814C8EC}">
      <dgm:prSet phldrT="[Texto]"/>
      <dgm:spPr/>
      <dgm:t>
        <a:bodyPr/>
        <a:lstStyle/>
        <a:p>
          <a:r>
            <a:rPr lang="es-MX" dirty="0"/>
            <a:t>Lo que podría suceder en el futuro</a:t>
          </a:r>
          <a:endParaRPr lang="es-PE" dirty="0"/>
        </a:p>
      </dgm:t>
    </dgm:pt>
    <dgm:pt modelId="{C2E172DF-A284-45B8-820A-F690A7960586}" type="parTrans" cxnId="{AE10D678-0DC8-448A-9648-3DD755ED0A42}">
      <dgm:prSet/>
      <dgm:spPr/>
      <dgm:t>
        <a:bodyPr/>
        <a:lstStyle/>
        <a:p>
          <a:endParaRPr lang="es-PE"/>
        </a:p>
      </dgm:t>
    </dgm:pt>
    <dgm:pt modelId="{B682294F-9BDC-46E5-83AB-68DCD2BEBA3A}" type="sibTrans" cxnId="{AE10D678-0DC8-448A-9648-3DD755ED0A42}">
      <dgm:prSet/>
      <dgm:spPr/>
      <dgm:t>
        <a:bodyPr/>
        <a:lstStyle/>
        <a:p>
          <a:endParaRPr lang="es-PE"/>
        </a:p>
      </dgm:t>
    </dgm:pt>
    <dgm:pt modelId="{8E648E31-1DF6-4CC9-A8C0-53FBB6951296}">
      <dgm:prSet phldrT="[Texto]"/>
      <dgm:spPr/>
      <dgm:t>
        <a:bodyPr/>
        <a:lstStyle/>
        <a:p>
          <a:r>
            <a:rPr lang="es-MX" dirty="0"/>
            <a:t>Lo que está sucediendo</a:t>
          </a:r>
          <a:endParaRPr lang="es-PE" dirty="0"/>
        </a:p>
      </dgm:t>
    </dgm:pt>
    <dgm:pt modelId="{15962AEE-00A7-48C5-8E42-277AAF5D6829}" type="parTrans" cxnId="{8CDD3F95-097B-42D9-8237-7D2D79569B1D}">
      <dgm:prSet/>
      <dgm:spPr/>
      <dgm:t>
        <a:bodyPr/>
        <a:lstStyle/>
        <a:p>
          <a:endParaRPr lang="es-PE"/>
        </a:p>
      </dgm:t>
    </dgm:pt>
    <dgm:pt modelId="{7541B806-9B82-4F01-8E47-011A504B5C08}" type="sibTrans" cxnId="{8CDD3F95-097B-42D9-8237-7D2D79569B1D}">
      <dgm:prSet/>
      <dgm:spPr/>
      <dgm:t>
        <a:bodyPr/>
        <a:lstStyle/>
        <a:p>
          <a:endParaRPr lang="es-PE"/>
        </a:p>
      </dgm:t>
    </dgm:pt>
    <dgm:pt modelId="{975EB746-9F09-4819-87E1-52779125E622}" type="pres">
      <dgm:prSet presAssocID="{141D49C1-A18D-48F6-B17F-B9A1C0168C19}" presName="compositeShape" presStyleCnt="0">
        <dgm:presLayoutVars>
          <dgm:chMax val="7"/>
          <dgm:dir/>
          <dgm:resizeHandles val="exact"/>
        </dgm:presLayoutVars>
      </dgm:prSet>
      <dgm:spPr/>
    </dgm:pt>
    <dgm:pt modelId="{A855D7E2-C26C-49AC-AA9D-927CEBDB5AB6}" type="pres">
      <dgm:prSet presAssocID="{BF9A5D7F-45AB-4CC4-9EE5-86A40695C6EF}" presName="circ1" presStyleLbl="vennNode1" presStyleIdx="0" presStyleCnt="3"/>
      <dgm:spPr/>
    </dgm:pt>
    <dgm:pt modelId="{D689F7D3-E29F-45C9-AC5E-4A0A2342C001}" type="pres">
      <dgm:prSet presAssocID="{BF9A5D7F-45AB-4CC4-9EE5-86A40695C6EF}" presName="circ1Tx" presStyleLbl="revTx" presStyleIdx="0" presStyleCnt="0">
        <dgm:presLayoutVars>
          <dgm:chMax val="0"/>
          <dgm:chPref val="0"/>
          <dgm:bulletEnabled val="1"/>
        </dgm:presLayoutVars>
      </dgm:prSet>
      <dgm:spPr/>
    </dgm:pt>
    <dgm:pt modelId="{ED0B15C9-DA46-4B23-AE1D-8E364A35319C}" type="pres">
      <dgm:prSet presAssocID="{55CB4CB0-A0E5-45DE-B693-CC2AE814C8EC}" presName="circ2" presStyleLbl="vennNode1" presStyleIdx="1" presStyleCnt="3"/>
      <dgm:spPr/>
    </dgm:pt>
    <dgm:pt modelId="{1D6D6249-B44F-44CF-B77D-6C3AA41FF2A5}" type="pres">
      <dgm:prSet presAssocID="{55CB4CB0-A0E5-45DE-B693-CC2AE814C8EC}" presName="circ2Tx" presStyleLbl="revTx" presStyleIdx="0" presStyleCnt="0">
        <dgm:presLayoutVars>
          <dgm:chMax val="0"/>
          <dgm:chPref val="0"/>
          <dgm:bulletEnabled val="1"/>
        </dgm:presLayoutVars>
      </dgm:prSet>
      <dgm:spPr/>
    </dgm:pt>
    <dgm:pt modelId="{0E18C775-5C64-45E4-8287-14DE2349B957}" type="pres">
      <dgm:prSet presAssocID="{8E648E31-1DF6-4CC9-A8C0-53FBB6951296}" presName="circ3" presStyleLbl="vennNode1" presStyleIdx="2" presStyleCnt="3"/>
      <dgm:spPr/>
    </dgm:pt>
    <dgm:pt modelId="{288A8D02-9D98-46B9-BF88-5D005BB6F622}" type="pres">
      <dgm:prSet presAssocID="{8E648E31-1DF6-4CC9-A8C0-53FBB6951296}" presName="circ3Tx" presStyleLbl="revTx" presStyleIdx="0" presStyleCnt="0">
        <dgm:presLayoutVars>
          <dgm:chMax val="0"/>
          <dgm:chPref val="0"/>
          <dgm:bulletEnabled val="1"/>
        </dgm:presLayoutVars>
      </dgm:prSet>
      <dgm:spPr/>
    </dgm:pt>
  </dgm:ptLst>
  <dgm:cxnLst>
    <dgm:cxn modelId="{2E4DB72A-163C-471B-8FC4-EE80DCDF3F5D}" type="presOf" srcId="{8E648E31-1DF6-4CC9-A8C0-53FBB6951296}" destId="{288A8D02-9D98-46B9-BF88-5D005BB6F622}" srcOrd="1" destOrd="0" presId="urn:microsoft.com/office/officeart/2005/8/layout/venn1"/>
    <dgm:cxn modelId="{DEC63145-006A-4434-B8B7-D67B49C5D283}" type="presOf" srcId="{55CB4CB0-A0E5-45DE-B693-CC2AE814C8EC}" destId="{ED0B15C9-DA46-4B23-AE1D-8E364A35319C}" srcOrd="0" destOrd="0" presId="urn:microsoft.com/office/officeart/2005/8/layout/venn1"/>
    <dgm:cxn modelId="{AE10D678-0DC8-448A-9648-3DD755ED0A42}" srcId="{141D49C1-A18D-48F6-B17F-B9A1C0168C19}" destId="{55CB4CB0-A0E5-45DE-B693-CC2AE814C8EC}" srcOrd="1" destOrd="0" parTransId="{C2E172DF-A284-45B8-820A-F690A7960586}" sibTransId="{B682294F-9BDC-46E5-83AB-68DCD2BEBA3A}"/>
    <dgm:cxn modelId="{D9372181-E486-4168-A6FA-9F9D4529413B}" type="presOf" srcId="{8E648E31-1DF6-4CC9-A8C0-53FBB6951296}" destId="{0E18C775-5C64-45E4-8287-14DE2349B957}" srcOrd="0" destOrd="0" presId="urn:microsoft.com/office/officeart/2005/8/layout/venn1"/>
    <dgm:cxn modelId="{77138190-F605-421F-B2EA-996AFF138F75}" type="presOf" srcId="{141D49C1-A18D-48F6-B17F-B9A1C0168C19}" destId="{975EB746-9F09-4819-87E1-52779125E622}" srcOrd="0" destOrd="0" presId="urn:microsoft.com/office/officeart/2005/8/layout/venn1"/>
    <dgm:cxn modelId="{8CDD3F95-097B-42D9-8237-7D2D79569B1D}" srcId="{141D49C1-A18D-48F6-B17F-B9A1C0168C19}" destId="{8E648E31-1DF6-4CC9-A8C0-53FBB6951296}" srcOrd="2" destOrd="0" parTransId="{15962AEE-00A7-48C5-8E42-277AAF5D6829}" sibTransId="{7541B806-9B82-4F01-8E47-011A504B5C08}"/>
    <dgm:cxn modelId="{EEDD76A6-215F-4F07-B77B-B1D35BCE3C24}" srcId="{141D49C1-A18D-48F6-B17F-B9A1C0168C19}" destId="{BF9A5D7F-45AB-4CC4-9EE5-86A40695C6EF}" srcOrd="0" destOrd="0" parTransId="{30D8B911-EDD1-4380-BB02-C37936C60898}" sibTransId="{EF7B0CD6-CEE0-44B2-B963-1C52863A62B9}"/>
    <dgm:cxn modelId="{53130AB8-BE8A-4ACD-BEBC-DE6443D8DD1F}" type="presOf" srcId="{BF9A5D7F-45AB-4CC4-9EE5-86A40695C6EF}" destId="{D689F7D3-E29F-45C9-AC5E-4A0A2342C001}" srcOrd="1" destOrd="0" presId="urn:microsoft.com/office/officeart/2005/8/layout/venn1"/>
    <dgm:cxn modelId="{6B16D9C7-6D74-4250-A694-61F8716D44CF}" type="presOf" srcId="{55CB4CB0-A0E5-45DE-B693-CC2AE814C8EC}" destId="{1D6D6249-B44F-44CF-B77D-6C3AA41FF2A5}" srcOrd="1" destOrd="0" presId="urn:microsoft.com/office/officeart/2005/8/layout/venn1"/>
    <dgm:cxn modelId="{2122DDD5-1B04-47FE-A7A2-E0E27B97AC8A}" type="presOf" srcId="{BF9A5D7F-45AB-4CC4-9EE5-86A40695C6EF}" destId="{A855D7E2-C26C-49AC-AA9D-927CEBDB5AB6}" srcOrd="0" destOrd="0" presId="urn:microsoft.com/office/officeart/2005/8/layout/venn1"/>
    <dgm:cxn modelId="{51E83715-0C9A-4577-9074-E3494A2840E8}" type="presParOf" srcId="{975EB746-9F09-4819-87E1-52779125E622}" destId="{A855D7E2-C26C-49AC-AA9D-927CEBDB5AB6}" srcOrd="0" destOrd="0" presId="urn:microsoft.com/office/officeart/2005/8/layout/venn1"/>
    <dgm:cxn modelId="{ADCDF779-9562-43CB-9204-233DBC9B3485}" type="presParOf" srcId="{975EB746-9F09-4819-87E1-52779125E622}" destId="{D689F7D3-E29F-45C9-AC5E-4A0A2342C001}" srcOrd="1" destOrd="0" presId="urn:microsoft.com/office/officeart/2005/8/layout/venn1"/>
    <dgm:cxn modelId="{97E74834-EF43-4F1C-972D-C37D92A4EF19}" type="presParOf" srcId="{975EB746-9F09-4819-87E1-52779125E622}" destId="{ED0B15C9-DA46-4B23-AE1D-8E364A35319C}" srcOrd="2" destOrd="0" presId="urn:microsoft.com/office/officeart/2005/8/layout/venn1"/>
    <dgm:cxn modelId="{0DCA2351-5CF8-41F9-81AC-7BF5E6180417}" type="presParOf" srcId="{975EB746-9F09-4819-87E1-52779125E622}" destId="{1D6D6249-B44F-44CF-B77D-6C3AA41FF2A5}" srcOrd="3" destOrd="0" presId="urn:microsoft.com/office/officeart/2005/8/layout/venn1"/>
    <dgm:cxn modelId="{5CACFD99-BE79-4FC1-87B4-4DA8240A376C}" type="presParOf" srcId="{975EB746-9F09-4819-87E1-52779125E622}" destId="{0E18C775-5C64-45E4-8287-14DE2349B957}" srcOrd="4" destOrd="0" presId="urn:microsoft.com/office/officeart/2005/8/layout/venn1"/>
    <dgm:cxn modelId="{C10E5272-FCEA-4183-9242-514C2E8F1FFC}" type="presParOf" srcId="{975EB746-9F09-4819-87E1-52779125E622}" destId="{288A8D02-9D98-46B9-BF88-5D005BB6F62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5D7E2-C26C-49AC-AA9D-927CEBDB5AB6}">
      <dsp:nvSpPr>
        <dsp:cNvPr id="0" name=""/>
        <dsp:cNvSpPr/>
      </dsp:nvSpPr>
      <dsp:spPr>
        <a:xfrm>
          <a:off x="2438399" y="67733"/>
          <a:ext cx="3251200" cy="32512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s-MX" sz="3100" kern="1200" dirty="0"/>
            <a:t>Que ha sucedido</a:t>
          </a:r>
          <a:endParaRPr lang="es-PE" sz="3100" kern="1200" dirty="0"/>
        </a:p>
      </dsp:txBody>
      <dsp:txXfrm>
        <a:off x="2871893" y="636693"/>
        <a:ext cx="2384213" cy="1463040"/>
      </dsp:txXfrm>
    </dsp:sp>
    <dsp:sp modelId="{ED0B15C9-DA46-4B23-AE1D-8E364A35319C}">
      <dsp:nvSpPr>
        <dsp:cNvPr id="0" name=""/>
        <dsp:cNvSpPr/>
      </dsp:nvSpPr>
      <dsp:spPr>
        <a:xfrm>
          <a:off x="3611541" y="2099733"/>
          <a:ext cx="3251200" cy="3251200"/>
        </a:xfrm>
        <a:prstGeom prst="ellipse">
          <a:avLst/>
        </a:prstGeom>
        <a:solidFill>
          <a:schemeClr val="accent2">
            <a:alpha val="50000"/>
            <a:hueOff val="-7481439"/>
            <a:satOff val="-14650"/>
            <a:lumOff val="9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s-MX" sz="3100" kern="1200" dirty="0"/>
            <a:t>Lo que podría suceder en el futuro</a:t>
          </a:r>
          <a:endParaRPr lang="es-PE" sz="3100" kern="1200" dirty="0"/>
        </a:p>
      </dsp:txBody>
      <dsp:txXfrm>
        <a:off x="4605866" y="2939626"/>
        <a:ext cx="1950720" cy="1788160"/>
      </dsp:txXfrm>
    </dsp:sp>
    <dsp:sp modelId="{0E18C775-5C64-45E4-8287-14DE2349B957}">
      <dsp:nvSpPr>
        <dsp:cNvPr id="0" name=""/>
        <dsp:cNvSpPr/>
      </dsp:nvSpPr>
      <dsp:spPr>
        <a:xfrm>
          <a:off x="1265258" y="2099733"/>
          <a:ext cx="3251200" cy="3251200"/>
        </a:xfrm>
        <a:prstGeom prst="ellipse">
          <a:avLst/>
        </a:prstGeom>
        <a:solidFill>
          <a:schemeClr val="accent2">
            <a:alpha val="50000"/>
            <a:hueOff val="-14962877"/>
            <a:satOff val="-29301"/>
            <a:lumOff val="196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s-MX" sz="3100" kern="1200" dirty="0"/>
            <a:t>Lo que está sucediendo</a:t>
          </a:r>
          <a:endParaRPr lang="es-PE" sz="3100" kern="1200" dirty="0"/>
        </a:p>
      </dsp:txBody>
      <dsp:txXfrm>
        <a:off x="1571413" y="2939626"/>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0C787AE-A2C6-4A28-BCC7-4D89EB21DEE5}" type="datetime1">
              <a:rPr lang="es-ES" smtClean="0"/>
              <a:pPr rtl="0"/>
              <a:t>26/03/2025</a:t>
            </a:fld>
            <a:endParaRPr lang="es-ES"/>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pPr rtl="0"/>
              <a:t>‹Nº›</a:t>
            </a:fld>
            <a:endParaRPr lang="es-E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BDA65D4-3BBC-4853-83D3-F449A9B7FDA5}" type="datetime1">
              <a:rPr lang="es-ES" noProof="0" smtClean="0"/>
              <a:pPr rtl="0"/>
              <a:t>26/03/2025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s-ES" noProof="0" smtClean="0"/>
              <a:pPr rtl="0"/>
              <a:t>‹Nº›</a:t>
            </a:fld>
            <a:endParaRPr lang="es-E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En esta lámina se puede hablar de que el trabajo en el contexto sanitario es complejo y como es el flujo de atención en el paciente en emergencia y hospitalización</a:t>
            </a:r>
            <a:endParaRPr lang="es-PE" dirty="0"/>
          </a:p>
        </p:txBody>
      </p:sp>
    </p:spTree>
    <p:extLst>
      <p:ext uri="{BB962C8B-B14F-4D97-AF65-F5344CB8AC3E}">
        <p14:creationId xmlns:p14="http://schemas.microsoft.com/office/powerpoint/2010/main" val="275686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b="1" dirty="0">
                <a:solidFill>
                  <a:schemeClr val="bg1"/>
                </a:solidFill>
                <a:latin typeface="Tahoma" panose="020B0604030504040204" pitchFamily="34" charset="0"/>
                <a:ea typeface="Tahoma" panose="020B0604030504040204" pitchFamily="34" charset="0"/>
                <a:cs typeface="Tahoma" panose="020B0604030504040204" pitchFamily="34" charset="0"/>
              </a:rPr>
              <a:t>El hospital es un universo </a:t>
            </a:r>
            <a:r>
              <a:rPr lang="es-PE" sz="1200" dirty="0">
                <a:solidFill>
                  <a:schemeClr val="bg1"/>
                </a:solidFill>
                <a:latin typeface="Tahoma" panose="020B0604030504040204" pitchFamily="34" charset="0"/>
                <a:ea typeface="Tahoma" panose="020B0604030504040204" pitchFamily="34" charset="0"/>
                <a:cs typeface="Tahoma" panose="020B0604030504040204" pitchFamily="34" charset="0"/>
              </a:rPr>
              <a:t>de los variados recursos, elementos y dispositivos que articulados y sometidos a una acción coordinada pueden conducir a la salud integral , es decir al </a:t>
            </a:r>
            <a:r>
              <a:rPr lang="es-PE" sz="1200" b="1" dirty="0">
                <a:solidFill>
                  <a:schemeClr val="bg1"/>
                </a:solidFill>
                <a:latin typeface="Tahoma" panose="020B0604030504040204" pitchFamily="34" charset="0"/>
                <a:ea typeface="Tahoma" panose="020B0604030504040204" pitchFamily="34" charset="0"/>
                <a:cs typeface="Tahoma" panose="020B0604030504040204" pitchFamily="34" charset="0"/>
              </a:rPr>
              <a:t>fomento, a la prevención, a la recuperación y a la rehabilitación</a:t>
            </a:r>
            <a:endParaRPr lang="es-PE" dirty="0"/>
          </a:p>
        </p:txBody>
      </p:sp>
      <p:sp>
        <p:nvSpPr>
          <p:cNvPr id="4" name="Marcador de número de diapositiva 3"/>
          <p:cNvSpPr>
            <a:spLocks noGrp="1"/>
          </p:cNvSpPr>
          <p:nvPr>
            <p:ph type="sldNum" sz="quarter" idx="5"/>
          </p:nvPr>
        </p:nvSpPr>
        <p:spPr/>
        <p:txBody>
          <a:bodyPr/>
          <a:lstStyle/>
          <a:p>
            <a:pPr rtl="0"/>
            <a:fld id="{8530193B-564F-4854-8A52-728F3FB19C85}" type="slidenum">
              <a:rPr lang="es-ES" noProof="0" smtClean="0"/>
              <a:pPr rtl="0"/>
              <a:t>4</a:t>
            </a:fld>
            <a:endParaRPr lang="es-ES" noProof="0"/>
          </a:p>
        </p:txBody>
      </p:sp>
    </p:spTree>
    <p:extLst>
      <p:ext uri="{BB962C8B-B14F-4D97-AF65-F5344CB8AC3E}">
        <p14:creationId xmlns:p14="http://schemas.microsoft.com/office/powerpoint/2010/main" val="239485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err="1"/>
              <a:t>Search</a:t>
            </a:r>
            <a:r>
              <a:rPr lang="es-PE" dirty="0"/>
              <a:t> </a:t>
            </a:r>
            <a:r>
              <a:rPr lang="es-PE" dirty="0" err="1"/>
              <a:t>for</a:t>
            </a:r>
            <a:r>
              <a:rPr lang="es-PE" dirty="0"/>
              <a:t> </a:t>
            </a:r>
            <a:r>
              <a:rPr lang="es-PE" dirty="0" err="1"/>
              <a:t>expedient</a:t>
            </a:r>
            <a:r>
              <a:rPr lang="es-PE" dirty="0"/>
              <a:t> </a:t>
            </a:r>
            <a:r>
              <a:rPr lang="es-PE" dirty="0" err="1"/>
              <a:t>additional</a:t>
            </a:r>
            <a:r>
              <a:rPr lang="es-PE" dirty="0"/>
              <a:t> </a:t>
            </a:r>
            <a:r>
              <a:rPr lang="es-PE" dirty="0" err="1"/>
              <a:t>information</a:t>
            </a:r>
            <a:endParaRPr lang="es-PE" dirty="0"/>
          </a:p>
        </p:txBody>
      </p:sp>
      <p:sp>
        <p:nvSpPr>
          <p:cNvPr id="4" name="Marcador de número de diapositiva 3"/>
          <p:cNvSpPr>
            <a:spLocks noGrp="1"/>
          </p:cNvSpPr>
          <p:nvPr>
            <p:ph type="sldNum" sz="quarter" idx="5"/>
          </p:nvPr>
        </p:nvSpPr>
        <p:spPr/>
        <p:txBody>
          <a:bodyPr/>
          <a:lstStyle/>
          <a:p>
            <a:pPr rtl="0"/>
            <a:fld id="{8530193B-564F-4854-8A52-728F3FB19C85}" type="slidenum">
              <a:rPr lang="es-ES" noProof="0" smtClean="0"/>
              <a:pPr rtl="0"/>
              <a:t>20</a:t>
            </a:fld>
            <a:endParaRPr lang="es-ES" noProof="0"/>
          </a:p>
        </p:txBody>
      </p:sp>
    </p:spTree>
    <p:extLst>
      <p:ext uri="{BB962C8B-B14F-4D97-AF65-F5344CB8AC3E}">
        <p14:creationId xmlns:p14="http://schemas.microsoft.com/office/powerpoint/2010/main" val="268162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l título">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3800" b="1" spc="-300" dirty="0"/>
            </a:lvl1pPr>
          </a:lstStyle>
          <a:p>
            <a:pPr lvl="0" algn="r" rtl="0"/>
            <a:r>
              <a:rPr lang="es-ES" noProof="0" dirty="0"/>
              <a:t>Haga clic para editar el 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es-ES" noProof="0"/>
              <a:t>Haga clic para editar el estilo de subtítulo del patrón</a:t>
            </a: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7" name="Subtítu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texto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9" name="Subtítu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es-ES" noProof="0"/>
              <a:t>Agregue un pie de página</a:t>
            </a:r>
          </a:p>
        </p:txBody>
      </p:sp>
      <p:sp>
        <p:nvSpPr>
          <p:cNvPr id="6" name="Marcador de número de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10" name="Subtítu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texto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texto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es-ES" noProof="0"/>
              <a:t>Agregue un pie de página</a:t>
            </a:r>
          </a:p>
        </p:txBody>
      </p:sp>
      <p:sp>
        <p:nvSpPr>
          <p:cNvPr id="6" name="Marcador de número de diapositiva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5" name="Subtítu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pie de pá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s-ES" noProof="0"/>
              <a:t>Agregue un pie de página</a:t>
            </a:r>
          </a:p>
        </p:txBody>
      </p:sp>
      <p:sp>
        <p:nvSpPr>
          <p:cNvPr id="4" name="Marcador de posición de número de diapositiva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es-ES" noProof="0"/>
              <a:t>Agregue un pie de página</a:t>
            </a:r>
          </a:p>
        </p:txBody>
      </p:sp>
      <p:sp>
        <p:nvSpPr>
          <p:cNvPr id="3" name="Marcador de número de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s-ES" noProof="0" smtClean="0"/>
              <a:pPr rtl="0"/>
              <a:t>‹Nº›</a:t>
            </a:fld>
            <a:endParaRPr lang="es-ES" noProof="0"/>
          </a:p>
        </p:txBody>
      </p:sp>
      <p:sp>
        <p:nvSpPr>
          <p:cNvPr id="4" name="Título 3">
            <a:extLst>
              <a:ext uri="{FF2B5EF4-FFF2-40B4-BE49-F238E27FC236}">
                <a16:creationId xmlns:a16="http://schemas.microsoft.com/office/drawing/2014/main" id="{90694D9D-C633-4D52-965E-E5BBD9883037}"/>
              </a:ext>
            </a:extLst>
          </p:cNvPr>
          <p:cNvSpPr>
            <a:spLocks noGrp="1"/>
          </p:cNvSpPr>
          <p:nvPr>
            <p:ph type="title" hasCustomPrompt="1"/>
          </p:nvPr>
        </p:nvSpPr>
        <p:spPr/>
        <p:txBody>
          <a:bodyPr rtlCol="0"/>
          <a:lstStyle/>
          <a:p>
            <a:pPr rtl="0"/>
            <a:r>
              <a:rPr lang="es-ES" noProof="0"/>
              <a:t>Haga clic para editar el estilo de título del patrón</a:t>
            </a:r>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10"/>
          <p:cNvSpPr/>
          <p:nvPr/>
        </p:nvSpPr>
        <p:spPr>
          <a:xfrm rot="10800000" flipH="1">
            <a:off x="10957803" y="5495279"/>
            <a:ext cx="913600" cy="7912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323" name="Google Shape;323;p10"/>
          <p:cNvSpPr/>
          <p:nvPr/>
        </p:nvSpPr>
        <p:spPr>
          <a:xfrm rot="5400000">
            <a:off x="517983" y="140283"/>
            <a:ext cx="1258800" cy="1453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324" name="Google Shape;324;p10"/>
          <p:cNvSpPr/>
          <p:nvPr/>
        </p:nvSpPr>
        <p:spPr>
          <a:xfrm rot="10800000" flipH="1">
            <a:off x="-165100" y="1130388"/>
            <a:ext cx="899200" cy="7792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0"/>
          <p:cNvSpPr/>
          <p:nvPr/>
        </p:nvSpPr>
        <p:spPr>
          <a:xfrm rot="10800000" flipH="1">
            <a:off x="670821" y="1548600"/>
            <a:ext cx="470400" cy="4072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0"/>
          <p:cNvSpPr/>
          <p:nvPr/>
        </p:nvSpPr>
        <p:spPr>
          <a:xfrm rot="10800000" flipH="1">
            <a:off x="1611232" y="-175749"/>
            <a:ext cx="899200" cy="7792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0"/>
          <p:cNvSpPr/>
          <p:nvPr/>
        </p:nvSpPr>
        <p:spPr>
          <a:xfrm rot="10800000" flipH="1">
            <a:off x="330337" y="66257"/>
            <a:ext cx="393600" cy="340800"/>
          </a:xfrm>
          <a:prstGeom prst="hexagon">
            <a:avLst>
              <a:gd name="adj" fmla="val 28678"/>
              <a:gd name="vf" fmla="val 115470"/>
            </a:avLst>
          </a:prstGeom>
          <a:solidFill>
            <a:srgbClr val="00E1C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0"/>
          <p:cNvSpPr/>
          <p:nvPr/>
        </p:nvSpPr>
        <p:spPr>
          <a:xfrm rot="10800000" flipH="1">
            <a:off x="11684757" y="5981305"/>
            <a:ext cx="724000" cy="6272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0"/>
          <p:cNvSpPr/>
          <p:nvPr/>
        </p:nvSpPr>
        <p:spPr>
          <a:xfrm rot="10800000" flipH="1">
            <a:off x="11365080" y="6321467"/>
            <a:ext cx="378800" cy="327600"/>
          </a:xfrm>
          <a:prstGeom prst="hexagon">
            <a:avLst>
              <a:gd name="adj" fmla="val 28678"/>
              <a:gd name="vf" fmla="val 115470"/>
            </a:avLst>
          </a:prstGeom>
          <a:solidFill>
            <a:srgbClr val="3292E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0"/>
          <p:cNvSpPr/>
          <p:nvPr/>
        </p:nvSpPr>
        <p:spPr>
          <a:xfrm rot="10800000" flipH="1">
            <a:off x="11097047" y="4837364"/>
            <a:ext cx="724000" cy="6268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0"/>
          <p:cNvSpPr/>
          <p:nvPr/>
        </p:nvSpPr>
        <p:spPr>
          <a:xfrm rot="10800000" flipH="1">
            <a:off x="11684759" y="5346509"/>
            <a:ext cx="316800" cy="2744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0"/>
          <p:cNvSpPr txBox="1">
            <a:spLocks noGrp="1"/>
          </p:cNvSpPr>
          <p:nvPr>
            <p:ph type="sldNum" idx="12"/>
          </p:nvPr>
        </p:nvSpPr>
        <p:spPr>
          <a:xfrm>
            <a:off x="18076" y="6380700"/>
            <a:ext cx="731600" cy="477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s-PE" smtClean="0"/>
              <a:pPr algn="l"/>
              <a:t>‹Nº›</a:t>
            </a:fld>
            <a:endParaRPr lang="es-PE"/>
          </a:p>
        </p:txBody>
      </p:sp>
    </p:spTree>
    <p:extLst>
      <p:ext uri="{BB962C8B-B14F-4D97-AF65-F5344CB8AC3E}">
        <p14:creationId xmlns:p14="http://schemas.microsoft.com/office/powerpoint/2010/main" val="2037748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 Dark">
  <p:cSld name="Blank - Dark">
    <p:bg>
      <p:bgPr>
        <a:gradFill>
          <a:gsLst>
            <a:gs pos="0">
              <a:schemeClr val="accent1"/>
            </a:gs>
            <a:gs pos="100000">
              <a:schemeClr val="accent2"/>
            </a:gs>
          </a:gsLst>
          <a:lin ang="8099331" scaled="0"/>
        </a:gradFill>
        <a:effectLst/>
      </p:bgPr>
    </p:bg>
    <p:spTree>
      <p:nvGrpSpPr>
        <p:cNvPr id="1" name="Shape 50"/>
        <p:cNvGrpSpPr/>
        <p:nvPr/>
      </p:nvGrpSpPr>
      <p:grpSpPr>
        <a:xfrm>
          <a:off x="0" y="0"/>
          <a:ext cx="0" cy="0"/>
          <a:chOff x="0" y="0"/>
          <a:chExt cx="0" cy="0"/>
        </a:xfrm>
      </p:grpSpPr>
      <p:sp>
        <p:nvSpPr>
          <p:cNvPr id="51" name="Google Shape;51;p11"/>
          <p:cNvSpPr/>
          <p:nvPr/>
        </p:nvSpPr>
        <p:spPr>
          <a:xfrm>
            <a:off x="0" y="1940782"/>
            <a:ext cx="12192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FFFFFF">
              <a:alpha val="2346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52;p11"/>
          <p:cNvSpPr txBox="1">
            <a:spLocks noGrp="1"/>
          </p:cNvSpPr>
          <p:nvPr>
            <p:ph type="sldNum" idx="12"/>
          </p:nvPr>
        </p:nvSpPr>
        <p:spPr>
          <a:xfrm>
            <a:off x="11104245" y="6129935"/>
            <a:ext cx="7316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284436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 Half">
  <p:cSld name="Blank - Half">
    <p:spTree>
      <p:nvGrpSpPr>
        <p:cNvPr id="1" name="Shape 94"/>
        <p:cNvGrpSpPr/>
        <p:nvPr/>
      </p:nvGrpSpPr>
      <p:grpSpPr>
        <a:xfrm>
          <a:off x="0" y="0"/>
          <a:ext cx="0" cy="0"/>
          <a:chOff x="0" y="0"/>
          <a:chExt cx="0" cy="0"/>
        </a:xfrm>
      </p:grpSpPr>
      <p:sp>
        <p:nvSpPr>
          <p:cNvPr id="95" name="Google Shape;95;p13"/>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s-PE" smtClean="0"/>
              <a:pPr algn="r"/>
              <a:t>‹Nº›</a:t>
            </a:fld>
            <a:endParaRPr lang="es-PE"/>
          </a:p>
        </p:txBody>
      </p:sp>
      <p:sp>
        <p:nvSpPr>
          <p:cNvPr id="96" name="Google Shape;96;p13"/>
          <p:cNvSpPr/>
          <p:nvPr/>
        </p:nvSpPr>
        <p:spPr>
          <a:xfrm>
            <a:off x="-1293" y="2"/>
            <a:ext cx="5465935" cy="6861007"/>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lt2"/>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strike="noStrike" cap="none">
              <a:solidFill>
                <a:srgbClr val="000000"/>
              </a:solidFill>
              <a:latin typeface="Calibri"/>
              <a:ea typeface="Calibri"/>
              <a:cs typeface="Calibri"/>
              <a:sym typeface="Calibri"/>
            </a:endParaRPr>
          </a:p>
        </p:txBody>
      </p:sp>
      <p:sp>
        <p:nvSpPr>
          <p:cNvPr id="97" name="Google Shape;97;p13"/>
          <p:cNvSpPr/>
          <p:nvPr/>
        </p:nvSpPr>
        <p:spPr>
          <a:xfrm>
            <a:off x="3684295" y="0"/>
            <a:ext cx="1562760" cy="4760568"/>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60933" tIns="60933" rIns="60933" bIns="60933"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strike="noStrike" cap="none">
              <a:solidFill>
                <a:srgbClr val="000000"/>
              </a:solidFill>
              <a:latin typeface="Calibri"/>
              <a:ea typeface="Calibri"/>
              <a:cs typeface="Calibri"/>
              <a:sym typeface="Calibri"/>
            </a:endParaRPr>
          </a:p>
        </p:txBody>
      </p:sp>
      <p:sp>
        <p:nvSpPr>
          <p:cNvPr id="98" name="Google Shape;98;p13"/>
          <p:cNvSpPr/>
          <p:nvPr/>
        </p:nvSpPr>
        <p:spPr>
          <a:xfrm>
            <a:off x="5103512" y="4593572"/>
            <a:ext cx="1122624" cy="22644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60933" tIns="60933" rIns="60933" bIns="60933"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strike="noStrike" cap="none">
              <a:solidFill>
                <a:srgbClr val="000000"/>
              </a:solidFill>
              <a:latin typeface="Calibri"/>
              <a:ea typeface="Calibri"/>
              <a:cs typeface="Calibri"/>
              <a:sym typeface="Calibri"/>
            </a:endParaRPr>
          </a:p>
        </p:txBody>
      </p:sp>
      <p:sp>
        <p:nvSpPr>
          <p:cNvPr id="99" name="Google Shape;99;p13"/>
          <p:cNvSpPr/>
          <p:nvPr/>
        </p:nvSpPr>
        <p:spPr>
          <a:xfrm>
            <a:off x="3683660" y="4053189"/>
            <a:ext cx="2542536" cy="1248408"/>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60933" tIns="60933" rIns="60933" bIns="60933"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03766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D92C20-40B0-4C32-8810-0AE4F1DA36A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3AC98065-AF82-4889-B993-9ED331890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EF4D09B8-ADCA-4845-938B-E8E04F36718E}"/>
              </a:ext>
            </a:extLst>
          </p:cNvPr>
          <p:cNvSpPr>
            <a:spLocks noGrp="1"/>
          </p:cNvSpPr>
          <p:nvPr>
            <p:ph type="dt" sz="half" idx="10"/>
          </p:nvPr>
        </p:nvSpPr>
        <p:spPr/>
        <p:txBody>
          <a:bodyPr/>
          <a:lstStyle/>
          <a:p>
            <a:fld id="{1B5F6161-6E01-4044-A147-8A98A251C029}" type="datetimeFigureOut">
              <a:rPr lang="es-PE" smtClean="0"/>
              <a:t>26/03/2025</a:t>
            </a:fld>
            <a:endParaRPr lang="es-PE"/>
          </a:p>
        </p:txBody>
      </p:sp>
      <p:sp>
        <p:nvSpPr>
          <p:cNvPr id="5" name="Marcador de pie de página 4">
            <a:extLst>
              <a:ext uri="{FF2B5EF4-FFF2-40B4-BE49-F238E27FC236}">
                <a16:creationId xmlns:a16="http://schemas.microsoft.com/office/drawing/2014/main" id="{352EC96D-C1DF-4412-84AC-07607768EA6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858D437-05F6-4364-A22F-B76E0B3C2F7E}"/>
              </a:ext>
            </a:extLst>
          </p:cNvPr>
          <p:cNvSpPr>
            <a:spLocks noGrp="1"/>
          </p:cNvSpPr>
          <p:nvPr>
            <p:ph type="sldNum" sz="quarter" idx="12"/>
          </p:nvPr>
        </p:nvSpPr>
        <p:spPr/>
        <p:txBody>
          <a:bodyPr/>
          <a:lstStyle/>
          <a:p>
            <a:fld id="{D5BDA204-3520-4B96-A010-6D6766F45C08}" type="slidenum">
              <a:rPr lang="es-PE" smtClean="0"/>
              <a:t>‹Nº›</a:t>
            </a:fld>
            <a:endParaRPr lang="es-PE"/>
          </a:p>
        </p:txBody>
      </p:sp>
    </p:spTree>
    <p:extLst>
      <p:ext uri="{BB962C8B-B14F-4D97-AF65-F5344CB8AC3E}">
        <p14:creationId xmlns:p14="http://schemas.microsoft.com/office/powerpoint/2010/main" val="411345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ivisoria 1">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a:t>
            </a:r>
            <a:br>
              <a:rPr lang="es-ES" noProof="0"/>
            </a:br>
            <a:r>
              <a:rPr lang="es-ES" noProof="0"/>
              <a:t>su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90000"/>
              </a:lnSpc>
              <a:defRPr lang="en-ZA" sz="3800" b="1" spc="-300" dirty="0"/>
            </a:lvl1pPr>
          </a:lstStyle>
          <a:p>
            <a:pPr lvl="0" algn="r" rtl="0"/>
            <a:r>
              <a:rPr lang="es-ES" noProof="0" dirty="0"/>
              <a:t>Haga clic para editar la línea divisoria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s-ES" noProof="0"/>
              <a:t>Haga clic para editar el estilo de subtítulo del patrón</a:t>
            </a:r>
          </a:p>
        </p:txBody>
      </p:sp>
      <p:sp>
        <p:nvSpPr>
          <p:cNvPr id="4" name="Marcador de pie de pá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es-ES" noProof="0"/>
              <a:t>Agregue un pie de página</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posición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ia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a:t>
            </a:r>
            <a:br>
              <a:rPr lang="es-ES" noProof="0"/>
            </a:br>
            <a:r>
              <a:rPr lang="es-ES" noProof="0"/>
              <a:t>su foto aquí</a:t>
            </a:r>
          </a:p>
        </p:txBody>
      </p:sp>
      <p:sp>
        <p:nvSpPr>
          <p:cNvPr id="3" name="Título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80000"/>
              </a:lnSpc>
              <a:defRPr sz="3800" b="1" spc="-300">
                <a:solidFill>
                  <a:schemeClr val="tx1">
                    <a:lumMod val="75000"/>
                    <a:lumOff val="25000"/>
                  </a:schemeClr>
                </a:solidFill>
                <a:latin typeface="+mj-lt"/>
              </a:defRPr>
            </a:lvl1pPr>
          </a:lstStyle>
          <a:p>
            <a:pPr rtl="0"/>
            <a:r>
              <a:rPr lang="es-ES" noProof="0" dirty="0"/>
              <a:t>Haga clic para editar la línea divisoria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s-ES" noProof="0"/>
              <a:t>Haga clic para editar el estilo de subtítulo del patrón</a:t>
            </a:r>
          </a:p>
        </p:txBody>
      </p:sp>
      <p:sp>
        <p:nvSpPr>
          <p:cNvPr id="4" name="Marcador de pie de pá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es-ES" noProof="0"/>
              <a:t>Agregue un pie de página</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noProof="0"/>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posición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de la imagen del texto 1">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3800" b="1" spc="-300">
                <a:solidFill>
                  <a:schemeClr val="tx1">
                    <a:lumMod val="75000"/>
                    <a:lumOff val="25000"/>
                  </a:schemeClr>
                </a:solidFill>
              </a:defRPr>
            </a:lvl1pPr>
          </a:lstStyle>
          <a:p>
            <a:pPr rtl="0"/>
            <a:r>
              <a:rPr lang="es-ES" noProof="0" dirty="0"/>
              <a:t>Edite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8" name="Rectángulo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de la imagen del texto 2">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80000"/>
              </a:lnSpc>
              <a:defRPr sz="3800" b="1" spc="-300">
                <a:solidFill>
                  <a:schemeClr val="tx1">
                    <a:lumMod val="75000"/>
                    <a:lumOff val="25000"/>
                  </a:schemeClr>
                </a:solidFill>
              </a:defRPr>
            </a:lvl1pPr>
          </a:lstStyle>
          <a:p>
            <a:pPr rtl="0"/>
            <a:r>
              <a:rPr lang="es-ES" noProof="0" dirty="0"/>
              <a:t>Haga clic para editar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8" name="Rectángulo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noProof="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9" name="Subtítu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mparación izquierdo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mparación izquierdo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es-ES" noProof="0"/>
              <a:t>Editar estilos de texto del patrón</a:t>
            </a:r>
          </a:p>
        </p:txBody>
      </p:sp>
      <p:sp>
        <p:nvSpPr>
          <p:cNvPr id="8" name="Marcador de posición de texto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s-ES" noProof="0"/>
              <a:t>Agregue un pie de página</a:t>
            </a:r>
          </a:p>
        </p:txBody>
      </p:sp>
      <p:sp>
        <p:nvSpPr>
          <p:cNvPr id="6" name="Marcador de número de diapositiva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grafía grande">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Escriba la leyenda</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2" name="Marcador de número de diapositiva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
        <p:nvSpPr>
          <p:cNvPr id="5" name="Título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rtlCol="0"/>
          <a:lstStyle/>
          <a:p>
            <a:pPr rtl="0"/>
            <a:r>
              <a:rPr lang="es-ES" noProof="0"/>
              <a:t>Haga clic para editar el estilo de título del patrón</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4400" b="1" spc="-300" dirty="0"/>
            </a:lvl1pPr>
          </a:lstStyle>
          <a:p>
            <a:pPr lvl="0" algn="r" rtl="0"/>
            <a:r>
              <a:rPr lang="es-ES" noProof="0"/>
              <a:t>Gracias</a:t>
            </a:r>
          </a:p>
        </p:txBody>
      </p:sp>
      <p:sp>
        <p:nvSpPr>
          <p:cNvPr id="9" name="Marcador de texto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Nombre completo</a:t>
            </a:r>
          </a:p>
        </p:txBody>
      </p:sp>
      <p:sp>
        <p:nvSpPr>
          <p:cNvPr id="10" name="Marcador de texto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Número de teléfono</a:t>
            </a:r>
          </a:p>
        </p:txBody>
      </p:sp>
      <p:sp>
        <p:nvSpPr>
          <p:cNvPr id="11" name="Marcador de texto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Identificador de red social o correo electrónico</a:t>
            </a:r>
          </a:p>
        </p:txBody>
      </p:sp>
      <p:sp>
        <p:nvSpPr>
          <p:cNvPr id="12" name="Marcador de texto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Sitio web de la empresa</a:t>
            </a: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número de diapositiva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7" name="Subtítu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Rectángulo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Forma libre: Forma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s-ES" noProof="0"/>
              <a:t>Haga clic para editar el título de la página</a:t>
            </a:r>
          </a:p>
        </p:txBody>
      </p:sp>
      <p:sp>
        <p:nvSpPr>
          <p:cNvPr id="3" name="Marcador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es-ES" noProof="0"/>
              <a:t>Agregue un pie de página</a:t>
            </a:r>
          </a:p>
        </p:txBody>
      </p:sp>
      <p:sp>
        <p:nvSpPr>
          <p:cNvPr id="6" name="Marcador de número de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es-ES" noProof="0" smtClean="0"/>
              <a:pPr rtl="0"/>
              <a:t>‹Nº›</a:t>
            </a:fld>
            <a:endParaRPr lang="es-ES" noProof="0"/>
          </a:p>
        </p:txBody>
      </p:sp>
      <p:sp>
        <p:nvSpPr>
          <p:cNvPr id="4" name="Cuadro de texto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rtl="0">
              <a:lnSpc>
                <a:spcPts val="1000"/>
              </a:lnSpc>
            </a:pPr>
            <a:r>
              <a:rPr lang="es-ES" sz="2500" b="1" i="0" spc="-100" noProof="0" dirty="0">
                <a:solidFill>
                  <a:schemeClr val="accent1"/>
                </a:solidFill>
                <a:latin typeface="+mj-lt"/>
              </a:rPr>
              <a:t>TREY</a:t>
            </a:r>
            <a:r>
              <a:rPr lang="es-ES" sz="1600" b="1" i="0" spc="-100" noProof="0" dirty="0">
                <a:solidFill>
                  <a:schemeClr val="accent1"/>
                </a:solidFill>
                <a:latin typeface="+mj-lt"/>
              </a:rPr>
              <a:t> </a:t>
            </a:r>
            <a:br>
              <a:rPr lang="es-ES" sz="1600" b="1" i="0" spc="-100" baseline="0" noProof="0" dirty="0">
                <a:solidFill>
                  <a:schemeClr val="accent1"/>
                </a:solidFill>
                <a:latin typeface="+mj-lt"/>
              </a:rPr>
            </a:br>
            <a:r>
              <a:rPr lang="es-ES" sz="1200" b="0" i="0" spc="140" noProof="0" dirty="0">
                <a:solidFill>
                  <a:schemeClr val="tx1">
                    <a:lumMod val="75000"/>
                    <a:lumOff val="25000"/>
                  </a:schemeClr>
                </a:solidFill>
                <a:latin typeface="+mj-lt"/>
              </a:rPr>
              <a:t>research</a:t>
            </a:r>
          </a:p>
        </p:txBody>
      </p:sp>
      <p:sp>
        <p:nvSpPr>
          <p:cNvPr id="9" name="Rectángulo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18" name="Conector recto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7" r:id="rId15"/>
    <p:sldLayoutId id="2147483668" r:id="rId16"/>
    <p:sldLayoutId id="2147483669" r:id="rId17"/>
    <p:sldLayoutId id="2147483670" r:id="rId18"/>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1436330-BC37-4231-89D7-04E9CD16BEC5}"/>
              </a:ext>
            </a:extLst>
          </p:cNvPr>
          <p:cNvSpPr>
            <a:spLocks noGrp="1"/>
          </p:cNvSpPr>
          <p:nvPr>
            <p:ph type="title"/>
          </p:nvPr>
        </p:nvSpPr>
        <p:spPr>
          <a:xfrm>
            <a:off x="-1701" y="48465"/>
            <a:ext cx="12262973" cy="5130365"/>
          </a:xfrm>
        </p:spPr>
        <p:txBody>
          <a:bodyPr/>
          <a:lstStyle/>
          <a:p>
            <a:br>
              <a:rPr lang="es-MX" sz="6600" dirty="0">
                <a:latin typeface="Tahoma" panose="020B0604030504040204" pitchFamily="34" charset="0"/>
                <a:ea typeface="Tahoma" panose="020B0604030504040204" pitchFamily="34" charset="0"/>
                <a:cs typeface="Tahoma" panose="020B0604030504040204" pitchFamily="34" charset="0"/>
              </a:rPr>
            </a:br>
            <a:br>
              <a:rPr lang="es-MX" sz="6600" dirty="0">
                <a:latin typeface="Tahoma" panose="020B0604030504040204" pitchFamily="34" charset="0"/>
                <a:ea typeface="Tahoma" panose="020B0604030504040204" pitchFamily="34" charset="0"/>
                <a:cs typeface="Tahoma" panose="020B0604030504040204" pitchFamily="34" charset="0"/>
              </a:rPr>
            </a:br>
            <a:br>
              <a:rPr lang="es-MX" sz="6600" dirty="0">
                <a:latin typeface="Tahoma" panose="020B0604030504040204" pitchFamily="34" charset="0"/>
                <a:ea typeface="Tahoma" panose="020B0604030504040204" pitchFamily="34" charset="0"/>
                <a:cs typeface="Tahoma" panose="020B0604030504040204" pitchFamily="34" charset="0"/>
              </a:rPr>
            </a:br>
            <a:r>
              <a:rPr lang="es-MX" sz="7200" dirty="0">
                <a:latin typeface="Tahoma" panose="020B0604030504040204" pitchFamily="34" charset="0"/>
                <a:ea typeface="Tahoma" panose="020B0604030504040204" pitchFamily="34" charset="0"/>
                <a:cs typeface="Tahoma" panose="020B0604030504040204" pitchFamily="34" charset="0"/>
              </a:rPr>
              <a:t>L A   OCTAVA    FALLA</a:t>
            </a:r>
            <a:endParaRPr lang="es-PE" sz="6600" dirty="0">
              <a:latin typeface="Tahoma" panose="020B0604030504040204" pitchFamily="34" charset="0"/>
              <a:ea typeface="Tahoma" panose="020B0604030504040204" pitchFamily="34" charset="0"/>
              <a:cs typeface="Tahoma" panose="020B0604030504040204" pitchFamily="34" charset="0"/>
            </a:endParaRPr>
          </a:p>
        </p:txBody>
      </p:sp>
      <p:sp>
        <p:nvSpPr>
          <p:cNvPr id="10" name="Marcador de texto 9">
            <a:extLst>
              <a:ext uri="{FF2B5EF4-FFF2-40B4-BE49-F238E27FC236}">
                <a16:creationId xmlns:a16="http://schemas.microsoft.com/office/drawing/2014/main" id="{EBD72619-0802-4DB0-BF50-285E3ECBCA39}"/>
              </a:ext>
            </a:extLst>
          </p:cNvPr>
          <p:cNvSpPr>
            <a:spLocks noGrp="1"/>
          </p:cNvSpPr>
          <p:nvPr>
            <p:ph type="body" sz="quarter" idx="13"/>
          </p:nvPr>
        </p:nvSpPr>
        <p:spPr>
          <a:xfrm>
            <a:off x="3117850" y="5492962"/>
            <a:ext cx="5956300" cy="735560"/>
          </a:xfrm>
          <a:solidFill>
            <a:srgbClr val="002060">
              <a:alpha val="80000"/>
            </a:srgbClr>
          </a:solidFill>
        </p:spPr>
        <p:txBody>
          <a:bodyPr/>
          <a:lstStyle/>
          <a:p>
            <a:r>
              <a:rPr lang="en-US" sz="2800" b="1" dirty="0">
                <a:latin typeface="Tahoma" panose="020B0604030504040204" pitchFamily="34" charset="0"/>
                <a:ea typeface="Tahoma" panose="020B0604030504040204" pitchFamily="34" charset="0"/>
                <a:cs typeface="Tahoma" panose="020B0604030504040204" pitchFamily="34" charset="0"/>
              </a:rPr>
              <a:t>Dr. Jaime  F. Alvitez  Izquierdo</a:t>
            </a:r>
          </a:p>
        </p:txBody>
      </p:sp>
      <p:pic>
        <p:nvPicPr>
          <p:cNvPr id="2" name="Imagen 1">
            <a:extLst>
              <a:ext uri="{FF2B5EF4-FFF2-40B4-BE49-F238E27FC236}">
                <a16:creationId xmlns:a16="http://schemas.microsoft.com/office/drawing/2014/main" id="{CEC0DD66-B8FB-AD7E-56B3-371BF2916283}"/>
              </a:ext>
            </a:extLst>
          </p:cNvPr>
          <p:cNvPicPr>
            <a:picLocks noChangeAspect="1"/>
          </p:cNvPicPr>
          <p:nvPr/>
        </p:nvPicPr>
        <p:blipFill>
          <a:blip r:embed="rId2"/>
          <a:stretch>
            <a:fillRect/>
          </a:stretch>
        </p:blipFill>
        <p:spPr>
          <a:xfrm>
            <a:off x="455500" y="306630"/>
            <a:ext cx="1482211" cy="1462536"/>
          </a:xfrm>
          <a:prstGeom prst="rect">
            <a:avLst/>
          </a:prstGeom>
        </p:spPr>
      </p:pic>
      <p:pic>
        <p:nvPicPr>
          <p:cNvPr id="4" name="Imagen 3">
            <a:extLst>
              <a:ext uri="{FF2B5EF4-FFF2-40B4-BE49-F238E27FC236}">
                <a16:creationId xmlns:a16="http://schemas.microsoft.com/office/drawing/2014/main" id="{AA04D1A2-F5C2-E9F3-6668-DB0DF24E6F1F}"/>
              </a:ext>
            </a:extLst>
          </p:cNvPr>
          <p:cNvPicPr>
            <a:picLocks noChangeAspect="1"/>
          </p:cNvPicPr>
          <p:nvPr/>
        </p:nvPicPr>
        <p:blipFill>
          <a:blip r:embed="rId3"/>
          <a:stretch>
            <a:fillRect/>
          </a:stretch>
        </p:blipFill>
        <p:spPr>
          <a:xfrm>
            <a:off x="8261121" y="437347"/>
            <a:ext cx="3725471" cy="1241823"/>
          </a:xfrm>
          <a:prstGeom prst="rect">
            <a:avLst/>
          </a:prstGeom>
        </p:spPr>
      </p:pic>
      <p:sp>
        <p:nvSpPr>
          <p:cNvPr id="5" name="CuadroTexto 4">
            <a:extLst>
              <a:ext uri="{FF2B5EF4-FFF2-40B4-BE49-F238E27FC236}">
                <a16:creationId xmlns:a16="http://schemas.microsoft.com/office/drawing/2014/main" id="{7E1A5148-534D-BD80-E3C7-14F3167B79DD}"/>
              </a:ext>
            </a:extLst>
          </p:cNvPr>
          <p:cNvSpPr txBox="1"/>
          <p:nvPr/>
        </p:nvSpPr>
        <p:spPr>
          <a:xfrm>
            <a:off x="2277686" y="629478"/>
            <a:ext cx="4142992" cy="1015663"/>
          </a:xfrm>
          <a:prstGeom prst="rect">
            <a:avLst/>
          </a:prstGeom>
          <a:noFill/>
        </p:spPr>
        <p:txBody>
          <a:bodyPr wrap="square" rtlCol="0">
            <a:spAutoFit/>
          </a:bodyPr>
          <a:lstStyle/>
          <a:p>
            <a:pPr algn="ctr"/>
            <a:r>
              <a:rPr lang="es-PE" sz="2000" dirty="0">
                <a:solidFill>
                  <a:srgbClr val="FF0000"/>
                </a:solidFill>
                <a:latin typeface="Tahoma" panose="020B0604030504040204" pitchFamily="34" charset="0"/>
                <a:ea typeface="Tahoma" panose="020B0604030504040204" pitchFamily="34" charset="0"/>
                <a:cs typeface="Tahoma" panose="020B0604030504040204" pitchFamily="34" charset="0"/>
              </a:rPr>
              <a:t>VI CURSO INTERNACIONAL Y XLVI CURSO DE TERAPEUTICA  Y PREVENCION EN MEDICINA</a:t>
            </a:r>
          </a:p>
        </p:txBody>
      </p:sp>
    </p:spTree>
    <p:extLst>
      <p:ext uri="{BB962C8B-B14F-4D97-AF65-F5344CB8AC3E}">
        <p14:creationId xmlns:p14="http://schemas.microsoft.com/office/powerpoint/2010/main" val="86054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algn="l"/>
            <a:fld id="{00000000-1234-1234-1234-123412341234}" type="slidenum">
              <a:rPr lang="es-PE" smtClean="0"/>
              <a:pPr algn="l"/>
              <a:t>10</a:t>
            </a:fld>
            <a:endParaRPr lang="es-PE"/>
          </a:p>
        </p:txBody>
      </p:sp>
      <p:grpSp>
        <p:nvGrpSpPr>
          <p:cNvPr id="7" name="Grupo 6"/>
          <p:cNvGrpSpPr/>
          <p:nvPr/>
        </p:nvGrpSpPr>
        <p:grpSpPr>
          <a:xfrm>
            <a:off x="498415" y="-44130"/>
            <a:ext cx="11693584" cy="6857900"/>
            <a:chOff x="373811" y="8467"/>
            <a:chExt cx="8770188" cy="5143425"/>
          </a:xfrm>
        </p:grpSpPr>
        <p:pic>
          <p:nvPicPr>
            <p:cNvPr id="3" name="Imagen 2"/>
            <p:cNvPicPr>
              <a:picLocks noChangeAspect="1"/>
            </p:cNvPicPr>
            <p:nvPr/>
          </p:nvPicPr>
          <p:blipFill>
            <a:blip r:embed="rId2"/>
            <a:stretch>
              <a:fillRect/>
            </a:stretch>
          </p:blipFill>
          <p:spPr>
            <a:xfrm>
              <a:off x="373811" y="8467"/>
              <a:ext cx="8663185" cy="5143425"/>
            </a:xfrm>
            <a:prstGeom prst="rect">
              <a:avLst/>
            </a:prstGeom>
          </p:spPr>
        </p:pic>
        <p:sp>
          <p:nvSpPr>
            <p:cNvPr id="4" name="CuadroTexto 3"/>
            <p:cNvSpPr txBox="1"/>
            <p:nvPr/>
          </p:nvSpPr>
          <p:spPr>
            <a:xfrm>
              <a:off x="6242549" y="2217072"/>
              <a:ext cx="2901450" cy="346249"/>
            </a:xfrm>
            <a:prstGeom prst="rect">
              <a:avLst/>
            </a:prstGeom>
            <a:solidFill>
              <a:srgbClr val="002060"/>
            </a:solidFill>
          </p:spPr>
          <p:txBody>
            <a:bodyPr wrap="square" rtlCol="0">
              <a:spAutoFit/>
            </a:bodyPr>
            <a:lstStyle/>
            <a:p>
              <a:r>
                <a:rPr lang="es-PE" sz="2400" b="1" dirty="0">
                  <a:solidFill>
                    <a:schemeClr val="bg1"/>
                  </a:solidFill>
                  <a:latin typeface="Tahoma" panose="020B0604030504040204" pitchFamily="34" charset="0"/>
                  <a:ea typeface="Tahoma" panose="020B0604030504040204" pitchFamily="34" charset="0"/>
                  <a:cs typeface="Tahoma" panose="020B0604030504040204" pitchFamily="34" charset="0"/>
                </a:rPr>
                <a:t>FACTORES HUMANOS</a:t>
              </a:r>
            </a:p>
          </p:txBody>
        </p:sp>
        <p:sp>
          <p:nvSpPr>
            <p:cNvPr id="5" name="CuadroTexto 4"/>
            <p:cNvSpPr txBox="1"/>
            <p:nvPr/>
          </p:nvSpPr>
          <p:spPr>
            <a:xfrm>
              <a:off x="6614808" y="3822970"/>
              <a:ext cx="2529191" cy="561596"/>
            </a:xfrm>
            <a:prstGeom prst="rect">
              <a:avLst/>
            </a:prstGeom>
            <a:solidFill>
              <a:srgbClr val="002060"/>
            </a:solidFill>
          </p:spPr>
          <p:txBody>
            <a:bodyPr wrap="square" rtlCol="0">
              <a:spAutoFit/>
            </a:bodyPr>
            <a:lstStyle/>
            <a:p>
              <a:pPr algn="ctr"/>
              <a:r>
                <a:rPr lang="es-PE" sz="2133" b="1" dirty="0">
                  <a:solidFill>
                    <a:schemeClr val="bg1"/>
                  </a:solidFill>
                  <a:latin typeface="Tahoma" panose="020B0604030504040204" pitchFamily="34" charset="0"/>
                  <a:ea typeface="Tahoma" panose="020B0604030504040204" pitchFamily="34" charset="0"/>
                  <a:cs typeface="Tahoma" panose="020B0604030504040204" pitchFamily="34" charset="0"/>
                </a:rPr>
                <a:t>FACTORES AMBIENTALES</a:t>
              </a:r>
            </a:p>
          </p:txBody>
        </p:sp>
        <p:sp>
          <p:nvSpPr>
            <p:cNvPr id="6" name="CuadroTexto 5"/>
            <p:cNvSpPr txBox="1"/>
            <p:nvPr/>
          </p:nvSpPr>
          <p:spPr>
            <a:xfrm>
              <a:off x="6113833" y="828011"/>
              <a:ext cx="2465963" cy="346249"/>
            </a:xfrm>
            <a:prstGeom prst="rect">
              <a:avLst/>
            </a:prstGeom>
            <a:solidFill>
              <a:srgbClr val="002060"/>
            </a:solidFill>
          </p:spPr>
          <p:txBody>
            <a:bodyPr wrap="square" rtlCol="0">
              <a:spAutoFit/>
            </a:bodyPr>
            <a:lstStyle/>
            <a:p>
              <a:pPr algn="ctr"/>
              <a:r>
                <a:rPr lang="es-PE" sz="2400" b="1" dirty="0">
                  <a:solidFill>
                    <a:schemeClr val="bg1"/>
                  </a:solidFill>
                  <a:latin typeface="Tahoma" panose="020B0604030504040204" pitchFamily="34" charset="0"/>
                  <a:ea typeface="Tahoma" panose="020B0604030504040204" pitchFamily="34" charset="0"/>
                  <a:cs typeface="Tahoma" panose="020B0604030504040204" pitchFamily="34" charset="0"/>
                </a:rPr>
                <a:t>DESEMPEÑO</a:t>
              </a:r>
            </a:p>
          </p:txBody>
        </p:sp>
      </p:grpSp>
      <p:sp>
        <p:nvSpPr>
          <p:cNvPr id="8" name="Rectángulo redondeado 7"/>
          <p:cNvSpPr/>
          <p:nvPr/>
        </p:nvSpPr>
        <p:spPr>
          <a:xfrm>
            <a:off x="142672" y="326593"/>
            <a:ext cx="4409872" cy="109552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rgbClr val="FFFF00"/>
                </a:solidFill>
                <a:latin typeface="Tahoma" panose="020B0604030504040204" pitchFamily="34" charset="0"/>
                <a:ea typeface="Tahoma" panose="020B0604030504040204" pitchFamily="34" charset="0"/>
                <a:cs typeface="Tahoma" panose="020B0604030504040204" pitchFamily="34" charset="0"/>
              </a:rPr>
              <a:t>MARCO DE </a:t>
            </a:r>
            <a:r>
              <a:rPr lang="es-PE" sz="3200" b="1" dirty="0">
                <a:solidFill>
                  <a:srgbClr val="FFFF00"/>
                </a:solidFill>
                <a:latin typeface="Tahoma" panose="020B0604030504040204" pitchFamily="34" charset="0"/>
                <a:ea typeface="Tahoma" panose="020B0604030504040204" pitchFamily="34" charset="0"/>
                <a:cs typeface="Tahoma" panose="020B0604030504040204" pitchFamily="34" charset="0"/>
              </a:rPr>
              <a:t>LA PRACTICA CLÍNICA. </a:t>
            </a:r>
            <a:endParaRPr lang="es-PE"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0" name="Elipse 9"/>
          <p:cNvSpPr/>
          <p:nvPr/>
        </p:nvSpPr>
        <p:spPr>
          <a:xfrm>
            <a:off x="8323400" y="505839"/>
            <a:ext cx="3116329" cy="1958501"/>
          </a:xfrm>
          <a:prstGeom prst="ellipse">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Tree>
    <p:extLst>
      <p:ext uri="{BB962C8B-B14F-4D97-AF65-F5344CB8AC3E}">
        <p14:creationId xmlns:p14="http://schemas.microsoft.com/office/powerpoint/2010/main" val="52968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DF5980C-A340-4F09-9433-224E5D486247}"/>
              </a:ext>
            </a:extLst>
          </p:cNvPr>
          <p:cNvSpPr/>
          <p:nvPr/>
        </p:nvSpPr>
        <p:spPr>
          <a:xfrm>
            <a:off x="-18076" y="7932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Marcador de número de diapositiva 1">
            <a:extLst>
              <a:ext uri="{FF2B5EF4-FFF2-40B4-BE49-F238E27FC236}">
                <a16:creationId xmlns:a16="http://schemas.microsoft.com/office/drawing/2014/main" id="{3535D8A7-9CEB-F6DF-10E5-584149449912}"/>
              </a:ext>
            </a:extLst>
          </p:cNvPr>
          <p:cNvSpPr>
            <a:spLocks noGrp="1"/>
          </p:cNvSpPr>
          <p:nvPr>
            <p:ph type="sldNum" idx="12"/>
          </p:nvPr>
        </p:nvSpPr>
        <p:spPr/>
        <p:txBody>
          <a:bodyPr/>
          <a:lstStyle/>
          <a:p>
            <a:pPr algn="l"/>
            <a:fld id="{00000000-1234-1234-1234-123412341234}" type="slidenum">
              <a:rPr lang="es-PE" smtClean="0"/>
              <a:pPr algn="l"/>
              <a:t>11</a:t>
            </a:fld>
            <a:endParaRPr lang="es-PE"/>
          </a:p>
        </p:txBody>
      </p:sp>
      <p:grpSp>
        <p:nvGrpSpPr>
          <p:cNvPr id="8" name="Grupo 7">
            <a:extLst>
              <a:ext uri="{FF2B5EF4-FFF2-40B4-BE49-F238E27FC236}">
                <a16:creationId xmlns:a16="http://schemas.microsoft.com/office/drawing/2014/main" id="{AC793F46-11E4-3E67-3888-698D57487ACD}"/>
              </a:ext>
            </a:extLst>
          </p:cNvPr>
          <p:cNvGrpSpPr/>
          <p:nvPr/>
        </p:nvGrpSpPr>
        <p:grpSpPr>
          <a:xfrm>
            <a:off x="245066" y="347235"/>
            <a:ext cx="11946934" cy="6385052"/>
            <a:chOff x="239675" y="375961"/>
            <a:chExt cx="11946934" cy="6385052"/>
          </a:xfrm>
        </p:grpSpPr>
        <p:sp>
          <p:nvSpPr>
            <p:cNvPr id="4" name="CuadroTexto 3">
              <a:extLst>
                <a:ext uri="{FF2B5EF4-FFF2-40B4-BE49-F238E27FC236}">
                  <a16:creationId xmlns:a16="http://schemas.microsoft.com/office/drawing/2014/main" id="{DCFC8312-8FEE-7C60-142E-70F124B3BF24}"/>
                </a:ext>
              </a:extLst>
            </p:cNvPr>
            <p:cNvSpPr txBox="1"/>
            <p:nvPr/>
          </p:nvSpPr>
          <p:spPr>
            <a:xfrm>
              <a:off x="239675" y="2236697"/>
              <a:ext cx="4880965" cy="3785652"/>
            </a:xfrm>
            <a:prstGeom prst="rect">
              <a:avLst/>
            </a:prstGeom>
            <a:solidFill>
              <a:schemeClr val="bg1"/>
            </a:solidFill>
          </p:spPr>
          <p:txBody>
            <a:bodyPr wrap="square" rtlCol="0">
              <a:spAutoFit/>
            </a:bodyPr>
            <a:lstStyle/>
            <a:p>
              <a:pPr marL="342900" indent="-342900" algn="just">
                <a:buFont typeface="Arial" panose="020B0604020202020204" pitchFamily="34" charset="0"/>
                <a:buChar char="•"/>
              </a:pPr>
              <a:r>
                <a:rPr lang="es-ES" sz="2000" dirty="0">
                  <a:latin typeface="Tahoma" panose="020B0604030504040204" pitchFamily="34" charset="0"/>
                  <a:ea typeface="Tahoma" panose="020B0604030504040204" pitchFamily="34" charset="0"/>
                  <a:cs typeface="Tahoma" panose="020B0604030504040204" pitchFamily="34" charset="0"/>
                </a:rPr>
                <a:t>Todos los </a:t>
              </a:r>
              <a:r>
                <a:rPr lang="es-ES" sz="2000" b="1" dirty="0">
                  <a:latin typeface="Tahoma" panose="020B0604030504040204" pitchFamily="34" charset="0"/>
                  <a:ea typeface="Tahoma" panose="020B0604030504040204" pitchFamily="34" charset="0"/>
                  <a:cs typeface="Tahoma" panose="020B0604030504040204" pitchFamily="34" charset="0"/>
                </a:rPr>
                <a:t>factores</a:t>
              </a:r>
              <a:r>
                <a:rPr lang="es-ES" sz="2000" dirty="0">
                  <a:latin typeface="Tahoma" panose="020B0604030504040204" pitchFamily="34" charset="0"/>
                  <a:ea typeface="Tahoma" panose="020B0604030504040204" pitchFamily="34" charset="0"/>
                  <a:cs typeface="Tahoma" panose="020B0604030504040204" pitchFamily="34" charset="0"/>
                </a:rPr>
                <a:t> del entorno, organización, del trabajo y las características humanas e individuales que </a:t>
              </a:r>
              <a:r>
                <a:rPr lang="es-ES" sz="2000" b="1" dirty="0">
                  <a:latin typeface="Tahoma" panose="020B0604030504040204" pitchFamily="34" charset="0"/>
                  <a:ea typeface="Tahoma" panose="020B0604030504040204" pitchFamily="34" charset="0"/>
                  <a:cs typeface="Tahoma" panose="020B0604030504040204" pitchFamily="34" charset="0"/>
                </a:rPr>
                <a:t>influyen en el comportamiento en el trabajo y afectan a la salud y la seguridad. </a:t>
              </a:r>
            </a:p>
            <a:p>
              <a:pPr marL="342900" indent="-342900" algn="just">
                <a:buFont typeface="Arial" panose="020B0604020202020204" pitchFamily="34" charset="0"/>
                <a:buChar char="•"/>
              </a:pPr>
              <a:r>
                <a:rPr lang="es-ES" sz="2000" dirty="0">
                  <a:latin typeface="Tahoma" panose="020B0604030504040204" pitchFamily="34" charset="0"/>
                  <a:ea typeface="Tahoma" panose="020B0604030504040204" pitchFamily="34" charset="0"/>
                  <a:cs typeface="Tahoma" panose="020B0604030504040204" pitchFamily="34" charset="0"/>
                </a:rPr>
                <a:t>Durante la atención sanitaria </a:t>
              </a:r>
              <a:r>
                <a:rPr lang="es-ES" sz="2000" b="1" dirty="0">
                  <a:latin typeface="Tahoma" panose="020B0604030504040204" pitchFamily="34" charset="0"/>
                  <a:ea typeface="Tahoma" panose="020B0604030504040204" pitchFamily="34" charset="0"/>
                  <a:cs typeface="Tahoma" panose="020B0604030504040204" pitchFamily="34" charset="0"/>
                </a:rPr>
                <a:t>se establecen relaciones </a:t>
              </a:r>
              <a:r>
                <a:rPr lang="es-ES" sz="2000" dirty="0">
                  <a:latin typeface="Tahoma" panose="020B0604030504040204" pitchFamily="34" charset="0"/>
                  <a:ea typeface="Tahoma" panose="020B0604030504040204" pitchFamily="34" charset="0"/>
                  <a:cs typeface="Tahoma" panose="020B0604030504040204" pitchFamily="34" charset="0"/>
                </a:rPr>
                <a:t>en el equipo humano que trata al paciente. </a:t>
              </a:r>
            </a:p>
            <a:p>
              <a:pPr marL="342900" indent="-342900" algn="just">
                <a:buFont typeface="Arial" panose="020B0604020202020204" pitchFamily="34" charset="0"/>
                <a:buChar char="•"/>
              </a:pPr>
              <a:r>
                <a:rPr lang="es-ES" sz="2000" dirty="0">
                  <a:latin typeface="Tahoma" panose="020B0604030504040204" pitchFamily="34" charset="0"/>
                  <a:ea typeface="Tahoma" panose="020B0604030504040204" pitchFamily="34" charset="0"/>
                  <a:cs typeface="Tahoma" panose="020B0604030504040204" pitchFamily="34" charset="0"/>
                </a:rPr>
                <a:t>Es un paradigma de la </a:t>
              </a:r>
              <a:r>
                <a:rPr lang="es-ES" sz="2000" b="1" dirty="0">
                  <a:latin typeface="Tahoma" panose="020B0604030504040204" pitchFamily="34" charset="0"/>
                  <a:ea typeface="Tahoma" panose="020B0604030504040204" pitchFamily="34" charset="0"/>
                  <a:cs typeface="Tahoma" panose="020B0604030504040204" pitchFamily="34" charset="0"/>
                </a:rPr>
                <a:t>necesidad de un trabajo en equipo de alto rendimiento.</a:t>
              </a:r>
            </a:p>
          </p:txBody>
        </p:sp>
        <p:sp>
          <p:nvSpPr>
            <p:cNvPr id="5" name="CuadroTexto 4">
              <a:extLst>
                <a:ext uri="{FF2B5EF4-FFF2-40B4-BE49-F238E27FC236}">
                  <a16:creationId xmlns:a16="http://schemas.microsoft.com/office/drawing/2014/main" id="{9B26BA18-54AC-EFA1-96A5-54EB37B3CDE8}"/>
                </a:ext>
              </a:extLst>
            </p:cNvPr>
            <p:cNvSpPr txBox="1"/>
            <p:nvPr/>
          </p:nvSpPr>
          <p:spPr>
            <a:xfrm>
              <a:off x="5486400" y="6022349"/>
              <a:ext cx="6700209" cy="738664"/>
            </a:xfrm>
            <a:prstGeom prst="rect">
              <a:avLst/>
            </a:prstGeom>
            <a:solidFill>
              <a:schemeClr val="bg1"/>
            </a:solidFill>
          </p:spPr>
          <p:txBody>
            <a:bodyPr wrap="square" rtlCol="0">
              <a:spAutoFit/>
            </a:bodyPr>
            <a:lstStyle/>
            <a:p>
              <a:pPr algn="r"/>
              <a:r>
                <a:rPr lang="es-PE" sz="1400" b="1" dirty="0">
                  <a:latin typeface="Tahoma" panose="020B0604030504040204" pitchFamily="34" charset="0"/>
                  <a:ea typeface="Tahoma" panose="020B0604030504040204" pitchFamily="34" charset="0"/>
                  <a:cs typeface="Tahoma" panose="020B0604030504040204" pitchFamily="34" charset="0"/>
                </a:rPr>
                <a:t>Revista Médica Clínica Las Condes</a:t>
              </a:r>
            </a:p>
            <a:p>
              <a:pPr algn="r"/>
              <a:r>
                <a:rPr lang="es-PE" sz="1400" b="1" dirty="0">
                  <a:latin typeface="Tahoma" panose="020B0604030504040204" pitchFamily="34" charset="0"/>
                  <a:ea typeface="Tahoma" panose="020B0604030504040204" pitchFamily="34" charset="0"/>
                  <a:cs typeface="Tahoma" panose="020B0604030504040204" pitchFamily="34" charset="0"/>
                </a:rPr>
                <a:t>Volumen 28, Número 5 ,septiembre-octubre de 2017, páginas 785-795</a:t>
              </a:r>
            </a:p>
            <a:p>
              <a:pPr algn="r"/>
              <a:r>
                <a:rPr lang="es-PE" sz="1400" b="1" dirty="0">
                  <a:latin typeface="Tahoma" panose="020B0604030504040204" pitchFamily="34" charset="0"/>
                  <a:ea typeface="Tahoma" panose="020B0604030504040204" pitchFamily="34" charset="0"/>
                  <a:cs typeface="Tahoma" panose="020B0604030504040204" pitchFamily="34" charset="0"/>
                </a:rPr>
                <a:t>https://doi.org/10.1016/j.rmclc.2017.08.006</a:t>
              </a:r>
            </a:p>
          </p:txBody>
        </p:sp>
        <p:sp>
          <p:nvSpPr>
            <p:cNvPr id="3" name="Rectángulo: esquinas redondeadas 2">
              <a:extLst>
                <a:ext uri="{FF2B5EF4-FFF2-40B4-BE49-F238E27FC236}">
                  <a16:creationId xmlns:a16="http://schemas.microsoft.com/office/drawing/2014/main" id="{A5511030-07E9-4B15-E19A-AFF55F44B66F}"/>
                </a:ext>
              </a:extLst>
            </p:cNvPr>
            <p:cNvSpPr/>
            <p:nvPr/>
          </p:nvSpPr>
          <p:spPr>
            <a:xfrm>
              <a:off x="274427" y="375961"/>
              <a:ext cx="5422714" cy="119893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a:solidFill>
                    <a:schemeClr val="bg1"/>
                  </a:solidFill>
                  <a:latin typeface="Tahoma" panose="020B0604030504040204" pitchFamily="34" charset="0"/>
                  <a:ea typeface="Tahoma" panose="020B0604030504040204" pitchFamily="34" charset="0"/>
                  <a:cs typeface="Tahoma" panose="020B0604030504040204" pitchFamily="34" charset="0"/>
                </a:rPr>
                <a:t>¿QUÉ ES FACTOR  HUMANO (FH)?</a:t>
              </a:r>
            </a:p>
          </p:txBody>
        </p:sp>
      </p:grpSp>
      <p:pic>
        <p:nvPicPr>
          <p:cNvPr id="9" name="Imagen 8">
            <a:extLst>
              <a:ext uri="{FF2B5EF4-FFF2-40B4-BE49-F238E27FC236}">
                <a16:creationId xmlns:a16="http://schemas.microsoft.com/office/drawing/2014/main" id="{78293A3A-C6D2-D325-F152-D15B49C95370}"/>
              </a:ext>
            </a:extLst>
          </p:cNvPr>
          <p:cNvPicPr>
            <a:picLocks noChangeAspect="1"/>
          </p:cNvPicPr>
          <p:nvPr/>
        </p:nvPicPr>
        <p:blipFill>
          <a:blip r:embed="rId2"/>
          <a:stretch>
            <a:fillRect/>
          </a:stretch>
        </p:blipFill>
        <p:spPr>
          <a:xfrm>
            <a:off x="6189724" y="347235"/>
            <a:ext cx="5293560" cy="5396848"/>
          </a:xfrm>
          <a:prstGeom prst="rect">
            <a:avLst/>
          </a:prstGeom>
        </p:spPr>
      </p:pic>
    </p:spTree>
    <p:extLst>
      <p:ext uri="{BB962C8B-B14F-4D97-AF65-F5344CB8AC3E}">
        <p14:creationId xmlns:p14="http://schemas.microsoft.com/office/powerpoint/2010/main" val="183798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2178994" y="0"/>
            <a:ext cx="9896273" cy="6854653"/>
            <a:chOff x="1634245" y="0"/>
            <a:chExt cx="7422205" cy="5140990"/>
          </a:xfrm>
        </p:grpSpPr>
        <p:pic>
          <p:nvPicPr>
            <p:cNvPr id="2" name="Imagen 1"/>
            <p:cNvPicPr>
              <a:picLocks noChangeAspect="1"/>
            </p:cNvPicPr>
            <p:nvPr/>
          </p:nvPicPr>
          <p:blipFill rotWithShape="1">
            <a:blip r:embed="rId2"/>
            <a:srcRect l="11915" t="378" r="6915" b="-378"/>
            <a:stretch/>
          </p:blipFill>
          <p:spPr>
            <a:xfrm>
              <a:off x="1634245" y="0"/>
              <a:ext cx="7422205" cy="5140990"/>
            </a:xfrm>
            <a:prstGeom prst="rect">
              <a:avLst/>
            </a:prstGeom>
          </p:spPr>
        </p:pic>
        <p:sp>
          <p:nvSpPr>
            <p:cNvPr id="5" name="CuadroTexto 4"/>
            <p:cNvSpPr txBox="1"/>
            <p:nvPr/>
          </p:nvSpPr>
          <p:spPr>
            <a:xfrm>
              <a:off x="4455268" y="770238"/>
              <a:ext cx="1780161" cy="623248"/>
            </a:xfrm>
            <a:prstGeom prst="rect">
              <a:avLst/>
            </a:prstGeom>
            <a:solidFill>
              <a:srgbClr val="002060"/>
            </a:solidFill>
            <a:ln w="28575">
              <a:solidFill>
                <a:schemeClr val="bg1"/>
              </a:solidFill>
            </a:ln>
          </p:spPr>
          <p:txBody>
            <a:bodyPr wrap="square" rtlCol="0">
              <a:spAutoFit/>
            </a:bodyPr>
            <a:lstStyle/>
            <a:p>
              <a:pPr algn="ctr"/>
              <a:r>
                <a:rPr lang="es-PE" sz="2400" b="1" dirty="0">
                  <a:solidFill>
                    <a:srgbClr val="FFFF00"/>
                  </a:solidFill>
                </a:rPr>
                <a:t>Proceso de equipo</a:t>
              </a:r>
            </a:p>
          </p:txBody>
        </p:sp>
      </p:grpSp>
      <p:sp>
        <p:nvSpPr>
          <p:cNvPr id="3" name="Rectángulo redondeado 2"/>
          <p:cNvSpPr/>
          <p:nvPr/>
        </p:nvSpPr>
        <p:spPr>
          <a:xfrm>
            <a:off x="194553" y="4345022"/>
            <a:ext cx="3813243" cy="204929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133" b="1" dirty="0">
                <a:solidFill>
                  <a:schemeClr val="bg1"/>
                </a:solidFill>
                <a:latin typeface="Tahoma" panose="020B0604030504040204" pitchFamily="34" charset="0"/>
                <a:ea typeface="Tahoma" panose="020B0604030504040204" pitchFamily="34" charset="0"/>
                <a:cs typeface="Tahoma" panose="020B0604030504040204" pitchFamily="34" charset="0"/>
              </a:rPr>
              <a:t>MARCO CONCEPTUAL DE LA </a:t>
            </a:r>
            <a:r>
              <a:rPr lang="es-PE" sz="2667" b="1" dirty="0">
                <a:solidFill>
                  <a:schemeClr val="bg1"/>
                </a:solidFill>
                <a:latin typeface="Tahoma" panose="020B0604030504040204" pitchFamily="34" charset="0"/>
                <a:ea typeface="Tahoma" panose="020B0604030504040204" pitchFamily="34" charset="0"/>
                <a:cs typeface="Tahoma" panose="020B0604030504040204" pitchFamily="34" charset="0"/>
              </a:rPr>
              <a:t>EFICACIA DEL EQUIPO DE TRABAJO </a:t>
            </a:r>
            <a:r>
              <a:rPr lang="es-PE" sz="2133" b="1" dirty="0">
                <a:solidFill>
                  <a:schemeClr val="bg1"/>
                </a:solidFill>
                <a:latin typeface="Tahoma" panose="020B0604030504040204" pitchFamily="34" charset="0"/>
                <a:ea typeface="Tahoma" panose="020B0604030504040204" pitchFamily="34" charset="0"/>
                <a:cs typeface="Tahoma" panose="020B0604030504040204" pitchFamily="34" charset="0"/>
              </a:rPr>
              <a:t>HOSPITALARIO.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3689132" cy="2464340"/>
          </a:xfrm>
          <a:prstGeom prst="rect">
            <a:avLst/>
          </a:prstGeom>
        </p:spPr>
      </p:pic>
      <p:sp>
        <p:nvSpPr>
          <p:cNvPr id="7" name="Elipse 6"/>
          <p:cNvSpPr/>
          <p:nvPr/>
        </p:nvSpPr>
        <p:spPr>
          <a:xfrm>
            <a:off x="194553" y="0"/>
            <a:ext cx="3494579" cy="2814536"/>
          </a:xfrm>
          <a:prstGeom prst="ellipse">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Tree>
    <p:extLst>
      <p:ext uri="{BB962C8B-B14F-4D97-AF65-F5344CB8AC3E}">
        <p14:creationId xmlns:p14="http://schemas.microsoft.com/office/powerpoint/2010/main" val="44089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9D6F7-023F-5182-D002-7990B9EA5702}"/>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7CCA441-7D95-5BBF-716E-48C31B4BB740}"/>
              </a:ext>
            </a:extLst>
          </p:cNvPr>
          <p:cNvSpPr>
            <a:spLocks noGrp="1"/>
          </p:cNvSpPr>
          <p:nvPr>
            <p:ph type="sldNum" sz="quarter" idx="13"/>
          </p:nvPr>
        </p:nvSpPr>
        <p:spPr/>
        <p:txBody>
          <a:bodyPr/>
          <a:lstStyle/>
          <a:p>
            <a:pPr rtl="0"/>
            <a:fld id="{19B51A1E-902D-48AF-9020-955120F399B6}" type="slidenum">
              <a:rPr lang="es-ES" noProof="0" smtClean="0"/>
              <a:pPr rtl="0"/>
              <a:t>13</a:t>
            </a:fld>
            <a:endParaRPr lang="es-ES" noProof="0"/>
          </a:p>
        </p:txBody>
      </p:sp>
      <p:sp>
        <p:nvSpPr>
          <p:cNvPr id="4" name="Título 3">
            <a:extLst>
              <a:ext uri="{FF2B5EF4-FFF2-40B4-BE49-F238E27FC236}">
                <a16:creationId xmlns:a16="http://schemas.microsoft.com/office/drawing/2014/main" id="{ADE5170B-8753-AFCE-5838-D002584F69D2}"/>
              </a:ext>
            </a:extLst>
          </p:cNvPr>
          <p:cNvSpPr>
            <a:spLocks noGrp="1"/>
          </p:cNvSpPr>
          <p:nvPr>
            <p:ph type="title"/>
          </p:nvPr>
        </p:nvSpPr>
        <p:spPr>
          <a:xfrm>
            <a:off x="2152734" y="631505"/>
            <a:ext cx="5752669" cy="432000"/>
          </a:xfrm>
        </p:spPr>
        <p:txBody>
          <a:bodyPr/>
          <a:lstStyle/>
          <a:p>
            <a:pPr algn="ctr"/>
            <a:r>
              <a:rPr lang="es-PE" dirty="0">
                <a:solidFill>
                  <a:srgbClr val="FF0000"/>
                </a:solidFill>
                <a:latin typeface="Tahoma" panose="020B0604030504040204" pitchFamily="34" charset="0"/>
                <a:ea typeface="Tahoma" panose="020B0604030504040204" pitchFamily="34" charset="0"/>
                <a:cs typeface="Tahoma" panose="020B0604030504040204" pitchFamily="34" charset="0"/>
              </a:rPr>
              <a:t>CASOS  CLINICOS</a:t>
            </a:r>
          </a:p>
        </p:txBody>
      </p:sp>
      <p:sp>
        <p:nvSpPr>
          <p:cNvPr id="5" name="CuadroTexto 4">
            <a:extLst>
              <a:ext uri="{FF2B5EF4-FFF2-40B4-BE49-F238E27FC236}">
                <a16:creationId xmlns:a16="http://schemas.microsoft.com/office/drawing/2014/main" id="{3F82EBCE-52B4-789E-5F74-B7583E4837BE}"/>
              </a:ext>
            </a:extLst>
          </p:cNvPr>
          <p:cNvSpPr txBox="1"/>
          <p:nvPr/>
        </p:nvSpPr>
        <p:spPr>
          <a:xfrm>
            <a:off x="388589" y="1174034"/>
            <a:ext cx="11414822" cy="4278094"/>
          </a:xfrm>
          <a:prstGeom prst="rect">
            <a:avLst/>
          </a:prstGeom>
          <a:noFill/>
        </p:spPr>
        <p:txBody>
          <a:bodyPr wrap="square" rtlCol="0">
            <a:spAutoFit/>
          </a:bodyPr>
          <a:lstStyle/>
          <a:p>
            <a:r>
              <a:rPr lang="es-ES" sz="1600" dirty="0">
                <a:latin typeface="Tahoma" panose="020B0604030504040204" pitchFamily="34" charset="0"/>
                <a:ea typeface="Tahoma" panose="020B0604030504040204" pitchFamily="34" charset="0"/>
                <a:cs typeface="Tahoma" panose="020B0604030504040204" pitchFamily="34" charset="0"/>
              </a:rPr>
              <a:t>Es viernes por la tarde. </a:t>
            </a:r>
          </a:p>
          <a:p>
            <a:r>
              <a:rPr lang="es-ES" sz="1600" b="1" dirty="0">
                <a:latin typeface="Tahoma" panose="020B0604030504040204" pitchFamily="34" charset="0"/>
                <a:ea typeface="Tahoma" panose="020B0604030504040204" pitchFamily="34" charset="0"/>
                <a:cs typeface="Tahoma" panose="020B0604030504040204" pitchFamily="34" charset="0"/>
              </a:rPr>
              <a:t>El Dr. Álvarez</a:t>
            </a:r>
            <a:r>
              <a:rPr lang="es-ES" sz="1600" dirty="0">
                <a:latin typeface="Tahoma" panose="020B0604030504040204" pitchFamily="34" charset="0"/>
                <a:ea typeface="Tahoma" panose="020B0604030504040204" pitchFamily="34" charset="0"/>
                <a:cs typeface="Tahoma" panose="020B0604030504040204" pitchFamily="34" charset="0"/>
              </a:rPr>
              <a:t>,  llega tarde a su clínica y tiene que salir inmediatamente para recoger a su hijo de la guardería antes de que cierren.</a:t>
            </a:r>
          </a:p>
          <a:p>
            <a:r>
              <a:rPr lang="es-ES" sz="1600" b="1" dirty="0">
                <a:latin typeface="Tahoma" panose="020B0604030504040204" pitchFamily="34" charset="0"/>
                <a:ea typeface="Tahoma" panose="020B0604030504040204" pitchFamily="34" charset="0"/>
                <a:cs typeface="Tahoma" panose="020B0604030504040204" pitchFamily="34" charset="0"/>
              </a:rPr>
              <a:t>Un paciente anciano, el Sr. Rodrigo</a:t>
            </a:r>
            <a:r>
              <a:rPr lang="es-ES" sz="1600" dirty="0">
                <a:latin typeface="Tahoma" panose="020B0604030504040204" pitchFamily="34" charset="0"/>
                <a:ea typeface="Tahoma" panose="020B0604030504040204" pitchFamily="34" charset="0"/>
                <a:cs typeface="Tahoma" panose="020B0604030504040204" pitchFamily="34" charset="0"/>
              </a:rPr>
              <a:t>, llega quejándose de dolor abdominal. Es diabético y acude con frecuencia a esta clínica con múltiples dolencias. No se le ha encontrado nada en las pruebas anteriores en los últimos dos años, aparte de complicaciones menores relacionadas con la diabetes. </a:t>
            </a:r>
          </a:p>
          <a:p>
            <a:r>
              <a:rPr lang="es-ES" sz="1600" dirty="0">
                <a:latin typeface="Tahoma" panose="020B0604030504040204" pitchFamily="34" charset="0"/>
                <a:ea typeface="Tahoma" panose="020B0604030504040204" pitchFamily="34" charset="0"/>
                <a:cs typeface="Tahoma" panose="020B0604030504040204" pitchFamily="34" charset="0"/>
              </a:rPr>
              <a:t>El Dr. Álvarez cree que es probable de naturaleza benigna, como en las visitas anteriores.</a:t>
            </a:r>
          </a:p>
          <a:p>
            <a:r>
              <a:rPr lang="es-ES" sz="1600" dirty="0">
                <a:latin typeface="Tahoma" panose="020B0604030504040204" pitchFamily="34" charset="0"/>
                <a:ea typeface="Tahoma" panose="020B0604030504040204" pitchFamily="34" charset="0"/>
                <a:cs typeface="Tahoma" panose="020B0604030504040204" pitchFamily="34" charset="0"/>
              </a:rPr>
              <a:t>Durante la consulta, el Dr. Álvarez recibe tres llamadas, la primera para renovar una receta. La segunda es una llamada del laboratorio por los resultados de un paciente los que debe interpretar. La última llamada es de un consultor que le solicita  una opinión breve. </a:t>
            </a:r>
          </a:p>
          <a:p>
            <a:r>
              <a:rPr lang="es-ES" sz="1600" dirty="0">
                <a:latin typeface="Tahoma" panose="020B0604030504040204" pitchFamily="34" charset="0"/>
                <a:ea typeface="Tahoma" panose="020B0604030504040204" pitchFamily="34" charset="0"/>
                <a:cs typeface="Tahoma" panose="020B0604030504040204" pitchFamily="34" charset="0"/>
              </a:rPr>
              <a:t>La  enfermera ayudante ha tomado signos vitales al paciente: Ligera  taquicardia y presión arterial  diferente en cada brazo. </a:t>
            </a:r>
          </a:p>
          <a:p>
            <a:r>
              <a:rPr lang="es-ES" sz="1600" dirty="0">
                <a:latin typeface="Tahoma" panose="020B0604030504040204" pitchFamily="34" charset="0"/>
                <a:ea typeface="Tahoma" panose="020B0604030504040204" pitchFamily="34" charset="0"/>
                <a:cs typeface="Tahoma" panose="020B0604030504040204" pitchFamily="34" charset="0"/>
              </a:rPr>
              <a:t>El paciente manifiesta sentirse mal  y que cree que algo malo le va a pasar. Además del dolor abdominal, refiere siente hormigueo en la pierna derecha y dolor en el brazo izquierdo con una “sensación de desgarro”. </a:t>
            </a:r>
          </a:p>
          <a:p>
            <a:r>
              <a:rPr lang="es-ES" sz="1600" dirty="0">
                <a:latin typeface="Tahoma" panose="020B0604030504040204" pitchFamily="34" charset="0"/>
                <a:ea typeface="Tahoma" panose="020B0604030504040204" pitchFamily="34" charset="0"/>
                <a:cs typeface="Tahoma" panose="020B0604030504040204" pitchFamily="34" charset="0"/>
              </a:rPr>
              <a:t>El Dr. </a:t>
            </a:r>
            <a:r>
              <a:rPr lang="es-ES" sz="1600" dirty="0" err="1">
                <a:latin typeface="Tahoma" panose="020B0604030504040204" pitchFamily="34" charset="0"/>
                <a:ea typeface="Tahoma" panose="020B0604030504040204" pitchFamily="34" charset="0"/>
                <a:cs typeface="Tahoma" panose="020B0604030504040204" pitchFamily="34" charset="0"/>
              </a:rPr>
              <a:t>Alvarez</a:t>
            </a:r>
            <a:r>
              <a:rPr lang="es-ES" sz="1600" dirty="0">
                <a:latin typeface="Tahoma" panose="020B0604030504040204" pitchFamily="34" charset="0"/>
                <a:ea typeface="Tahoma" panose="020B0604030504040204" pitchFamily="34" charset="0"/>
                <a:cs typeface="Tahoma" panose="020B0604030504040204" pitchFamily="34" charset="0"/>
              </a:rPr>
              <a:t>  un poco  ansioso por ponerse en marcha para llegar a la guardería. Le receta  oxicodona /paracetamol e indica un electrocardiograma para la semana que viene, análisis de sangre y le pide que vuelva en una semana.</a:t>
            </a:r>
          </a:p>
          <a:p>
            <a:r>
              <a:rPr lang="es-ES" sz="1600" dirty="0">
                <a:latin typeface="Tahoma" panose="020B0604030504040204" pitchFamily="34" charset="0"/>
                <a:ea typeface="Tahoma" panose="020B0604030504040204" pitchFamily="34" charset="0"/>
                <a:cs typeface="Tahoma" panose="020B0604030504040204" pitchFamily="34" charset="0"/>
              </a:rPr>
              <a:t>Dos horas más tarde, el paciente sufre un paro y es enviado a urgencias. Se le reanima y las pruebas de imagen muestran una disección aórtica de tipo disección aórtica de tipo B. fallece. </a:t>
            </a:r>
            <a:endParaRPr lang="es-PE"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8945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hidden="1">
            <a:extLst>
              <a:ext uri="{FF2B5EF4-FFF2-40B4-BE49-F238E27FC236}">
                <a16:creationId xmlns:a16="http://schemas.microsoft.com/office/drawing/2014/main" id="{2ED0FDB3-8617-BC39-3247-06AD8B0290BE}"/>
              </a:ext>
            </a:extLst>
          </p:cNvPr>
          <p:cNvSpPr>
            <a:spLocks noGrp="1"/>
          </p:cNvSpPr>
          <p:nvPr>
            <p:ph type="sldNum" sz="quarter" idx="4294967295"/>
          </p:nvPr>
        </p:nvSpPr>
        <p:spPr>
          <a:xfrm>
            <a:off x="11760000" y="6371351"/>
            <a:ext cx="432000" cy="432000"/>
          </a:xfrm>
        </p:spPr>
        <p:txBody>
          <a:bodyPr/>
          <a:lstStyle/>
          <a:p>
            <a:pPr rtl="0">
              <a:spcAft>
                <a:spcPts val="600"/>
              </a:spcAft>
            </a:pPr>
            <a:fld id="{19B51A1E-902D-48AF-9020-955120F399B6}" type="slidenum">
              <a:rPr lang="es-ES" noProof="0" smtClean="0"/>
              <a:pPr rtl="0">
                <a:spcAft>
                  <a:spcPts val="600"/>
                </a:spcAft>
              </a:pPr>
              <a:t>14</a:t>
            </a:fld>
            <a:endParaRPr lang="es-ES" noProof="0"/>
          </a:p>
        </p:txBody>
      </p:sp>
      <p:sp>
        <p:nvSpPr>
          <p:cNvPr id="9" name="Título 3">
            <a:extLst>
              <a:ext uri="{FF2B5EF4-FFF2-40B4-BE49-F238E27FC236}">
                <a16:creationId xmlns:a16="http://schemas.microsoft.com/office/drawing/2014/main" id="{784ADCD9-B1D1-2DF2-3F63-5A61089BA20A}"/>
              </a:ext>
            </a:extLst>
          </p:cNvPr>
          <p:cNvSpPr>
            <a:spLocks noGrp="1"/>
          </p:cNvSpPr>
          <p:nvPr>
            <p:ph type="title"/>
          </p:nvPr>
        </p:nvSpPr>
        <p:spPr>
          <a:xfrm>
            <a:off x="644651" y="481605"/>
            <a:ext cx="2668647" cy="432000"/>
          </a:xfrm>
        </p:spPr>
        <p:txBody>
          <a:bodyPr/>
          <a:lstStyle/>
          <a:p>
            <a:r>
              <a:rPr lang="es-PE" sz="2400" dirty="0">
                <a:solidFill>
                  <a:srgbClr val="FF0000"/>
                </a:solidFill>
                <a:latin typeface="Tahoma" panose="020B0604030504040204" pitchFamily="34" charset="0"/>
                <a:ea typeface="Tahoma" panose="020B0604030504040204" pitchFamily="34" charset="0"/>
                <a:cs typeface="Tahoma" panose="020B0604030504040204" pitchFamily="34" charset="0"/>
              </a:rPr>
              <a:t>CASOS  CLINICOS</a:t>
            </a:r>
          </a:p>
        </p:txBody>
      </p:sp>
      <p:grpSp>
        <p:nvGrpSpPr>
          <p:cNvPr id="7" name="Grupo 6">
            <a:extLst>
              <a:ext uri="{FF2B5EF4-FFF2-40B4-BE49-F238E27FC236}">
                <a16:creationId xmlns:a16="http://schemas.microsoft.com/office/drawing/2014/main" id="{E7A4CC43-0F07-B4FE-F64A-3112AF5DB257}"/>
              </a:ext>
            </a:extLst>
          </p:cNvPr>
          <p:cNvGrpSpPr/>
          <p:nvPr/>
        </p:nvGrpSpPr>
        <p:grpSpPr>
          <a:xfrm>
            <a:off x="644651" y="324196"/>
            <a:ext cx="11255053" cy="5710844"/>
            <a:chOff x="644651" y="324196"/>
            <a:chExt cx="11255053" cy="5710844"/>
          </a:xfrm>
        </p:grpSpPr>
        <p:pic>
          <p:nvPicPr>
            <p:cNvPr id="5" name="Imagen 4">
              <a:extLst>
                <a:ext uri="{FF2B5EF4-FFF2-40B4-BE49-F238E27FC236}">
                  <a16:creationId xmlns:a16="http://schemas.microsoft.com/office/drawing/2014/main" id="{80D50F9E-01FE-9831-8011-7F05BDD05A37}"/>
                </a:ext>
              </a:extLst>
            </p:cNvPr>
            <p:cNvPicPr>
              <a:picLocks noChangeAspect="1"/>
            </p:cNvPicPr>
            <p:nvPr/>
          </p:nvPicPr>
          <p:blipFill>
            <a:blip r:embed="rId2"/>
            <a:srcRect t="2899" b="11223"/>
            <a:stretch/>
          </p:blipFill>
          <p:spPr>
            <a:xfrm>
              <a:off x="644651" y="1407965"/>
              <a:ext cx="3988546" cy="2861061"/>
            </a:xfrm>
            <a:prstGeom prst="rect">
              <a:avLst/>
            </a:prstGeom>
            <a:noFill/>
          </p:spPr>
        </p:pic>
        <p:sp>
          <p:nvSpPr>
            <p:cNvPr id="4" name="Rectángulo: una sola esquina cortada 3">
              <a:extLst>
                <a:ext uri="{FF2B5EF4-FFF2-40B4-BE49-F238E27FC236}">
                  <a16:creationId xmlns:a16="http://schemas.microsoft.com/office/drawing/2014/main" id="{F096672A-1F25-40CC-DEB0-8A8837EB4118}"/>
                </a:ext>
              </a:extLst>
            </p:cNvPr>
            <p:cNvSpPr/>
            <p:nvPr/>
          </p:nvSpPr>
          <p:spPr>
            <a:xfrm>
              <a:off x="5017988" y="913605"/>
              <a:ext cx="6881716" cy="3671682"/>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dirty="0">
                  <a:solidFill>
                    <a:schemeClr val="tx1"/>
                  </a:solidFill>
                  <a:latin typeface="Tahoma" panose="020B0604030504040204" pitchFamily="34" charset="0"/>
                  <a:ea typeface="Tahoma" panose="020B0604030504040204" pitchFamily="34" charset="0"/>
                  <a:cs typeface="Tahoma" panose="020B0604030504040204" pitchFamily="34" charset="0"/>
                </a:rPr>
                <a:t>Paciente varón de 42 años de edad, llega  a emergencia y es admitido en la unidad de trauma-shock , referido de chachapoyas con un historial de múltiples cirugías:</a:t>
              </a:r>
            </a:p>
            <a:p>
              <a:endParaRPr lang="es-P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s-PE" sz="1600" dirty="0">
                  <a:solidFill>
                    <a:schemeClr val="tx1"/>
                  </a:solidFill>
                  <a:latin typeface="Tahoma" panose="020B0604030504040204" pitchFamily="34" charset="0"/>
                  <a:ea typeface="Tahoma" panose="020B0604030504040204" pitchFamily="34" charset="0"/>
                  <a:cs typeface="Tahoma" panose="020B0604030504040204" pitchFamily="34" charset="0"/>
                </a:rPr>
                <a:t>24/02: LE +resección + anastomosis termino terminal yeyuno ileal + bolsa de Bogotá  por trombosis mesentérica</a:t>
              </a:r>
            </a:p>
            <a:p>
              <a:pPr marL="342900" indent="-342900">
                <a:buAutoNum type="arabicPeriod"/>
              </a:pPr>
              <a:r>
                <a:rPr lang="es-PE" sz="1600" dirty="0">
                  <a:solidFill>
                    <a:schemeClr val="tx1"/>
                  </a:solidFill>
                  <a:latin typeface="Tahoma" panose="020B0604030504040204" pitchFamily="34" charset="0"/>
                  <a:ea typeface="Tahoma" panose="020B0604030504040204" pitchFamily="34" charset="0"/>
                  <a:cs typeface="Tahoma" panose="020B0604030504040204" pitchFamily="34" charset="0"/>
                </a:rPr>
                <a:t>24/02: RE LE + control de hemostasia  + bolsa de Bogotá. </a:t>
              </a:r>
            </a:p>
            <a:p>
              <a:pPr marL="342900" indent="-342900">
                <a:buAutoNum type="arabicPeriod"/>
              </a:pPr>
              <a:r>
                <a:rPr lang="es-PE" sz="1600" dirty="0">
                  <a:solidFill>
                    <a:schemeClr val="tx1"/>
                  </a:solidFill>
                  <a:latin typeface="Tahoma" panose="020B0604030504040204" pitchFamily="34" charset="0"/>
                  <a:ea typeface="Tahoma" panose="020B0604030504040204" pitchFamily="34" charset="0"/>
                  <a:cs typeface="Tahoma" panose="020B0604030504040204" pitchFamily="34" charset="0"/>
                </a:rPr>
                <a:t>27/02: RE LE+ resección y anastomosis termino terminal yeyuno  ileal + yeyunostomía + cierre de piel.</a:t>
              </a:r>
            </a:p>
            <a:p>
              <a:pPr marL="342900" indent="-342900">
                <a:buAutoNum type="arabicPeriod"/>
              </a:pPr>
              <a:r>
                <a:rPr lang="es-PE" sz="1600" dirty="0">
                  <a:solidFill>
                    <a:schemeClr val="tx1"/>
                  </a:solidFill>
                  <a:latin typeface="Tahoma" panose="020B0604030504040204" pitchFamily="34" charset="0"/>
                  <a:ea typeface="Tahoma" panose="020B0604030504040204" pitchFamily="34" charset="0"/>
                  <a:cs typeface="Tahoma" panose="020B0604030504040204" pitchFamily="34" charset="0"/>
                </a:rPr>
                <a:t>04/03:RE LE+ lavado de cavidad + cierre de yeyunostomía +cierre de piel + DT</a:t>
              </a:r>
            </a:p>
            <a:p>
              <a:pPr marL="342900" indent="-342900">
                <a:buAutoNum type="arabicPeriod"/>
              </a:pPr>
              <a:r>
                <a:rPr lang="es-PE" sz="1600" dirty="0">
                  <a:solidFill>
                    <a:schemeClr val="tx1"/>
                  </a:solidFill>
                  <a:latin typeface="Tahoma" panose="020B0604030504040204" pitchFamily="34" charset="0"/>
                  <a:ea typeface="Tahoma" panose="020B0604030504040204" pitchFamily="34" charset="0"/>
                  <a:cs typeface="Tahoma" panose="020B0604030504040204" pitchFamily="34" charset="0"/>
                </a:rPr>
                <a:t>07/03:  RE LE+ resección y anastomosis  termino terminal yeyuno ileal + lavado de cavidad + cierre de piel + DT</a:t>
              </a:r>
            </a:p>
            <a:p>
              <a:pPr marL="342900" indent="-342900">
                <a:buAutoNum type="arabicPeriod"/>
              </a:pPr>
              <a:r>
                <a:rPr lang="es-PE" sz="1600" dirty="0" err="1">
                  <a:solidFill>
                    <a:schemeClr val="tx1"/>
                  </a:solidFill>
                  <a:latin typeface="Tahoma" panose="020B0604030504040204" pitchFamily="34" charset="0"/>
                  <a:ea typeface="Tahoma" panose="020B0604030504040204" pitchFamily="34" charset="0"/>
                  <a:cs typeface="Tahoma" panose="020B0604030504040204" pitchFamily="34" charset="0"/>
                </a:rPr>
                <a:t>Sd</a:t>
              </a:r>
              <a:r>
                <a:rPr lang="es-PE" sz="1600" dirty="0">
                  <a:solidFill>
                    <a:schemeClr val="tx1"/>
                  </a:solidFill>
                  <a:latin typeface="Tahoma" panose="020B0604030504040204" pitchFamily="34" charset="0"/>
                  <a:ea typeface="Tahoma" panose="020B0604030504040204" pitchFamily="34" charset="0"/>
                  <a:cs typeface="Tahoma" panose="020B0604030504040204" pitchFamily="34" charset="0"/>
                </a:rPr>
                <a:t> intestino corto (&gt;  80% de intestino resecado)</a:t>
              </a:r>
            </a:p>
            <a:p>
              <a:pPr marL="342900" indent="-342900">
                <a:buAutoNum type="arabicPeriod"/>
              </a:pPr>
              <a:r>
                <a:rPr lang="es-PE" sz="1600" dirty="0">
                  <a:solidFill>
                    <a:schemeClr val="tx1"/>
                  </a:solidFill>
                  <a:latin typeface="Tahoma" panose="020B0604030504040204" pitchFamily="34" charset="0"/>
                  <a:ea typeface="Tahoma" panose="020B0604030504040204" pitchFamily="34" charset="0"/>
                  <a:cs typeface="Tahoma" panose="020B0604030504040204" pitchFamily="34" charset="0"/>
                </a:rPr>
                <a:t>Sepsis  intraabdominal </a:t>
              </a:r>
            </a:p>
            <a:p>
              <a:endParaRPr lang="es-P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Forma libre: forma 5">
              <a:extLst>
                <a:ext uri="{FF2B5EF4-FFF2-40B4-BE49-F238E27FC236}">
                  <a16:creationId xmlns:a16="http://schemas.microsoft.com/office/drawing/2014/main" id="{A36E08FA-2963-01A5-4B0B-5DEF7CDB405D}"/>
                </a:ext>
              </a:extLst>
            </p:cNvPr>
            <p:cNvSpPr/>
            <p:nvPr/>
          </p:nvSpPr>
          <p:spPr>
            <a:xfrm>
              <a:off x="4613182" y="324196"/>
              <a:ext cx="332891" cy="5710844"/>
            </a:xfrm>
            <a:custGeom>
              <a:avLst/>
              <a:gdLst>
                <a:gd name="connsiteX0" fmla="*/ 141698 w 332891"/>
                <a:gd name="connsiteY0" fmla="*/ 0 h 5710844"/>
                <a:gd name="connsiteX1" fmla="*/ 183262 w 332891"/>
                <a:gd name="connsiteY1" fmla="*/ 33251 h 5710844"/>
                <a:gd name="connsiteX2" fmla="*/ 216513 w 332891"/>
                <a:gd name="connsiteY2" fmla="*/ 74815 h 5710844"/>
                <a:gd name="connsiteX3" fmla="*/ 274702 w 332891"/>
                <a:gd name="connsiteY3" fmla="*/ 249382 h 5710844"/>
                <a:gd name="connsiteX4" fmla="*/ 199887 w 332891"/>
                <a:gd name="connsiteY4" fmla="*/ 507077 h 5710844"/>
                <a:gd name="connsiteX5" fmla="*/ 8694 w 332891"/>
                <a:gd name="connsiteY5" fmla="*/ 814648 h 5710844"/>
                <a:gd name="connsiteX6" fmla="*/ 8694 w 332891"/>
                <a:gd name="connsiteY6" fmla="*/ 914400 h 5710844"/>
                <a:gd name="connsiteX7" fmla="*/ 100134 w 332891"/>
                <a:gd name="connsiteY7" fmla="*/ 1055717 h 5710844"/>
                <a:gd name="connsiteX8" fmla="*/ 183262 w 332891"/>
                <a:gd name="connsiteY8" fmla="*/ 1205346 h 5710844"/>
                <a:gd name="connsiteX9" fmla="*/ 174949 w 332891"/>
                <a:gd name="connsiteY9" fmla="*/ 1388226 h 5710844"/>
                <a:gd name="connsiteX10" fmla="*/ 158323 w 332891"/>
                <a:gd name="connsiteY10" fmla="*/ 1446415 h 5710844"/>
                <a:gd name="connsiteX11" fmla="*/ 141698 w 332891"/>
                <a:gd name="connsiteY11" fmla="*/ 1537855 h 5710844"/>
                <a:gd name="connsiteX12" fmla="*/ 191574 w 332891"/>
                <a:gd name="connsiteY12" fmla="*/ 1720735 h 5710844"/>
                <a:gd name="connsiteX13" fmla="*/ 216513 w 332891"/>
                <a:gd name="connsiteY13" fmla="*/ 1762299 h 5710844"/>
                <a:gd name="connsiteX14" fmla="*/ 241451 w 332891"/>
                <a:gd name="connsiteY14" fmla="*/ 1778924 h 5710844"/>
                <a:gd name="connsiteX15" fmla="*/ 258076 w 332891"/>
                <a:gd name="connsiteY15" fmla="*/ 1961804 h 5710844"/>
                <a:gd name="connsiteX16" fmla="*/ 191574 w 332891"/>
                <a:gd name="connsiteY16" fmla="*/ 2036619 h 5710844"/>
                <a:gd name="connsiteX17" fmla="*/ 141698 w 332891"/>
                <a:gd name="connsiteY17" fmla="*/ 2103120 h 5710844"/>
                <a:gd name="connsiteX18" fmla="*/ 150011 w 332891"/>
                <a:gd name="connsiteY18" fmla="*/ 2202873 h 5710844"/>
                <a:gd name="connsiteX19" fmla="*/ 307953 w 332891"/>
                <a:gd name="connsiteY19" fmla="*/ 2394066 h 5710844"/>
                <a:gd name="connsiteX20" fmla="*/ 332891 w 332891"/>
                <a:gd name="connsiteY20" fmla="*/ 2443942 h 5710844"/>
                <a:gd name="connsiteX21" fmla="*/ 299640 w 332891"/>
                <a:gd name="connsiteY21" fmla="*/ 2601884 h 5710844"/>
                <a:gd name="connsiteX22" fmla="*/ 166636 w 332891"/>
                <a:gd name="connsiteY22" fmla="*/ 2793077 h 5710844"/>
                <a:gd name="connsiteX23" fmla="*/ 150011 w 332891"/>
                <a:gd name="connsiteY23" fmla="*/ 2859579 h 5710844"/>
                <a:gd name="connsiteX24" fmla="*/ 241451 w 332891"/>
                <a:gd name="connsiteY24" fmla="*/ 3034146 h 5710844"/>
                <a:gd name="connsiteX25" fmla="*/ 316265 w 332891"/>
                <a:gd name="connsiteY25" fmla="*/ 3333404 h 5710844"/>
                <a:gd name="connsiteX26" fmla="*/ 266389 w 332891"/>
                <a:gd name="connsiteY26" fmla="*/ 3458095 h 5710844"/>
                <a:gd name="connsiteX27" fmla="*/ 216513 w 332891"/>
                <a:gd name="connsiteY27" fmla="*/ 3524597 h 5710844"/>
                <a:gd name="connsiteX28" fmla="*/ 150011 w 332891"/>
                <a:gd name="connsiteY28" fmla="*/ 3674226 h 5710844"/>
                <a:gd name="connsiteX29" fmla="*/ 216513 w 332891"/>
                <a:gd name="connsiteY29" fmla="*/ 3865419 h 5710844"/>
                <a:gd name="connsiteX30" fmla="*/ 274702 w 332891"/>
                <a:gd name="connsiteY30" fmla="*/ 4031673 h 5710844"/>
                <a:gd name="connsiteX31" fmla="*/ 299640 w 332891"/>
                <a:gd name="connsiteY31" fmla="*/ 4148051 h 5710844"/>
                <a:gd name="connsiteX32" fmla="*/ 274702 w 332891"/>
                <a:gd name="connsiteY32" fmla="*/ 4455622 h 5710844"/>
                <a:gd name="connsiteX33" fmla="*/ 241451 w 332891"/>
                <a:gd name="connsiteY33" fmla="*/ 4580313 h 5710844"/>
                <a:gd name="connsiteX34" fmla="*/ 324578 w 332891"/>
                <a:gd name="connsiteY34" fmla="*/ 4796444 h 5710844"/>
                <a:gd name="connsiteX35" fmla="*/ 307953 w 332891"/>
                <a:gd name="connsiteY35" fmla="*/ 4904509 h 5710844"/>
                <a:gd name="connsiteX36" fmla="*/ 141698 w 332891"/>
                <a:gd name="connsiteY36" fmla="*/ 5145579 h 5710844"/>
                <a:gd name="connsiteX37" fmla="*/ 125073 w 332891"/>
                <a:gd name="connsiteY37" fmla="*/ 5212080 h 5710844"/>
                <a:gd name="connsiteX38" fmla="*/ 150011 w 332891"/>
                <a:gd name="connsiteY38" fmla="*/ 5478088 h 5710844"/>
                <a:gd name="connsiteX39" fmla="*/ 208200 w 332891"/>
                <a:gd name="connsiteY39" fmla="*/ 5586153 h 5710844"/>
                <a:gd name="connsiteX40" fmla="*/ 249763 w 332891"/>
                <a:gd name="connsiteY40" fmla="*/ 5636029 h 5710844"/>
                <a:gd name="connsiteX41" fmla="*/ 274702 w 332891"/>
                <a:gd name="connsiteY41" fmla="*/ 5694219 h 5710844"/>
                <a:gd name="connsiteX42" fmla="*/ 283014 w 332891"/>
                <a:gd name="connsiteY42" fmla="*/ 5710844 h 571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2891" h="5710844">
                  <a:moveTo>
                    <a:pt x="141698" y="0"/>
                  </a:moveTo>
                  <a:cubicBezTo>
                    <a:pt x="155553" y="11084"/>
                    <a:pt x="170716" y="20705"/>
                    <a:pt x="183262" y="33251"/>
                  </a:cubicBezTo>
                  <a:cubicBezTo>
                    <a:pt x="195808" y="45797"/>
                    <a:pt x="206987" y="59846"/>
                    <a:pt x="216513" y="74815"/>
                  </a:cubicBezTo>
                  <a:cubicBezTo>
                    <a:pt x="250662" y="128478"/>
                    <a:pt x="259439" y="188333"/>
                    <a:pt x="274702" y="249382"/>
                  </a:cubicBezTo>
                  <a:cubicBezTo>
                    <a:pt x="253256" y="356614"/>
                    <a:pt x="253954" y="418603"/>
                    <a:pt x="199887" y="507077"/>
                  </a:cubicBezTo>
                  <a:cubicBezTo>
                    <a:pt x="-36289" y="893547"/>
                    <a:pt x="128855" y="574329"/>
                    <a:pt x="8694" y="814648"/>
                  </a:cubicBezTo>
                  <a:cubicBezTo>
                    <a:pt x="2580" y="851336"/>
                    <a:pt x="-7357" y="877712"/>
                    <a:pt x="8694" y="914400"/>
                  </a:cubicBezTo>
                  <a:cubicBezTo>
                    <a:pt x="43931" y="994942"/>
                    <a:pt x="59634" y="988217"/>
                    <a:pt x="100134" y="1055717"/>
                  </a:cubicBezTo>
                  <a:cubicBezTo>
                    <a:pt x="129489" y="1104643"/>
                    <a:pt x="183262" y="1205346"/>
                    <a:pt x="183262" y="1205346"/>
                  </a:cubicBezTo>
                  <a:cubicBezTo>
                    <a:pt x="180491" y="1266306"/>
                    <a:pt x="181228" y="1327527"/>
                    <a:pt x="174949" y="1388226"/>
                  </a:cubicBezTo>
                  <a:cubicBezTo>
                    <a:pt x="172873" y="1408291"/>
                    <a:pt x="162699" y="1426723"/>
                    <a:pt x="158323" y="1446415"/>
                  </a:cubicBezTo>
                  <a:cubicBezTo>
                    <a:pt x="151603" y="1476657"/>
                    <a:pt x="147240" y="1507375"/>
                    <a:pt x="141698" y="1537855"/>
                  </a:cubicBezTo>
                  <a:cubicBezTo>
                    <a:pt x="157639" y="1617559"/>
                    <a:pt x="158762" y="1641049"/>
                    <a:pt x="191574" y="1720735"/>
                  </a:cubicBezTo>
                  <a:cubicBezTo>
                    <a:pt x="197726" y="1735675"/>
                    <a:pt x="205998" y="1750032"/>
                    <a:pt x="216513" y="1762299"/>
                  </a:cubicBezTo>
                  <a:cubicBezTo>
                    <a:pt x="223015" y="1769884"/>
                    <a:pt x="233138" y="1773382"/>
                    <a:pt x="241451" y="1778924"/>
                  </a:cubicBezTo>
                  <a:cubicBezTo>
                    <a:pt x="260129" y="1841184"/>
                    <a:pt x="287070" y="1894151"/>
                    <a:pt x="258076" y="1961804"/>
                  </a:cubicBezTo>
                  <a:cubicBezTo>
                    <a:pt x="244932" y="1992472"/>
                    <a:pt x="212785" y="2010863"/>
                    <a:pt x="191574" y="2036619"/>
                  </a:cubicBezTo>
                  <a:cubicBezTo>
                    <a:pt x="173959" y="2058008"/>
                    <a:pt x="158323" y="2080953"/>
                    <a:pt x="141698" y="2103120"/>
                  </a:cubicBezTo>
                  <a:cubicBezTo>
                    <a:pt x="144469" y="2136371"/>
                    <a:pt x="133457" y="2173903"/>
                    <a:pt x="150011" y="2202873"/>
                  </a:cubicBezTo>
                  <a:cubicBezTo>
                    <a:pt x="191024" y="2274646"/>
                    <a:pt x="270984" y="2320129"/>
                    <a:pt x="307953" y="2394066"/>
                  </a:cubicBezTo>
                  <a:lnTo>
                    <a:pt x="332891" y="2443942"/>
                  </a:lnTo>
                  <a:cubicBezTo>
                    <a:pt x="321807" y="2496589"/>
                    <a:pt x="322771" y="2553309"/>
                    <a:pt x="299640" y="2601884"/>
                  </a:cubicBezTo>
                  <a:cubicBezTo>
                    <a:pt x="266262" y="2671978"/>
                    <a:pt x="166636" y="2793077"/>
                    <a:pt x="166636" y="2793077"/>
                  </a:cubicBezTo>
                  <a:cubicBezTo>
                    <a:pt x="161094" y="2815244"/>
                    <a:pt x="151353" y="2836769"/>
                    <a:pt x="150011" y="2859579"/>
                  </a:cubicBezTo>
                  <a:cubicBezTo>
                    <a:pt x="144400" y="2954968"/>
                    <a:pt x="174522" y="2953832"/>
                    <a:pt x="241451" y="3034146"/>
                  </a:cubicBezTo>
                  <a:cubicBezTo>
                    <a:pt x="309079" y="3266012"/>
                    <a:pt x="288252" y="3165321"/>
                    <a:pt x="316265" y="3333404"/>
                  </a:cubicBezTo>
                  <a:cubicBezTo>
                    <a:pt x="299640" y="3374968"/>
                    <a:pt x="287096" y="3418407"/>
                    <a:pt x="266389" y="3458095"/>
                  </a:cubicBezTo>
                  <a:cubicBezTo>
                    <a:pt x="253572" y="3482661"/>
                    <a:pt x="230962" y="3500953"/>
                    <a:pt x="216513" y="3524597"/>
                  </a:cubicBezTo>
                  <a:cubicBezTo>
                    <a:pt x="182766" y="3579819"/>
                    <a:pt x="171762" y="3616224"/>
                    <a:pt x="150011" y="3674226"/>
                  </a:cubicBezTo>
                  <a:lnTo>
                    <a:pt x="216513" y="3865419"/>
                  </a:lnTo>
                  <a:cubicBezTo>
                    <a:pt x="235852" y="3920857"/>
                    <a:pt x="262400" y="3974262"/>
                    <a:pt x="274702" y="4031673"/>
                  </a:cubicBezTo>
                  <a:lnTo>
                    <a:pt x="299640" y="4148051"/>
                  </a:lnTo>
                  <a:cubicBezTo>
                    <a:pt x="291327" y="4250575"/>
                    <a:pt x="288425" y="4353681"/>
                    <a:pt x="274702" y="4455622"/>
                  </a:cubicBezTo>
                  <a:cubicBezTo>
                    <a:pt x="268963" y="4498254"/>
                    <a:pt x="239065" y="4537363"/>
                    <a:pt x="241451" y="4580313"/>
                  </a:cubicBezTo>
                  <a:cubicBezTo>
                    <a:pt x="248805" y="4712695"/>
                    <a:pt x="267418" y="4724993"/>
                    <a:pt x="324578" y="4796444"/>
                  </a:cubicBezTo>
                  <a:cubicBezTo>
                    <a:pt x="319036" y="4832466"/>
                    <a:pt x="323034" y="4871330"/>
                    <a:pt x="307953" y="4904509"/>
                  </a:cubicBezTo>
                  <a:cubicBezTo>
                    <a:pt x="273321" y="4980700"/>
                    <a:pt x="197136" y="5074301"/>
                    <a:pt x="141698" y="5145579"/>
                  </a:cubicBezTo>
                  <a:cubicBezTo>
                    <a:pt x="136156" y="5167746"/>
                    <a:pt x="124502" y="5189238"/>
                    <a:pt x="125073" y="5212080"/>
                  </a:cubicBezTo>
                  <a:cubicBezTo>
                    <a:pt x="127299" y="5301110"/>
                    <a:pt x="110183" y="5398432"/>
                    <a:pt x="150011" y="5478088"/>
                  </a:cubicBezTo>
                  <a:cubicBezTo>
                    <a:pt x="161105" y="5500276"/>
                    <a:pt x="185656" y="5557973"/>
                    <a:pt x="208200" y="5586153"/>
                  </a:cubicBezTo>
                  <a:cubicBezTo>
                    <a:pt x="231570" y="5615365"/>
                    <a:pt x="225517" y="5591578"/>
                    <a:pt x="249763" y="5636029"/>
                  </a:cubicBezTo>
                  <a:cubicBezTo>
                    <a:pt x="259868" y="5654555"/>
                    <a:pt x="266131" y="5674935"/>
                    <a:pt x="274702" y="5694219"/>
                  </a:cubicBezTo>
                  <a:cubicBezTo>
                    <a:pt x="277218" y="5699881"/>
                    <a:pt x="280243" y="5705302"/>
                    <a:pt x="283014" y="571084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325112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algn="l"/>
            <a:fld id="{00000000-1234-1234-1234-123412341234}" type="slidenum">
              <a:rPr lang="es-PE" smtClean="0"/>
              <a:pPr algn="l"/>
              <a:t>15</a:t>
            </a:fld>
            <a:endParaRPr lang="es-PE"/>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76" y="583582"/>
            <a:ext cx="5653491" cy="3768993"/>
          </a:xfrm>
          <a:prstGeom prst="rect">
            <a:avLst/>
          </a:prstGeom>
        </p:spPr>
      </p:pic>
      <p:sp>
        <p:nvSpPr>
          <p:cNvPr id="4" name="CuadroTexto 3"/>
          <p:cNvSpPr txBox="1"/>
          <p:nvPr/>
        </p:nvSpPr>
        <p:spPr>
          <a:xfrm>
            <a:off x="513579" y="214765"/>
            <a:ext cx="6568157" cy="830997"/>
          </a:xfrm>
          <a:prstGeom prst="rect">
            <a:avLst/>
          </a:prstGeom>
          <a:solidFill>
            <a:schemeClr val="tx2">
              <a:lumMod val="50000"/>
            </a:schemeClr>
          </a:solidFill>
        </p:spPr>
        <p:txBody>
          <a:bodyPr wrap="square" rtlCol="0">
            <a:spAutoFit/>
          </a:bodyPr>
          <a:lstStyle/>
          <a:p>
            <a:pPr algn="ctr"/>
            <a:r>
              <a:rPr lang="es-PE" sz="2400" b="1" dirty="0">
                <a:solidFill>
                  <a:srgbClr val="FFFF00"/>
                </a:solidFill>
                <a:latin typeface="Tahoma" panose="020B0604030504040204" pitchFamily="34" charset="0"/>
                <a:ea typeface="Tahoma" panose="020B0604030504040204" pitchFamily="34" charset="0"/>
                <a:cs typeface="Tahoma" panose="020B0604030504040204" pitchFamily="34" charset="0"/>
              </a:rPr>
              <a:t>ERROR HUMANO  EN  ATENCION SANITARIA</a:t>
            </a:r>
          </a:p>
        </p:txBody>
      </p:sp>
      <p:sp>
        <p:nvSpPr>
          <p:cNvPr id="5" name="CuadroTexto 4"/>
          <p:cNvSpPr txBox="1"/>
          <p:nvPr/>
        </p:nvSpPr>
        <p:spPr>
          <a:xfrm>
            <a:off x="6251643" y="1028901"/>
            <a:ext cx="5382637" cy="789896"/>
          </a:xfrm>
          <a:prstGeom prst="rect">
            <a:avLst/>
          </a:prstGeom>
          <a:solidFill>
            <a:schemeClr val="accent5">
              <a:lumMod val="50000"/>
            </a:schemeClr>
          </a:solidFill>
        </p:spPr>
        <p:txBody>
          <a:bodyPr wrap="square" rtlCol="0">
            <a:spAutoFit/>
          </a:bodyPr>
          <a:lstStyle/>
          <a:p>
            <a:pPr algn="ctr"/>
            <a:r>
              <a:rPr lang="es-PE" sz="2133" b="1" dirty="0">
                <a:solidFill>
                  <a:srgbClr val="FFFF00"/>
                </a:solidFill>
                <a:latin typeface="Tahoma" panose="020B0604030504040204" pitchFamily="34" charset="0"/>
                <a:ea typeface="Tahoma" panose="020B0604030504040204" pitchFamily="34" charset="0"/>
                <a:cs typeface="Tahoma" panose="020B0604030504040204" pitchFamily="34" charset="0"/>
              </a:rPr>
              <a:t>FALTA DE CONCIENCIA  </a:t>
            </a:r>
            <a:r>
              <a:rPr lang="es-PE" sz="2400" b="1" dirty="0">
                <a:solidFill>
                  <a:srgbClr val="FFFF00"/>
                </a:solidFill>
                <a:latin typeface="Tahoma" panose="020B0604030504040204" pitchFamily="34" charset="0"/>
                <a:ea typeface="Tahoma" panose="020B0604030504040204" pitchFamily="34" charset="0"/>
                <a:cs typeface="Tahoma" panose="020B0604030504040204" pitchFamily="34" charset="0"/>
              </a:rPr>
              <a:t>SITUACIONAL</a:t>
            </a:r>
            <a:endParaRPr lang="es-PE" sz="2133"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CuadroTexto 5"/>
          <p:cNvSpPr txBox="1"/>
          <p:nvPr/>
        </p:nvSpPr>
        <p:spPr>
          <a:xfrm>
            <a:off x="6251643" y="2757317"/>
            <a:ext cx="5784715" cy="830997"/>
          </a:xfrm>
          <a:prstGeom prst="rect">
            <a:avLst/>
          </a:prstGeom>
          <a:solidFill>
            <a:schemeClr val="accent5">
              <a:lumMod val="50000"/>
            </a:schemeClr>
          </a:solidFill>
        </p:spPr>
        <p:txBody>
          <a:bodyPr wrap="square" rtlCol="0">
            <a:spAutoFit/>
          </a:bodyPr>
          <a:lstStyle/>
          <a:p>
            <a:pPr algn="ctr"/>
            <a:r>
              <a:rPr lang="es-PE" sz="2400" b="1" dirty="0">
                <a:solidFill>
                  <a:srgbClr val="FFFF00"/>
                </a:solidFill>
                <a:latin typeface="Tahoma" panose="020B0604030504040204" pitchFamily="34" charset="0"/>
                <a:ea typeface="Tahoma" panose="020B0604030504040204" pitchFamily="34" charset="0"/>
                <a:cs typeface="Tahoma" panose="020B0604030504040204" pitchFamily="34" charset="0"/>
              </a:rPr>
              <a:t>CONCIENCIA INADECUADA DE LA SITUACION</a:t>
            </a:r>
          </a:p>
        </p:txBody>
      </p:sp>
      <p:sp>
        <p:nvSpPr>
          <p:cNvPr id="7" name="Rectángulo redondeado 6"/>
          <p:cNvSpPr/>
          <p:nvPr/>
        </p:nvSpPr>
        <p:spPr>
          <a:xfrm>
            <a:off x="369384" y="3839494"/>
            <a:ext cx="11335965" cy="1527143"/>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400" b="1" dirty="0">
                <a:solidFill>
                  <a:schemeClr val="bg1"/>
                </a:solidFill>
                <a:latin typeface="Tahoma" panose="020B0604030504040204" pitchFamily="34" charset="0"/>
                <a:ea typeface="Tahoma" panose="020B0604030504040204" pitchFamily="34" charset="0"/>
                <a:cs typeface="Tahoma" panose="020B0604030504040204" pitchFamily="34" charset="0"/>
              </a:rPr>
              <a:t>La conciencia de situación es saber lo que está sucediendo alrededor. El conocimiento de la situación implica la percepción, comprensión e integración de información ambiental dinámica para la toma de decisiones.</a:t>
            </a:r>
          </a:p>
        </p:txBody>
      </p:sp>
      <p:pic>
        <p:nvPicPr>
          <p:cNvPr id="8" name="Imagen 7"/>
          <p:cNvPicPr>
            <a:picLocks noChangeAspect="1"/>
          </p:cNvPicPr>
          <p:nvPr/>
        </p:nvPicPr>
        <p:blipFill>
          <a:blip r:embed="rId3"/>
          <a:stretch>
            <a:fillRect/>
          </a:stretch>
        </p:blipFill>
        <p:spPr>
          <a:xfrm>
            <a:off x="843125" y="5635275"/>
            <a:ext cx="10388484" cy="1007960"/>
          </a:xfrm>
          <a:prstGeom prst="rect">
            <a:avLst/>
          </a:prstGeom>
          <a:noFill/>
        </p:spPr>
      </p:pic>
    </p:spTree>
    <p:extLst>
      <p:ext uri="{BB962C8B-B14F-4D97-AF65-F5344CB8AC3E}">
        <p14:creationId xmlns:p14="http://schemas.microsoft.com/office/powerpoint/2010/main" val="704327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6CAAA95-32D9-4726-A23C-DE033511FC4E}"/>
              </a:ext>
            </a:extLst>
          </p:cNvPr>
          <p:cNvGraphicFramePr/>
          <p:nvPr>
            <p:extLst>
              <p:ext uri="{D42A27DB-BD31-4B8C-83A1-F6EECF244321}">
                <p14:modId xmlns:p14="http://schemas.microsoft.com/office/powerpoint/2010/main" val="597197674"/>
              </p:ext>
            </p:extLst>
          </p:nvPr>
        </p:nvGraphicFramePr>
        <p:xfrm>
          <a:off x="-443571" y="51894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7D233765-CE5B-44BE-A0E8-1AFF7A2A6E5A}"/>
              </a:ext>
            </a:extLst>
          </p:cNvPr>
          <p:cNvSpPr txBox="1"/>
          <p:nvPr/>
        </p:nvSpPr>
        <p:spPr>
          <a:xfrm>
            <a:off x="7447581" y="2676258"/>
            <a:ext cx="3880883" cy="2677656"/>
          </a:xfrm>
          <a:prstGeom prst="rect">
            <a:avLst/>
          </a:prstGeom>
          <a:solidFill>
            <a:srgbClr val="FFC000"/>
          </a:solidFill>
          <a:scene3d>
            <a:camera prst="orthographicFront"/>
            <a:lightRig rig="threePt" dir="t"/>
          </a:scene3d>
          <a:sp3d>
            <a:bevelT/>
          </a:sp3d>
        </p:spPr>
        <p:txBody>
          <a:bodyPr wrap="square" rtlCol="0">
            <a:spAutoFit/>
          </a:bodyPr>
          <a:lstStyle/>
          <a:p>
            <a:pPr algn="just"/>
            <a:r>
              <a:rPr lang="es-MX" sz="2800" dirty="0"/>
              <a:t>Una forma gráfica sencilla de comprender la conciencia de la situación (</a:t>
            </a:r>
            <a:r>
              <a:rPr lang="es-MX" sz="2800" b="1" dirty="0"/>
              <a:t>CS</a:t>
            </a:r>
            <a:r>
              <a:rPr lang="es-MX" sz="2800" dirty="0"/>
              <a:t>) y apreciar que se trata de un proceso dinámico</a:t>
            </a:r>
            <a:endParaRPr lang="es-PE" sz="2800" dirty="0"/>
          </a:p>
        </p:txBody>
      </p:sp>
      <p:sp>
        <p:nvSpPr>
          <p:cNvPr id="2" name="CuadroTexto 1">
            <a:extLst>
              <a:ext uri="{FF2B5EF4-FFF2-40B4-BE49-F238E27FC236}">
                <a16:creationId xmlns:a16="http://schemas.microsoft.com/office/drawing/2014/main" id="{793C56DD-EAD7-4091-B79F-C4F2CBE939A3}"/>
              </a:ext>
            </a:extLst>
          </p:cNvPr>
          <p:cNvSpPr txBox="1"/>
          <p:nvPr/>
        </p:nvSpPr>
        <p:spPr>
          <a:xfrm>
            <a:off x="3200464" y="3323973"/>
            <a:ext cx="839930" cy="584775"/>
          </a:xfrm>
          <a:prstGeom prst="rect">
            <a:avLst/>
          </a:prstGeom>
          <a:noFill/>
        </p:spPr>
        <p:txBody>
          <a:bodyPr wrap="square" rtlCol="0">
            <a:spAutoFit/>
          </a:bodyPr>
          <a:lstStyle/>
          <a:p>
            <a:pPr algn="ctr"/>
            <a:r>
              <a:rPr lang="es-MX" sz="3200" b="1" dirty="0">
                <a:ln w="0"/>
                <a:effectLst>
                  <a:outerShdw blurRad="38100" dist="19050" dir="2700000" algn="tl" rotWithShape="0">
                    <a:schemeClr val="dk1">
                      <a:alpha val="40000"/>
                    </a:schemeClr>
                  </a:outerShdw>
                </a:effectLst>
              </a:rPr>
              <a:t>CS</a:t>
            </a:r>
            <a:endParaRPr lang="es-PE" sz="3200" b="1" dirty="0">
              <a:ln w="0"/>
              <a:effectLst>
                <a:outerShdw blurRad="38100" dist="19050" dir="2700000" algn="tl" rotWithShape="0">
                  <a:schemeClr val="dk1">
                    <a:alpha val="40000"/>
                  </a:schemeClr>
                </a:outerShdw>
              </a:effectLst>
            </a:endParaRPr>
          </a:p>
        </p:txBody>
      </p:sp>
      <p:pic>
        <p:nvPicPr>
          <p:cNvPr id="3" name="Imagen 2">
            <a:extLst>
              <a:ext uri="{FF2B5EF4-FFF2-40B4-BE49-F238E27FC236}">
                <a16:creationId xmlns:a16="http://schemas.microsoft.com/office/drawing/2014/main" id="{5C9B8FFC-94A0-4E89-A853-F92A1E62D333}"/>
              </a:ext>
            </a:extLst>
          </p:cNvPr>
          <p:cNvPicPr>
            <a:picLocks noChangeAspect="1"/>
          </p:cNvPicPr>
          <p:nvPr/>
        </p:nvPicPr>
        <p:blipFill>
          <a:blip r:embed="rId7"/>
          <a:stretch>
            <a:fillRect/>
          </a:stretch>
        </p:blipFill>
        <p:spPr>
          <a:xfrm>
            <a:off x="8144150" y="576699"/>
            <a:ext cx="2247900" cy="1714500"/>
          </a:xfrm>
          <a:prstGeom prst="ellipse">
            <a:avLst/>
          </a:prstGeom>
          <a:ln>
            <a:noFill/>
          </a:ln>
          <a:effectLst>
            <a:softEdge rad="112500"/>
          </a:effectLst>
        </p:spPr>
      </p:pic>
    </p:spTree>
    <p:extLst>
      <p:ext uri="{BB962C8B-B14F-4D97-AF65-F5344CB8AC3E}">
        <p14:creationId xmlns:p14="http://schemas.microsoft.com/office/powerpoint/2010/main" val="3476698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algn="l"/>
            <a:fld id="{00000000-1234-1234-1234-123412341234}" type="slidenum">
              <a:rPr lang="es-PE" smtClean="0"/>
              <a:pPr algn="l"/>
              <a:t>17</a:t>
            </a:fld>
            <a:endParaRPr lang="es-PE"/>
          </a:p>
        </p:txBody>
      </p:sp>
      <p:sp>
        <p:nvSpPr>
          <p:cNvPr id="3" name="Rectángulo redondeado 2"/>
          <p:cNvSpPr/>
          <p:nvPr/>
        </p:nvSpPr>
        <p:spPr>
          <a:xfrm>
            <a:off x="2516221" y="531779"/>
            <a:ext cx="9299643" cy="959796"/>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rgbClr val="FFFF00"/>
                </a:solidFill>
                <a:latin typeface="Tahoma" panose="020B0604030504040204" pitchFamily="34" charset="0"/>
                <a:ea typeface="Tahoma" panose="020B0604030504040204" pitchFamily="34" charset="0"/>
                <a:cs typeface="Tahoma" panose="020B0604030504040204" pitchFamily="34" charset="0"/>
              </a:rPr>
              <a:t>NIVEL 1: PERCEPCIÓN DE LOS ELEMENTOS DEL ENTORNO</a:t>
            </a:r>
          </a:p>
        </p:txBody>
      </p:sp>
      <p:sp>
        <p:nvSpPr>
          <p:cNvPr id="4" name="CuadroTexto 3"/>
          <p:cNvSpPr txBox="1"/>
          <p:nvPr/>
        </p:nvSpPr>
        <p:spPr>
          <a:xfrm>
            <a:off x="256808" y="2335642"/>
            <a:ext cx="5307413" cy="3046988"/>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s-PE" sz="2400" dirty="0">
                <a:latin typeface="Tahoma" panose="020B0604030504040204" pitchFamily="34" charset="0"/>
                <a:ea typeface="Tahoma" panose="020B0604030504040204" pitchFamily="34" charset="0"/>
                <a:cs typeface="Tahoma" panose="020B0604030504040204" pitchFamily="34" charset="0"/>
              </a:rPr>
              <a:t>Examinar a un paciente.</a:t>
            </a:r>
          </a:p>
          <a:p>
            <a:pPr marL="342900" indent="-342900">
              <a:buClr>
                <a:schemeClr val="tx1"/>
              </a:buClr>
              <a:buFont typeface="Arial" panose="020B0604020202020204" pitchFamily="34" charset="0"/>
              <a:buChar char="•"/>
            </a:pPr>
            <a:r>
              <a:rPr lang="es-PE" sz="2400" dirty="0">
                <a:latin typeface="Tahoma" panose="020B0604030504040204" pitchFamily="34" charset="0"/>
                <a:ea typeface="Tahoma" panose="020B0604030504040204" pitchFamily="34" charset="0"/>
                <a:cs typeface="Tahoma" panose="020B0604030504040204" pitchFamily="34" charset="0"/>
              </a:rPr>
              <a:t>Leer un historia clínica.</a:t>
            </a:r>
          </a:p>
          <a:p>
            <a:pPr marL="342900" indent="-342900">
              <a:buClr>
                <a:schemeClr val="tx1"/>
              </a:buClr>
              <a:buFont typeface="Arial" panose="020B0604020202020204" pitchFamily="34" charset="0"/>
              <a:buChar char="•"/>
            </a:pPr>
            <a:r>
              <a:rPr lang="es-PE" sz="2400" dirty="0">
                <a:latin typeface="Tahoma" panose="020B0604030504040204" pitchFamily="34" charset="0"/>
                <a:ea typeface="Tahoma" panose="020B0604030504040204" pitchFamily="34" charset="0"/>
                <a:cs typeface="Tahoma" panose="020B0604030504040204" pitchFamily="34" charset="0"/>
              </a:rPr>
              <a:t>Interpretar los resultados de las pruebas de laboratorio. </a:t>
            </a:r>
          </a:p>
          <a:p>
            <a:pPr marL="342900" indent="-342900">
              <a:buClr>
                <a:schemeClr val="tx1"/>
              </a:buClr>
              <a:buFont typeface="Arial" panose="020B0604020202020204" pitchFamily="34" charset="0"/>
              <a:buChar char="•"/>
            </a:pPr>
            <a:r>
              <a:rPr lang="es-PE" sz="2400" dirty="0">
                <a:latin typeface="Tahoma" panose="020B0604030504040204" pitchFamily="34" charset="0"/>
                <a:ea typeface="Tahoma" panose="020B0604030504040204" pitchFamily="34" charset="0"/>
                <a:cs typeface="Tahoma" panose="020B0604030504040204" pitchFamily="34" charset="0"/>
              </a:rPr>
              <a:t>Escuchar los comentarios de otros miembros del equipo.</a:t>
            </a:r>
          </a:p>
          <a:p>
            <a:pPr marL="342900" indent="-342900">
              <a:buClr>
                <a:schemeClr val="tx1"/>
              </a:buClr>
              <a:buFont typeface="Arial" panose="020B0604020202020204" pitchFamily="34" charset="0"/>
              <a:buChar char="•"/>
            </a:pPr>
            <a:r>
              <a:rPr lang="es-PE" sz="2400" dirty="0">
                <a:latin typeface="Tahoma" panose="020B0604030504040204" pitchFamily="34" charset="0"/>
                <a:ea typeface="Tahoma" panose="020B0604030504040204" pitchFamily="34" charset="0"/>
                <a:cs typeface="Tahoma" panose="020B0604030504040204" pitchFamily="34" charset="0"/>
              </a:rPr>
              <a:t>Conocer al paciente y su entorno </a:t>
            </a:r>
          </a:p>
          <a:p>
            <a:pPr marL="342900" indent="-342900">
              <a:buClr>
                <a:schemeClr val="tx1"/>
              </a:buClr>
              <a:buFont typeface="Arial" panose="020B0604020202020204" pitchFamily="34" charset="0"/>
              <a:buChar char="•"/>
            </a:pPr>
            <a:r>
              <a:rPr lang="es-PE" sz="2400" dirty="0">
                <a:latin typeface="Tahoma" panose="020B0604030504040204" pitchFamily="34" charset="0"/>
                <a:ea typeface="Tahoma" panose="020B0604030504040204" pitchFamily="34" charset="0"/>
                <a:cs typeface="Tahoma" panose="020B0604030504040204" pitchFamily="34" charset="0"/>
              </a:rPr>
              <a:t>Etc.</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221" y="1872575"/>
            <a:ext cx="6502400" cy="3657600"/>
          </a:xfrm>
          <a:prstGeom prst="rect">
            <a:avLst/>
          </a:prstGeom>
        </p:spPr>
      </p:pic>
    </p:spTree>
    <p:extLst>
      <p:ext uri="{BB962C8B-B14F-4D97-AF65-F5344CB8AC3E}">
        <p14:creationId xmlns:p14="http://schemas.microsoft.com/office/powerpoint/2010/main" val="1396036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algn="l"/>
            <a:fld id="{00000000-1234-1234-1234-123412341234}" type="slidenum">
              <a:rPr lang="es-PE" smtClean="0"/>
              <a:pPr algn="l"/>
              <a:t>18</a:t>
            </a:fld>
            <a:endParaRPr lang="es-PE"/>
          </a:p>
        </p:txBody>
      </p:sp>
      <p:sp>
        <p:nvSpPr>
          <p:cNvPr id="3" name="Rectángulo redondeado 2"/>
          <p:cNvSpPr/>
          <p:nvPr/>
        </p:nvSpPr>
        <p:spPr>
          <a:xfrm>
            <a:off x="4487694" y="518809"/>
            <a:ext cx="7276289" cy="959796"/>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rgbClr val="FFFF00"/>
                </a:solidFill>
                <a:latin typeface="Tahoma" panose="020B0604030504040204" pitchFamily="34" charset="0"/>
                <a:ea typeface="Tahoma" panose="020B0604030504040204" pitchFamily="34" charset="0"/>
                <a:cs typeface="Tahoma" panose="020B0604030504040204" pitchFamily="34" charset="0"/>
              </a:rPr>
              <a:t>NIVEL 2: COMPRENSIÓN DE LA SITUACIÓN</a:t>
            </a:r>
          </a:p>
        </p:txBody>
      </p:sp>
      <p:sp>
        <p:nvSpPr>
          <p:cNvPr id="4" name="CuadroTexto 3"/>
          <p:cNvSpPr txBox="1"/>
          <p:nvPr/>
        </p:nvSpPr>
        <p:spPr>
          <a:xfrm>
            <a:off x="259345" y="1634424"/>
            <a:ext cx="5653757" cy="4093428"/>
          </a:xfrm>
          <a:prstGeom prst="rect">
            <a:avLst/>
          </a:prstGeom>
          <a:solidFill>
            <a:schemeClr val="bg2"/>
          </a:solidFill>
        </p:spPr>
        <p:txBody>
          <a:bodyPr wrap="square" rtlCol="0">
            <a:spAutoFit/>
          </a:bodyPr>
          <a:lstStyle/>
          <a:p>
            <a:r>
              <a:rPr lang="es-PE" sz="2000" dirty="0">
                <a:latin typeface="Tahoma" panose="020B0604030504040204" pitchFamily="34" charset="0"/>
                <a:ea typeface="Tahoma" panose="020B0604030504040204" pitchFamily="34" charset="0"/>
                <a:cs typeface="Tahoma" panose="020B0604030504040204" pitchFamily="34" charset="0"/>
              </a:rPr>
              <a:t>Implica:</a:t>
            </a:r>
          </a:p>
          <a:p>
            <a:pPr marL="380990" indent="-380990">
              <a:buClr>
                <a:schemeClr val="tx1"/>
              </a:buClr>
              <a:buFont typeface="Wingdings" panose="05000000000000000000" pitchFamily="2" charset="2"/>
              <a:buChar char="§"/>
            </a:pPr>
            <a:r>
              <a:rPr lang="es-PE" sz="2000" dirty="0">
                <a:latin typeface="Tahoma" panose="020B0604030504040204" pitchFamily="34" charset="0"/>
                <a:ea typeface="Tahoma" panose="020B0604030504040204" pitchFamily="34" charset="0"/>
                <a:cs typeface="Tahoma" panose="020B0604030504040204" pitchFamily="34" charset="0"/>
              </a:rPr>
              <a:t>Comprender.</a:t>
            </a:r>
          </a:p>
          <a:p>
            <a:pPr marL="380990" indent="-380990">
              <a:buClr>
                <a:schemeClr val="tx1"/>
              </a:buClr>
              <a:buFont typeface="Wingdings" panose="05000000000000000000" pitchFamily="2" charset="2"/>
              <a:buChar char="§"/>
            </a:pPr>
            <a:r>
              <a:rPr lang="es-PE" sz="2000" dirty="0">
                <a:latin typeface="Tahoma" panose="020B0604030504040204" pitchFamily="34" charset="0"/>
                <a:ea typeface="Tahoma" panose="020B0604030504040204" pitchFamily="34" charset="0"/>
                <a:cs typeface="Tahoma" panose="020B0604030504040204" pitchFamily="34" charset="0"/>
              </a:rPr>
              <a:t>Analizar</a:t>
            </a:r>
          </a:p>
          <a:p>
            <a:pPr marL="380990" indent="-380990">
              <a:buClr>
                <a:schemeClr val="tx1"/>
              </a:buClr>
              <a:buFont typeface="Wingdings" panose="05000000000000000000" pitchFamily="2" charset="2"/>
              <a:buChar char="§"/>
            </a:pPr>
            <a:r>
              <a:rPr lang="es-PE" sz="2000" dirty="0">
                <a:latin typeface="Tahoma" panose="020B0604030504040204" pitchFamily="34" charset="0"/>
                <a:ea typeface="Tahoma" panose="020B0604030504040204" pitchFamily="34" charset="0"/>
                <a:cs typeface="Tahoma" panose="020B0604030504040204" pitchFamily="34" charset="0"/>
              </a:rPr>
              <a:t>Clasificar</a:t>
            </a:r>
          </a:p>
          <a:p>
            <a:pPr marL="380990" indent="-380990">
              <a:buClr>
                <a:schemeClr val="tx1"/>
              </a:buClr>
              <a:buFont typeface="Wingdings" panose="05000000000000000000" pitchFamily="2" charset="2"/>
              <a:buChar char="§"/>
            </a:pPr>
            <a:r>
              <a:rPr lang="es-PE" sz="2000" dirty="0">
                <a:latin typeface="Tahoma" panose="020B0604030504040204" pitchFamily="34" charset="0"/>
                <a:ea typeface="Tahoma" panose="020B0604030504040204" pitchFamily="34" charset="0"/>
                <a:cs typeface="Tahoma" panose="020B0604030504040204" pitchFamily="34" charset="0"/>
              </a:rPr>
              <a:t>Integrar la información que se percibe, como base para la posterior toma de decisiones. </a:t>
            </a:r>
          </a:p>
          <a:p>
            <a:r>
              <a:rPr lang="es-PE" sz="2000" dirty="0">
                <a:latin typeface="Tahoma" panose="020B0604030504040204" pitchFamily="34" charset="0"/>
                <a:ea typeface="Tahoma" panose="020B0604030504040204" pitchFamily="34" charset="0"/>
                <a:cs typeface="Tahoma" panose="020B0604030504040204" pitchFamily="34" charset="0"/>
              </a:rPr>
              <a:t>Si no se puede procesar la información de manera efectiva y eficiente, se puede perder el enfoque fácilmente. </a:t>
            </a:r>
          </a:p>
          <a:p>
            <a:r>
              <a:rPr lang="es-PE" sz="2000" dirty="0">
                <a:latin typeface="Tahoma" panose="020B0604030504040204" pitchFamily="34" charset="0"/>
                <a:ea typeface="Tahoma" panose="020B0604030504040204" pitchFamily="34" charset="0"/>
                <a:cs typeface="Tahoma" panose="020B0604030504040204" pitchFamily="34" charset="0"/>
              </a:rPr>
              <a:t>Este paso ayuda a identificar lo que es relevante y a descartar lo que no lo es, analizando, evaluando y tomando las medidas adecuadas según lo exige la situación.</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1760" y="2007960"/>
            <a:ext cx="5973509" cy="4473315"/>
          </a:xfrm>
          <a:prstGeom prst="rect">
            <a:avLst/>
          </a:prstGeom>
        </p:spPr>
      </p:pic>
    </p:spTree>
    <p:extLst>
      <p:ext uri="{BB962C8B-B14F-4D97-AF65-F5344CB8AC3E}">
        <p14:creationId xmlns:p14="http://schemas.microsoft.com/office/powerpoint/2010/main" val="257122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algn="l"/>
            <a:fld id="{00000000-1234-1234-1234-123412341234}" type="slidenum">
              <a:rPr lang="es-PE" smtClean="0"/>
              <a:pPr algn="l"/>
              <a:t>19</a:t>
            </a:fld>
            <a:endParaRPr lang="es-PE"/>
          </a:p>
        </p:txBody>
      </p:sp>
      <p:sp>
        <p:nvSpPr>
          <p:cNvPr id="3" name="Rectángulo redondeado 2"/>
          <p:cNvSpPr/>
          <p:nvPr/>
        </p:nvSpPr>
        <p:spPr>
          <a:xfrm>
            <a:off x="3631660" y="453958"/>
            <a:ext cx="8300936" cy="881975"/>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667" b="1">
                <a:solidFill>
                  <a:srgbClr val="FFFF00"/>
                </a:solidFill>
                <a:latin typeface="Tahoma" panose="020B0604030504040204" pitchFamily="34" charset="0"/>
                <a:ea typeface="Tahoma" panose="020B0604030504040204" pitchFamily="34" charset="0"/>
                <a:cs typeface="Tahoma" panose="020B0604030504040204" pitchFamily="34" charset="0"/>
              </a:rPr>
              <a:t>Nivel 3: Capacidad de proyectar o predecir lo que puede suceder en un futuro próximo</a:t>
            </a:r>
          </a:p>
        </p:txBody>
      </p:sp>
      <p:sp>
        <p:nvSpPr>
          <p:cNvPr id="4" name="CuadroTexto 3"/>
          <p:cNvSpPr txBox="1"/>
          <p:nvPr/>
        </p:nvSpPr>
        <p:spPr>
          <a:xfrm>
            <a:off x="259404" y="1210710"/>
            <a:ext cx="5112375" cy="4893647"/>
          </a:xfrm>
          <a:prstGeom prst="rect">
            <a:avLst/>
          </a:prstGeom>
          <a:solidFill>
            <a:schemeClr val="bg2"/>
          </a:solidFill>
        </p:spPr>
        <p:txBody>
          <a:bodyPr wrap="square" rtlCol="0">
            <a:spAutoFit/>
          </a:bodyPr>
          <a:lstStyle/>
          <a:p>
            <a:pPr marL="342900" indent="-342900">
              <a:buClr>
                <a:schemeClr val="tx1"/>
              </a:buClr>
              <a:buFont typeface="Wingdings" panose="05000000000000000000" pitchFamily="2" charset="2"/>
              <a:buChar char="§"/>
            </a:pPr>
            <a:r>
              <a:rPr lang="es-PE" sz="2400" dirty="0">
                <a:latin typeface="Tahoma" panose="020B0604030504040204" pitchFamily="34" charset="0"/>
                <a:ea typeface="Tahoma" panose="020B0604030504040204" pitchFamily="34" charset="0"/>
                <a:cs typeface="Tahoma" panose="020B0604030504040204" pitchFamily="34" charset="0"/>
              </a:rPr>
              <a:t>Nivel crítico:</a:t>
            </a:r>
          </a:p>
          <a:p>
            <a:pPr marL="380990" indent="-380990">
              <a:buClr>
                <a:schemeClr val="tx1"/>
              </a:buClr>
              <a:buFont typeface="Wingdings" panose="05000000000000000000" pitchFamily="2" charset="2"/>
              <a:buChar char="§"/>
            </a:pPr>
            <a:r>
              <a:rPr lang="es-PE" sz="2400" dirty="0">
                <a:latin typeface="Tahoma" panose="020B0604030504040204" pitchFamily="34" charset="0"/>
                <a:ea typeface="Tahoma" panose="020B0604030504040204" pitchFamily="34" charset="0"/>
                <a:cs typeface="Tahoma" panose="020B0604030504040204" pitchFamily="34" charset="0"/>
              </a:rPr>
              <a:t>Permite una actitud y respuesta proactiva,</a:t>
            </a:r>
          </a:p>
          <a:p>
            <a:pPr marL="380990" indent="-380990">
              <a:buClr>
                <a:schemeClr val="tx1"/>
              </a:buClr>
              <a:buFont typeface="Wingdings" panose="05000000000000000000" pitchFamily="2" charset="2"/>
              <a:buChar char="§"/>
            </a:pPr>
            <a:r>
              <a:rPr lang="es-PE" sz="2400" dirty="0">
                <a:latin typeface="Tahoma" panose="020B0604030504040204" pitchFamily="34" charset="0"/>
                <a:ea typeface="Tahoma" panose="020B0604030504040204" pitchFamily="34" charset="0"/>
                <a:cs typeface="Tahoma" panose="020B0604030504040204" pitchFamily="34" charset="0"/>
              </a:rPr>
              <a:t>Consiste en la capacidad de anticipar riesgos en lugar de responder siempre de manera reactiva a los distintos eventos que se presentan, tanto esperados como inesperados. </a:t>
            </a:r>
          </a:p>
          <a:p>
            <a:pPr marL="380990" indent="-380990">
              <a:buClr>
                <a:schemeClr val="tx1"/>
              </a:buClr>
              <a:buFont typeface="Wingdings" panose="05000000000000000000" pitchFamily="2" charset="2"/>
              <a:buChar char="§"/>
            </a:pPr>
            <a:r>
              <a:rPr lang="es-PE" sz="2400" dirty="0">
                <a:latin typeface="Tahoma" panose="020B0604030504040204" pitchFamily="34" charset="0"/>
                <a:ea typeface="Tahoma" panose="020B0604030504040204" pitchFamily="34" charset="0"/>
                <a:cs typeface="Tahoma" panose="020B0604030504040204" pitchFamily="34" charset="0"/>
              </a:rPr>
              <a:t>Consiste, por ejemplo, en estimar la cantidad de tiempo que puede tomar resolver estos eventos potenciales.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245" y="1720954"/>
            <a:ext cx="6500619" cy="4323165"/>
          </a:xfrm>
          <a:prstGeom prst="rect">
            <a:avLst/>
          </a:prstGeom>
        </p:spPr>
      </p:pic>
    </p:spTree>
    <p:extLst>
      <p:ext uri="{BB962C8B-B14F-4D97-AF65-F5344CB8AC3E}">
        <p14:creationId xmlns:p14="http://schemas.microsoft.com/office/powerpoint/2010/main" val="373350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7B79677-61E8-D337-0162-637B455EF297}"/>
              </a:ext>
            </a:extLst>
          </p:cNvPr>
          <p:cNvSpPr>
            <a:spLocks noGrp="1"/>
          </p:cNvSpPr>
          <p:nvPr>
            <p:ph type="sldNum" sz="quarter" idx="13"/>
          </p:nvPr>
        </p:nvSpPr>
        <p:spPr/>
        <p:txBody>
          <a:bodyPr/>
          <a:lstStyle/>
          <a:p>
            <a:pPr rtl="0"/>
            <a:fld id="{19B51A1E-902D-48AF-9020-955120F399B6}" type="slidenum">
              <a:rPr lang="es-ES" noProof="0" smtClean="0"/>
              <a:pPr rtl="0"/>
              <a:t>2</a:t>
            </a:fld>
            <a:endParaRPr lang="es-ES" noProof="0"/>
          </a:p>
        </p:txBody>
      </p:sp>
      <p:sp>
        <p:nvSpPr>
          <p:cNvPr id="4" name="Título 3">
            <a:extLst>
              <a:ext uri="{FF2B5EF4-FFF2-40B4-BE49-F238E27FC236}">
                <a16:creationId xmlns:a16="http://schemas.microsoft.com/office/drawing/2014/main" id="{A2A28552-554A-D76D-5177-CC71E1994216}"/>
              </a:ext>
            </a:extLst>
          </p:cNvPr>
          <p:cNvSpPr>
            <a:spLocks noGrp="1"/>
          </p:cNvSpPr>
          <p:nvPr>
            <p:ph type="title"/>
          </p:nvPr>
        </p:nvSpPr>
        <p:spPr>
          <a:xfrm>
            <a:off x="432000" y="407062"/>
            <a:ext cx="11328000" cy="432000"/>
          </a:xfrm>
        </p:spPr>
        <p:txBody>
          <a:bodyPr/>
          <a:lstStyle/>
          <a:p>
            <a:pPr algn="ctr"/>
            <a:r>
              <a:rPr lang="es-PE" dirty="0">
                <a:latin typeface="Tahoma" panose="020B0604030504040204" pitchFamily="34" charset="0"/>
                <a:ea typeface="Tahoma" panose="020B0604030504040204" pitchFamily="34" charset="0"/>
                <a:cs typeface="Tahoma" panose="020B0604030504040204" pitchFamily="34" charset="0"/>
              </a:rPr>
              <a:t>FALLAS  QUE PONEN EN RIESGO LA VIDA DEL PACIENTE</a:t>
            </a:r>
          </a:p>
        </p:txBody>
      </p:sp>
      <p:grpSp>
        <p:nvGrpSpPr>
          <p:cNvPr id="9" name="Grupo 8">
            <a:extLst>
              <a:ext uri="{FF2B5EF4-FFF2-40B4-BE49-F238E27FC236}">
                <a16:creationId xmlns:a16="http://schemas.microsoft.com/office/drawing/2014/main" id="{7C1354FF-7FB9-636A-FC0B-228542700445}"/>
              </a:ext>
            </a:extLst>
          </p:cNvPr>
          <p:cNvGrpSpPr/>
          <p:nvPr/>
        </p:nvGrpSpPr>
        <p:grpSpPr>
          <a:xfrm>
            <a:off x="583018" y="945387"/>
            <a:ext cx="11025963" cy="5157298"/>
            <a:chOff x="988828" y="839062"/>
            <a:chExt cx="11025963" cy="5157298"/>
          </a:xfrm>
        </p:grpSpPr>
        <p:pic>
          <p:nvPicPr>
            <p:cNvPr id="6" name="Imagen 5">
              <a:extLst>
                <a:ext uri="{FF2B5EF4-FFF2-40B4-BE49-F238E27FC236}">
                  <a16:creationId xmlns:a16="http://schemas.microsoft.com/office/drawing/2014/main" id="{569418A4-B001-5E25-3ACC-3CA9AC38D3F3}"/>
                </a:ext>
              </a:extLst>
            </p:cNvPr>
            <p:cNvPicPr>
              <a:picLocks noChangeAspect="1"/>
            </p:cNvPicPr>
            <p:nvPr/>
          </p:nvPicPr>
          <p:blipFill>
            <a:blip r:embed="rId2"/>
            <a:stretch>
              <a:fillRect/>
            </a:stretch>
          </p:blipFill>
          <p:spPr>
            <a:xfrm>
              <a:off x="2400862" y="839062"/>
              <a:ext cx="7390276" cy="3798644"/>
            </a:xfrm>
            <a:prstGeom prst="rect">
              <a:avLst/>
            </a:prstGeom>
          </p:spPr>
        </p:pic>
        <p:sp>
          <p:nvSpPr>
            <p:cNvPr id="7" name="CuadroTexto 6">
              <a:extLst>
                <a:ext uri="{FF2B5EF4-FFF2-40B4-BE49-F238E27FC236}">
                  <a16:creationId xmlns:a16="http://schemas.microsoft.com/office/drawing/2014/main" id="{39EBAAF3-E4D5-2087-02A2-3ADF7CD3A68C}"/>
                </a:ext>
              </a:extLst>
            </p:cNvPr>
            <p:cNvSpPr txBox="1"/>
            <p:nvPr/>
          </p:nvSpPr>
          <p:spPr>
            <a:xfrm>
              <a:off x="2419004" y="4846320"/>
              <a:ext cx="7922029" cy="307777"/>
            </a:xfrm>
            <a:prstGeom prst="rect">
              <a:avLst/>
            </a:prstGeom>
            <a:noFill/>
          </p:spPr>
          <p:txBody>
            <a:bodyPr wrap="square" rtlCol="0">
              <a:spAutoFit/>
            </a:bodyPr>
            <a:lstStyle/>
            <a:p>
              <a:r>
                <a:rPr lang="es-PE" sz="1400" b="1" dirty="0">
                  <a:latin typeface="Tahoma" panose="020B0604030504040204" pitchFamily="34" charset="0"/>
                  <a:ea typeface="Tahoma" panose="020B0604030504040204" pitchFamily="34" charset="0"/>
                  <a:cs typeface="Tahoma" panose="020B0604030504040204" pitchFamily="34" charset="0"/>
                </a:rPr>
                <a:t>FALLA  METABOLICA /NUTRICIONAL       </a:t>
              </a:r>
              <a:r>
                <a:rPr lang="es-PE" sz="1400" b="1"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SEPTIMA  FALLA</a:t>
              </a:r>
              <a:endParaRPr lang="es-PE" sz="1400" b="1" dirty="0">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48A02935-F99E-5ED6-3BAB-8B633BD40CFC}"/>
                </a:ext>
              </a:extLst>
            </p:cNvPr>
            <p:cNvSpPr txBox="1"/>
            <p:nvPr/>
          </p:nvSpPr>
          <p:spPr>
            <a:xfrm>
              <a:off x="988828" y="5411585"/>
              <a:ext cx="11025963" cy="584775"/>
            </a:xfrm>
            <a:prstGeom prst="rect">
              <a:avLst/>
            </a:prstGeom>
            <a:noFill/>
          </p:spPr>
          <p:txBody>
            <a:bodyPr wrap="square" rtlCol="0">
              <a:spAutoFit/>
            </a:bodyPr>
            <a:lstStyle/>
            <a:p>
              <a:r>
                <a:rPr lang="es-PE" sz="3200" b="1" dirty="0">
                  <a:latin typeface="Tahoma" panose="020B0604030504040204" pitchFamily="34" charset="0"/>
                  <a:ea typeface="Tahoma" panose="020B0604030504040204" pitchFamily="34" charset="0"/>
                  <a:cs typeface="Tahoma" panose="020B0604030504040204" pitchFamily="34" charset="0"/>
                </a:rPr>
                <a:t>FALLA   EL FACTOR HUMANO </a:t>
              </a:r>
              <a:r>
                <a:rPr lang="es-PE" sz="3200" b="1"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OCTAVA FALLA</a:t>
              </a:r>
              <a:endParaRPr lang="es-PE" sz="3200" b="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27133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hidden="1">
            <a:extLst>
              <a:ext uri="{FF2B5EF4-FFF2-40B4-BE49-F238E27FC236}">
                <a16:creationId xmlns:a16="http://schemas.microsoft.com/office/drawing/2014/main" id="{3CD4A17C-4234-75A6-4ACD-17ED66010161}"/>
              </a:ext>
            </a:extLst>
          </p:cNvPr>
          <p:cNvSpPr>
            <a:spLocks noGrp="1"/>
          </p:cNvSpPr>
          <p:nvPr>
            <p:ph type="sldNum" sz="quarter" idx="4294967295"/>
          </p:nvPr>
        </p:nvSpPr>
        <p:spPr>
          <a:xfrm>
            <a:off x="11760000" y="6371351"/>
            <a:ext cx="432000" cy="432000"/>
          </a:xfrm>
        </p:spPr>
        <p:txBody>
          <a:bodyPr/>
          <a:lstStyle/>
          <a:p>
            <a:pPr rtl="0">
              <a:spcAft>
                <a:spcPts val="600"/>
              </a:spcAft>
            </a:pPr>
            <a:fld id="{19B51A1E-902D-48AF-9020-955120F399B6}" type="slidenum">
              <a:rPr lang="es-ES" noProof="0" smtClean="0"/>
              <a:pPr rtl="0">
                <a:spcAft>
                  <a:spcPts val="600"/>
                </a:spcAft>
              </a:pPr>
              <a:t>20</a:t>
            </a:fld>
            <a:endParaRPr lang="es-ES" noProof="0"/>
          </a:p>
        </p:txBody>
      </p:sp>
      <p:grpSp>
        <p:nvGrpSpPr>
          <p:cNvPr id="4" name="Grupo 3">
            <a:extLst>
              <a:ext uri="{FF2B5EF4-FFF2-40B4-BE49-F238E27FC236}">
                <a16:creationId xmlns:a16="http://schemas.microsoft.com/office/drawing/2014/main" id="{A707742B-DD00-51BC-A407-8C563FCF45C6}"/>
              </a:ext>
            </a:extLst>
          </p:cNvPr>
          <p:cNvGrpSpPr/>
          <p:nvPr/>
        </p:nvGrpSpPr>
        <p:grpSpPr>
          <a:xfrm>
            <a:off x="1552576" y="68263"/>
            <a:ext cx="8522437" cy="6234112"/>
            <a:chOff x="1552576" y="68263"/>
            <a:chExt cx="8522437" cy="6234112"/>
          </a:xfrm>
        </p:grpSpPr>
        <p:pic>
          <p:nvPicPr>
            <p:cNvPr id="6" name="Imagen 5">
              <a:extLst>
                <a:ext uri="{FF2B5EF4-FFF2-40B4-BE49-F238E27FC236}">
                  <a16:creationId xmlns:a16="http://schemas.microsoft.com/office/drawing/2014/main" id="{6413C4B7-D95D-73D9-32B1-1C7AA0E137DB}"/>
                </a:ext>
              </a:extLst>
            </p:cNvPr>
            <p:cNvPicPr>
              <a:picLocks noChangeAspect="1"/>
            </p:cNvPicPr>
            <p:nvPr/>
          </p:nvPicPr>
          <p:blipFill>
            <a:blip r:embed="rId3"/>
            <a:stretch>
              <a:fillRect/>
            </a:stretch>
          </p:blipFill>
          <p:spPr>
            <a:xfrm>
              <a:off x="1735065" y="68263"/>
              <a:ext cx="8339948" cy="6234112"/>
            </a:xfrm>
            <a:prstGeom prst="rect">
              <a:avLst/>
            </a:prstGeom>
            <a:noFill/>
          </p:spPr>
        </p:pic>
        <p:sp>
          <p:nvSpPr>
            <p:cNvPr id="7" name="Rectángulo 6">
              <a:extLst>
                <a:ext uri="{FF2B5EF4-FFF2-40B4-BE49-F238E27FC236}">
                  <a16:creationId xmlns:a16="http://schemas.microsoft.com/office/drawing/2014/main" id="{D4A6D7C4-C216-9141-9B55-460CCD29F7BC}"/>
                </a:ext>
              </a:extLst>
            </p:cNvPr>
            <p:cNvSpPr/>
            <p:nvPr/>
          </p:nvSpPr>
          <p:spPr>
            <a:xfrm>
              <a:off x="2568115" y="170443"/>
              <a:ext cx="6162674" cy="388357"/>
            </a:xfrm>
            <a:prstGeom prst="rect">
              <a:avLst/>
            </a:prstGeom>
            <a:solidFill>
              <a:schemeClr val="accent5">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Tahoma" panose="020B0604030504040204" pitchFamily="34" charset="0"/>
                  <a:ea typeface="Tahoma" panose="020B0604030504040204" pitchFamily="34" charset="0"/>
                  <a:cs typeface="Tahoma" panose="020B0604030504040204" pitchFamily="34" charset="0"/>
                </a:rPr>
                <a:t>CS Nivel  1: percepción de elementos situacionales</a:t>
              </a:r>
              <a:endParaRPr lang="es-PE"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ángulo 7">
              <a:extLst>
                <a:ext uri="{FF2B5EF4-FFF2-40B4-BE49-F238E27FC236}">
                  <a16:creationId xmlns:a16="http://schemas.microsoft.com/office/drawing/2014/main" id="{203043EB-B654-8C76-39D0-FB511B9DB950}"/>
                </a:ext>
              </a:extLst>
            </p:cNvPr>
            <p:cNvSpPr/>
            <p:nvPr/>
          </p:nvSpPr>
          <p:spPr>
            <a:xfrm>
              <a:off x="2863389" y="2219325"/>
              <a:ext cx="6162674" cy="485775"/>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Tahoma" panose="020B0604030504040204" pitchFamily="34" charset="0"/>
                  <a:ea typeface="Tahoma" panose="020B0604030504040204" pitchFamily="34" charset="0"/>
                  <a:cs typeface="Tahoma" panose="020B0604030504040204" pitchFamily="34" charset="0"/>
                </a:rPr>
                <a:t>CS Nivel 2: comprensión de elementos en situación.</a:t>
              </a:r>
              <a:endParaRPr lang="es-PE"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ángulo 8">
              <a:extLst>
                <a:ext uri="{FF2B5EF4-FFF2-40B4-BE49-F238E27FC236}">
                  <a16:creationId xmlns:a16="http://schemas.microsoft.com/office/drawing/2014/main" id="{691AFBEA-6267-10B5-6CF3-DD1520D143C5}"/>
                </a:ext>
              </a:extLst>
            </p:cNvPr>
            <p:cNvSpPr/>
            <p:nvPr/>
          </p:nvSpPr>
          <p:spPr>
            <a:xfrm>
              <a:off x="2324100" y="4486275"/>
              <a:ext cx="7315200" cy="48577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Tahoma" panose="020B0604030504040204" pitchFamily="34" charset="0"/>
                  <a:ea typeface="Tahoma" panose="020B0604030504040204" pitchFamily="34" charset="0"/>
                  <a:cs typeface="Tahoma" panose="020B0604030504040204" pitchFamily="34" charset="0"/>
                </a:rPr>
                <a:t>CS Nivel 3: proyección de su significado para situación futura.</a:t>
              </a:r>
              <a:endParaRPr lang="es-PE"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ángulo 9">
              <a:extLst>
                <a:ext uri="{FF2B5EF4-FFF2-40B4-BE49-F238E27FC236}">
                  <a16:creationId xmlns:a16="http://schemas.microsoft.com/office/drawing/2014/main" id="{BC557748-8B44-5836-090C-1BA7E8008B0A}"/>
                </a:ext>
              </a:extLst>
            </p:cNvPr>
            <p:cNvSpPr/>
            <p:nvPr/>
          </p:nvSpPr>
          <p:spPr>
            <a:xfrm>
              <a:off x="2006139" y="1266825"/>
              <a:ext cx="2009775" cy="48577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tx1"/>
                  </a:solidFill>
                  <a:latin typeface="Tahoma" panose="020B0604030504040204" pitchFamily="34" charset="0"/>
                  <a:ea typeface="Tahoma" panose="020B0604030504040204" pitchFamily="34" charset="0"/>
                  <a:cs typeface="Tahoma" panose="020B0604030504040204" pitchFamily="34" charset="0"/>
                </a:rPr>
                <a:t>Impresión global general</a:t>
              </a:r>
            </a:p>
          </p:txBody>
        </p:sp>
        <p:sp>
          <p:nvSpPr>
            <p:cNvPr id="11" name="Rectángulo 10">
              <a:extLst>
                <a:ext uri="{FF2B5EF4-FFF2-40B4-BE49-F238E27FC236}">
                  <a16:creationId xmlns:a16="http://schemas.microsoft.com/office/drawing/2014/main" id="{E367EB92-186B-A990-6181-9A990759AD97}"/>
                </a:ext>
              </a:extLst>
            </p:cNvPr>
            <p:cNvSpPr/>
            <p:nvPr/>
          </p:nvSpPr>
          <p:spPr>
            <a:xfrm>
              <a:off x="4196889" y="1266825"/>
              <a:ext cx="1438275" cy="48577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Tahoma" panose="020B0604030504040204" pitchFamily="34" charset="0"/>
                  <a:ea typeface="Tahoma" panose="020B0604030504040204" pitchFamily="34" charset="0"/>
                  <a:cs typeface="Tahoma" panose="020B0604030504040204" pitchFamily="34" charset="0"/>
                </a:rPr>
                <a:t>Toma de historia</a:t>
              </a:r>
            </a:p>
          </p:txBody>
        </p:sp>
        <p:sp>
          <p:nvSpPr>
            <p:cNvPr id="12" name="Rectángulo 11">
              <a:extLst>
                <a:ext uri="{FF2B5EF4-FFF2-40B4-BE49-F238E27FC236}">
                  <a16:creationId xmlns:a16="http://schemas.microsoft.com/office/drawing/2014/main" id="{CA831D9F-5BBB-720A-AAA9-F47E4B3CA0CF}"/>
                </a:ext>
              </a:extLst>
            </p:cNvPr>
            <p:cNvSpPr/>
            <p:nvPr/>
          </p:nvSpPr>
          <p:spPr>
            <a:xfrm>
              <a:off x="5978064" y="1266825"/>
              <a:ext cx="1704975" cy="48577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tx1"/>
                  </a:solidFill>
                  <a:latin typeface="Tahoma" panose="020B0604030504040204" pitchFamily="34" charset="0"/>
                  <a:ea typeface="Tahoma" panose="020B0604030504040204" pitchFamily="34" charset="0"/>
                  <a:cs typeface="Tahoma" panose="020B0604030504040204" pitchFamily="34" charset="0"/>
                </a:rPr>
                <a:t>Examen físico</a:t>
              </a:r>
            </a:p>
          </p:txBody>
        </p:sp>
        <p:sp>
          <p:nvSpPr>
            <p:cNvPr id="13" name="Rectángulo 12">
              <a:extLst>
                <a:ext uri="{FF2B5EF4-FFF2-40B4-BE49-F238E27FC236}">
                  <a16:creationId xmlns:a16="http://schemas.microsoft.com/office/drawing/2014/main" id="{A3B5A7A4-1E63-EBA7-75B8-817CAF72525E}"/>
                </a:ext>
              </a:extLst>
            </p:cNvPr>
            <p:cNvSpPr/>
            <p:nvPr/>
          </p:nvSpPr>
          <p:spPr>
            <a:xfrm>
              <a:off x="7959264" y="1266825"/>
              <a:ext cx="1819275" cy="48577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tx1"/>
                  </a:solidFill>
                  <a:latin typeface="Tahoma" panose="020B0604030504040204" pitchFamily="34" charset="0"/>
                  <a:ea typeface="Tahoma" panose="020B0604030504040204" pitchFamily="34" charset="0"/>
                  <a:cs typeface="Tahoma" panose="020B0604030504040204" pitchFamily="34" charset="0"/>
                </a:rPr>
                <a:t>Resultados de pruebas </a:t>
              </a:r>
              <a:r>
                <a:rPr lang="es-PE"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Dx</a:t>
              </a:r>
              <a:endParaRPr lang="es-PE"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ángulo 13">
              <a:extLst>
                <a:ext uri="{FF2B5EF4-FFF2-40B4-BE49-F238E27FC236}">
                  <a16:creationId xmlns:a16="http://schemas.microsoft.com/office/drawing/2014/main" id="{66A1D057-E388-0DF1-0E5C-A5AC3ECBE266}"/>
                </a:ext>
              </a:extLst>
            </p:cNvPr>
            <p:cNvSpPr/>
            <p:nvPr/>
          </p:nvSpPr>
          <p:spPr>
            <a:xfrm>
              <a:off x="2006139" y="3362325"/>
              <a:ext cx="1800225" cy="5715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a:solidFill>
                    <a:schemeClr val="tx1"/>
                  </a:solidFill>
                  <a:latin typeface="Tahoma" panose="020B0604030504040204" pitchFamily="34" charset="0"/>
                  <a:ea typeface="Tahoma" panose="020B0604030504040204" pitchFamily="34" charset="0"/>
                  <a:cs typeface="Tahoma" panose="020B0604030504040204" pitchFamily="34" charset="0"/>
                </a:rPr>
                <a:t>Reconocimiento de patrones</a:t>
              </a:r>
            </a:p>
          </p:txBody>
        </p:sp>
        <p:sp>
          <p:nvSpPr>
            <p:cNvPr id="15" name="Rectángulo 14">
              <a:extLst>
                <a:ext uri="{FF2B5EF4-FFF2-40B4-BE49-F238E27FC236}">
                  <a16:creationId xmlns:a16="http://schemas.microsoft.com/office/drawing/2014/main" id="{D5B2C41B-81D4-484A-5133-CD37CA4AE237}"/>
                </a:ext>
              </a:extLst>
            </p:cNvPr>
            <p:cNvSpPr/>
            <p:nvPr/>
          </p:nvSpPr>
          <p:spPr>
            <a:xfrm>
              <a:off x="4134976" y="3362325"/>
              <a:ext cx="1562100" cy="5715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Tahoma" panose="020B0604030504040204" pitchFamily="34" charset="0"/>
                  <a:ea typeface="Tahoma" panose="020B0604030504040204" pitchFamily="34" charset="0"/>
                  <a:cs typeface="Tahoma" panose="020B0604030504040204" pitchFamily="34" charset="0"/>
                </a:rPr>
                <a:t>Detección de anormalidades</a:t>
              </a:r>
            </a:p>
          </p:txBody>
        </p:sp>
        <p:sp>
          <p:nvSpPr>
            <p:cNvPr id="16" name="Rectángulo 15">
              <a:extLst>
                <a:ext uri="{FF2B5EF4-FFF2-40B4-BE49-F238E27FC236}">
                  <a16:creationId xmlns:a16="http://schemas.microsoft.com/office/drawing/2014/main" id="{37453A25-9966-B239-3ACB-3A731CE6DA68}"/>
                </a:ext>
              </a:extLst>
            </p:cNvPr>
            <p:cNvSpPr/>
            <p:nvPr/>
          </p:nvSpPr>
          <p:spPr>
            <a:xfrm>
              <a:off x="6005512" y="3348470"/>
              <a:ext cx="1819275" cy="5715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Tahoma" panose="020B0604030504040204" pitchFamily="34" charset="0"/>
                  <a:ea typeface="Tahoma" panose="020B0604030504040204" pitchFamily="34" charset="0"/>
                  <a:cs typeface="Tahoma" panose="020B0604030504040204" pitchFamily="34" charset="0"/>
                </a:rPr>
                <a:t>Formulación de diagnóstico de trabajo.</a:t>
              </a:r>
              <a:endParaRPr lang="es-PE"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ángulo 16">
              <a:extLst>
                <a:ext uri="{FF2B5EF4-FFF2-40B4-BE49-F238E27FC236}">
                  <a16:creationId xmlns:a16="http://schemas.microsoft.com/office/drawing/2014/main" id="{206F0C35-13D8-AC49-4D2A-3470DE899412}"/>
                </a:ext>
              </a:extLst>
            </p:cNvPr>
            <p:cNvSpPr/>
            <p:nvPr/>
          </p:nvSpPr>
          <p:spPr>
            <a:xfrm>
              <a:off x="1552576" y="5648325"/>
              <a:ext cx="2114550" cy="65405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Tahoma" panose="020B0604030504040204" pitchFamily="34" charset="0"/>
                  <a:ea typeface="Tahoma" panose="020B0604030504040204" pitchFamily="34" charset="0"/>
                  <a:cs typeface="Tahoma" panose="020B0604030504040204" pitchFamily="34" charset="0"/>
                </a:rPr>
                <a:t>Consideración de opciones de tratamiento</a:t>
              </a:r>
            </a:p>
          </p:txBody>
        </p:sp>
        <p:sp>
          <p:nvSpPr>
            <p:cNvPr id="18" name="Rectángulo 17">
              <a:extLst>
                <a:ext uri="{FF2B5EF4-FFF2-40B4-BE49-F238E27FC236}">
                  <a16:creationId xmlns:a16="http://schemas.microsoft.com/office/drawing/2014/main" id="{B7E593EE-FDC9-B051-7977-418EAEC05DA2}"/>
                </a:ext>
              </a:extLst>
            </p:cNvPr>
            <p:cNvSpPr/>
            <p:nvPr/>
          </p:nvSpPr>
          <p:spPr>
            <a:xfrm>
              <a:off x="3781425" y="5648325"/>
              <a:ext cx="2171700" cy="5715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solidFill>
                  <a:latin typeface="Tahoma" panose="020B0604030504040204" pitchFamily="34" charset="0"/>
                  <a:ea typeface="Tahoma" panose="020B0604030504040204" pitchFamily="34" charset="0"/>
                  <a:cs typeface="Tahoma" panose="020B0604030504040204" pitchFamily="34" charset="0"/>
                </a:rPr>
                <a:t>Identificación de la necesidad de realizar más investigaciones.</a:t>
              </a:r>
              <a:endParaRPr lang="es-PE" sz="12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ángulo 18">
              <a:extLst>
                <a:ext uri="{FF2B5EF4-FFF2-40B4-BE49-F238E27FC236}">
                  <a16:creationId xmlns:a16="http://schemas.microsoft.com/office/drawing/2014/main" id="{9AD3A6AC-8E9A-45D5-BEF0-BD99FB8C6ECD}"/>
                </a:ext>
              </a:extLst>
            </p:cNvPr>
            <p:cNvSpPr/>
            <p:nvPr/>
          </p:nvSpPr>
          <p:spPr>
            <a:xfrm>
              <a:off x="6096000" y="5648325"/>
              <a:ext cx="1638300" cy="5715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Tahoma" panose="020B0604030504040204" pitchFamily="34" charset="0"/>
                  <a:ea typeface="Tahoma" panose="020B0604030504040204" pitchFamily="34" charset="0"/>
                  <a:cs typeface="Tahoma" panose="020B0604030504040204" pitchFamily="34" charset="0"/>
                </a:rPr>
                <a:t>Consideración de resultados opcionales.</a:t>
              </a:r>
            </a:p>
          </p:txBody>
        </p:sp>
        <p:sp>
          <p:nvSpPr>
            <p:cNvPr id="20" name="Rectángulo 19">
              <a:extLst>
                <a:ext uri="{FF2B5EF4-FFF2-40B4-BE49-F238E27FC236}">
                  <a16:creationId xmlns:a16="http://schemas.microsoft.com/office/drawing/2014/main" id="{4A0039BE-601B-8D75-ECDB-EF77FCA12E5D}"/>
                </a:ext>
              </a:extLst>
            </p:cNvPr>
            <p:cNvSpPr/>
            <p:nvPr/>
          </p:nvSpPr>
          <p:spPr>
            <a:xfrm>
              <a:off x="7934325" y="5648325"/>
              <a:ext cx="2009775" cy="5715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a:solidFill>
                    <a:schemeClr val="tx1"/>
                  </a:solidFill>
                  <a:latin typeface="Tahoma" panose="020B0604030504040204" pitchFamily="34" charset="0"/>
                  <a:ea typeface="Tahoma" panose="020B0604030504040204" pitchFamily="34" charset="0"/>
                  <a:cs typeface="Tahoma" panose="020B0604030504040204" pitchFamily="34" charset="0"/>
                </a:rPr>
                <a:t>Buscar información adicional conveniente</a:t>
              </a:r>
            </a:p>
          </p:txBody>
        </p:sp>
        <p:sp>
          <p:nvSpPr>
            <p:cNvPr id="2" name="CuadroTexto 1">
              <a:extLst>
                <a:ext uri="{FF2B5EF4-FFF2-40B4-BE49-F238E27FC236}">
                  <a16:creationId xmlns:a16="http://schemas.microsoft.com/office/drawing/2014/main" id="{30E09DA3-1C55-6F88-7D56-76172B334B78}"/>
                </a:ext>
              </a:extLst>
            </p:cNvPr>
            <p:cNvSpPr txBox="1"/>
            <p:nvPr/>
          </p:nvSpPr>
          <p:spPr>
            <a:xfrm>
              <a:off x="8079971" y="3309937"/>
              <a:ext cx="1673629" cy="600164"/>
            </a:xfrm>
            <a:prstGeom prst="rect">
              <a:avLst/>
            </a:prstGeom>
            <a:solidFill>
              <a:schemeClr val="bg2"/>
            </a:solidFill>
            <a:ln w="19050">
              <a:solidFill>
                <a:schemeClr val="tx1">
                  <a:lumMod val="95000"/>
                  <a:lumOff val="5000"/>
                </a:schemeClr>
              </a:solidFill>
            </a:ln>
          </p:spPr>
          <p:txBody>
            <a:bodyPr wrap="square" rtlCol="0">
              <a:spAutoFit/>
            </a:bodyPr>
            <a:lstStyle/>
            <a:p>
              <a:pPr algn="ctr"/>
              <a:r>
                <a:rPr lang="es-PE" sz="1100" b="1" dirty="0">
                  <a:latin typeface="Tahoma" panose="020B0604030504040204" pitchFamily="34" charset="0"/>
                  <a:ea typeface="Tahoma" panose="020B0604030504040204" pitchFamily="34" charset="0"/>
                  <a:cs typeface="Tahoma" panose="020B0604030504040204" pitchFamily="34" charset="0"/>
                </a:rPr>
                <a:t>Consideración del diagnostico diferencial</a:t>
              </a:r>
            </a:p>
          </p:txBody>
        </p:sp>
      </p:grpSp>
    </p:spTree>
    <p:extLst>
      <p:ext uri="{BB962C8B-B14F-4D97-AF65-F5344CB8AC3E}">
        <p14:creationId xmlns:p14="http://schemas.microsoft.com/office/powerpoint/2010/main" val="163732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5BE5A5C-D029-4600-A151-117E900029BE}"/>
              </a:ext>
            </a:extLst>
          </p:cNvPr>
          <p:cNvSpPr>
            <a:spLocks noGrp="1"/>
          </p:cNvSpPr>
          <p:nvPr>
            <p:ph type="sldNum" sz="quarter" idx="13"/>
          </p:nvPr>
        </p:nvSpPr>
        <p:spPr/>
        <p:txBody>
          <a:bodyPr/>
          <a:lstStyle/>
          <a:p>
            <a:pPr rtl="0"/>
            <a:fld id="{19B51A1E-902D-48AF-9020-955120F399B6}" type="slidenum">
              <a:rPr lang="es-ES" noProof="0" smtClean="0"/>
              <a:pPr rtl="0"/>
              <a:t>21</a:t>
            </a:fld>
            <a:endParaRPr lang="es-ES" noProof="0"/>
          </a:p>
        </p:txBody>
      </p:sp>
      <p:grpSp>
        <p:nvGrpSpPr>
          <p:cNvPr id="4" name="Grupo 3">
            <a:extLst>
              <a:ext uri="{FF2B5EF4-FFF2-40B4-BE49-F238E27FC236}">
                <a16:creationId xmlns:a16="http://schemas.microsoft.com/office/drawing/2014/main" id="{FAA673B6-2E19-04CA-426F-D1778C3ACBCE}"/>
              </a:ext>
            </a:extLst>
          </p:cNvPr>
          <p:cNvGrpSpPr/>
          <p:nvPr/>
        </p:nvGrpSpPr>
        <p:grpSpPr>
          <a:xfrm>
            <a:off x="741719" y="313768"/>
            <a:ext cx="10708562" cy="6047582"/>
            <a:chOff x="741719" y="405209"/>
            <a:chExt cx="10708562" cy="6047582"/>
          </a:xfrm>
        </p:grpSpPr>
        <p:pic>
          <p:nvPicPr>
            <p:cNvPr id="6" name="Imagen 5">
              <a:extLst>
                <a:ext uri="{FF2B5EF4-FFF2-40B4-BE49-F238E27FC236}">
                  <a16:creationId xmlns:a16="http://schemas.microsoft.com/office/drawing/2014/main" id="{CA2438EC-0C82-841C-35ED-7370C066E6B6}"/>
                </a:ext>
              </a:extLst>
            </p:cNvPr>
            <p:cNvPicPr>
              <a:picLocks noChangeAspect="1"/>
            </p:cNvPicPr>
            <p:nvPr/>
          </p:nvPicPr>
          <p:blipFill>
            <a:blip r:embed="rId2"/>
            <a:stretch>
              <a:fillRect/>
            </a:stretch>
          </p:blipFill>
          <p:spPr>
            <a:xfrm>
              <a:off x="741719" y="405209"/>
              <a:ext cx="10708562" cy="6047582"/>
            </a:xfrm>
            <a:prstGeom prst="rect">
              <a:avLst/>
            </a:prstGeom>
          </p:spPr>
        </p:pic>
        <p:sp>
          <p:nvSpPr>
            <p:cNvPr id="7" name="Rectángulo 6">
              <a:extLst>
                <a:ext uri="{FF2B5EF4-FFF2-40B4-BE49-F238E27FC236}">
                  <a16:creationId xmlns:a16="http://schemas.microsoft.com/office/drawing/2014/main" id="{67661BAA-2E48-A5C2-A535-CDB493325664}"/>
                </a:ext>
              </a:extLst>
            </p:cNvPr>
            <p:cNvSpPr/>
            <p:nvPr/>
          </p:nvSpPr>
          <p:spPr>
            <a:xfrm>
              <a:off x="3666067" y="524933"/>
              <a:ext cx="3742266"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Tahoma" panose="020B0604030504040204" pitchFamily="34" charset="0"/>
                  <a:ea typeface="Tahoma" panose="020B0604030504040204" pitchFamily="34" charset="0"/>
                  <a:cs typeface="Tahoma" panose="020B0604030504040204" pitchFamily="34" charset="0"/>
                </a:rPr>
                <a:t>Entorno</a:t>
              </a:r>
            </a:p>
            <a:p>
              <a:pPr algn="ctr"/>
              <a:r>
                <a:rPr lang="es-PE" dirty="0">
                  <a:solidFill>
                    <a:schemeClr val="tx1"/>
                  </a:solidFill>
                  <a:latin typeface="Tahoma" panose="020B0604030504040204" pitchFamily="34" charset="0"/>
                  <a:ea typeface="Tahoma" panose="020B0604030504040204" pitchFamily="34" charset="0"/>
                  <a:cs typeface="Tahoma" panose="020B0604030504040204" pitchFamily="34" charset="0"/>
                </a:rPr>
                <a:t>Interrupciones, ruido, temperatura</a:t>
              </a:r>
            </a:p>
          </p:txBody>
        </p:sp>
        <p:sp>
          <p:nvSpPr>
            <p:cNvPr id="8" name="Rectángulo 7">
              <a:extLst>
                <a:ext uri="{FF2B5EF4-FFF2-40B4-BE49-F238E27FC236}">
                  <a16:creationId xmlns:a16="http://schemas.microsoft.com/office/drawing/2014/main" id="{3019B4A6-1964-8F59-977F-30EE81211B16}"/>
                </a:ext>
              </a:extLst>
            </p:cNvPr>
            <p:cNvSpPr/>
            <p:nvPr/>
          </p:nvSpPr>
          <p:spPr>
            <a:xfrm>
              <a:off x="1606730" y="1697446"/>
              <a:ext cx="2587757" cy="1313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Tahoma" panose="020B0604030504040204" pitchFamily="34" charset="0"/>
                  <a:ea typeface="Tahoma" panose="020B0604030504040204" pitchFamily="34" charset="0"/>
                  <a:cs typeface="Tahoma" panose="020B0604030504040204" pitchFamily="34" charset="0"/>
                </a:rPr>
                <a:t>Interacción humana</a:t>
              </a:r>
            </a:p>
            <a:p>
              <a:pPr algn="ctr"/>
              <a:r>
                <a:rPr lang="es-ES" dirty="0">
                  <a:solidFill>
                    <a:schemeClr val="tx1"/>
                  </a:solidFill>
                  <a:latin typeface="Tahoma" panose="020B0604030504040204" pitchFamily="34" charset="0"/>
                  <a:ea typeface="Tahoma" panose="020B0604030504040204" pitchFamily="34" charset="0"/>
                  <a:cs typeface="Tahoma" panose="020B0604030504040204" pitchFamily="34" charset="0"/>
                </a:rPr>
                <a:t>Compañeros difíciles, mala comunicación.</a:t>
              </a:r>
              <a:endParaRPr lang="es-PE"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ángulo 8">
              <a:extLst>
                <a:ext uri="{FF2B5EF4-FFF2-40B4-BE49-F238E27FC236}">
                  <a16:creationId xmlns:a16="http://schemas.microsoft.com/office/drawing/2014/main" id="{3BA5BF40-7B44-3847-8931-3A931C2FD695}"/>
                </a:ext>
              </a:extLst>
            </p:cNvPr>
            <p:cNvSpPr/>
            <p:nvPr/>
          </p:nvSpPr>
          <p:spPr>
            <a:xfrm>
              <a:off x="8932333" y="592667"/>
              <a:ext cx="2353734"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Tahoma" panose="020B0604030504040204" pitchFamily="34" charset="0"/>
                  <a:ea typeface="Tahoma" panose="020B0604030504040204" pitchFamily="34" charset="0"/>
                  <a:cs typeface="Tahoma" panose="020B0604030504040204" pitchFamily="34" charset="0"/>
                </a:rPr>
                <a:t>Vacía tu mente con</a:t>
              </a:r>
              <a:r>
                <a:rPr lang="es-ES"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s-ES" dirty="0">
                  <a:solidFill>
                    <a:schemeClr val="tx1"/>
                  </a:solidFill>
                  <a:latin typeface="Tahoma" panose="020B0604030504040204" pitchFamily="34" charset="0"/>
                  <a:ea typeface="Tahoma" panose="020B0604030504040204" pitchFamily="34" charset="0"/>
                  <a:cs typeface="Tahoma" panose="020B0604030504040204" pitchFamily="34" charset="0"/>
                </a:rPr>
                <a:t>Descanso, sueño, relajación, alimentación saludable, compañeros que te apoyan, carga de trabajo manejable, trabajo interesante, felicidad en casa, equilibrio entre trabajo y vida personal, trabajo gratificante, aire fresco en espacios verdes, atención plena.</a:t>
              </a:r>
              <a:endParaRPr lang="es-PE"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ángulo 9">
              <a:extLst>
                <a:ext uri="{FF2B5EF4-FFF2-40B4-BE49-F238E27FC236}">
                  <a16:creationId xmlns:a16="http://schemas.microsoft.com/office/drawing/2014/main" id="{CCCD320C-7E20-2B2D-79C1-EA96095C1BB7}"/>
                </a:ext>
              </a:extLst>
            </p:cNvPr>
            <p:cNvSpPr/>
            <p:nvPr/>
          </p:nvSpPr>
          <p:spPr>
            <a:xfrm>
              <a:off x="6976533" y="3183467"/>
              <a:ext cx="1646081"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Tahoma" panose="020B0604030504040204" pitchFamily="34" charset="0"/>
                  <a:ea typeface="Tahoma" panose="020B0604030504040204" pitchFamily="34" charset="0"/>
                  <a:cs typeface="Tahoma" panose="020B0604030504040204" pitchFamily="34" charset="0"/>
                </a:rPr>
                <a:t>Personal</a:t>
              </a:r>
            </a:p>
            <a:p>
              <a:pPr algn="ctr"/>
              <a:r>
                <a:rPr lang="es-ES" dirty="0">
                  <a:solidFill>
                    <a:schemeClr val="tx1"/>
                  </a:solidFill>
                  <a:latin typeface="Tahoma" panose="020B0604030504040204" pitchFamily="34" charset="0"/>
                  <a:ea typeface="Tahoma" panose="020B0604030504040204" pitchFamily="34" charset="0"/>
                  <a:cs typeface="Tahoma" panose="020B0604030504040204" pitchFamily="34" charset="0"/>
                </a:rPr>
                <a:t>Cansancio, hambre, sed, estrés, alta carga cognitiva</a:t>
              </a:r>
              <a:endParaRPr lang="es-PE"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ángulo 10">
              <a:extLst>
                <a:ext uri="{FF2B5EF4-FFF2-40B4-BE49-F238E27FC236}">
                  <a16:creationId xmlns:a16="http://schemas.microsoft.com/office/drawing/2014/main" id="{40BF866A-BD06-893C-6EE7-B00A6ACFCA20}"/>
                </a:ext>
              </a:extLst>
            </p:cNvPr>
            <p:cNvSpPr/>
            <p:nvPr/>
          </p:nvSpPr>
          <p:spPr>
            <a:xfrm>
              <a:off x="812800" y="3373967"/>
              <a:ext cx="3666067" cy="2163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Tahoma" panose="020B0604030504040204" pitchFamily="34" charset="0"/>
                  <a:ea typeface="Tahoma" panose="020B0604030504040204" pitchFamily="34" charset="0"/>
                  <a:cs typeface="Tahoma" panose="020B0604030504040204" pitchFamily="34" charset="0"/>
                </a:rPr>
                <a:t>Sistemas</a:t>
              </a:r>
            </a:p>
            <a:p>
              <a:pPr algn="ctr"/>
              <a:r>
                <a:rPr lang="es-ES" dirty="0">
                  <a:solidFill>
                    <a:schemeClr val="tx1"/>
                  </a:solidFill>
                  <a:latin typeface="Tahoma" panose="020B0604030504040204" pitchFamily="34" charset="0"/>
                  <a:ea typeface="Tahoma" panose="020B0604030504040204" pitchFamily="34" charset="0"/>
                  <a:cs typeface="Tahoma" panose="020B0604030504040204" pitchFamily="34" charset="0"/>
                </a:rPr>
                <a:t>Turnos mal diseñados, personal insuficiente, carga de trabajo excesiva (?), desconocimiento de las directrices.</a:t>
              </a:r>
              <a:endParaRPr lang="es-PE"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ángulo 11">
              <a:extLst>
                <a:ext uri="{FF2B5EF4-FFF2-40B4-BE49-F238E27FC236}">
                  <a16:creationId xmlns:a16="http://schemas.microsoft.com/office/drawing/2014/main" id="{6ED90825-26BF-91BD-A6AF-8BBF36C8F842}"/>
                </a:ext>
              </a:extLst>
            </p:cNvPr>
            <p:cNvSpPr/>
            <p:nvPr/>
          </p:nvSpPr>
          <p:spPr>
            <a:xfrm>
              <a:off x="5731933" y="1680633"/>
              <a:ext cx="2353735" cy="1205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Tahoma" panose="020B0604030504040204" pitchFamily="34" charset="0"/>
                  <a:ea typeface="Tahoma" panose="020B0604030504040204" pitchFamily="34" charset="0"/>
                  <a:cs typeface="Tahoma" panose="020B0604030504040204" pitchFamily="34" charset="0"/>
                </a:rPr>
                <a:t>Equipo</a:t>
              </a:r>
            </a:p>
            <a:p>
              <a:pPr algn="ctr"/>
              <a:r>
                <a:rPr lang="es-PE" dirty="0">
                  <a:solidFill>
                    <a:schemeClr val="tx1"/>
                  </a:solidFill>
                  <a:latin typeface="Tahoma" panose="020B0604030504040204" pitchFamily="34" charset="0"/>
                  <a:ea typeface="Tahoma" panose="020B0604030504040204" pitchFamily="34" charset="0"/>
                  <a:cs typeface="Tahoma" panose="020B0604030504040204" pitchFamily="34" charset="0"/>
                </a:rPr>
                <a:t>Falta, no funciona</a:t>
              </a:r>
            </a:p>
          </p:txBody>
        </p:sp>
      </p:grpSp>
      <p:sp>
        <p:nvSpPr>
          <p:cNvPr id="2" name="CuadroTexto 1">
            <a:extLst>
              <a:ext uri="{FF2B5EF4-FFF2-40B4-BE49-F238E27FC236}">
                <a16:creationId xmlns:a16="http://schemas.microsoft.com/office/drawing/2014/main" id="{673453F1-3864-4D98-21A6-EE766E1D2FD5}"/>
              </a:ext>
            </a:extLst>
          </p:cNvPr>
          <p:cNvSpPr txBox="1"/>
          <p:nvPr/>
        </p:nvSpPr>
        <p:spPr>
          <a:xfrm>
            <a:off x="5320145" y="4921135"/>
            <a:ext cx="906088" cy="707886"/>
          </a:xfrm>
          <a:prstGeom prst="rect">
            <a:avLst/>
          </a:prstGeom>
          <a:noFill/>
        </p:spPr>
        <p:txBody>
          <a:bodyPr wrap="square" rtlCol="0">
            <a:spAutoFit/>
          </a:bodyPr>
          <a:lstStyle/>
          <a:p>
            <a:r>
              <a:rPr lang="es-PE" sz="4000" b="1" dirty="0">
                <a:solidFill>
                  <a:schemeClr val="bg1"/>
                </a:solidFill>
                <a:latin typeface="Tahoma" panose="020B0604030504040204" pitchFamily="34" charset="0"/>
                <a:ea typeface="Tahoma" panose="020B0604030504040204" pitchFamily="34" charset="0"/>
                <a:cs typeface="Tahoma" panose="020B0604030504040204" pitchFamily="34" charset="0"/>
              </a:rPr>
              <a:t>CS</a:t>
            </a:r>
          </a:p>
        </p:txBody>
      </p:sp>
      <p:sp>
        <p:nvSpPr>
          <p:cNvPr id="5" name="CuadroTexto 4">
            <a:extLst>
              <a:ext uri="{FF2B5EF4-FFF2-40B4-BE49-F238E27FC236}">
                <a16:creationId xmlns:a16="http://schemas.microsoft.com/office/drawing/2014/main" id="{3D0AFB27-32FE-BD68-77E7-32EC86D110DF}"/>
              </a:ext>
            </a:extLst>
          </p:cNvPr>
          <p:cNvSpPr txBox="1"/>
          <p:nvPr/>
        </p:nvSpPr>
        <p:spPr>
          <a:xfrm rot="18286828">
            <a:off x="-365914" y="1083299"/>
            <a:ext cx="2543694" cy="707886"/>
          </a:xfrm>
          <a:prstGeom prst="rect">
            <a:avLst/>
          </a:prstGeom>
          <a:noFill/>
        </p:spPr>
        <p:txBody>
          <a:bodyPr wrap="square" rtlCol="0">
            <a:spAutoFit/>
          </a:bodyPr>
          <a:lstStyle/>
          <a:p>
            <a:pPr algn="ctr"/>
            <a:r>
              <a:rPr lang="es-PE" sz="2000" b="1" dirty="0">
                <a:solidFill>
                  <a:srgbClr val="FF0000"/>
                </a:solidFill>
                <a:latin typeface="Tahoma" panose="020B0604030504040204" pitchFamily="34" charset="0"/>
                <a:ea typeface="Tahoma" panose="020B0604030504040204" pitchFamily="34" charset="0"/>
                <a:cs typeface="Tahoma" panose="020B0604030504040204" pitchFamily="34" charset="0"/>
              </a:rPr>
              <a:t>FACTORES INFLUYENTES</a:t>
            </a:r>
          </a:p>
        </p:txBody>
      </p:sp>
    </p:spTree>
    <p:extLst>
      <p:ext uri="{BB962C8B-B14F-4D97-AF65-F5344CB8AC3E}">
        <p14:creationId xmlns:p14="http://schemas.microsoft.com/office/powerpoint/2010/main" val="2521268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fld id="{00000000-1234-1234-1234-123412341234}" type="slidenum">
              <a:rPr lang="es-PE" smtClean="0"/>
              <a:pPr/>
              <a:t>22</a:t>
            </a:fld>
            <a:endParaRPr lang="es-PE"/>
          </a:p>
        </p:txBody>
      </p:sp>
      <p:sp>
        <p:nvSpPr>
          <p:cNvPr id="3" name="CuadroTexto 2"/>
          <p:cNvSpPr txBox="1"/>
          <p:nvPr/>
        </p:nvSpPr>
        <p:spPr>
          <a:xfrm>
            <a:off x="274995" y="3481908"/>
            <a:ext cx="11642009" cy="2308324"/>
          </a:xfrm>
          <a:prstGeom prst="rect">
            <a:avLst/>
          </a:prstGeom>
          <a:solidFill>
            <a:schemeClr val="bg1"/>
          </a:solidFill>
        </p:spPr>
        <p:txBody>
          <a:bodyPr wrap="square" rtlCol="0">
            <a:spAutoFit/>
          </a:bodyPr>
          <a:lstStyle/>
          <a:p>
            <a:pPr algn="just"/>
            <a:r>
              <a:rPr lang="es-PE" sz="2400" dirty="0">
                <a:latin typeface="Tahoma" panose="020B0604030504040204" pitchFamily="34" charset="0"/>
                <a:ea typeface="Tahoma" panose="020B0604030504040204" pitchFamily="34" charset="0"/>
                <a:cs typeface="Tahoma" panose="020B0604030504040204" pitchFamily="34" charset="0"/>
              </a:rPr>
              <a:t>La pérdida de conciencia de la situación puede ocurrir en muchos entornos diferentes, particularmente </a:t>
            </a:r>
            <a:r>
              <a:rPr lang="es-PE" sz="2400" b="1" dirty="0">
                <a:latin typeface="Tahoma" panose="020B0604030504040204" pitchFamily="34" charset="0"/>
                <a:ea typeface="Tahoma" panose="020B0604030504040204" pitchFamily="34" charset="0"/>
                <a:cs typeface="Tahoma" panose="020B0604030504040204" pitchFamily="34" charset="0"/>
              </a:rPr>
              <a:t>durante situaciones estresantes e inesperadas.</a:t>
            </a:r>
            <a:r>
              <a:rPr lang="es-PE" sz="2400" dirty="0">
                <a:latin typeface="Tahoma" panose="020B0604030504040204" pitchFamily="34" charset="0"/>
                <a:ea typeface="Tahoma" panose="020B0604030504040204" pitchFamily="34" charset="0"/>
                <a:cs typeface="Tahoma" panose="020B0604030504040204" pitchFamily="34" charset="0"/>
              </a:rPr>
              <a:t> </a:t>
            </a:r>
          </a:p>
          <a:p>
            <a:pPr algn="just"/>
            <a:r>
              <a:rPr lang="es-PE" sz="2400" dirty="0">
                <a:latin typeface="Tahoma" panose="020B0604030504040204" pitchFamily="34" charset="0"/>
                <a:ea typeface="Tahoma" panose="020B0604030504040204" pitchFamily="34" charset="0"/>
                <a:cs typeface="Tahoma" panose="020B0604030504040204" pitchFamily="34" charset="0"/>
              </a:rPr>
              <a:t>La visión de túnel es un ejemplo clásico en el que los médicos se centran en un aspecto de la atención, a menudo en detrimento del manejo general del paciente. </a:t>
            </a:r>
          </a:p>
          <a:p>
            <a:pPr algn="just"/>
            <a:r>
              <a:rPr lang="es-PE" sz="2400" dirty="0">
                <a:latin typeface="Tahoma" panose="020B0604030504040204" pitchFamily="34" charset="0"/>
                <a:ea typeface="Tahoma" panose="020B0604030504040204" pitchFamily="34" charset="0"/>
                <a:cs typeface="Tahoma" panose="020B0604030504040204" pitchFamily="34" charset="0"/>
              </a:rPr>
              <a:t>La pérdida de conocimiento de la situación puede comprometer seriamente la seguridad del paciente si no es reconocida por el individuo o el equipo clínico. </a:t>
            </a:r>
          </a:p>
        </p:txBody>
      </p:sp>
      <p:sp>
        <p:nvSpPr>
          <p:cNvPr id="4" name="CuadroTexto 3"/>
          <p:cNvSpPr txBox="1"/>
          <p:nvPr/>
        </p:nvSpPr>
        <p:spPr>
          <a:xfrm>
            <a:off x="2846148" y="844564"/>
            <a:ext cx="3452325" cy="1569660"/>
          </a:xfrm>
          <a:prstGeom prst="rect">
            <a:avLst/>
          </a:prstGeom>
          <a:solidFill>
            <a:schemeClr val="bg1"/>
          </a:solidFill>
        </p:spPr>
        <p:txBody>
          <a:bodyPr wrap="square" rtlCol="0">
            <a:spAutoFit/>
          </a:bodyPr>
          <a:lstStyle/>
          <a:p>
            <a:pPr algn="ctr"/>
            <a:r>
              <a:rPr lang="es-PE" sz="3200" b="1" dirty="0"/>
              <a:t>PERDIDA DE LA CONCIENCIA SITUACIONAL</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268" y="184134"/>
            <a:ext cx="5269168" cy="2959249"/>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57" y="694785"/>
            <a:ext cx="2170469" cy="2170469"/>
          </a:xfrm>
          <a:prstGeom prst="rect">
            <a:avLst/>
          </a:prstGeom>
        </p:spPr>
      </p:pic>
    </p:spTree>
    <p:extLst>
      <p:ext uri="{BB962C8B-B14F-4D97-AF65-F5344CB8AC3E}">
        <p14:creationId xmlns:p14="http://schemas.microsoft.com/office/powerpoint/2010/main" val="241580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C6F3DFEE-BFC0-B902-B03F-E0AF58935665}"/>
              </a:ext>
            </a:extLst>
          </p:cNvPr>
          <p:cNvSpPr>
            <a:spLocks noGrp="1"/>
          </p:cNvSpPr>
          <p:nvPr>
            <p:ph type="ftr" sz="quarter" idx="12"/>
          </p:nvPr>
        </p:nvSpPr>
        <p:spPr>
          <a:xfrm>
            <a:off x="432000" y="6151511"/>
            <a:ext cx="11139316" cy="432000"/>
          </a:xfrm>
          <a:solidFill>
            <a:schemeClr val="bg1"/>
          </a:solidFill>
        </p:spPr>
        <p:txBody>
          <a:bodyPr/>
          <a:lstStyle/>
          <a:p>
            <a:pPr rtl="0"/>
            <a:r>
              <a:rPr lang="en-US" sz="1400" b="1" noProof="0" dirty="0">
                <a:latin typeface="Tahoma" panose="020B0604030504040204" pitchFamily="34" charset="0"/>
                <a:ea typeface="Tahoma" panose="020B0604030504040204" pitchFamily="34" charset="0"/>
                <a:cs typeface="Tahoma" panose="020B0604030504040204" pitchFamily="34" charset="0"/>
              </a:rPr>
              <a:t>Schulz C., </a:t>
            </a:r>
            <a:r>
              <a:rPr lang="en-US" sz="1400" b="1" noProof="0" dirty="0" err="1">
                <a:latin typeface="Tahoma" panose="020B0604030504040204" pitchFamily="34" charset="0"/>
                <a:ea typeface="Tahoma" panose="020B0604030504040204" pitchFamily="34" charset="0"/>
                <a:cs typeface="Tahoma" panose="020B0604030504040204" pitchFamily="34" charset="0"/>
              </a:rPr>
              <a:t>Krautheim</a:t>
            </a:r>
            <a:r>
              <a:rPr lang="en-US" sz="1400" b="1" noProof="0" dirty="0">
                <a:latin typeface="Tahoma" panose="020B0604030504040204" pitchFamily="34" charset="0"/>
                <a:ea typeface="Tahoma" panose="020B0604030504040204" pitchFamily="34" charset="0"/>
                <a:cs typeface="Tahoma" panose="020B0604030504040204" pitchFamily="34" charset="0"/>
              </a:rPr>
              <a:t> V. et </a:t>
            </a:r>
            <a:r>
              <a:rPr lang="en-US" sz="1400" b="1" dirty="0">
                <a:latin typeface="Tahoma" panose="020B0604030504040204" pitchFamily="34" charset="0"/>
                <a:ea typeface="Tahoma" panose="020B0604030504040204" pitchFamily="34" charset="0"/>
                <a:cs typeface="Tahoma" panose="020B0604030504040204" pitchFamily="34" charset="0"/>
              </a:rPr>
              <a:t> al. Sit</a:t>
            </a:r>
            <a:r>
              <a:rPr lang="en-US" sz="1400" b="1" noProof="0" dirty="0" err="1">
                <a:latin typeface="Tahoma" panose="020B0604030504040204" pitchFamily="34" charset="0"/>
                <a:ea typeface="Tahoma" panose="020B0604030504040204" pitchFamily="34" charset="0"/>
                <a:cs typeface="Tahoma" panose="020B0604030504040204" pitchFamily="34" charset="0"/>
              </a:rPr>
              <a:t>uation</a:t>
            </a:r>
            <a:r>
              <a:rPr lang="en-US" sz="1400" b="1" noProof="0" dirty="0">
                <a:latin typeface="Tahoma" panose="020B0604030504040204" pitchFamily="34" charset="0"/>
                <a:ea typeface="Tahoma" panose="020B0604030504040204" pitchFamily="34" charset="0"/>
                <a:cs typeface="Tahoma" panose="020B0604030504040204" pitchFamily="34" charset="0"/>
              </a:rPr>
              <a:t> awareness errors during critical incidents in </a:t>
            </a:r>
            <a:r>
              <a:rPr lang="en-US" sz="1400" b="1" noProof="0" dirty="0" err="1">
                <a:latin typeface="Tahoma" panose="020B0604030504040204" pitchFamily="34" charset="0"/>
                <a:ea typeface="Tahoma" panose="020B0604030504040204" pitchFamily="34" charset="0"/>
                <a:cs typeface="Tahoma" panose="020B0604030504040204" pitchFamily="34" charset="0"/>
              </a:rPr>
              <a:t>anaesthesia</a:t>
            </a:r>
            <a:r>
              <a:rPr lang="en-US" sz="1400" b="1" noProof="0" dirty="0">
                <a:latin typeface="Tahoma" panose="020B0604030504040204" pitchFamily="34" charset="0"/>
                <a:ea typeface="Tahoma" panose="020B0604030504040204" pitchFamily="34" charset="0"/>
                <a:cs typeface="Tahoma" panose="020B0604030504040204" pitchFamily="34" charset="0"/>
              </a:rPr>
              <a:t> and intensive care. 2017. </a:t>
            </a:r>
            <a:endParaRPr lang="es-ES" sz="1400" b="1" noProof="0"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número de diapositiva 2">
            <a:extLst>
              <a:ext uri="{FF2B5EF4-FFF2-40B4-BE49-F238E27FC236}">
                <a16:creationId xmlns:a16="http://schemas.microsoft.com/office/drawing/2014/main" id="{44C80EA0-CAB5-CD68-7716-BC88390848FB}"/>
              </a:ext>
            </a:extLst>
          </p:cNvPr>
          <p:cNvSpPr>
            <a:spLocks noGrp="1"/>
          </p:cNvSpPr>
          <p:nvPr>
            <p:ph type="sldNum" sz="quarter" idx="13"/>
          </p:nvPr>
        </p:nvSpPr>
        <p:spPr/>
        <p:txBody>
          <a:bodyPr/>
          <a:lstStyle/>
          <a:p>
            <a:pPr rtl="0"/>
            <a:fld id="{19B51A1E-902D-48AF-9020-955120F399B6}" type="slidenum">
              <a:rPr lang="es-ES" noProof="0" smtClean="0"/>
              <a:pPr rtl="0"/>
              <a:t>23</a:t>
            </a:fld>
            <a:endParaRPr lang="es-ES" noProof="0"/>
          </a:p>
        </p:txBody>
      </p:sp>
      <p:sp>
        <p:nvSpPr>
          <p:cNvPr id="4" name="Título 3">
            <a:extLst>
              <a:ext uri="{FF2B5EF4-FFF2-40B4-BE49-F238E27FC236}">
                <a16:creationId xmlns:a16="http://schemas.microsoft.com/office/drawing/2014/main" id="{171D85DF-8948-C5BE-C80F-9C1FC108BCBB}"/>
              </a:ext>
            </a:extLst>
          </p:cNvPr>
          <p:cNvSpPr>
            <a:spLocks noGrp="1"/>
          </p:cNvSpPr>
          <p:nvPr>
            <p:ph type="title"/>
          </p:nvPr>
        </p:nvSpPr>
        <p:spPr/>
        <p:txBody>
          <a:bodyPr/>
          <a:lstStyle/>
          <a:p>
            <a:pPr algn="ctr"/>
            <a:r>
              <a:rPr lang="es-ES" sz="2000" dirty="0">
                <a:latin typeface="Tahoma" panose="020B0604030504040204" pitchFamily="34" charset="0"/>
                <a:ea typeface="Tahoma" panose="020B0604030504040204" pitchFamily="34" charset="0"/>
                <a:cs typeface="Tahoma" panose="020B0604030504040204" pitchFamily="34" charset="0"/>
              </a:rPr>
              <a:t>DISTRIBUCIÓN DE ERRORES EN 101 CASOS CON  </a:t>
            </a:r>
            <a:r>
              <a:rPr lang="es-ES" sz="2800" u="sng" dirty="0">
                <a:latin typeface="Tahoma" panose="020B0604030504040204" pitchFamily="34" charset="0"/>
                <a:ea typeface="Tahoma" panose="020B0604030504040204" pitchFamily="34" charset="0"/>
                <a:cs typeface="Tahoma" panose="020B0604030504040204" pitchFamily="34" charset="0"/>
              </a:rPr>
              <a:t>CS  INADECUADA.</a:t>
            </a:r>
            <a:endParaRPr lang="es-PE" sz="2000" u="sng" dirty="0">
              <a:latin typeface="Tahoma" panose="020B0604030504040204" pitchFamily="34" charset="0"/>
              <a:ea typeface="Tahoma" panose="020B0604030504040204" pitchFamily="34" charset="0"/>
              <a:cs typeface="Tahoma" panose="020B0604030504040204" pitchFamily="34" charset="0"/>
            </a:endParaRPr>
          </a:p>
        </p:txBody>
      </p:sp>
      <p:pic>
        <p:nvPicPr>
          <p:cNvPr id="6" name="Imagen 5">
            <a:extLst>
              <a:ext uri="{FF2B5EF4-FFF2-40B4-BE49-F238E27FC236}">
                <a16:creationId xmlns:a16="http://schemas.microsoft.com/office/drawing/2014/main" id="{B2C8C775-9FB7-D426-1370-3AC1A9324146}"/>
              </a:ext>
            </a:extLst>
          </p:cNvPr>
          <p:cNvPicPr>
            <a:picLocks noChangeAspect="1"/>
          </p:cNvPicPr>
          <p:nvPr/>
        </p:nvPicPr>
        <p:blipFill>
          <a:blip r:embed="rId2"/>
          <a:stretch>
            <a:fillRect/>
          </a:stretch>
        </p:blipFill>
        <p:spPr>
          <a:xfrm>
            <a:off x="2155371" y="963617"/>
            <a:ext cx="8177348" cy="5088276"/>
          </a:xfrm>
          <a:prstGeom prst="rect">
            <a:avLst/>
          </a:prstGeom>
        </p:spPr>
      </p:pic>
    </p:spTree>
    <p:extLst>
      <p:ext uri="{BB962C8B-B14F-4D97-AF65-F5344CB8AC3E}">
        <p14:creationId xmlns:p14="http://schemas.microsoft.com/office/powerpoint/2010/main" val="296336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4E767DB-2E9F-4102-8CC4-9031E41943D8}"/>
              </a:ext>
            </a:extLst>
          </p:cNvPr>
          <p:cNvSpPr>
            <a:spLocks noGrp="1"/>
          </p:cNvSpPr>
          <p:nvPr>
            <p:ph type="sldNum" idx="12"/>
          </p:nvPr>
        </p:nvSpPr>
        <p:spPr/>
        <p:txBody>
          <a:bodyPr/>
          <a:lstStyle/>
          <a:p>
            <a:pPr algn="l"/>
            <a:fld id="{00000000-1234-1234-1234-123412341234}" type="slidenum">
              <a:rPr lang="es-PE" smtClean="0"/>
              <a:pPr algn="l"/>
              <a:t>24</a:t>
            </a:fld>
            <a:endParaRPr lang="es-PE"/>
          </a:p>
        </p:txBody>
      </p:sp>
      <p:graphicFrame>
        <p:nvGraphicFramePr>
          <p:cNvPr id="3" name="Tabla 3">
            <a:extLst>
              <a:ext uri="{FF2B5EF4-FFF2-40B4-BE49-F238E27FC236}">
                <a16:creationId xmlns:a16="http://schemas.microsoft.com/office/drawing/2014/main" id="{47ACF2EF-F5F1-4EFB-B957-17F5CFECB0FF}"/>
              </a:ext>
            </a:extLst>
          </p:cNvPr>
          <p:cNvGraphicFramePr>
            <a:graphicFrameLocks noGrp="1"/>
          </p:cNvGraphicFramePr>
          <p:nvPr>
            <p:extLst>
              <p:ext uri="{D42A27DB-BD31-4B8C-83A1-F6EECF244321}">
                <p14:modId xmlns:p14="http://schemas.microsoft.com/office/powerpoint/2010/main" val="1693312232"/>
              </p:ext>
            </p:extLst>
          </p:nvPr>
        </p:nvGraphicFramePr>
        <p:xfrm>
          <a:off x="749676" y="977234"/>
          <a:ext cx="10340692" cy="5212080"/>
        </p:xfrm>
        <a:graphic>
          <a:graphicData uri="http://schemas.openxmlformats.org/drawingml/2006/table">
            <a:tbl>
              <a:tblPr firstRow="1" bandRow="1">
                <a:tableStyleId>{5940675A-B579-460E-94D1-54222C63F5DA}</a:tableStyleId>
              </a:tblPr>
              <a:tblGrid>
                <a:gridCol w="1967398">
                  <a:extLst>
                    <a:ext uri="{9D8B030D-6E8A-4147-A177-3AD203B41FA5}">
                      <a16:colId xmlns:a16="http://schemas.microsoft.com/office/drawing/2014/main" val="2797075720"/>
                    </a:ext>
                  </a:extLst>
                </a:gridCol>
                <a:gridCol w="2769326">
                  <a:extLst>
                    <a:ext uri="{9D8B030D-6E8A-4147-A177-3AD203B41FA5}">
                      <a16:colId xmlns:a16="http://schemas.microsoft.com/office/drawing/2014/main" val="125865282"/>
                    </a:ext>
                  </a:extLst>
                </a:gridCol>
                <a:gridCol w="3018795">
                  <a:extLst>
                    <a:ext uri="{9D8B030D-6E8A-4147-A177-3AD203B41FA5}">
                      <a16:colId xmlns:a16="http://schemas.microsoft.com/office/drawing/2014/main" val="390900180"/>
                    </a:ext>
                  </a:extLst>
                </a:gridCol>
                <a:gridCol w="2585173">
                  <a:extLst>
                    <a:ext uri="{9D8B030D-6E8A-4147-A177-3AD203B41FA5}">
                      <a16:colId xmlns:a16="http://schemas.microsoft.com/office/drawing/2014/main" val="371449866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800" b="1" dirty="0">
                          <a:solidFill>
                            <a:schemeClr val="tx1"/>
                          </a:solidFill>
                        </a:rPr>
                        <a:t>Proceso</a:t>
                      </a:r>
                    </a:p>
                    <a:p>
                      <a:endParaRPr lang="es-PE" dirty="0">
                        <a:solidFill>
                          <a:schemeClr val="tx1"/>
                        </a:solidFill>
                      </a:endParaRPr>
                    </a:p>
                  </a:txBody>
                  <a:tcPr anchor="ctr">
                    <a:solidFill>
                      <a:schemeClr val="bg1"/>
                    </a:solidFill>
                  </a:tcPr>
                </a:tc>
                <a:tc>
                  <a:txBody>
                    <a:bodyPr/>
                    <a:lstStyle/>
                    <a:p>
                      <a:pPr algn="ctr"/>
                      <a:r>
                        <a:rPr lang="es-PE" b="1" dirty="0">
                          <a:solidFill>
                            <a:schemeClr val="tx1"/>
                          </a:solidFill>
                        </a:rPr>
                        <a:t>Percepción</a:t>
                      </a:r>
                    </a:p>
                    <a:p>
                      <a:pPr algn="ctr"/>
                      <a:r>
                        <a:rPr lang="es-PE" b="1" dirty="0">
                          <a:solidFill>
                            <a:schemeClr val="tx1"/>
                          </a:solidFill>
                        </a:rPr>
                        <a:t>&gt; &gt; &gt;</a:t>
                      </a:r>
                    </a:p>
                    <a:p>
                      <a:pPr algn="ctr"/>
                      <a:r>
                        <a:rPr lang="es-PE" b="1" dirty="0">
                          <a:solidFill>
                            <a:schemeClr val="tx1"/>
                          </a:solidFill>
                        </a:rPr>
                        <a:t>(Obtener información)</a:t>
                      </a:r>
                      <a:endParaRPr lang="es-PE"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lgn="ctr"/>
                      <a:r>
                        <a:rPr lang="es-PE" b="1" dirty="0">
                          <a:solidFill>
                            <a:schemeClr val="tx1"/>
                          </a:solidFill>
                        </a:rPr>
                        <a:t>Comprensión</a:t>
                      </a:r>
                    </a:p>
                    <a:p>
                      <a:pPr algn="ctr"/>
                      <a:r>
                        <a:rPr lang="es-PE" b="1" dirty="0">
                          <a:solidFill>
                            <a:schemeClr val="tx1"/>
                          </a:solidFill>
                        </a:rPr>
                        <a:t>&gt; &gt; &gt;</a:t>
                      </a:r>
                    </a:p>
                    <a:p>
                      <a:pPr algn="ctr"/>
                      <a:r>
                        <a:rPr lang="es-PE" b="1" dirty="0">
                          <a:solidFill>
                            <a:schemeClr val="tx1"/>
                          </a:solidFill>
                        </a:rPr>
                        <a:t>(Comprenderlo)</a:t>
                      </a:r>
                      <a:endParaRPr lang="es-PE"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lgn="ctr"/>
                      <a:r>
                        <a:rPr lang="es-ES" b="1" dirty="0">
                          <a:solidFill>
                            <a:schemeClr val="tx1"/>
                          </a:solidFill>
                        </a:rPr>
                        <a:t>Proyección</a:t>
                      </a:r>
                    </a:p>
                    <a:p>
                      <a:pPr algn="ctr"/>
                      <a:r>
                        <a:rPr lang="es-ES" b="1" dirty="0">
                          <a:solidFill>
                            <a:schemeClr val="tx1"/>
                          </a:solidFill>
                        </a:rPr>
                        <a:t>&gt; &gt; &gt;</a:t>
                      </a:r>
                    </a:p>
                    <a:p>
                      <a:pPr algn="ctr"/>
                      <a:r>
                        <a:rPr lang="es-ES" b="1" dirty="0">
                          <a:solidFill>
                            <a:schemeClr val="tx1"/>
                          </a:solidFill>
                        </a:rPr>
                        <a:t>(Piensa en el futuro)</a:t>
                      </a:r>
                      <a:endParaRPr lang="es-PE" b="1" dirty="0">
                        <a:solidFill>
                          <a:schemeClr val="tx1"/>
                        </a:solidFill>
                      </a:endParaRPr>
                    </a:p>
                    <a:p>
                      <a:endParaRPr lang="es-PE" dirty="0">
                        <a:solidFill>
                          <a:schemeClr val="tx1"/>
                        </a:solidFill>
                      </a:endParaRPr>
                    </a:p>
                  </a:txBody>
                  <a:tcPr anchor="ctr">
                    <a:solidFill>
                      <a:schemeClr val="bg1"/>
                    </a:solidFill>
                  </a:tcPr>
                </a:tc>
                <a:extLst>
                  <a:ext uri="{0D108BD9-81ED-4DB2-BD59-A6C34878D82A}">
                    <a16:rowId xmlns:a16="http://schemas.microsoft.com/office/drawing/2014/main" val="32970956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b="1" dirty="0">
                          <a:solidFill>
                            <a:schemeClr val="tx1"/>
                          </a:solidFill>
                        </a:rPr>
                        <a:t>Un ejemplo de conductor</a:t>
                      </a:r>
                      <a:endParaRPr lang="es-PE"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algn="ctr"/>
                      <a:r>
                        <a:rPr lang="es-ES" b="1" dirty="0">
                          <a:solidFill>
                            <a:schemeClr val="tx1"/>
                          </a:solidFill>
                        </a:rPr>
                        <a:t>Ve</a:t>
                      </a:r>
                      <a:r>
                        <a:rPr lang="es-ES" dirty="0">
                          <a:solidFill>
                            <a:schemeClr val="tx1"/>
                          </a:solidFill>
                        </a:rPr>
                        <a:t> el coche en su</a:t>
                      </a:r>
                    </a:p>
                    <a:p>
                      <a:pPr algn="ctr"/>
                      <a:r>
                        <a:rPr lang="es-ES" dirty="0">
                          <a:solidFill>
                            <a:schemeClr val="tx1"/>
                          </a:solidFill>
                        </a:rPr>
                        <a:t>espejo retrovisor  </a:t>
                      </a:r>
                      <a:r>
                        <a:rPr lang="es-ES" b="1" dirty="0">
                          <a:solidFill>
                            <a:schemeClr val="tx1"/>
                          </a:solidFill>
                        </a:rPr>
                        <a:t>ves</a:t>
                      </a:r>
                      <a:r>
                        <a:rPr lang="es-ES" dirty="0">
                          <a:solidFill>
                            <a:schemeClr val="tx1"/>
                          </a:solidFill>
                        </a:rPr>
                        <a:t> que se está haciendo más grande</a:t>
                      </a:r>
                      <a:endParaRPr lang="es-PE" dirty="0">
                        <a:solidFill>
                          <a:schemeClr val="tx1"/>
                        </a:solidFill>
                        <a:latin typeface="Arial Narrow" panose="020B0606020202030204" pitchFamily="34" charset="0"/>
                        <a:ea typeface="Tahoma" panose="020B060403050404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tx1"/>
                          </a:solidFill>
                        </a:rPr>
                        <a:t>Entiende</a:t>
                      </a:r>
                      <a:r>
                        <a:rPr lang="es-ES" sz="1800" dirty="0">
                          <a:solidFill>
                            <a:schemeClr val="tx1"/>
                          </a:solidFill>
                        </a:rPr>
                        <a:t> que significa que es probable que el coche está acelerando</a:t>
                      </a:r>
                      <a:endParaRPr lang="es-PE" sz="1800" dirty="0">
                        <a:solidFill>
                          <a:schemeClr val="tx1"/>
                        </a:solidFill>
                        <a:latin typeface="Arial Narrow" panose="020B060602020203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s-ES" b="1" dirty="0">
                          <a:solidFill>
                            <a:schemeClr val="tx1"/>
                          </a:solidFill>
                        </a:rPr>
                        <a:t>Anticipa </a:t>
                      </a:r>
                      <a:r>
                        <a:rPr lang="es-ES" dirty="0">
                          <a:solidFill>
                            <a:schemeClr val="tx1"/>
                          </a:solidFill>
                        </a:rPr>
                        <a:t>cuando el</a:t>
                      </a:r>
                    </a:p>
                    <a:p>
                      <a:r>
                        <a:rPr lang="es-ES" dirty="0">
                          <a:solidFill>
                            <a:schemeClr val="tx1"/>
                          </a:solidFill>
                        </a:rPr>
                        <a:t>coche te adelantará</a:t>
                      </a:r>
                      <a:endParaRPr lang="es-PE" dirty="0">
                        <a:solidFill>
                          <a:schemeClr val="tx1"/>
                        </a:solidFill>
                        <a:latin typeface="Arial Narrow" panose="020B0606020202030204" pitchFamily="34" charset="0"/>
                      </a:endParaRPr>
                    </a:p>
                  </a:txBody>
                  <a:tcPr>
                    <a:solidFill>
                      <a:schemeClr val="bg1"/>
                    </a:solidFill>
                  </a:tcPr>
                </a:tc>
                <a:extLst>
                  <a:ext uri="{0D108BD9-81ED-4DB2-BD59-A6C34878D82A}">
                    <a16:rowId xmlns:a16="http://schemas.microsoft.com/office/drawing/2014/main" val="31099455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b="1" dirty="0">
                          <a:solidFill>
                            <a:schemeClr val="tx1"/>
                          </a:solidFill>
                        </a:rPr>
                        <a:t>Un ejemplo de anestesiólogo</a:t>
                      </a:r>
                    </a:p>
                    <a:p>
                      <a:endParaRPr lang="es-PE" dirty="0">
                        <a:solidFill>
                          <a:schemeClr val="tx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tx1"/>
                          </a:solidFill>
                        </a:rPr>
                        <a:t>Ve</a:t>
                      </a:r>
                      <a:r>
                        <a:rPr lang="es-ES" sz="1800" dirty="0">
                          <a:solidFill>
                            <a:schemeClr val="tx1"/>
                          </a:solidFill>
                        </a:rPr>
                        <a:t> que la presión paciente está bajando; el cirujano le dice que la laceración hepática ya no sangra y que está reparado</a:t>
                      </a:r>
                      <a:endParaRPr lang="es-PE" sz="1800" dirty="0">
                        <a:solidFill>
                          <a:schemeClr val="tx1"/>
                        </a:solidFill>
                        <a:latin typeface="Arial Narrow" panose="020B060602020203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algn="ctr"/>
                      <a:r>
                        <a:rPr lang="es-ES" b="1" dirty="0">
                          <a:solidFill>
                            <a:schemeClr val="tx1"/>
                          </a:solidFill>
                        </a:rPr>
                        <a:t>Entiende </a:t>
                      </a:r>
                      <a:r>
                        <a:rPr lang="es-ES" dirty="0">
                          <a:solidFill>
                            <a:schemeClr val="tx1"/>
                          </a:solidFill>
                        </a:rPr>
                        <a:t>que esto podría significar que el paciente está perdiendo sangre, aunque no de la</a:t>
                      </a:r>
                    </a:p>
                    <a:p>
                      <a:pPr algn="ctr"/>
                      <a:r>
                        <a:rPr lang="es-ES" dirty="0">
                          <a:solidFill>
                            <a:schemeClr val="tx1"/>
                          </a:solidFill>
                        </a:rPr>
                        <a:t>laceración original; podría  haber otra fuente de pérdida de sangre o una posible anafilaxia a la anestesia suministrada o un problema cardiaco</a:t>
                      </a:r>
                      <a:endParaRPr lang="es-ES" dirty="0">
                        <a:solidFill>
                          <a:schemeClr val="tx1"/>
                        </a:solidFill>
                        <a:latin typeface="Arial Narrow" panose="020B060602020203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s-ES" b="1" dirty="0">
                          <a:solidFill>
                            <a:schemeClr val="tx1"/>
                          </a:solidFill>
                        </a:rPr>
                        <a:t>Predice</a:t>
                      </a:r>
                      <a:r>
                        <a:rPr lang="es-ES" dirty="0">
                          <a:solidFill>
                            <a:schemeClr val="tx1"/>
                          </a:solidFill>
                        </a:rPr>
                        <a:t> que si la</a:t>
                      </a:r>
                    </a:p>
                    <a:p>
                      <a:r>
                        <a:rPr lang="es-ES" dirty="0">
                          <a:solidFill>
                            <a:schemeClr val="tx1"/>
                          </a:solidFill>
                        </a:rPr>
                        <a:t>presión arterial no se</a:t>
                      </a:r>
                    </a:p>
                    <a:p>
                      <a:r>
                        <a:rPr lang="es-ES" dirty="0">
                          <a:solidFill>
                            <a:schemeClr val="tx1"/>
                          </a:solidFill>
                        </a:rPr>
                        <a:t>corregida, el paciente</a:t>
                      </a:r>
                    </a:p>
                    <a:p>
                      <a:r>
                        <a:rPr lang="es-ES" dirty="0">
                          <a:solidFill>
                            <a:schemeClr val="tx1"/>
                          </a:solidFill>
                        </a:rPr>
                        <a:t>estará en grave peligro</a:t>
                      </a:r>
                      <a:endParaRPr lang="es-PE" dirty="0">
                        <a:solidFill>
                          <a:schemeClr val="tx1"/>
                        </a:solidFill>
                        <a:latin typeface="Arial Narrow" panose="020B0606020202030204" pitchFamily="34" charset="0"/>
                      </a:endParaRPr>
                    </a:p>
                  </a:txBody>
                  <a:tcPr>
                    <a:solidFill>
                      <a:schemeClr val="bg1"/>
                    </a:solidFill>
                  </a:tcPr>
                </a:tc>
                <a:extLst>
                  <a:ext uri="{0D108BD9-81ED-4DB2-BD59-A6C34878D82A}">
                    <a16:rowId xmlns:a16="http://schemas.microsoft.com/office/drawing/2014/main" val="1732228117"/>
                  </a:ext>
                </a:extLst>
              </a:tr>
            </a:tbl>
          </a:graphicData>
        </a:graphic>
      </p:graphicFrame>
      <p:sp>
        <p:nvSpPr>
          <p:cNvPr id="4" name="CuadroTexto 3">
            <a:extLst>
              <a:ext uri="{FF2B5EF4-FFF2-40B4-BE49-F238E27FC236}">
                <a16:creationId xmlns:a16="http://schemas.microsoft.com/office/drawing/2014/main" id="{A527416F-B2ED-54FF-8616-B456C300AFDA}"/>
              </a:ext>
            </a:extLst>
          </p:cNvPr>
          <p:cNvSpPr txBox="1"/>
          <p:nvPr/>
        </p:nvSpPr>
        <p:spPr>
          <a:xfrm>
            <a:off x="2667418" y="246467"/>
            <a:ext cx="8172601" cy="461665"/>
          </a:xfrm>
          <a:prstGeom prst="rect">
            <a:avLst/>
          </a:prstGeom>
          <a:noFill/>
        </p:spPr>
        <p:txBody>
          <a:bodyPr wrap="square" rtlCol="0">
            <a:spAutoFit/>
          </a:bodyPr>
          <a:lstStyle/>
          <a:p>
            <a:r>
              <a:rPr lang="es-PE" sz="2400" b="1" dirty="0">
                <a:latin typeface="Tahoma" panose="020B0604030504040204" pitchFamily="34" charset="0"/>
                <a:ea typeface="Tahoma" panose="020B0604030504040204" pitchFamily="34" charset="0"/>
                <a:cs typeface="Tahoma" panose="020B0604030504040204" pitchFamily="34" charset="0"/>
              </a:rPr>
              <a:t>EJEMPLOS DE CONCIENCIA SITUACIONAL OPTIMA </a:t>
            </a:r>
          </a:p>
        </p:txBody>
      </p:sp>
    </p:spTree>
    <p:extLst>
      <p:ext uri="{BB962C8B-B14F-4D97-AF65-F5344CB8AC3E}">
        <p14:creationId xmlns:p14="http://schemas.microsoft.com/office/powerpoint/2010/main" val="1522814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806D130C-3C3A-EF5A-18E1-AFCB542BAA17}"/>
              </a:ext>
            </a:extLst>
          </p:cNvPr>
          <p:cNvSpPr>
            <a:spLocks noGrp="1"/>
          </p:cNvSpPr>
          <p:nvPr>
            <p:ph type="ftr" sz="quarter" idx="12"/>
          </p:nvPr>
        </p:nvSpPr>
        <p:spPr/>
        <p:txBody>
          <a:bodyPr/>
          <a:lstStyle/>
          <a:p>
            <a:pPr rtl="0"/>
            <a:r>
              <a:rPr lang="es-ES" noProof="0"/>
              <a:t>Agregue un pie de página</a:t>
            </a:r>
          </a:p>
        </p:txBody>
      </p:sp>
      <p:sp>
        <p:nvSpPr>
          <p:cNvPr id="3" name="Marcador de número de diapositiva 2">
            <a:extLst>
              <a:ext uri="{FF2B5EF4-FFF2-40B4-BE49-F238E27FC236}">
                <a16:creationId xmlns:a16="http://schemas.microsoft.com/office/drawing/2014/main" id="{AC594CC7-AE47-9538-AFEA-4569484E6A88}"/>
              </a:ext>
            </a:extLst>
          </p:cNvPr>
          <p:cNvSpPr>
            <a:spLocks noGrp="1"/>
          </p:cNvSpPr>
          <p:nvPr>
            <p:ph type="sldNum" sz="quarter" idx="13"/>
          </p:nvPr>
        </p:nvSpPr>
        <p:spPr/>
        <p:txBody>
          <a:bodyPr/>
          <a:lstStyle/>
          <a:p>
            <a:pPr rtl="0"/>
            <a:fld id="{19B51A1E-902D-48AF-9020-955120F399B6}" type="slidenum">
              <a:rPr lang="es-ES" noProof="0" smtClean="0"/>
              <a:pPr rtl="0"/>
              <a:t>25</a:t>
            </a:fld>
            <a:endParaRPr lang="es-ES" noProof="0"/>
          </a:p>
        </p:txBody>
      </p:sp>
      <p:sp>
        <p:nvSpPr>
          <p:cNvPr id="4" name="Título 3">
            <a:extLst>
              <a:ext uri="{FF2B5EF4-FFF2-40B4-BE49-F238E27FC236}">
                <a16:creationId xmlns:a16="http://schemas.microsoft.com/office/drawing/2014/main" id="{079BD643-E64C-D0BB-C9A7-F35D796FDAF8}"/>
              </a:ext>
            </a:extLst>
          </p:cNvPr>
          <p:cNvSpPr>
            <a:spLocks noGrp="1"/>
          </p:cNvSpPr>
          <p:nvPr>
            <p:ph type="title"/>
          </p:nvPr>
        </p:nvSpPr>
        <p:spPr/>
        <p:txBody>
          <a:bodyPr/>
          <a:lstStyle/>
          <a:p>
            <a:endParaRPr lang="es-PE"/>
          </a:p>
        </p:txBody>
      </p:sp>
      <p:grpSp>
        <p:nvGrpSpPr>
          <p:cNvPr id="16" name="Grupo 15">
            <a:extLst>
              <a:ext uri="{FF2B5EF4-FFF2-40B4-BE49-F238E27FC236}">
                <a16:creationId xmlns:a16="http://schemas.microsoft.com/office/drawing/2014/main" id="{8D91F8FE-365E-A3E8-001B-ED135CA17855}"/>
              </a:ext>
            </a:extLst>
          </p:cNvPr>
          <p:cNvGrpSpPr/>
          <p:nvPr/>
        </p:nvGrpSpPr>
        <p:grpSpPr>
          <a:xfrm>
            <a:off x="244237" y="211131"/>
            <a:ext cx="11860280" cy="6592220"/>
            <a:chOff x="244237" y="211131"/>
            <a:chExt cx="11860280" cy="6592220"/>
          </a:xfrm>
        </p:grpSpPr>
        <p:pic>
          <p:nvPicPr>
            <p:cNvPr id="6" name="Imagen 5">
              <a:extLst>
                <a:ext uri="{FF2B5EF4-FFF2-40B4-BE49-F238E27FC236}">
                  <a16:creationId xmlns:a16="http://schemas.microsoft.com/office/drawing/2014/main" id="{83E12B8A-7F21-7E88-57D4-D43D90AE005E}"/>
                </a:ext>
              </a:extLst>
            </p:cNvPr>
            <p:cNvPicPr>
              <a:picLocks noChangeAspect="1"/>
            </p:cNvPicPr>
            <p:nvPr/>
          </p:nvPicPr>
          <p:blipFill>
            <a:blip r:embed="rId2"/>
            <a:stretch>
              <a:fillRect/>
            </a:stretch>
          </p:blipFill>
          <p:spPr>
            <a:xfrm>
              <a:off x="244237" y="211131"/>
              <a:ext cx="11860280" cy="6592220"/>
            </a:xfrm>
            <a:prstGeom prst="rect">
              <a:avLst/>
            </a:prstGeom>
          </p:spPr>
        </p:pic>
        <p:sp>
          <p:nvSpPr>
            <p:cNvPr id="7" name="CuadroTexto 6">
              <a:extLst>
                <a:ext uri="{FF2B5EF4-FFF2-40B4-BE49-F238E27FC236}">
                  <a16:creationId xmlns:a16="http://schemas.microsoft.com/office/drawing/2014/main" id="{69B1AB3B-EA45-A520-5FC1-C6D6333E7D09}"/>
                </a:ext>
              </a:extLst>
            </p:cNvPr>
            <p:cNvSpPr txBox="1"/>
            <p:nvPr/>
          </p:nvSpPr>
          <p:spPr>
            <a:xfrm>
              <a:off x="2325188" y="519958"/>
              <a:ext cx="4841966" cy="523220"/>
            </a:xfrm>
            <a:prstGeom prst="rect">
              <a:avLst/>
            </a:prstGeom>
            <a:solidFill>
              <a:srgbClr val="FF9933"/>
            </a:solidFill>
          </p:spPr>
          <p:txBody>
            <a:bodyPr wrap="square" rtlCol="0">
              <a:spAutoFit/>
            </a:bodyPr>
            <a:lstStyle/>
            <a:p>
              <a:r>
                <a:rPr lang="es-PE" sz="2800" b="1" dirty="0">
                  <a:latin typeface="Tahoma" panose="020B0604030504040204" pitchFamily="34" charset="0"/>
                  <a:ea typeface="Tahoma" panose="020B0604030504040204" pitchFamily="34" charset="0"/>
                  <a:cs typeface="Tahoma" panose="020B0604030504040204" pitchFamily="34" charset="0"/>
                </a:rPr>
                <a:t>Conciencia situacional </a:t>
              </a:r>
            </a:p>
          </p:txBody>
        </p:sp>
        <p:sp>
          <p:nvSpPr>
            <p:cNvPr id="8" name="Rectángulo 7">
              <a:extLst>
                <a:ext uri="{FF2B5EF4-FFF2-40B4-BE49-F238E27FC236}">
                  <a16:creationId xmlns:a16="http://schemas.microsoft.com/office/drawing/2014/main" id="{017D0035-9FB3-B03F-E225-08577BC46BD1}"/>
                </a:ext>
              </a:extLst>
            </p:cNvPr>
            <p:cNvSpPr/>
            <p:nvPr/>
          </p:nvSpPr>
          <p:spPr>
            <a:xfrm>
              <a:off x="2342606" y="1084869"/>
              <a:ext cx="2151017" cy="1022605"/>
            </a:xfrm>
            <a:prstGeom prst="rect">
              <a:avLst/>
            </a:prstGeom>
            <a:solidFill>
              <a:schemeClr val="accent1">
                <a:lumMod val="60000"/>
                <a:lumOff val="40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Tahoma" panose="020B0604030504040204" pitchFamily="34" charset="0"/>
                  <a:ea typeface="Tahoma" panose="020B0604030504040204" pitchFamily="34" charset="0"/>
                  <a:cs typeface="Tahoma" panose="020B0604030504040204" pitchFamily="34" charset="0"/>
                </a:rPr>
                <a:t>1. Recopilar información “percepción”</a:t>
              </a:r>
            </a:p>
          </p:txBody>
        </p:sp>
        <p:sp>
          <p:nvSpPr>
            <p:cNvPr id="9" name="Rectángulo 8">
              <a:extLst>
                <a:ext uri="{FF2B5EF4-FFF2-40B4-BE49-F238E27FC236}">
                  <a16:creationId xmlns:a16="http://schemas.microsoft.com/office/drawing/2014/main" id="{09E9591A-D2C8-B08E-3A79-87CEF40FF3B3}"/>
                </a:ext>
              </a:extLst>
            </p:cNvPr>
            <p:cNvSpPr/>
            <p:nvPr/>
          </p:nvSpPr>
          <p:spPr>
            <a:xfrm>
              <a:off x="3762103" y="2299063"/>
              <a:ext cx="2516777" cy="1129937"/>
            </a:xfrm>
            <a:prstGeom prst="rect">
              <a:avLst/>
            </a:prstGeom>
            <a:solidFill>
              <a:srgbClr val="0070C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bg2"/>
                  </a:solidFill>
                  <a:latin typeface="Tahoma" panose="020B0604030504040204" pitchFamily="34" charset="0"/>
                  <a:ea typeface="Tahoma" panose="020B0604030504040204" pitchFamily="34" charset="0"/>
                  <a:cs typeface="Tahoma" panose="020B0604030504040204" pitchFamily="34" charset="0"/>
                </a:rPr>
                <a:t>2. Reconocer y comprender “Comprensión”</a:t>
              </a:r>
            </a:p>
          </p:txBody>
        </p:sp>
        <p:sp>
          <p:nvSpPr>
            <p:cNvPr id="10" name="Rectángulo 9">
              <a:extLst>
                <a:ext uri="{FF2B5EF4-FFF2-40B4-BE49-F238E27FC236}">
                  <a16:creationId xmlns:a16="http://schemas.microsoft.com/office/drawing/2014/main" id="{2437C57E-B72B-397A-6C79-D8BA4A5A7290}"/>
                </a:ext>
              </a:extLst>
            </p:cNvPr>
            <p:cNvSpPr/>
            <p:nvPr/>
          </p:nvSpPr>
          <p:spPr>
            <a:xfrm>
              <a:off x="5669280" y="3587931"/>
              <a:ext cx="2203269" cy="10276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latin typeface="Tahoma" panose="020B0604030504040204" pitchFamily="34" charset="0"/>
                  <a:ea typeface="Tahoma" panose="020B0604030504040204" pitchFamily="34" charset="0"/>
                  <a:cs typeface="Tahoma" panose="020B0604030504040204" pitchFamily="34" charset="0"/>
                </a:rPr>
                <a:t>3. Anticipar “Proyección”</a:t>
              </a:r>
            </a:p>
          </p:txBody>
        </p:sp>
        <p:sp>
          <p:nvSpPr>
            <p:cNvPr id="11" name="Rectángulo 10">
              <a:extLst>
                <a:ext uri="{FF2B5EF4-FFF2-40B4-BE49-F238E27FC236}">
                  <a16:creationId xmlns:a16="http://schemas.microsoft.com/office/drawing/2014/main" id="{028E361A-7307-D65B-1F0F-4E8514A25339}"/>
                </a:ext>
              </a:extLst>
            </p:cNvPr>
            <p:cNvSpPr/>
            <p:nvPr/>
          </p:nvSpPr>
          <p:spPr>
            <a:xfrm>
              <a:off x="7402286" y="4943091"/>
              <a:ext cx="1846217" cy="76635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latin typeface="Tahoma" panose="020B0604030504040204" pitchFamily="34" charset="0"/>
                  <a:ea typeface="Tahoma" panose="020B0604030504040204" pitchFamily="34" charset="0"/>
                  <a:cs typeface="Tahoma" panose="020B0604030504040204" pitchFamily="34" charset="0"/>
                </a:rPr>
                <a:t>Decidir</a:t>
              </a:r>
            </a:p>
          </p:txBody>
        </p:sp>
        <p:sp>
          <p:nvSpPr>
            <p:cNvPr id="12" name="Rectángulo 11">
              <a:extLst>
                <a:ext uri="{FF2B5EF4-FFF2-40B4-BE49-F238E27FC236}">
                  <a16:creationId xmlns:a16="http://schemas.microsoft.com/office/drawing/2014/main" id="{52011601-D7B0-396E-39D7-F0B0287F4CE3}"/>
                </a:ext>
              </a:extLst>
            </p:cNvPr>
            <p:cNvSpPr/>
            <p:nvPr/>
          </p:nvSpPr>
          <p:spPr>
            <a:xfrm>
              <a:off x="5373189" y="1084869"/>
              <a:ext cx="2325190" cy="1022605"/>
            </a:xfrm>
            <a:prstGeom prst="rect">
              <a:avLst/>
            </a:prstGeom>
            <a:solidFill>
              <a:schemeClr val="accent1"/>
            </a:solid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s-PE" sz="1600" b="1" dirty="0">
                  <a:solidFill>
                    <a:schemeClr val="tx1"/>
                  </a:solidFill>
                  <a:latin typeface="Tahoma" panose="020B0604030504040204" pitchFamily="34" charset="0"/>
                  <a:ea typeface="Tahoma" panose="020B0604030504040204" pitchFamily="34" charset="0"/>
                  <a:cs typeface="Tahoma" panose="020B0604030504040204" pitchFamily="34" charset="0"/>
                </a:rPr>
                <a:t> Frecuencia cardiaca, preocupación de los padres</a:t>
              </a:r>
            </a:p>
          </p:txBody>
        </p:sp>
        <p:sp>
          <p:nvSpPr>
            <p:cNvPr id="13" name="Rectángulo 12">
              <a:extLst>
                <a:ext uri="{FF2B5EF4-FFF2-40B4-BE49-F238E27FC236}">
                  <a16:creationId xmlns:a16="http://schemas.microsoft.com/office/drawing/2014/main" id="{0E868278-839D-C4B5-7A60-E29450921D1E}"/>
                </a:ext>
              </a:extLst>
            </p:cNvPr>
            <p:cNvSpPr/>
            <p:nvPr/>
          </p:nvSpPr>
          <p:spPr>
            <a:xfrm>
              <a:off x="7080069" y="2299063"/>
              <a:ext cx="2516777" cy="1022605"/>
            </a:xfrm>
            <a:prstGeom prst="rect">
              <a:avLst/>
            </a:prstGeom>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Tahoma" panose="020B0604030504040204" pitchFamily="34" charset="0"/>
                  <a:ea typeface="Tahoma" panose="020B0604030504040204" pitchFamily="34" charset="0"/>
                  <a:cs typeface="Tahoma" panose="020B0604030504040204" pitchFamily="34" charset="0"/>
                </a:rPr>
                <a:t>Reconocer la deshidratación</a:t>
              </a:r>
            </a:p>
          </p:txBody>
        </p:sp>
        <p:sp>
          <p:nvSpPr>
            <p:cNvPr id="14" name="Rectángulo 13">
              <a:extLst>
                <a:ext uri="{FF2B5EF4-FFF2-40B4-BE49-F238E27FC236}">
                  <a16:creationId xmlns:a16="http://schemas.microsoft.com/office/drawing/2014/main" id="{EC791DA1-4CAA-445E-5E64-7ACA0872BB2C}"/>
                </a:ext>
              </a:extLst>
            </p:cNvPr>
            <p:cNvSpPr/>
            <p:nvPr/>
          </p:nvSpPr>
          <p:spPr>
            <a:xfrm>
              <a:off x="8699863" y="3587931"/>
              <a:ext cx="2142308" cy="102260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bg2"/>
                  </a:solidFill>
                  <a:latin typeface="Tahoma" panose="020B0604030504040204" pitchFamily="34" charset="0"/>
                  <a:ea typeface="Tahoma" panose="020B0604030504040204" pitchFamily="34" charset="0"/>
                  <a:cs typeface="Tahoma" panose="020B0604030504040204" pitchFamily="34" charset="0"/>
                </a:rPr>
                <a:t>Progresa al shock si no se trata</a:t>
              </a:r>
            </a:p>
          </p:txBody>
        </p:sp>
        <p:sp>
          <p:nvSpPr>
            <p:cNvPr id="15" name="Rectángulo 14">
              <a:extLst>
                <a:ext uri="{FF2B5EF4-FFF2-40B4-BE49-F238E27FC236}">
                  <a16:creationId xmlns:a16="http://schemas.microsoft.com/office/drawing/2014/main" id="{0896F009-0392-7B9D-B682-AAA3C9A656FC}"/>
                </a:ext>
              </a:extLst>
            </p:cNvPr>
            <p:cNvSpPr/>
            <p:nvPr/>
          </p:nvSpPr>
          <p:spPr>
            <a:xfrm>
              <a:off x="9884229" y="4876799"/>
              <a:ext cx="1875771" cy="9144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latin typeface="Tahoma" panose="020B0604030504040204" pitchFamily="34" charset="0"/>
                  <a:ea typeface="Tahoma" panose="020B0604030504040204" pitchFamily="34" charset="0"/>
                  <a:cs typeface="Tahoma" panose="020B0604030504040204" pitchFamily="34" charset="0"/>
                </a:rPr>
                <a:t>ACTO</a:t>
              </a:r>
            </a:p>
          </p:txBody>
        </p:sp>
      </p:grpSp>
      <p:sp>
        <p:nvSpPr>
          <p:cNvPr id="17" name="CuadroTexto 16">
            <a:extLst>
              <a:ext uri="{FF2B5EF4-FFF2-40B4-BE49-F238E27FC236}">
                <a16:creationId xmlns:a16="http://schemas.microsoft.com/office/drawing/2014/main" id="{33B94D63-3458-0082-59C2-17A2578B9D1A}"/>
              </a:ext>
            </a:extLst>
          </p:cNvPr>
          <p:cNvSpPr txBox="1"/>
          <p:nvPr/>
        </p:nvSpPr>
        <p:spPr>
          <a:xfrm>
            <a:off x="8144029" y="596206"/>
            <a:ext cx="3788229" cy="1169551"/>
          </a:xfrm>
          <a:prstGeom prst="rect">
            <a:avLst/>
          </a:prstGeom>
          <a:noFill/>
        </p:spPr>
        <p:txBody>
          <a:bodyPr wrap="square" rtlCol="0">
            <a:spAutoFit/>
          </a:bodyPr>
          <a:lstStyle/>
          <a:p>
            <a:pPr algn="ctr"/>
            <a:r>
              <a:rPr lang="es-ES" sz="1400" b="1" dirty="0">
                <a:latin typeface="Tahoma" panose="020B0604030504040204" pitchFamily="34" charset="0"/>
                <a:ea typeface="Tahoma" panose="020B0604030504040204" pitchFamily="34" charset="0"/>
                <a:cs typeface="Tahoma" panose="020B0604030504040204" pitchFamily="34" charset="0"/>
              </a:rPr>
              <a:t>Modelo de aplicación de los tres niveles de conciencia situacional en la atención sanitaria. </a:t>
            </a:r>
          </a:p>
          <a:p>
            <a:pPr algn="ctr"/>
            <a:r>
              <a:rPr lang="es-ES" sz="1400" dirty="0">
                <a:latin typeface="Tahoma" panose="020B0604030504040204" pitchFamily="34" charset="0"/>
                <a:ea typeface="Tahoma" panose="020B0604030504040204" pitchFamily="34" charset="0"/>
                <a:cs typeface="Tahoma" panose="020B0604030504040204" pitchFamily="34" charset="0"/>
              </a:rPr>
              <a:t>La relación entre los tres niveles de conciencia de la situación y ejemplos clínicos. </a:t>
            </a:r>
            <a:endParaRPr lang="es-PE"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5301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153345D-2310-3836-0E67-3D50F40197D7}"/>
              </a:ext>
            </a:extLst>
          </p:cNvPr>
          <p:cNvSpPr>
            <a:spLocks noGrp="1"/>
          </p:cNvSpPr>
          <p:nvPr>
            <p:ph type="sldNum" sz="quarter" idx="13"/>
          </p:nvPr>
        </p:nvSpPr>
        <p:spPr/>
        <p:txBody>
          <a:bodyPr/>
          <a:lstStyle/>
          <a:p>
            <a:pPr rtl="0"/>
            <a:fld id="{19B51A1E-902D-48AF-9020-955120F399B6}" type="slidenum">
              <a:rPr lang="es-ES" noProof="0" smtClean="0"/>
              <a:pPr rtl="0"/>
              <a:t>26</a:t>
            </a:fld>
            <a:endParaRPr lang="es-ES" noProof="0"/>
          </a:p>
        </p:txBody>
      </p:sp>
      <p:sp>
        <p:nvSpPr>
          <p:cNvPr id="11" name="CuadroTexto 10">
            <a:extLst>
              <a:ext uri="{FF2B5EF4-FFF2-40B4-BE49-F238E27FC236}">
                <a16:creationId xmlns:a16="http://schemas.microsoft.com/office/drawing/2014/main" id="{ADC55ACF-B928-BF32-7508-1C68BD12A61A}"/>
              </a:ext>
            </a:extLst>
          </p:cNvPr>
          <p:cNvSpPr txBox="1"/>
          <p:nvPr/>
        </p:nvSpPr>
        <p:spPr>
          <a:xfrm>
            <a:off x="5164183" y="6316702"/>
            <a:ext cx="1436914" cy="369332"/>
          </a:xfrm>
          <a:prstGeom prst="rect">
            <a:avLst/>
          </a:prstGeom>
          <a:solidFill>
            <a:schemeClr val="bg1"/>
          </a:solidFill>
        </p:spPr>
        <p:txBody>
          <a:bodyPr wrap="square" rtlCol="0">
            <a:spAutoFit/>
          </a:bodyPr>
          <a:lstStyle/>
          <a:p>
            <a:pPr algn="ctr"/>
            <a:r>
              <a:rPr lang="es-PE" b="1" dirty="0">
                <a:latin typeface="Tahoma" panose="020B0604030504040204" pitchFamily="34" charset="0"/>
                <a:ea typeface="Tahoma" panose="020B0604030504040204" pitchFamily="34" charset="0"/>
                <a:cs typeface="Tahoma" panose="020B0604030504040204" pitchFamily="34" charset="0"/>
              </a:rPr>
              <a:t>Tiempo</a:t>
            </a:r>
          </a:p>
        </p:txBody>
      </p:sp>
      <p:grpSp>
        <p:nvGrpSpPr>
          <p:cNvPr id="22" name="Grupo 21">
            <a:extLst>
              <a:ext uri="{FF2B5EF4-FFF2-40B4-BE49-F238E27FC236}">
                <a16:creationId xmlns:a16="http://schemas.microsoft.com/office/drawing/2014/main" id="{0BD02960-6D75-670D-F3D5-F229676AB781}"/>
              </a:ext>
            </a:extLst>
          </p:cNvPr>
          <p:cNvGrpSpPr/>
          <p:nvPr/>
        </p:nvGrpSpPr>
        <p:grpSpPr>
          <a:xfrm>
            <a:off x="1013703" y="18095"/>
            <a:ext cx="10577406" cy="6839905"/>
            <a:chOff x="1013703" y="18095"/>
            <a:chExt cx="10577406" cy="6839905"/>
          </a:xfrm>
        </p:grpSpPr>
        <p:pic>
          <p:nvPicPr>
            <p:cNvPr id="6" name="Imagen 5">
              <a:extLst>
                <a:ext uri="{FF2B5EF4-FFF2-40B4-BE49-F238E27FC236}">
                  <a16:creationId xmlns:a16="http://schemas.microsoft.com/office/drawing/2014/main" id="{035F2000-09DB-BE3D-2D17-5EB64323AB73}"/>
                </a:ext>
              </a:extLst>
            </p:cNvPr>
            <p:cNvPicPr>
              <a:picLocks noChangeAspect="1"/>
            </p:cNvPicPr>
            <p:nvPr/>
          </p:nvPicPr>
          <p:blipFill>
            <a:blip r:embed="rId2"/>
            <a:stretch>
              <a:fillRect/>
            </a:stretch>
          </p:blipFill>
          <p:spPr>
            <a:xfrm>
              <a:off x="1013703" y="18095"/>
              <a:ext cx="10164594" cy="6839905"/>
            </a:xfrm>
            <a:prstGeom prst="rect">
              <a:avLst/>
            </a:prstGeom>
          </p:spPr>
        </p:pic>
        <p:sp>
          <p:nvSpPr>
            <p:cNvPr id="7" name="CuadroTexto 6">
              <a:extLst>
                <a:ext uri="{FF2B5EF4-FFF2-40B4-BE49-F238E27FC236}">
                  <a16:creationId xmlns:a16="http://schemas.microsoft.com/office/drawing/2014/main" id="{BEFBD5EC-440B-66D2-27F8-FF82356B654D}"/>
                </a:ext>
              </a:extLst>
            </p:cNvPr>
            <p:cNvSpPr txBox="1"/>
            <p:nvPr/>
          </p:nvSpPr>
          <p:spPr>
            <a:xfrm>
              <a:off x="1013703" y="2473234"/>
              <a:ext cx="1006686" cy="646331"/>
            </a:xfrm>
            <a:prstGeom prst="rect">
              <a:avLst/>
            </a:prstGeom>
            <a:solidFill>
              <a:schemeClr val="bg1"/>
            </a:solidFill>
          </p:spPr>
          <p:txBody>
            <a:bodyPr wrap="square" rtlCol="0">
              <a:spAutoFit/>
            </a:bodyPr>
            <a:lstStyle/>
            <a:p>
              <a:pPr algn="ctr"/>
              <a:r>
                <a:rPr lang="es-PE" b="1" dirty="0">
                  <a:latin typeface="Tahoma" panose="020B0604030504040204" pitchFamily="34" charset="0"/>
                  <a:ea typeface="Tahoma" panose="020B0604030504040204" pitchFamily="34" charset="0"/>
                  <a:cs typeface="Tahoma" panose="020B0604030504040204" pitchFamily="34" charset="0"/>
                </a:rPr>
                <a:t>Estado clínico</a:t>
              </a:r>
            </a:p>
          </p:txBody>
        </p:sp>
        <p:sp>
          <p:nvSpPr>
            <p:cNvPr id="8" name="CuadroTexto 7">
              <a:extLst>
                <a:ext uri="{FF2B5EF4-FFF2-40B4-BE49-F238E27FC236}">
                  <a16:creationId xmlns:a16="http://schemas.microsoft.com/office/drawing/2014/main" id="{A1D1AA5F-4644-0D18-E174-AD35F26BC054}"/>
                </a:ext>
              </a:extLst>
            </p:cNvPr>
            <p:cNvSpPr txBox="1"/>
            <p:nvPr/>
          </p:nvSpPr>
          <p:spPr>
            <a:xfrm>
              <a:off x="10136777" y="2377440"/>
              <a:ext cx="1454332" cy="1169551"/>
            </a:xfrm>
            <a:prstGeom prst="rect">
              <a:avLst/>
            </a:prstGeom>
            <a:solidFill>
              <a:schemeClr val="bg1"/>
            </a:solidFill>
          </p:spPr>
          <p:txBody>
            <a:bodyPr wrap="square" rtlCol="0">
              <a:spAutoFit/>
            </a:bodyPr>
            <a:lstStyle/>
            <a:p>
              <a:pPr algn="ctr"/>
              <a:r>
                <a:rPr lang="es-PE" sz="1400" b="1" dirty="0">
                  <a:latin typeface="Tahoma" panose="020B0604030504040204" pitchFamily="34" charset="0"/>
                  <a:ea typeface="Tahoma" panose="020B0604030504040204" pitchFamily="34" charset="0"/>
                  <a:cs typeface="Tahoma" panose="020B0604030504040204" pitchFamily="34" charset="0"/>
                </a:rPr>
                <a:t>Esfuerzo necesario para volver a la recuperación</a:t>
              </a:r>
            </a:p>
          </p:txBody>
        </p:sp>
        <p:sp>
          <p:nvSpPr>
            <p:cNvPr id="9" name="Rectángulo 8">
              <a:extLst>
                <a:ext uri="{FF2B5EF4-FFF2-40B4-BE49-F238E27FC236}">
                  <a16:creationId xmlns:a16="http://schemas.microsoft.com/office/drawing/2014/main" id="{2263AC46-4A22-3EF9-1635-5F838B695AB8}"/>
                </a:ext>
              </a:extLst>
            </p:cNvPr>
            <p:cNvSpPr/>
            <p:nvPr/>
          </p:nvSpPr>
          <p:spPr>
            <a:xfrm>
              <a:off x="2377440" y="4014651"/>
              <a:ext cx="1227909" cy="557349"/>
            </a:xfrm>
            <a:prstGeom prst="rect">
              <a:avLst/>
            </a:prstGeom>
            <a:solidFill>
              <a:srgbClr val="FFFF0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Tahoma" panose="020B0604030504040204" pitchFamily="34" charset="0"/>
                  <a:ea typeface="Tahoma" panose="020B0604030504040204" pitchFamily="34" charset="0"/>
                  <a:cs typeface="Tahoma" panose="020B0604030504040204" pitchFamily="34" charset="0"/>
                </a:rPr>
                <a:t>Evaluación a la admisión</a:t>
              </a:r>
            </a:p>
          </p:txBody>
        </p:sp>
        <p:sp>
          <p:nvSpPr>
            <p:cNvPr id="10" name="CuadroTexto 9">
              <a:extLst>
                <a:ext uri="{FF2B5EF4-FFF2-40B4-BE49-F238E27FC236}">
                  <a16:creationId xmlns:a16="http://schemas.microsoft.com/office/drawing/2014/main" id="{ECADC783-77DE-5BF7-24D8-82A2F23B82A8}"/>
                </a:ext>
              </a:extLst>
            </p:cNvPr>
            <p:cNvSpPr txBox="1"/>
            <p:nvPr/>
          </p:nvSpPr>
          <p:spPr>
            <a:xfrm>
              <a:off x="3605349" y="1139812"/>
              <a:ext cx="3317965" cy="369332"/>
            </a:xfrm>
            <a:prstGeom prst="rect">
              <a:avLst/>
            </a:prstGeom>
            <a:solidFill>
              <a:schemeClr val="bg1"/>
            </a:solidFill>
          </p:spPr>
          <p:txBody>
            <a:bodyPr wrap="square" rtlCol="0">
              <a:spAutoFit/>
            </a:bodyPr>
            <a:lstStyle/>
            <a:p>
              <a:pPr algn="ctr"/>
              <a:r>
                <a:rPr lang="es-PE"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Recuperación anticipada</a:t>
              </a:r>
            </a:p>
          </p:txBody>
        </p:sp>
        <p:sp>
          <p:nvSpPr>
            <p:cNvPr id="12" name="Rectángulo 11">
              <a:extLst>
                <a:ext uri="{FF2B5EF4-FFF2-40B4-BE49-F238E27FC236}">
                  <a16:creationId xmlns:a16="http://schemas.microsoft.com/office/drawing/2014/main" id="{E3043464-D1C5-0E94-013E-E5253275F5D6}"/>
                </a:ext>
              </a:extLst>
            </p:cNvPr>
            <p:cNvSpPr/>
            <p:nvPr/>
          </p:nvSpPr>
          <p:spPr>
            <a:xfrm>
              <a:off x="2468035" y="5085806"/>
              <a:ext cx="1555325" cy="377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latin typeface="Tahoma" panose="020B0604030504040204" pitchFamily="34" charset="0"/>
                  <a:ea typeface="Tahoma" panose="020B0604030504040204" pitchFamily="34" charset="0"/>
                  <a:cs typeface="Tahoma" panose="020B0604030504040204" pitchFamily="34" charset="0"/>
                </a:rPr>
                <a:t>Intervención</a:t>
              </a:r>
            </a:p>
          </p:txBody>
        </p:sp>
        <p:sp>
          <p:nvSpPr>
            <p:cNvPr id="13" name="Rectángulo 12">
              <a:extLst>
                <a:ext uri="{FF2B5EF4-FFF2-40B4-BE49-F238E27FC236}">
                  <a16:creationId xmlns:a16="http://schemas.microsoft.com/office/drawing/2014/main" id="{DBCE98C4-5C65-CBEB-CB9F-56046412A017}"/>
                </a:ext>
              </a:extLst>
            </p:cNvPr>
            <p:cNvSpPr/>
            <p:nvPr/>
          </p:nvSpPr>
          <p:spPr>
            <a:xfrm>
              <a:off x="2506378" y="5610043"/>
              <a:ext cx="1436914" cy="6829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tx1"/>
                  </a:solidFill>
                  <a:latin typeface="Tahoma" panose="020B0604030504040204" pitchFamily="34" charset="0"/>
                  <a:ea typeface="Tahoma" panose="020B0604030504040204" pitchFamily="34" charset="0"/>
                  <a:cs typeface="Tahoma" panose="020B0604030504040204" pitchFamily="34" charset="0"/>
                </a:rPr>
                <a:t>Ejemplo de objetivo</a:t>
              </a:r>
            </a:p>
          </p:txBody>
        </p:sp>
        <p:sp>
          <p:nvSpPr>
            <p:cNvPr id="14" name="Rectángulo 13">
              <a:extLst>
                <a:ext uri="{FF2B5EF4-FFF2-40B4-BE49-F238E27FC236}">
                  <a16:creationId xmlns:a16="http://schemas.microsoft.com/office/drawing/2014/main" id="{E35C8553-C142-BC37-503B-67B5478EDC28}"/>
                </a:ext>
              </a:extLst>
            </p:cNvPr>
            <p:cNvSpPr/>
            <p:nvPr/>
          </p:nvSpPr>
          <p:spPr>
            <a:xfrm>
              <a:off x="3840480" y="3021874"/>
              <a:ext cx="1767840" cy="9927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latin typeface="Tahoma" panose="020B0604030504040204" pitchFamily="34" charset="0"/>
                  <a:ea typeface="Tahoma" panose="020B0604030504040204" pitchFamily="34" charset="0"/>
                  <a:cs typeface="Tahoma" panose="020B0604030504040204" pitchFamily="34" charset="0"/>
                </a:rPr>
                <a:t>Identificación y mitigación sistemática</a:t>
              </a:r>
            </a:p>
          </p:txBody>
        </p:sp>
        <p:sp>
          <p:nvSpPr>
            <p:cNvPr id="15" name="Rectángulo 14">
              <a:extLst>
                <a:ext uri="{FF2B5EF4-FFF2-40B4-BE49-F238E27FC236}">
                  <a16:creationId xmlns:a16="http://schemas.microsoft.com/office/drawing/2014/main" id="{CA6E6148-9420-9D0F-F331-726825188396}"/>
                </a:ext>
              </a:extLst>
            </p:cNvPr>
            <p:cNvSpPr/>
            <p:nvPr/>
          </p:nvSpPr>
          <p:spPr>
            <a:xfrm>
              <a:off x="5991497" y="3368320"/>
              <a:ext cx="1079863" cy="9927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latin typeface="Tahoma" panose="020B0604030504040204" pitchFamily="34" charset="0"/>
                  <a:ea typeface="Tahoma" panose="020B0604030504040204" pitchFamily="34" charset="0"/>
                  <a:cs typeface="Tahoma" panose="020B0604030504040204" pitchFamily="34" charset="0"/>
                </a:rPr>
                <a:t>Puntuación de alerta temprana</a:t>
              </a:r>
            </a:p>
          </p:txBody>
        </p:sp>
        <p:sp>
          <p:nvSpPr>
            <p:cNvPr id="16" name="Rectángulo 15">
              <a:extLst>
                <a:ext uri="{FF2B5EF4-FFF2-40B4-BE49-F238E27FC236}">
                  <a16:creationId xmlns:a16="http://schemas.microsoft.com/office/drawing/2014/main" id="{01BD130A-5F57-DA03-428A-E8ED3C8CCC1B}"/>
                </a:ext>
              </a:extLst>
            </p:cNvPr>
            <p:cNvSpPr/>
            <p:nvPr/>
          </p:nvSpPr>
          <p:spPr>
            <a:xfrm>
              <a:off x="7367451" y="4786867"/>
              <a:ext cx="1367246" cy="8301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latin typeface="Tahoma" panose="020B0604030504040204" pitchFamily="34" charset="0"/>
                  <a:ea typeface="Tahoma" panose="020B0604030504040204" pitchFamily="34" charset="0"/>
                  <a:cs typeface="Tahoma" panose="020B0604030504040204" pitchFamily="34" charset="0"/>
                </a:rPr>
                <a:t>Equipo de respuesta rápida</a:t>
              </a:r>
            </a:p>
          </p:txBody>
        </p:sp>
        <p:sp>
          <p:nvSpPr>
            <p:cNvPr id="17" name="Rectángulo 16">
              <a:extLst>
                <a:ext uri="{FF2B5EF4-FFF2-40B4-BE49-F238E27FC236}">
                  <a16:creationId xmlns:a16="http://schemas.microsoft.com/office/drawing/2014/main" id="{A5919539-A865-6A3A-A445-8C2B32A69068}"/>
                </a:ext>
              </a:extLst>
            </p:cNvPr>
            <p:cNvSpPr/>
            <p:nvPr/>
          </p:nvSpPr>
          <p:spPr>
            <a:xfrm>
              <a:off x="8961120" y="5617028"/>
              <a:ext cx="888274" cy="4180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latin typeface="Tahoma" panose="020B0604030504040204" pitchFamily="34" charset="0"/>
                  <a:ea typeface="Tahoma" panose="020B0604030504040204" pitchFamily="34" charset="0"/>
                  <a:cs typeface="Tahoma" panose="020B0604030504040204" pitchFamily="34" charset="0"/>
                </a:rPr>
                <a:t>RCP</a:t>
              </a:r>
            </a:p>
          </p:txBody>
        </p:sp>
        <p:sp>
          <p:nvSpPr>
            <p:cNvPr id="18" name="Rectángulo 17">
              <a:extLst>
                <a:ext uri="{FF2B5EF4-FFF2-40B4-BE49-F238E27FC236}">
                  <a16:creationId xmlns:a16="http://schemas.microsoft.com/office/drawing/2014/main" id="{26A1FC83-E0D1-2DEF-D19C-02C8E0209B38}"/>
                </a:ext>
              </a:extLst>
            </p:cNvPr>
            <p:cNvSpPr/>
            <p:nvPr/>
          </p:nvSpPr>
          <p:spPr>
            <a:xfrm>
              <a:off x="7262949" y="5760720"/>
              <a:ext cx="1532708" cy="532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tx1"/>
                  </a:solidFill>
                  <a:latin typeface="Tahoma" panose="020B0604030504040204" pitchFamily="34" charset="0"/>
                  <a:ea typeface="Tahoma" panose="020B0604030504040204" pitchFamily="34" charset="0"/>
                  <a:cs typeface="Tahoma" panose="020B0604030504040204" pitchFamily="34" charset="0"/>
                </a:rPr>
                <a:t>Somnolencia</a:t>
              </a:r>
            </a:p>
          </p:txBody>
        </p:sp>
        <p:sp>
          <p:nvSpPr>
            <p:cNvPr id="19" name="Rectángulo 18">
              <a:extLst>
                <a:ext uri="{FF2B5EF4-FFF2-40B4-BE49-F238E27FC236}">
                  <a16:creationId xmlns:a16="http://schemas.microsoft.com/office/drawing/2014/main" id="{1D26D57D-BDAC-3D47-AA86-DF6B8B32B1ED}"/>
                </a:ext>
              </a:extLst>
            </p:cNvPr>
            <p:cNvSpPr/>
            <p:nvPr/>
          </p:nvSpPr>
          <p:spPr>
            <a:xfrm>
              <a:off x="3840480" y="4153989"/>
              <a:ext cx="1569314" cy="7849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Tahoma" panose="020B0604030504040204" pitchFamily="34" charset="0"/>
                  <a:ea typeface="Tahoma" panose="020B0604030504040204" pitchFamily="34" charset="0"/>
                  <a:cs typeface="Tahoma" panose="020B0604030504040204" pitchFamily="34" charset="0"/>
                </a:rPr>
                <a:t>Menos juguetón con padres</a:t>
              </a:r>
            </a:p>
          </p:txBody>
        </p:sp>
        <p:sp>
          <p:nvSpPr>
            <p:cNvPr id="20" name="Rectángulo 19">
              <a:extLst>
                <a:ext uri="{FF2B5EF4-FFF2-40B4-BE49-F238E27FC236}">
                  <a16:creationId xmlns:a16="http://schemas.microsoft.com/office/drawing/2014/main" id="{8D5829D3-0A25-3EE7-F422-C3767D7C6ECF}"/>
                </a:ext>
              </a:extLst>
            </p:cNvPr>
            <p:cNvSpPr/>
            <p:nvPr/>
          </p:nvSpPr>
          <p:spPr>
            <a:xfrm>
              <a:off x="5677989" y="4484914"/>
              <a:ext cx="1584960" cy="9927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tx1"/>
                  </a:solidFill>
                  <a:latin typeface="Tahoma" panose="020B0604030504040204" pitchFamily="34" charset="0"/>
                  <a:ea typeface="Tahoma" panose="020B0604030504040204" pitchFamily="34" charset="0"/>
                  <a:cs typeface="Tahoma" panose="020B0604030504040204" pitchFamily="34" charset="0"/>
                </a:rPr>
                <a:t>Aumento de frecuencia cardiaca para la edad</a:t>
              </a:r>
            </a:p>
          </p:txBody>
        </p:sp>
        <p:sp>
          <p:nvSpPr>
            <p:cNvPr id="21" name="Rectángulo 20">
              <a:extLst>
                <a:ext uri="{FF2B5EF4-FFF2-40B4-BE49-F238E27FC236}">
                  <a16:creationId xmlns:a16="http://schemas.microsoft.com/office/drawing/2014/main" id="{FAB7D253-6BBA-F548-71B8-8EA9E82E1F5E}"/>
                </a:ext>
              </a:extLst>
            </p:cNvPr>
            <p:cNvSpPr/>
            <p:nvPr/>
          </p:nvSpPr>
          <p:spPr>
            <a:xfrm>
              <a:off x="8833953" y="6193584"/>
              <a:ext cx="1189613" cy="532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Tahoma" panose="020B0604030504040204" pitchFamily="34" charset="0"/>
                  <a:ea typeface="Tahoma" panose="020B0604030504040204" pitchFamily="34" charset="0"/>
                  <a:cs typeface="Tahoma" panose="020B0604030504040204" pitchFamily="34" charset="0"/>
                </a:rPr>
                <a:t>Paro</a:t>
              </a:r>
            </a:p>
          </p:txBody>
        </p:sp>
      </p:grpSp>
      <p:sp>
        <p:nvSpPr>
          <p:cNvPr id="2" name="CuadroTexto 1">
            <a:extLst>
              <a:ext uri="{FF2B5EF4-FFF2-40B4-BE49-F238E27FC236}">
                <a16:creationId xmlns:a16="http://schemas.microsoft.com/office/drawing/2014/main" id="{D818F2D4-784A-D73F-EDD9-B4C41BA9B1DD}"/>
              </a:ext>
            </a:extLst>
          </p:cNvPr>
          <p:cNvSpPr txBox="1"/>
          <p:nvPr/>
        </p:nvSpPr>
        <p:spPr>
          <a:xfrm>
            <a:off x="5062451" y="6316702"/>
            <a:ext cx="1538646" cy="369332"/>
          </a:xfrm>
          <a:prstGeom prst="rect">
            <a:avLst/>
          </a:prstGeom>
          <a:solidFill>
            <a:schemeClr val="bg2"/>
          </a:solidFill>
        </p:spPr>
        <p:txBody>
          <a:bodyPr wrap="square" rtlCol="0">
            <a:spAutoFit/>
          </a:bodyPr>
          <a:lstStyle/>
          <a:p>
            <a:pPr algn="ctr"/>
            <a:r>
              <a:rPr lang="es-PE" b="1" dirty="0">
                <a:latin typeface="Tahoma" panose="020B0604030504040204" pitchFamily="34" charset="0"/>
                <a:ea typeface="Tahoma" panose="020B0604030504040204" pitchFamily="34" charset="0"/>
                <a:cs typeface="Tahoma" panose="020B0604030504040204" pitchFamily="34" charset="0"/>
              </a:rPr>
              <a:t>Tiempo</a:t>
            </a:r>
          </a:p>
        </p:txBody>
      </p:sp>
    </p:spTree>
    <p:extLst>
      <p:ext uri="{BB962C8B-B14F-4D97-AF65-F5344CB8AC3E}">
        <p14:creationId xmlns:p14="http://schemas.microsoft.com/office/powerpoint/2010/main" val="387546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algn="r"/>
            <a:fld id="{00000000-1234-1234-1234-123412341234}" type="slidenum">
              <a:rPr lang="es-PE" smtClean="0"/>
              <a:pPr algn="r"/>
              <a:t>27</a:t>
            </a:fld>
            <a:endParaRPr lang="es-PE"/>
          </a:p>
        </p:txBody>
      </p:sp>
      <p:pic>
        <p:nvPicPr>
          <p:cNvPr id="3" name="Imagen 2"/>
          <p:cNvPicPr>
            <a:picLocks noChangeAspect="1"/>
          </p:cNvPicPr>
          <p:nvPr/>
        </p:nvPicPr>
        <p:blipFill rotWithShape="1">
          <a:blip r:embed="rId2"/>
          <a:srcRect l="1809" t="4248" b="10903"/>
          <a:stretch/>
        </p:blipFill>
        <p:spPr>
          <a:xfrm>
            <a:off x="99752" y="0"/>
            <a:ext cx="12192000" cy="6858000"/>
          </a:xfrm>
          <a:prstGeom prst="rect">
            <a:avLst/>
          </a:prstGeom>
        </p:spPr>
      </p:pic>
      <p:sp>
        <p:nvSpPr>
          <p:cNvPr id="4" name="Elipse 3"/>
          <p:cNvSpPr/>
          <p:nvPr/>
        </p:nvSpPr>
        <p:spPr>
          <a:xfrm rot="20111562">
            <a:off x="-14053" y="570154"/>
            <a:ext cx="2840476" cy="557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tx1"/>
                </a:solidFill>
              </a:rPr>
              <a:t>PUNTOS CLAVES</a:t>
            </a:r>
          </a:p>
        </p:txBody>
      </p:sp>
    </p:spTree>
    <p:extLst>
      <p:ext uri="{BB962C8B-B14F-4D97-AF65-F5344CB8AC3E}">
        <p14:creationId xmlns:p14="http://schemas.microsoft.com/office/powerpoint/2010/main" val="2863867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89E68303-6DDD-3245-71AB-E9931D0CA944}"/>
              </a:ext>
            </a:extLst>
          </p:cNvPr>
          <p:cNvSpPr>
            <a:spLocks noGrp="1"/>
          </p:cNvSpPr>
          <p:nvPr>
            <p:ph type="ftr" sz="quarter" idx="12"/>
          </p:nvPr>
        </p:nvSpPr>
        <p:spPr/>
        <p:txBody>
          <a:bodyPr/>
          <a:lstStyle/>
          <a:p>
            <a:pPr rtl="0"/>
            <a:r>
              <a:rPr lang="es-ES" noProof="0"/>
              <a:t>Agregue un pie de página</a:t>
            </a:r>
          </a:p>
        </p:txBody>
      </p:sp>
      <p:sp>
        <p:nvSpPr>
          <p:cNvPr id="3" name="Marcador de número de diapositiva 2">
            <a:extLst>
              <a:ext uri="{FF2B5EF4-FFF2-40B4-BE49-F238E27FC236}">
                <a16:creationId xmlns:a16="http://schemas.microsoft.com/office/drawing/2014/main" id="{5A1075D8-5307-AF53-BE09-0C626F49AC5C}"/>
              </a:ext>
            </a:extLst>
          </p:cNvPr>
          <p:cNvSpPr>
            <a:spLocks noGrp="1"/>
          </p:cNvSpPr>
          <p:nvPr>
            <p:ph type="sldNum" sz="quarter" idx="13"/>
          </p:nvPr>
        </p:nvSpPr>
        <p:spPr/>
        <p:txBody>
          <a:bodyPr/>
          <a:lstStyle/>
          <a:p>
            <a:pPr rtl="0"/>
            <a:fld id="{19B51A1E-902D-48AF-9020-955120F399B6}" type="slidenum">
              <a:rPr lang="es-ES" noProof="0" smtClean="0"/>
              <a:pPr rtl="0"/>
              <a:t>28</a:t>
            </a:fld>
            <a:endParaRPr lang="es-ES" noProof="0"/>
          </a:p>
        </p:txBody>
      </p:sp>
      <p:sp>
        <p:nvSpPr>
          <p:cNvPr id="4" name="Título 3">
            <a:extLst>
              <a:ext uri="{FF2B5EF4-FFF2-40B4-BE49-F238E27FC236}">
                <a16:creationId xmlns:a16="http://schemas.microsoft.com/office/drawing/2014/main" id="{8C24E402-3BED-1ECA-3E0A-A62877CFB49C}"/>
              </a:ext>
            </a:extLst>
          </p:cNvPr>
          <p:cNvSpPr>
            <a:spLocks noGrp="1"/>
          </p:cNvSpPr>
          <p:nvPr>
            <p:ph type="title"/>
          </p:nvPr>
        </p:nvSpPr>
        <p:spPr>
          <a:xfrm>
            <a:off x="3264000" y="491700"/>
            <a:ext cx="5012575" cy="432000"/>
          </a:xfrm>
        </p:spPr>
        <p:txBody>
          <a:bodyPr/>
          <a:lstStyle/>
          <a:p>
            <a:pPr algn="ctr"/>
            <a:r>
              <a:rPr lang="es-PE" sz="4000" dirty="0">
                <a:solidFill>
                  <a:schemeClr val="tx1"/>
                </a:solidFill>
                <a:latin typeface="Tahoma" panose="020B0604030504040204" pitchFamily="34" charset="0"/>
                <a:ea typeface="Tahoma" panose="020B0604030504040204" pitchFamily="34" charset="0"/>
                <a:cs typeface="Tahoma" panose="020B0604030504040204" pitchFamily="34" charset="0"/>
              </a:rPr>
              <a:t>CONCLUSIONES</a:t>
            </a:r>
            <a:endParaRPr lang="es-PE"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B217F1DD-CACA-BA39-3CE0-F2E3C8688232}"/>
              </a:ext>
            </a:extLst>
          </p:cNvPr>
          <p:cNvSpPr txBox="1"/>
          <p:nvPr/>
        </p:nvSpPr>
        <p:spPr>
          <a:xfrm>
            <a:off x="1064029" y="1010988"/>
            <a:ext cx="10299469" cy="5355312"/>
          </a:xfrm>
          <a:prstGeom prst="rect">
            <a:avLst/>
          </a:prstGeom>
          <a:noFill/>
        </p:spPr>
        <p:txBody>
          <a:bodyPr wrap="square" rtlCol="0">
            <a:spAutoFit/>
          </a:bodyPr>
          <a:lstStyle/>
          <a:p>
            <a:pPr marL="342900" indent="-342900">
              <a:buAutoNum type="arabicPeriod"/>
            </a:pPr>
            <a:r>
              <a:rPr lang="es-PE" dirty="0">
                <a:latin typeface="Tahoma" panose="020B0604030504040204" pitchFamily="34" charset="0"/>
                <a:ea typeface="Tahoma" panose="020B0604030504040204" pitchFamily="34" charset="0"/>
                <a:cs typeface="Tahoma" panose="020B0604030504040204" pitchFamily="34" charset="0"/>
              </a:rPr>
              <a:t>La atención sanitaria (práctica clínica)  es una actividad con  elevado riesgo </a:t>
            </a:r>
          </a:p>
          <a:p>
            <a:pPr marL="342900" indent="-342900">
              <a:buAutoNum type="arabicPeriod"/>
            </a:pPr>
            <a:r>
              <a:rPr lang="es-PE" dirty="0">
                <a:latin typeface="Tahoma" panose="020B0604030504040204" pitchFamily="34" charset="0"/>
                <a:ea typeface="Tahoma" panose="020B0604030504040204" pitchFamily="34" charset="0"/>
                <a:cs typeface="Tahoma" panose="020B0604030504040204" pitchFamily="34" charset="0"/>
              </a:rPr>
              <a:t>Lo primero es no hacer daño , debería ser el fundamento básico para todas las interacciones entre pacientes y médicos , profesionales de la atención sanitaria organizaciones sanitarias.</a:t>
            </a:r>
          </a:p>
          <a:p>
            <a:pPr marL="342900" indent="-342900">
              <a:buAutoNum type="arabicPeriod"/>
            </a:pPr>
            <a:r>
              <a:rPr lang="es-PE" dirty="0">
                <a:latin typeface="Tahoma" panose="020B0604030504040204" pitchFamily="34" charset="0"/>
                <a:ea typeface="Tahoma" panose="020B0604030504040204" pitchFamily="34" charset="0"/>
                <a:cs typeface="Tahoma" panose="020B0604030504040204" pitchFamily="34" charset="0"/>
              </a:rPr>
              <a:t>El sistema sanitario  es cada vez mas complejo y esta expuesto a un incremento de errores médicos que puede dar lugar a daño en los pacientes. </a:t>
            </a:r>
          </a:p>
          <a:p>
            <a:pPr marL="342900" indent="-342900">
              <a:buAutoNum type="arabicPeriod"/>
            </a:pPr>
            <a:r>
              <a:rPr lang="es-PE" dirty="0">
                <a:latin typeface="Tahoma" panose="020B0604030504040204" pitchFamily="34" charset="0"/>
                <a:ea typeface="Tahoma" panose="020B0604030504040204" pitchFamily="34" charset="0"/>
                <a:cs typeface="Tahoma" panose="020B0604030504040204" pitchFamily="34" charset="0"/>
              </a:rPr>
              <a:t>Entre las causas raíz de los errores médicos están entre otros : falla en el factor humano, falla en liderazgo y falla en la comunicación. </a:t>
            </a:r>
          </a:p>
          <a:p>
            <a:pPr marL="342900" indent="-342900">
              <a:buAutoNum type="arabicPeriod"/>
            </a:pPr>
            <a:r>
              <a:rPr lang="es-PE" dirty="0">
                <a:latin typeface="Tahoma" panose="020B0604030504040204" pitchFamily="34" charset="0"/>
                <a:ea typeface="Tahoma" panose="020B0604030504040204" pitchFamily="34" charset="0"/>
                <a:cs typeface="Tahoma" panose="020B0604030504040204" pitchFamily="34" charset="0"/>
              </a:rPr>
              <a:t>La eficacia del trabajo en equipo  depende del optimo proceso de su desempeño , tiene en la actividad cognitiva (CONCIENCIA SITUACIONAL) su condición clave. </a:t>
            </a:r>
          </a:p>
          <a:p>
            <a:pPr marL="342900" indent="-342900">
              <a:buAutoNum type="arabicPeriod"/>
            </a:pPr>
            <a:r>
              <a:rPr lang="es-PE" b="1" dirty="0">
                <a:latin typeface="Tahoma" panose="020B0604030504040204" pitchFamily="34" charset="0"/>
                <a:ea typeface="Tahoma" panose="020B0604030504040204" pitchFamily="34" charset="0"/>
                <a:cs typeface="Tahoma" panose="020B0604030504040204" pitchFamily="34" charset="0"/>
              </a:rPr>
              <a:t>La falla de conciencia situacional </a:t>
            </a:r>
            <a:r>
              <a:rPr lang="es-PE" dirty="0">
                <a:latin typeface="Tahoma" panose="020B0604030504040204" pitchFamily="34" charset="0"/>
                <a:ea typeface="Tahoma" panose="020B0604030504040204" pitchFamily="34" charset="0"/>
                <a:cs typeface="Tahoma" panose="020B0604030504040204" pitchFamily="34" charset="0"/>
              </a:rPr>
              <a:t>o una conciencia situacional inadecuada llevara indefectiblemente al error medico:</a:t>
            </a:r>
          </a:p>
          <a:p>
            <a:pPr marL="1257300" lvl="2" indent="-342900" algn="ctr">
              <a:buFont typeface="Arial" panose="020B0604020202020204" pitchFamily="34" charset="0"/>
              <a:buChar char="•"/>
            </a:pPr>
            <a:r>
              <a:rPr lang="es-PE" b="1" dirty="0">
                <a:latin typeface="Tahoma" panose="020B0604030504040204" pitchFamily="34" charset="0"/>
                <a:ea typeface="Tahoma" panose="020B0604030504040204" pitchFamily="34" charset="0"/>
                <a:cs typeface="Tahoma" panose="020B0604030504040204" pitchFamily="34" charset="0"/>
              </a:rPr>
              <a:t>Percepción de los elementos de la situación incorrectos </a:t>
            </a:r>
          </a:p>
          <a:p>
            <a:pPr lvl="2" algn="ctr"/>
            <a:r>
              <a:rPr lang="es-PE" b="1" dirty="0">
                <a:latin typeface="Tahoma" panose="020B0604030504040204" pitchFamily="34" charset="0"/>
                <a:ea typeface="Tahoma" panose="020B0604030504040204" pitchFamily="34" charset="0"/>
                <a:cs typeface="Tahoma" panose="020B0604030504040204" pitchFamily="34" charset="0"/>
              </a:rPr>
              <a:t>↓</a:t>
            </a:r>
          </a:p>
          <a:p>
            <a:pPr marL="1257300" lvl="2" indent="-342900" algn="ctr">
              <a:buFont typeface="Arial" panose="020B0604020202020204" pitchFamily="34" charset="0"/>
              <a:buChar char="•"/>
            </a:pPr>
            <a:r>
              <a:rPr lang="es-PE" b="1" dirty="0">
                <a:latin typeface="Tahoma" panose="020B0604030504040204" pitchFamily="34" charset="0"/>
                <a:ea typeface="Tahoma" panose="020B0604030504040204" pitchFamily="34" charset="0"/>
                <a:cs typeface="Tahoma" panose="020B0604030504040204" pitchFamily="34" charset="0"/>
              </a:rPr>
              <a:t>Comprensión de los elementos de la situación incorrectos</a:t>
            </a:r>
          </a:p>
          <a:p>
            <a:pPr lvl="2" algn="ctr"/>
            <a:r>
              <a:rPr lang="es-PE" b="1" dirty="0">
                <a:latin typeface="Tahoma" panose="020B0604030504040204" pitchFamily="34" charset="0"/>
                <a:ea typeface="Tahoma" panose="020B0604030504040204" pitchFamily="34" charset="0"/>
                <a:cs typeface="Tahoma" panose="020B0604030504040204" pitchFamily="34" charset="0"/>
              </a:rPr>
              <a:t>↓</a:t>
            </a:r>
          </a:p>
          <a:p>
            <a:pPr marL="1257300" lvl="2" indent="-342900" algn="ctr">
              <a:buFont typeface="Arial" panose="020B0604020202020204" pitchFamily="34" charset="0"/>
              <a:buChar char="•"/>
            </a:pPr>
            <a:r>
              <a:rPr lang="es-PE" b="1" dirty="0">
                <a:latin typeface="Tahoma" panose="020B0604030504040204" pitchFamily="34" charset="0"/>
                <a:ea typeface="Tahoma" panose="020B0604030504040204" pitchFamily="34" charset="0"/>
                <a:cs typeface="Tahoma" panose="020B0604030504040204" pitchFamily="34" charset="0"/>
              </a:rPr>
              <a:t>Proyección (planificación y ejecución de actividades) incorrecta </a:t>
            </a:r>
          </a:p>
          <a:p>
            <a:pPr lvl="2" algn="ctr"/>
            <a:r>
              <a:rPr lang="es-PE" b="1" dirty="0">
                <a:latin typeface="Tahoma" panose="020B0604030504040204" pitchFamily="34" charset="0"/>
                <a:ea typeface="Tahoma" panose="020B0604030504040204" pitchFamily="34" charset="0"/>
                <a:cs typeface="Tahoma" panose="020B0604030504040204" pitchFamily="34" charset="0"/>
              </a:rPr>
              <a:t>↓</a:t>
            </a:r>
          </a:p>
          <a:p>
            <a:pPr marL="1257300" lvl="2" indent="-342900" algn="ctr">
              <a:buFont typeface="Arial" panose="020B0604020202020204" pitchFamily="34" charset="0"/>
              <a:buChar char="•"/>
            </a:pPr>
            <a:r>
              <a:rPr lang="es-PE" b="1" dirty="0">
                <a:latin typeface="Tahoma" panose="020B0604030504040204" pitchFamily="34" charset="0"/>
                <a:ea typeface="Tahoma" panose="020B0604030504040204" pitchFamily="34" charset="0"/>
                <a:cs typeface="Tahoma" panose="020B0604030504040204" pitchFamily="34" charset="0"/>
              </a:rPr>
              <a:t>Error medico. </a:t>
            </a:r>
          </a:p>
          <a:p>
            <a:pPr marL="342900" indent="-342900">
              <a:buAutoNum type="arabicPeriod"/>
            </a:pPr>
            <a:endParaRPr lang="es-P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62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09" y="5945450"/>
            <a:ext cx="11715636" cy="621605"/>
            <a:chOff x="0" y="0"/>
            <a:chExt cx="12372622" cy="695960"/>
          </a:xfrm>
          <a:solidFill>
            <a:schemeClr val="accent1">
              <a:lumMod val="20000"/>
              <a:lumOff val="80000"/>
            </a:schemeClr>
          </a:solidFill>
        </p:grpSpPr>
        <p:sp>
          <p:nvSpPr>
            <p:cNvPr id="3" name="Freeform 3"/>
            <p:cNvSpPr/>
            <p:nvPr/>
          </p:nvSpPr>
          <p:spPr>
            <a:xfrm>
              <a:off x="0" y="0"/>
              <a:ext cx="12372622" cy="695960"/>
            </a:xfrm>
            <a:custGeom>
              <a:avLst/>
              <a:gdLst/>
              <a:ahLst/>
              <a:cxnLst/>
              <a:rect l="l" t="t" r="r" b="b"/>
              <a:pathLst>
                <a:path w="12372622" h="695960">
                  <a:moveTo>
                    <a:pt x="0" y="0"/>
                  </a:moveTo>
                  <a:lnTo>
                    <a:pt x="12372622" y="0"/>
                  </a:lnTo>
                  <a:lnTo>
                    <a:pt x="12372622" y="695960"/>
                  </a:lnTo>
                  <a:lnTo>
                    <a:pt x="0" y="695960"/>
                  </a:lnTo>
                  <a:close/>
                </a:path>
              </a:pathLst>
            </a:custGeom>
            <a:grpFill/>
          </p:spPr>
          <p:txBody>
            <a:bodyPr/>
            <a:lstStyle/>
            <a:p>
              <a:endParaRPr lang="es-PE" sz="2400"/>
            </a:p>
          </p:txBody>
        </p:sp>
      </p:grpSp>
      <p:pic>
        <p:nvPicPr>
          <p:cNvPr id="4" name="Picture 4"/>
          <p:cNvPicPr>
            <a:picLocks noChangeAspect="1"/>
          </p:cNvPicPr>
          <p:nvPr/>
        </p:nvPicPr>
        <p:blipFill>
          <a:blip r:embed="rId3">
            <a:alphaModFix amt="21999"/>
          </a:blip>
          <a:srcRect/>
          <a:stretch>
            <a:fillRect/>
          </a:stretch>
        </p:blipFill>
        <p:spPr>
          <a:xfrm>
            <a:off x="0" y="-216924"/>
            <a:ext cx="12192000" cy="6304939"/>
          </a:xfrm>
          <a:prstGeom prst="rect">
            <a:avLst/>
          </a:prstGeom>
          <a:solidFill>
            <a:schemeClr val="bg1"/>
          </a:solidFill>
        </p:spPr>
      </p:pic>
      <p:grpSp>
        <p:nvGrpSpPr>
          <p:cNvPr id="11" name="Grupo 10">
            <a:extLst>
              <a:ext uri="{FF2B5EF4-FFF2-40B4-BE49-F238E27FC236}">
                <a16:creationId xmlns:a16="http://schemas.microsoft.com/office/drawing/2014/main" id="{4D10EEAB-6AEF-ECA0-4E14-8123ED0A8FE9}"/>
              </a:ext>
            </a:extLst>
          </p:cNvPr>
          <p:cNvGrpSpPr/>
          <p:nvPr/>
        </p:nvGrpSpPr>
        <p:grpSpPr>
          <a:xfrm>
            <a:off x="106911" y="7618"/>
            <a:ext cx="12085089" cy="6449917"/>
            <a:chOff x="106911" y="7618"/>
            <a:chExt cx="12085089" cy="6449917"/>
          </a:xfrm>
        </p:grpSpPr>
        <p:sp>
          <p:nvSpPr>
            <p:cNvPr id="8" name="TextBox 8"/>
            <p:cNvSpPr txBox="1"/>
            <p:nvPr/>
          </p:nvSpPr>
          <p:spPr>
            <a:xfrm>
              <a:off x="2946079" y="6172200"/>
              <a:ext cx="6090678" cy="285335"/>
            </a:xfrm>
            <a:prstGeom prst="rect">
              <a:avLst/>
            </a:prstGeom>
          </p:spPr>
          <p:txBody>
            <a:bodyPr wrap="square" lIns="0" tIns="0" rIns="0" bIns="0" rtlCol="0" anchor="t">
              <a:spAutoFit/>
            </a:bodyPr>
            <a:lstStyle/>
            <a:p>
              <a:pPr algn="ctr">
                <a:lnSpc>
                  <a:spcPts val="2240"/>
                </a:lnSpc>
              </a:pPr>
              <a:r>
                <a:rPr lang="en-US" sz="2800" b="1" dirty="0">
                  <a:solidFill>
                    <a:srgbClr val="413F4C"/>
                  </a:solidFill>
                  <a:latin typeface="Tahoma" panose="020B0604030504040204" pitchFamily="34" charset="0"/>
                  <a:ea typeface="Tahoma" panose="020B0604030504040204" pitchFamily="34" charset="0"/>
                  <a:cs typeface="Tahoma" panose="020B0604030504040204" pitchFamily="34" charset="0"/>
                </a:rPr>
                <a:t>Dr. Jaime  F. Alvitez  Izquierdo</a:t>
              </a:r>
            </a:p>
          </p:txBody>
        </p:sp>
        <p:sp>
          <p:nvSpPr>
            <p:cNvPr id="6" name="CuadroTexto 5"/>
            <p:cNvSpPr txBox="1"/>
            <p:nvPr/>
          </p:nvSpPr>
          <p:spPr>
            <a:xfrm>
              <a:off x="648856" y="912550"/>
              <a:ext cx="10685124" cy="1898084"/>
            </a:xfrm>
            <a:prstGeom prst="rect">
              <a:avLst/>
            </a:prstGeom>
            <a:noFill/>
          </p:spPr>
          <p:txBody>
            <a:bodyPr wrap="square" rtlCol="0">
              <a:spAutoFit/>
            </a:bodyPr>
            <a:lstStyle/>
            <a:p>
              <a:pPr algn="ctr"/>
              <a:r>
                <a:rPr lang="es-PE" sz="5867" b="1" dirty="0">
                  <a:latin typeface="Tahoma" panose="020B0604030504040204" pitchFamily="34" charset="0"/>
                  <a:ea typeface="Tahoma" panose="020B0604030504040204" pitchFamily="34" charset="0"/>
                  <a:cs typeface="Tahoma" panose="020B0604030504040204" pitchFamily="34" charset="0"/>
                </a:rPr>
                <a:t>EL FACTOR HUMANO  EN LA PRACTICA CLINICA</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1" y="2678191"/>
              <a:ext cx="4900890" cy="3267259"/>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6025" y="2572337"/>
              <a:ext cx="5125975" cy="3417316"/>
            </a:xfrm>
            <a:prstGeom prst="rect">
              <a:avLst/>
            </a:prstGeom>
          </p:spPr>
        </p:pic>
        <p:pic>
          <p:nvPicPr>
            <p:cNvPr id="9" name="Imagen 8">
              <a:extLst>
                <a:ext uri="{FF2B5EF4-FFF2-40B4-BE49-F238E27FC236}">
                  <a16:creationId xmlns:a16="http://schemas.microsoft.com/office/drawing/2014/main" id="{B85F2173-E965-2AC3-FC41-4F1C2F25C906}"/>
                </a:ext>
              </a:extLst>
            </p:cNvPr>
            <p:cNvPicPr>
              <a:picLocks noChangeAspect="1"/>
            </p:cNvPicPr>
            <p:nvPr/>
          </p:nvPicPr>
          <p:blipFill>
            <a:blip r:embed="rId6"/>
            <a:stretch>
              <a:fillRect/>
            </a:stretch>
          </p:blipFill>
          <p:spPr>
            <a:xfrm>
              <a:off x="215323" y="7618"/>
              <a:ext cx="2857500" cy="952500"/>
            </a:xfrm>
            <a:prstGeom prst="rect">
              <a:avLst/>
            </a:prstGeom>
          </p:spPr>
        </p:pic>
        <p:pic>
          <p:nvPicPr>
            <p:cNvPr id="10" name="Imagen 9">
              <a:extLst>
                <a:ext uri="{FF2B5EF4-FFF2-40B4-BE49-F238E27FC236}">
                  <a16:creationId xmlns:a16="http://schemas.microsoft.com/office/drawing/2014/main" id="{48C21CF0-AFE6-2961-FF70-A7306979DAC4}"/>
                </a:ext>
              </a:extLst>
            </p:cNvPr>
            <p:cNvPicPr>
              <a:picLocks noChangeAspect="1"/>
            </p:cNvPicPr>
            <p:nvPr/>
          </p:nvPicPr>
          <p:blipFill>
            <a:blip r:embed="rId7"/>
            <a:srcRect l="21191" r="13623"/>
            <a:stretch/>
          </p:blipFill>
          <p:spPr>
            <a:xfrm>
              <a:off x="5185884" y="2894819"/>
              <a:ext cx="1702058" cy="2611112"/>
            </a:xfrm>
            <a:prstGeom prst="rect">
              <a:avLst/>
            </a:prstGeom>
          </p:spPr>
        </p:pic>
      </p:grpSp>
    </p:spTree>
    <p:extLst>
      <p:ext uri="{BB962C8B-B14F-4D97-AF65-F5344CB8AC3E}">
        <p14:creationId xmlns:p14="http://schemas.microsoft.com/office/powerpoint/2010/main" val="142882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214745" y="3704706"/>
            <a:ext cx="11762509" cy="29925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Clr>
                <a:schemeClr val="bg1"/>
              </a:buClr>
              <a:buFont typeface="Wingdings" panose="05000000000000000000" pitchFamily="2" charset="2"/>
              <a:buChar char="§"/>
            </a:pPr>
            <a:r>
              <a:rPr lang="es-PE" sz="2400" b="1" dirty="0">
                <a:solidFill>
                  <a:schemeClr val="bg1"/>
                </a:solidFill>
                <a:latin typeface="Tahoma" panose="020B0604030504040204" pitchFamily="34" charset="0"/>
                <a:ea typeface="Tahoma" panose="020B0604030504040204" pitchFamily="34" charset="0"/>
                <a:cs typeface="Tahoma" panose="020B0604030504040204" pitchFamily="34" charset="0"/>
              </a:rPr>
              <a:t>Razón:</a:t>
            </a:r>
            <a:r>
              <a:rPr lang="es-PE" sz="2400" dirty="0">
                <a:solidFill>
                  <a:schemeClr val="bg1"/>
                </a:solidFill>
                <a:latin typeface="Tahoma" panose="020B0604030504040204" pitchFamily="34" charset="0"/>
                <a:ea typeface="Tahoma" panose="020B0604030504040204" pitchFamily="34" charset="0"/>
                <a:cs typeface="Tahoma" panose="020B0604030504040204" pitchFamily="34" charset="0"/>
              </a:rPr>
              <a:t> preservación de las condiciones físicas ideales del individuo…</a:t>
            </a:r>
          </a:p>
          <a:p>
            <a:pPr marL="380990" indent="-380990">
              <a:buClr>
                <a:schemeClr val="bg1"/>
              </a:buClr>
              <a:buFont typeface="Wingdings" panose="05000000000000000000" pitchFamily="2" charset="2"/>
              <a:buChar char="§"/>
            </a:pPr>
            <a:r>
              <a:rPr lang="es-PE" sz="2400" b="1" dirty="0">
                <a:solidFill>
                  <a:schemeClr val="bg1"/>
                </a:solidFill>
                <a:latin typeface="Tahoma" panose="020B0604030504040204" pitchFamily="34" charset="0"/>
                <a:ea typeface="Tahoma" panose="020B0604030504040204" pitchFamily="34" charset="0"/>
                <a:cs typeface="Tahoma" panose="020B0604030504040204" pitchFamily="34" charset="0"/>
              </a:rPr>
              <a:t>Meta:</a:t>
            </a:r>
            <a:r>
              <a:rPr lang="es-PE" sz="2400" dirty="0">
                <a:solidFill>
                  <a:schemeClr val="bg1"/>
                </a:solidFill>
                <a:latin typeface="Tahoma" panose="020B0604030504040204" pitchFamily="34" charset="0"/>
                <a:ea typeface="Tahoma" panose="020B0604030504040204" pitchFamily="34" charset="0"/>
                <a:cs typeface="Tahoma" panose="020B0604030504040204" pitchFamily="34" charset="0"/>
              </a:rPr>
              <a:t> salvaguardar la vida…</a:t>
            </a:r>
          </a:p>
          <a:p>
            <a:pPr marL="380990" indent="-380990">
              <a:buClr>
                <a:schemeClr val="bg1"/>
              </a:buClr>
              <a:buFont typeface="Wingdings" panose="05000000000000000000" pitchFamily="2" charset="2"/>
              <a:buChar char="§"/>
            </a:pPr>
            <a:r>
              <a:rPr lang="es-PE" sz="2400" b="1" dirty="0">
                <a:solidFill>
                  <a:schemeClr val="bg1"/>
                </a:solidFill>
                <a:latin typeface="Tahoma" panose="020B0604030504040204" pitchFamily="34" charset="0"/>
                <a:ea typeface="Tahoma" panose="020B0604030504040204" pitchFamily="34" charset="0"/>
                <a:cs typeface="Tahoma" panose="020B0604030504040204" pitchFamily="34" charset="0"/>
              </a:rPr>
              <a:t>Su acción: </a:t>
            </a:r>
            <a:r>
              <a:rPr lang="es-PE" sz="2400" dirty="0">
                <a:solidFill>
                  <a:schemeClr val="bg1"/>
                </a:solidFill>
                <a:latin typeface="Tahoma" panose="020B0604030504040204" pitchFamily="34" charset="0"/>
                <a:ea typeface="Tahoma" panose="020B0604030504040204" pitchFamily="34" charset="0"/>
                <a:cs typeface="Tahoma" panose="020B0604030504040204" pitchFamily="34" charset="0"/>
              </a:rPr>
              <a:t>fomentar la prevención, recuperación y rehabilitación.</a:t>
            </a:r>
          </a:p>
        </p:txBody>
      </p:sp>
      <p:pic>
        <p:nvPicPr>
          <p:cNvPr id="6" name="Imagen 5"/>
          <p:cNvPicPr>
            <a:picLocks noChangeAspect="1"/>
          </p:cNvPicPr>
          <p:nvPr/>
        </p:nvPicPr>
        <p:blipFill>
          <a:blip r:embed="rId3"/>
          <a:stretch>
            <a:fillRect/>
          </a:stretch>
        </p:blipFill>
        <p:spPr>
          <a:xfrm>
            <a:off x="6025458" y="0"/>
            <a:ext cx="5332686" cy="3605720"/>
          </a:xfrm>
          <a:prstGeom prst="rect">
            <a:avLst/>
          </a:prstGeom>
        </p:spPr>
      </p:pic>
      <p:sp>
        <p:nvSpPr>
          <p:cNvPr id="2" name="CuadroTexto 1">
            <a:extLst>
              <a:ext uri="{FF2B5EF4-FFF2-40B4-BE49-F238E27FC236}">
                <a16:creationId xmlns:a16="http://schemas.microsoft.com/office/drawing/2014/main" id="{F7DD092E-19DF-4C41-A965-31FDE787FF27}"/>
              </a:ext>
            </a:extLst>
          </p:cNvPr>
          <p:cNvSpPr txBox="1"/>
          <p:nvPr/>
        </p:nvSpPr>
        <p:spPr>
          <a:xfrm>
            <a:off x="748145" y="4073236"/>
            <a:ext cx="3505200" cy="584775"/>
          </a:xfrm>
          <a:prstGeom prst="rect">
            <a:avLst/>
          </a:prstGeom>
          <a:noFill/>
        </p:spPr>
        <p:txBody>
          <a:bodyPr wrap="square" rtlCol="0">
            <a:spAutoFit/>
          </a:bodyPr>
          <a:lstStyle/>
          <a:p>
            <a:r>
              <a:rPr lang="es-MX" sz="3200" b="1" dirty="0">
                <a:solidFill>
                  <a:schemeClr val="bg1"/>
                </a:solidFill>
              </a:rPr>
              <a:t>Hospital:</a:t>
            </a:r>
            <a:endParaRPr lang="es-PE" sz="3200" b="1" dirty="0">
              <a:solidFill>
                <a:schemeClr val="bg1"/>
              </a:solidFill>
            </a:endParaRPr>
          </a:p>
        </p:txBody>
      </p:sp>
      <p:pic>
        <p:nvPicPr>
          <p:cNvPr id="4" name="Imagen 3">
            <a:extLst>
              <a:ext uri="{FF2B5EF4-FFF2-40B4-BE49-F238E27FC236}">
                <a16:creationId xmlns:a16="http://schemas.microsoft.com/office/drawing/2014/main" id="{2D2B436F-83F4-04F5-4392-67373138CC8D}"/>
              </a:ext>
            </a:extLst>
          </p:cNvPr>
          <p:cNvPicPr>
            <a:picLocks noChangeAspect="1"/>
          </p:cNvPicPr>
          <p:nvPr/>
        </p:nvPicPr>
        <p:blipFill>
          <a:blip r:embed="rId4"/>
          <a:stretch>
            <a:fillRect/>
          </a:stretch>
        </p:blipFill>
        <p:spPr>
          <a:xfrm>
            <a:off x="74815" y="43536"/>
            <a:ext cx="5852159" cy="3562184"/>
          </a:xfrm>
          <a:prstGeom prst="rect">
            <a:avLst/>
          </a:prstGeom>
        </p:spPr>
      </p:pic>
    </p:spTree>
    <p:extLst>
      <p:ext uri="{BB962C8B-B14F-4D97-AF65-F5344CB8AC3E}">
        <p14:creationId xmlns:p14="http://schemas.microsoft.com/office/powerpoint/2010/main" val="372628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2F83CEA7-4BF3-25B8-4C1C-DFC79A9D43E0}"/>
              </a:ext>
            </a:extLst>
          </p:cNvPr>
          <p:cNvSpPr>
            <a:spLocks noGrp="1"/>
          </p:cNvSpPr>
          <p:nvPr>
            <p:ph type="ftr" sz="quarter" idx="12"/>
          </p:nvPr>
        </p:nvSpPr>
        <p:spPr>
          <a:xfrm>
            <a:off x="432000" y="6078055"/>
            <a:ext cx="10191665" cy="500337"/>
          </a:xfrm>
        </p:spPr>
        <p:txBody>
          <a:bodyPr/>
          <a:lstStyle/>
          <a:p>
            <a:pPr rtl="0"/>
            <a:r>
              <a:rPr lang="en-US" b="1" noProof="0" dirty="0">
                <a:solidFill>
                  <a:schemeClr val="tx1"/>
                </a:solidFill>
                <a:latin typeface="Tahoma" panose="020B0604030504040204" pitchFamily="34" charset="0"/>
                <a:ea typeface="Tahoma" panose="020B0604030504040204" pitchFamily="34" charset="0"/>
                <a:cs typeface="Tahoma" panose="020B0604030504040204" pitchFamily="34" charset="0"/>
              </a:rPr>
              <a:t>World Health Organization. (2004).</a:t>
            </a:r>
          </a:p>
          <a:p>
            <a:pPr rtl="0"/>
            <a:r>
              <a:rPr lang="en-US" b="1" noProof="0" dirty="0">
                <a:solidFill>
                  <a:schemeClr val="tx1"/>
                </a:solidFill>
                <a:latin typeface="Tahoma" panose="020B0604030504040204" pitchFamily="34" charset="0"/>
                <a:ea typeface="Tahoma" panose="020B0604030504040204" pitchFamily="34" charset="0"/>
                <a:cs typeface="Tahoma" panose="020B0604030504040204" pitchFamily="34" charset="0"/>
              </a:rPr>
              <a:t>World Alliance for Patient Safety: Forward </a:t>
            </a:r>
            <a:r>
              <a:rPr lang="en-US" b="1" noProof="0" dirty="0" err="1">
                <a:solidFill>
                  <a:schemeClr val="tx1"/>
                </a:solidFill>
                <a:latin typeface="Tahoma" panose="020B0604030504040204" pitchFamily="34" charset="0"/>
                <a:ea typeface="Tahoma" panose="020B0604030504040204" pitchFamily="34" charset="0"/>
                <a:cs typeface="Tahoma" panose="020B0604030504040204" pitchFamily="34" charset="0"/>
              </a:rPr>
              <a:t>programme</a:t>
            </a:r>
            <a:r>
              <a:rPr lang="en-US" b="1" noProof="0" dirty="0">
                <a:solidFill>
                  <a:schemeClr val="tx1"/>
                </a:solidFill>
                <a:latin typeface="Tahoma" panose="020B0604030504040204" pitchFamily="34" charset="0"/>
                <a:ea typeface="Tahoma" panose="020B0604030504040204" pitchFamily="34" charset="0"/>
                <a:cs typeface="Tahoma" panose="020B0604030504040204" pitchFamily="34" charset="0"/>
              </a:rPr>
              <a:t> 2005 . Geneva, Switzerland:</a:t>
            </a:r>
          </a:p>
          <a:p>
            <a:pPr rtl="0"/>
            <a:r>
              <a:rPr lang="en-US" b="1" noProof="0" dirty="0">
                <a:solidFill>
                  <a:schemeClr val="tx1"/>
                </a:solidFill>
                <a:latin typeface="Tahoma" panose="020B0604030504040204" pitchFamily="34" charset="0"/>
                <a:ea typeface="Tahoma" panose="020B0604030504040204" pitchFamily="34" charset="0"/>
                <a:cs typeface="Tahoma" panose="020B0604030504040204" pitchFamily="34" charset="0"/>
              </a:rPr>
              <a:t>World Health Organization. Retrieved from http://www.who.int/patientsafety/en/brochure_final.pdf</a:t>
            </a:r>
            <a:endParaRPr lang="es-ES"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número de diapositiva 2">
            <a:extLst>
              <a:ext uri="{FF2B5EF4-FFF2-40B4-BE49-F238E27FC236}">
                <a16:creationId xmlns:a16="http://schemas.microsoft.com/office/drawing/2014/main" id="{CAD1EF47-B3A2-C452-352D-EA7E6C0BE6C1}"/>
              </a:ext>
            </a:extLst>
          </p:cNvPr>
          <p:cNvSpPr>
            <a:spLocks noGrp="1"/>
          </p:cNvSpPr>
          <p:nvPr>
            <p:ph type="sldNum" sz="quarter" idx="13"/>
          </p:nvPr>
        </p:nvSpPr>
        <p:spPr/>
        <p:txBody>
          <a:bodyPr/>
          <a:lstStyle/>
          <a:p>
            <a:pPr rtl="0"/>
            <a:fld id="{19B51A1E-902D-48AF-9020-955120F399B6}" type="slidenum">
              <a:rPr lang="es-ES" noProof="0" smtClean="0"/>
              <a:pPr rtl="0"/>
              <a:t>5</a:t>
            </a:fld>
            <a:endParaRPr lang="es-ES" noProof="0"/>
          </a:p>
        </p:txBody>
      </p:sp>
      <p:sp>
        <p:nvSpPr>
          <p:cNvPr id="4" name="Título 3">
            <a:extLst>
              <a:ext uri="{FF2B5EF4-FFF2-40B4-BE49-F238E27FC236}">
                <a16:creationId xmlns:a16="http://schemas.microsoft.com/office/drawing/2014/main" id="{4126C136-A074-7B5F-1D75-23206758C925}"/>
              </a:ext>
            </a:extLst>
          </p:cNvPr>
          <p:cNvSpPr>
            <a:spLocks noGrp="1"/>
          </p:cNvSpPr>
          <p:nvPr>
            <p:ph type="title"/>
          </p:nvPr>
        </p:nvSpPr>
        <p:spPr/>
        <p:txBody>
          <a:bodyPr/>
          <a:lstStyle/>
          <a:p>
            <a:pPr algn="ctr"/>
            <a:r>
              <a:rPr lang="es-PE" sz="3600" dirty="0">
                <a:latin typeface="Tahoma" panose="020B0604030504040204" pitchFamily="34" charset="0"/>
                <a:ea typeface="Tahoma" panose="020B0604030504040204" pitchFamily="34" charset="0"/>
                <a:cs typeface="Tahoma" panose="020B0604030504040204" pitchFamily="34" charset="0"/>
              </a:rPr>
              <a:t>EPIDEMIOLOGÍA DEL DAÑO</a:t>
            </a:r>
          </a:p>
        </p:txBody>
      </p:sp>
      <p:grpSp>
        <p:nvGrpSpPr>
          <p:cNvPr id="11" name="Grupo 10">
            <a:extLst>
              <a:ext uri="{FF2B5EF4-FFF2-40B4-BE49-F238E27FC236}">
                <a16:creationId xmlns:a16="http://schemas.microsoft.com/office/drawing/2014/main" id="{327F141F-11EB-6C60-83AF-2A019F910857}"/>
              </a:ext>
            </a:extLst>
          </p:cNvPr>
          <p:cNvGrpSpPr/>
          <p:nvPr/>
        </p:nvGrpSpPr>
        <p:grpSpPr>
          <a:xfrm>
            <a:off x="1583275" y="897512"/>
            <a:ext cx="9447714" cy="5062975"/>
            <a:chOff x="1300642" y="864000"/>
            <a:chExt cx="9796849" cy="5392271"/>
          </a:xfrm>
        </p:grpSpPr>
        <p:pic>
          <p:nvPicPr>
            <p:cNvPr id="6" name="Imagen 5">
              <a:extLst>
                <a:ext uri="{FF2B5EF4-FFF2-40B4-BE49-F238E27FC236}">
                  <a16:creationId xmlns:a16="http://schemas.microsoft.com/office/drawing/2014/main" id="{5C851333-AC79-BD27-C749-053A49511758}"/>
                </a:ext>
              </a:extLst>
            </p:cNvPr>
            <p:cNvPicPr>
              <a:picLocks noChangeAspect="1"/>
            </p:cNvPicPr>
            <p:nvPr/>
          </p:nvPicPr>
          <p:blipFill>
            <a:blip r:embed="rId2"/>
            <a:stretch>
              <a:fillRect/>
            </a:stretch>
          </p:blipFill>
          <p:spPr>
            <a:xfrm>
              <a:off x="1300642" y="864000"/>
              <a:ext cx="9796849" cy="5392271"/>
            </a:xfrm>
            <a:prstGeom prst="rect">
              <a:avLst/>
            </a:prstGeom>
          </p:spPr>
        </p:pic>
        <p:sp>
          <p:nvSpPr>
            <p:cNvPr id="7" name="Rectángulo 6">
              <a:extLst>
                <a:ext uri="{FF2B5EF4-FFF2-40B4-BE49-F238E27FC236}">
                  <a16:creationId xmlns:a16="http://schemas.microsoft.com/office/drawing/2014/main" id="{8B7A9459-39D1-C38E-78B9-2FCF8B7D3487}"/>
                </a:ext>
              </a:extLst>
            </p:cNvPr>
            <p:cNvSpPr/>
            <p:nvPr/>
          </p:nvSpPr>
          <p:spPr>
            <a:xfrm>
              <a:off x="1465926" y="989215"/>
              <a:ext cx="2261062" cy="66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latin typeface="Tahoma" panose="020B0604030504040204" pitchFamily="34" charset="0"/>
                  <a:ea typeface="Tahoma" panose="020B0604030504040204" pitchFamily="34" charset="0"/>
                  <a:cs typeface="Tahoma" panose="020B0604030504040204" pitchFamily="34" charset="0"/>
                </a:rPr>
                <a:t>ESTUDIO</a:t>
              </a:r>
            </a:p>
          </p:txBody>
        </p:sp>
        <p:sp>
          <p:nvSpPr>
            <p:cNvPr id="8" name="Rectángulo 7">
              <a:extLst>
                <a:ext uri="{FF2B5EF4-FFF2-40B4-BE49-F238E27FC236}">
                  <a16:creationId xmlns:a16="http://schemas.microsoft.com/office/drawing/2014/main" id="{1F5218BC-12BB-001D-3790-2743F4796242}"/>
                </a:ext>
              </a:extLst>
            </p:cNvPr>
            <p:cNvSpPr/>
            <p:nvPr/>
          </p:nvSpPr>
          <p:spPr>
            <a:xfrm>
              <a:off x="3882044" y="989215"/>
              <a:ext cx="1596043" cy="66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Tahoma" panose="020B0604030504040204" pitchFamily="34" charset="0"/>
                  <a:ea typeface="Tahoma" panose="020B0604030504040204" pitchFamily="34" charset="0"/>
                  <a:cs typeface="Tahoma" panose="020B0604030504040204" pitchFamily="34" charset="0"/>
                </a:rPr>
                <a:t>Fecha de admisión </a:t>
              </a:r>
            </a:p>
          </p:txBody>
        </p:sp>
        <p:sp>
          <p:nvSpPr>
            <p:cNvPr id="9" name="Rectángulo 8">
              <a:extLst>
                <a:ext uri="{FF2B5EF4-FFF2-40B4-BE49-F238E27FC236}">
                  <a16:creationId xmlns:a16="http://schemas.microsoft.com/office/drawing/2014/main" id="{F8157FA9-01C2-0E57-F34B-94BB79B4577C}"/>
                </a:ext>
              </a:extLst>
            </p:cNvPr>
            <p:cNvSpPr/>
            <p:nvPr/>
          </p:nvSpPr>
          <p:spPr>
            <a:xfrm>
              <a:off x="5611091" y="989215"/>
              <a:ext cx="2701636" cy="66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tx1"/>
                  </a:solidFill>
                  <a:latin typeface="Tahoma" panose="020B0604030504040204" pitchFamily="34" charset="0"/>
                  <a:ea typeface="Tahoma" panose="020B0604030504040204" pitchFamily="34" charset="0"/>
                  <a:cs typeface="Tahoma" panose="020B0604030504040204" pitchFamily="34" charset="0"/>
                </a:rPr>
                <a:t>Numero de admisiones al hospital </a:t>
              </a:r>
            </a:p>
          </p:txBody>
        </p:sp>
        <p:sp>
          <p:nvSpPr>
            <p:cNvPr id="10" name="Rectángulo 9">
              <a:extLst>
                <a:ext uri="{FF2B5EF4-FFF2-40B4-BE49-F238E27FC236}">
                  <a16:creationId xmlns:a16="http://schemas.microsoft.com/office/drawing/2014/main" id="{5EB0AAFA-31A6-31FD-413C-D5FFF33430B5}"/>
                </a:ext>
              </a:extLst>
            </p:cNvPr>
            <p:cNvSpPr/>
            <p:nvPr/>
          </p:nvSpPr>
          <p:spPr>
            <a:xfrm>
              <a:off x="8423564" y="987497"/>
              <a:ext cx="2563089" cy="700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Tahoma" panose="020B0604030504040204" pitchFamily="34" charset="0"/>
                  <a:ea typeface="Tahoma" panose="020B0604030504040204" pitchFamily="34" charset="0"/>
                  <a:cs typeface="Tahoma" panose="020B0604030504040204" pitchFamily="34" charset="0"/>
                </a:rPr>
                <a:t>Tasa de eventos adversos</a:t>
              </a:r>
            </a:p>
            <a:p>
              <a:pPr algn="ctr"/>
              <a:r>
                <a:rPr lang="es-PE" sz="1400" b="1" dirty="0">
                  <a:solidFill>
                    <a:schemeClr val="tx1"/>
                  </a:solidFill>
                  <a:latin typeface="Tahoma" panose="020B0604030504040204" pitchFamily="34" charset="0"/>
                  <a:ea typeface="Tahoma" panose="020B0604030504040204" pitchFamily="34" charset="0"/>
                  <a:cs typeface="Tahoma" panose="020B0604030504040204" pitchFamily="34" charset="0"/>
                </a:rPr>
                <a:t>(% de admisiones)</a:t>
              </a:r>
            </a:p>
          </p:txBody>
        </p:sp>
      </p:grpSp>
    </p:spTree>
    <p:extLst>
      <p:ext uri="{BB962C8B-B14F-4D97-AF65-F5344CB8AC3E}">
        <p14:creationId xmlns:p14="http://schemas.microsoft.com/office/powerpoint/2010/main" val="275818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FC88DCB-0417-EF87-A668-3434062D9125}"/>
              </a:ext>
            </a:extLst>
          </p:cNvPr>
          <p:cNvSpPr>
            <a:spLocks noGrp="1"/>
          </p:cNvSpPr>
          <p:nvPr>
            <p:ph type="sldNum" sz="quarter" idx="13"/>
          </p:nvPr>
        </p:nvSpPr>
        <p:spPr/>
        <p:txBody>
          <a:bodyPr/>
          <a:lstStyle/>
          <a:p>
            <a:pPr rtl="0"/>
            <a:fld id="{19B51A1E-902D-48AF-9020-955120F399B6}" type="slidenum">
              <a:rPr lang="es-ES" noProof="0" smtClean="0"/>
              <a:pPr rtl="0"/>
              <a:t>6</a:t>
            </a:fld>
            <a:endParaRPr lang="es-ES" noProof="0"/>
          </a:p>
        </p:txBody>
      </p:sp>
      <p:sp>
        <p:nvSpPr>
          <p:cNvPr id="4" name="Título 3">
            <a:extLst>
              <a:ext uri="{FF2B5EF4-FFF2-40B4-BE49-F238E27FC236}">
                <a16:creationId xmlns:a16="http://schemas.microsoft.com/office/drawing/2014/main" id="{7117AE24-568B-3D09-7718-B0EBDFA98AAC}"/>
              </a:ext>
            </a:extLst>
          </p:cNvPr>
          <p:cNvSpPr>
            <a:spLocks noGrp="1"/>
          </p:cNvSpPr>
          <p:nvPr>
            <p:ph type="title"/>
          </p:nvPr>
        </p:nvSpPr>
        <p:spPr>
          <a:xfrm>
            <a:off x="432000" y="424562"/>
            <a:ext cx="11328000" cy="432000"/>
          </a:xfrm>
        </p:spPr>
        <p:txBody>
          <a:bodyPr/>
          <a:lstStyle/>
          <a:p>
            <a:pPr algn="ctr"/>
            <a:r>
              <a:rPr lang="es-PE" dirty="0">
                <a:solidFill>
                  <a:schemeClr val="tx1"/>
                </a:solidFill>
                <a:latin typeface="Tahoma" panose="020B0604030504040204" pitchFamily="34" charset="0"/>
                <a:ea typeface="Tahoma" panose="020B0604030504040204" pitchFamily="34" charset="0"/>
                <a:cs typeface="Tahoma" panose="020B0604030504040204" pitchFamily="34" charset="0"/>
              </a:rPr>
              <a:t>EVENTOS   ADVERSOS</a:t>
            </a:r>
          </a:p>
        </p:txBody>
      </p:sp>
      <p:sp>
        <p:nvSpPr>
          <p:cNvPr id="5" name="CuadroTexto 4">
            <a:extLst>
              <a:ext uri="{FF2B5EF4-FFF2-40B4-BE49-F238E27FC236}">
                <a16:creationId xmlns:a16="http://schemas.microsoft.com/office/drawing/2014/main" id="{DAFF8563-3A85-4480-588A-DB62C1FA593E}"/>
              </a:ext>
            </a:extLst>
          </p:cNvPr>
          <p:cNvSpPr txBox="1"/>
          <p:nvPr/>
        </p:nvSpPr>
        <p:spPr>
          <a:xfrm>
            <a:off x="216000" y="1052211"/>
            <a:ext cx="3973484" cy="3693319"/>
          </a:xfrm>
          <a:prstGeom prst="rect">
            <a:avLst/>
          </a:prstGeom>
          <a:noFill/>
        </p:spPr>
        <p:txBody>
          <a:bodyPr wrap="square" rtlCol="0">
            <a:spAutoFit/>
          </a:bodyPr>
          <a:lstStyle/>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Diagnósticos tardíos o erróneos</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Errores de medicación</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Cirugía del lado equivocado</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Cirugía del paciente equivocado</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Fallo del equipo</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Identidad del paciente</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Errores de transfusión</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Muestra mal etiquetada</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Caídas del paciente.</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Errores de demora</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Errores de laboratorio</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Errores de radiología</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Error de procedimiento</a:t>
            </a:r>
            <a:endParaRPr lang="es-PE" sz="1600" dirty="0">
              <a:latin typeface="Tahoma" panose="020B0604030504040204" pitchFamily="34" charset="0"/>
              <a:ea typeface="Tahoma" panose="020B0604030504040204" pitchFamily="34" charset="0"/>
              <a:cs typeface="Tahoma" panose="020B0604030504040204" pitchFamily="34" charset="0"/>
            </a:endParaRPr>
          </a:p>
        </p:txBody>
      </p:sp>
      <p:sp>
        <p:nvSpPr>
          <p:cNvPr id="6" name="CuadroTexto 5">
            <a:extLst>
              <a:ext uri="{FF2B5EF4-FFF2-40B4-BE49-F238E27FC236}">
                <a16:creationId xmlns:a16="http://schemas.microsoft.com/office/drawing/2014/main" id="{86EF06BE-6A63-300F-DB43-38CFE7AD75E8}"/>
              </a:ext>
            </a:extLst>
          </p:cNvPr>
          <p:cNvSpPr txBox="1"/>
          <p:nvPr/>
        </p:nvSpPr>
        <p:spPr>
          <a:xfrm>
            <a:off x="6998831" y="1052211"/>
            <a:ext cx="5078819" cy="3970318"/>
          </a:xfrm>
          <a:prstGeom prst="rect">
            <a:avLst/>
          </a:prstGeom>
          <a:noFill/>
        </p:spPr>
        <p:txBody>
          <a:bodyPr wrap="square" rtlCol="0">
            <a:spAutoFit/>
          </a:bodyPr>
          <a:lstStyle/>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Informes perdidos, retrasados ​​o no realizados en el seguimiento</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Retención de objetos extraños después de una cirugía</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Contaminación de medicamentos y equipos</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Embolia aérea intravascular</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Falta de tratamiento de la hiperbilirrubinemia neonatal</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Úlceras por presión en estadio III o IV adquiridas tras el ingreso</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Administración incorrecta de gases</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Muertes asociadas con sujeciones o barandillas de cama</a:t>
            </a:r>
          </a:p>
          <a:p>
            <a:pPr marL="285750" indent="-285750">
              <a:buFont typeface="Wingdings" panose="05000000000000000000" pitchFamily="2" charset="2"/>
              <a:buChar char="§"/>
            </a:pPr>
            <a:r>
              <a:rPr lang="es-ES" dirty="0">
                <a:latin typeface="Tahoma" panose="020B0604030504040204" pitchFamily="34" charset="0"/>
                <a:ea typeface="Tahoma" panose="020B0604030504040204" pitchFamily="34" charset="0"/>
                <a:cs typeface="Tahoma" panose="020B0604030504040204" pitchFamily="34" charset="0"/>
              </a:rPr>
              <a:t>Agresión sexual o física</a:t>
            </a:r>
            <a:endParaRPr lang="es-PE"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DE82A9E5-561D-1822-F371-9760A79C4725}"/>
              </a:ext>
            </a:extLst>
          </p:cNvPr>
          <p:cNvSpPr txBox="1"/>
          <p:nvPr/>
        </p:nvSpPr>
        <p:spPr>
          <a:xfrm>
            <a:off x="947651" y="5694218"/>
            <a:ext cx="10141527" cy="523220"/>
          </a:xfrm>
          <a:prstGeom prst="rect">
            <a:avLst/>
          </a:prstGeom>
          <a:noFill/>
        </p:spPr>
        <p:txBody>
          <a:bodyPr wrap="square" rtlCol="0">
            <a:spAutoFit/>
          </a:bodyPr>
          <a:lstStyle/>
          <a:p>
            <a:r>
              <a:rPr lang="en-US" sz="1400" b="1" dirty="0">
                <a:latin typeface="Tahoma" panose="020B0604030504040204" pitchFamily="34" charset="0"/>
                <a:ea typeface="Tahoma" panose="020B0604030504040204" pitchFamily="34" charset="0"/>
                <a:cs typeface="Tahoma" panose="020B0604030504040204" pitchFamily="34" charset="0"/>
              </a:rPr>
              <a:t>Cassin B, Barach P. Making Sense of Root Cause Analysis Investigations of Surgery Related</a:t>
            </a:r>
          </a:p>
          <a:p>
            <a:r>
              <a:rPr lang="en-US" sz="1400" b="1" dirty="0">
                <a:latin typeface="Tahoma" panose="020B0604030504040204" pitchFamily="34" charset="0"/>
                <a:ea typeface="Tahoma" panose="020B0604030504040204" pitchFamily="34" charset="0"/>
                <a:cs typeface="Tahoma" panose="020B0604030504040204" pitchFamily="34" charset="0"/>
              </a:rPr>
              <a:t>Adverse Events . Surg Clin North America 2012, 1 15, doi:10.1016/j.suc.2011.12.008.</a:t>
            </a:r>
            <a:endParaRPr lang="es-PE" sz="1400" b="1" dirty="0">
              <a:latin typeface="Tahoma" panose="020B0604030504040204" pitchFamily="34" charset="0"/>
              <a:ea typeface="Tahoma" panose="020B0604030504040204" pitchFamily="34" charset="0"/>
              <a:cs typeface="Tahoma" panose="020B0604030504040204" pitchFamily="34" charset="0"/>
            </a:endParaRPr>
          </a:p>
        </p:txBody>
      </p:sp>
      <p:pic>
        <p:nvPicPr>
          <p:cNvPr id="8" name="Imagen 7">
            <a:extLst>
              <a:ext uri="{FF2B5EF4-FFF2-40B4-BE49-F238E27FC236}">
                <a16:creationId xmlns:a16="http://schemas.microsoft.com/office/drawing/2014/main" id="{D74A5FD2-A2DB-AC81-3C96-0D23D9E5A528}"/>
              </a:ext>
            </a:extLst>
          </p:cNvPr>
          <p:cNvPicPr>
            <a:picLocks noChangeAspect="1"/>
          </p:cNvPicPr>
          <p:nvPr/>
        </p:nvPicPr>
        <p:blipFill>
          <a:blip r:embed="rId2"/>
          <a:stretch>
            <a:fillRect/>
          </a:stretch>
        </p:blipFill>
        <p:spPr>
          <a:xfrm>
            <a:off x="3519837" y="2600450"/>
            <a:ext cx="3346665" cy="2485453"/>
          </a:xfrm>
          <a:prstGeom prst="rect">
            <a:avLst/>
          </a:prstGeom>
        </p:spPr>
      </p:pic>
    </p:spTree>
    <p:extLst>
      <p:ext uri="{BB962C8B-B14F-4D97-AF65-F5344CB8AC3E}">
        <p14:creationId xmlns:p14="http://schemas.microsoft.com/office/powerpoint/2010/main" val="273505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B8E3070-B552-0847-BA4E-07214EF3583B}"/>
              </a:ext>
            </a:extLst>
          </p:cNvPr>
          <p:cNvSpPr>
            <a:spLocks noGrp="1"/>
          </p:cNvSpPr>
          <p:nvPr>
            <p:ph type="sldNum" sz="quarter" idx="13"/>
          </p:nvPr>
        </p:nvSpPr>
        <p:spPr/>
        <p:txBody>
          <a:bodyPr/>
          <a:lstStyle/>
          <a:p>
            <a:pPr rtl="0"/>
            <a:fld id="{19B51A1E-902D-48AF-9020-955120F399B6}" type="slidenum">
              <a:rPr lang="es-ES" noProof="0" smtClean="0"/>
              <a:pPr rtl="0"/>
              <a:t>7</a:t>
            </a:fld>
            <a:endParaRPr lang="es-ES" noProof="0"/>
          </a:p>
        </p:txBody>
      </p:sp>
      <p:sp>
        <p:nvSpPr>
          <p:cNvPr id="8" name="CuadroTexto 7">
            <a:extLst>
              <a:ext uri="{FF2B5EF4-FFF2-40B4-BE49-F238E27FC236}">
                <a16:creationId xmlns:a16="http://schemas.microsoft.com/office/drawing/2014/main" id="{396A57F1-3922-42E9-AB03-F44BED51E05C}"/>
              </a:ext>
            </a:extLst>
          </p:cNvPr>
          <p:cNvSpPr txBox="1"/>
          <p:nvPr/>
        </p:nvSpPr>
        <p:spPr>
          <a:xfrm>
            <a:off x="685162" y="5684558"/>
            <a:ext cx="11243733" cy="584775"/>
          </a:xfrm>
          <a:prstGeom prst="rect">
            <a:avLst/>
          </a:prstGeom>
          <a:noFill/>
        </p:spPr>
        <p:txBody>
          <a:bodyPr wrap="square">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Makary MA, Daniel M. Medical error-the third leading cause of death in the US. BMJ. 2016 May 3;353:i2139. </a:t>
            </a:r>
            <a:r>
              <a:rPr lang="en-US" sz="1600" b="1" dirty="0" err="1">
                <a:latin typeface="Tahoma" panose="020B0604030504040204" pitchFamily="34" charset="0"/>
                <a:ea typeface="Tahoma" panose="020B0604030504040204" pitchFamily="34" charset="0"/>
                <a:cs typeface="Tahoma" panose="020B0604030504040204" pitchFamily="34" charset="0"/>
              </a:rPr>
              <a:t>doi</a:t>
            </a:r>
            <a:r>
              <a:rPr lang="en-US" sz="1600" b="1" dirty="0">
                <a:latin typeface="Tahoma" panose="020B0604030504040204" pitchFamily="34" charset="0"/>
                <a:ea typeface="Tahoma" panose="020B0604030504040204" pitchFamily="34" charset="0"/>
                <a:cs typeface="Tahoma" panose="020B0604030504040204" pitchFamily="34" charset="0"/>
              </a:rPr>
              <a:t>: 10.1136/bmj.i2139. PMID: 27143499.</a:t>
            </a:r>
            <a:endParaRPr lang="es-PE" sz="1600" b="1" dirty="0">
              <a:latin typeface="Tahoma" panose="020B0604030504040204" pitchFamily="34" charset="0"/>
              <a:ea typeface="Tahoma" panose="020B0604030504040204" pitchFamily="34" charset="0"/>
              <a:cs typeface="Tahoma" panose="020B0604030504040204" pitchFamily="34" charset="0"/>
            </a:endParaRPr>
          </a:p>
        </p:txBody>
      </p:sp>
      <p:grpSp>
        <p:nvGrpSpPr>
          <p:cNvPr id="5" name="Grupo 4">
            <a:extLst>
              <a:ext uri="{FF2B5EF4-FFF2-40B4-BE49-F238E27FC236}">
                <a16:creationId xmlns:a16="http://schemas.microsoft.com/office/drawing/2014/main" id="{61F1B30D-7EC0-1C32-9640-6981DE1816C0}"/>
              </a:ext>
            </a:extLst>
          </p:cNvPr>
          <p:cNvGrpSpPr/>
          <p:nvPr/>
        </p:nvGrpSpPr>
        <p:grpSpPr>
          <a:xfrm>
            <a:off x="2117129" y="872427"/>
            <a:ext cx="6465453" cy="4710113"/>
            <a:chOff x="2142067" y="467204"/>
            <a:chExt cx="6465453" cy="4710113"/>
          </a:xfrm>
        </p:grpSpPr>
        <p:pic>
          <p:nvPicPr>
            <p:cNvPr id="6" name="Imagen 5" descr="Tabla&#10;&#10;El contenido generado por IA puede ser incorrecto.">
              <a:extLst>
                <a:ext uri="{FF2B5EF4-FFF2-40B4-BE49-F238E27FC236}">
                  <a16:creationId xmlns:a16="http://schemas.microsoft.com/office/drawing/2014/main" id="{4A571B85-2FE5-549E-C806-6F28A18A5D15}"/>
                </a:ext>
              </a:extLst>
            </p:cNvPr>
            <p:cNvPicPr>
              <a:picLocks noChangeAspect="1"/>
            </p:cNvPicPr>
            <p:nvPr/>
          </p:nvPicPr>
          <p:blipFill>
            <a:blip r:embed="rId2"/>
            <a:stretch>
              <a:fillRect/>
            </a:stretch>
          </p:blipFill>
          <p:spPr>
            <a:xfrm>
              <a:off x="2142067" y="467204"/>
              <a:ext cx="6231467" cy="4710113"/>
            </a:xfrm>
            <a:prstGeom prst="rect">
              <a:avLst/>
            </a:prstGeom>
          </p:spPr>
        </p:pic>
        <p:sp>
          <p:nvSpPr>
            <p:cNvPr id="4" name="Rectángulo: esquinas redondeadas 3">
              <a:extLst>
                <a:ext uri="{FF2B5EF4-FFF2-40B4-BE49-F238E27FC236}">
                  <a16:creationId xmlns:a16="http://schemas.microsoft.com/office/drawing/2014/main" id="{7774D604-3A7C-BB75-6EF1-20213A3AAA03}"/>
                </a:ext>
              </a:extLst>
            </p:cNvPr>
            <p:cNvSpPr/>
            <p:nvPr/>
          </p:nvSpPr>
          <p:spPr>
            <a:xfrm>
              <a:off x="6282574" y="2676697"/>
              <a:ext cx="2324946" cy="1288473"/>
            </a:xfrm>
            <a:prstGeom prst="roundRect">
              <a:avLst/>
            </a:prstGeom>
            <a:solidFill>
              <a:schemeClr val="accent6">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Tahoma" panose="020B0604030504040204" pitchFamily="34" charset="0"/>
                  <a:ea typeface="Tahoma" panose="020B0604030504040204" pitchFamily="34" charset="0"/>
                  <a:cs typeface="Tahoma" panose="020B0604030504040204" pitchFamily="34" charset="0"/>
                </a:rPr>
                <a:t>Errores médicos son la 3°  causa de muerte en los Estados Unidos</a:t>
              </a:r>
            </a:p>
          </p:txBody>
        </p:sp>
      </p:grpSp>
      <p:sp>
        <p:nvSpPr>
          <p:cNvPr id="9" name="Rectángulo 8">
            <a:extLst>
              <a:ext uri="{FF2B5EF4-FFF2-40B4-BE49-F238E27FC236}">
                <a16:creationId xmlns:a16="http://schemas.microsoft.com/office/drawing/2014/main" id="{71C9DD5F-005E-1860-1077-3923EE19C7D4}"/>
              </a:ext>
            </a:extLst>
          </p:cNvPr>
          <p:cNvSpPr/>
          <p:nvPr/>
        </p:nvSpPr>
        <p:spPr>
          <a:xfrm>
            <a:off x="1106516" y="690685"/>
            <a:ext cx="10547928" cy="584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dirty="0">
                <a:solidFill>
                  <a:schemeClr val="tx1"/>
                </a:solidFill>
                <a:latin typeface="Tahoma" panose="020B0604030504040204" pitchFamily="34" charset="0"/>
                <a:ea typeface="Tahoma" panose="020B0604030504040204" pitchFamily="34" charset="0"/>
                <a:cs typeface="Tahoma" panose="020B0604030504040204" pitchFamily="34" charset="0"/>
              </a:rPr>
              <a:t>NUMERO DE MUERTES EN LOS ESTADOS UNIDOS.</a:t>
            </a:r>
          </a:p>
        </p:txBody>
      </p:sp>
    </p:spTree>
    <p:extLst>
      <p:ext uri="{BB962C8B-B14F-4D97-AF65-F5344CB8AC3E}">
        <p14:creationId xmlns:p14="http://schemas.microsoft.com/office/powerpoint/2010/main" val="126605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CF69AD5-C819-8D0D-7E4D-BA667720E9B3}"/>
              </a:ext>
            </a:extLst>
          </p:cNvPr>
          <p:cNvSpPr>
            <a:spLocks noGrp="1"/>
          </p:cNvSpPr>
          <p:nvPr>
            <p:ph type="sldNum" sz="quarter" idx="13"/>
          </p:nvPr>
        </p:nvSpPr>
        <p:spPr/>
        <p:txBody>
          <a:bodyPr/>
          <a:lstStyle/>
          <a:p>
            <a:pPr rtl="0"/>
            <a:fld id="{19B51A1E-902D-48AF-9020-955120F399B6}" type="slidenum">
              <a:rPr lang="es-ES" noProof="0" smtClean="0"/>
              <a:pPr rtl="0"/>
              <a:t>8</a:t>
            </a:fld>
            <a:endParaRPr lang="es-ES" noProof="0"/>
          </a:p>
        </p:txBody>
      </p:sp>
      <p:pic>
        <p:nvPicPr>
          <p:cNvPr id="6" name="Imagen 5">
            <a:extLst>
              <a:ext uri="{FF2B5EF4-FFF2-40B4-BE49-F238E27FC236}">
                <a16:creationId xmlns:a16="http://schemas.microsoft.com/office/drawing/2014/main" id="{E5F6A372-9136-1565-B776-635DAF6C97E5}"/>
              </a:ext>
            </a:extLst>
          </p:cNvPr>
          <p:cNvPicPr>
            <a:picLocks noChangeAspect="1"/>
          </p:cNvPicPr>
          <p:nvPr/>
        </p:nvPicPr>
        <p:blipFill>
          <a:blip r:embed="rId2"/>
          <a:stretch>
            <a:fillRect/>
          </a:stretch>
        </p:blipFill>
        <p:spPr>
          <a:xfrm>
            <a:off x="-1" y="123118"/>
            <a:ext cx="5757333" cy="2765567"/>
          </a:xfrm>
          <a:prstGeom prst="rect">
            <a:avLst/>
          </a:prstGeom>
        </p:spPr>
      </p:pic>
      <p:sp>
        <p:nvSpPr>
          <p:cNvPr id="7" name="CuadroTexto 6">
            <a:extLst>
              <a:ext uri="{FF2B5EF4-FFF2-40B4-BE49-F238E27FC236}">
                <a16:creationId xmlns:a16="http://schemas.microsoft.com/office/drawing/2014/main" id="{3206B754-1C65-59C2-AA72-8504004FA7A6}"/>
              </a:ext>
            </a:extLst>
          </p:cNvPr>
          <p:cNvSpPr txBox="1"/>
          <p:nvPr/>
        </p:nvSpPr>
        <p:spPr>
          <a:xfrm>
            <a:off x="6096000" y="792138"/>
            <a:ext cx="5440680" cy="1569660"/>
          </a:xfrm>
          <a:prstGeom prst="rect">
            <a:avLst/>
          </a:prstGeom>
          <a:noFill/>
        </p:spPr>
        <p:txBody>
          <a:bodyPr wrap="square" rtlCol="0">
            <a:spAutoFit/>
          </a:bodyPr>
          <a:lstStyle/>
          <a:p>
            <a:pPr algn="just"/>
            <a:r>
              <a:rPr lang="es-ES" sz="1600" dirty="0">
                <a:latin typeface="Tahoma" panose="020B0604030504040204" pitchFamily="34" charset="0"/>
                <a:ea typeface="Tahoma" panose="020B0604030504040204" pitchFamily="34" charset="0"/>
                <a:cs typeface="Tahoma" panose="020B0604030504040204" pitchFamily="34" charset="0"/>
              </a:rPr>
              <a:t>Los errores médicos pueden ser responsables de hasta 251.000 muertes al año en </a:t>
            </a:r>
            <a:r>
              <a:rPr lang="es-ES" sz="1600" b="1" dirty="0">
                <a:latin typeface="Tahoma" panose="020B0604030504040204" pitchFamily="34" charset="0"/>
                <a:ea typeface="Tahoma" panose="020B0604030504040204" pitchFamily="34" charset="0"/>
                <a:cs typeface="Tahoma" panose="020B0604030504040204" pitchFamily="34" charset="0"/>
              </a:rPr>
              <a:t>Estados Unidos, lo que los convierte en la tercera la tercera causa de muerte</a:t>
            </a:r>
            <a:r>
              <a:rPr lang="es-ES" sz="1600" dirty="0">
                <a:latin typeface="Tahoma" panose="020B0604030504040204" pitchFamily="34" charset="0"/>
                <a:ea typeface="Tahoma" panose="020B0604030504040204" pitchFamily="34" charset="0"/>
                <a:cs typeface="Tahoma" panose="020B0604030504040204" pitchFamily="34" charset="0"/>
              </a:rPr>
              <a:t>. Más altas en EE.UU. que en otros países desarrollados como Canadá, Australia, Nueva Zelanda, Alemania y el Reino Unido. </a:t>
            </a:r>
            <a:endParaRPr lang="es-PE" sz="1600" dirty="0">
              <a:latin typeface="Tahoma" panose="020B0604030504040204" pitchFamily="34" charset="0"/>
              <a:ea typeface="Tahoma" panose="020B0604030504040204" pitchFamily="34" charset="0"/>
              <a:cs typeface="Tahoma" panose="020B0604030504040204" pitchFamily="34" charset="0"/>
            </a:endParaRPr>
          </a:p>
        </p:txBody>
      </p:sp>
      <p:pic>
        <p:nvPicPr>
          <p:cNvPr id="9" name="Imagen 8">
            <a:extLst>
              <a:ext uri="{FF2B5EF4-FFF2-40B4-BE49-F238E27FC236}">
                <a16:creationId xmlns:a16="http://schemas.microsoft.com/office/drawing/2014/main" id="{2DD2C135-37A1-F099-E4C2-98D528E69DD8}"/>
              </a:ext>
            </a:extLst>
          </p:cNvPr>
          <p:cNvPicPr>
            <a:picLocks noChangeAspect="1"/>
          </p:cNvPicPr>
          <p:nvPr/>
        </p:nvPicPr>
        <p:blipFill>
          <a:blip r:embed="rId3"/>
          <a:stretch>
            <a:fillRect/>
          </a:stretch>
        </p:blipFill>
        <p:spPr>
          <a:xfrm>
            <a:off x="93332" y="2888685"/>
            <a:ext cx="5664000" cy="1720709"/>
          </a:xfrm>
          <a:prstGeom prst="rect">
            <a:avLst/>
          </a:prstGeom>
        </p:spPr>
      </p:pic>
      <p:sp>
        <p:nvSpPr>
          <p:cNvPr id="10" name="CuadroTexto 9">
            <a:extLst>
              <a:ext uri="{FF2B5EF4-FFF2-40B4-BE49-F238E27FC236}">
                <a16:creationId xmlns:a16="http://schemas.microsoft.com/office/drawing/2014/main" id="{83ECE2D8-F90B-2E47-4102-44E25FE2C5B2}"/>
              </a:ext>
            </a:extLst>
          </p:cNvPr>
          <p:cNvSpPr txBox="1"/>
          <p:nvPr/>
        </p:nvSpPr>
        <p:spPr>
          <a:xfrm>
            <a:off x="6096000" y="2585546"/>
            <a:ext cx="5287433" cy="1077218"/>
          </a:xfrm>
          <a:prstGeom prst="rect">
            <a:avLst/>
          </a:prstGeom>
          <a:noFill/>
        </p:spPr>
        <p:txBody>
          <a:bodyPr wrap="square" rtlCol="0">
            <a:spAutoFit/>
          </a:bodyPr>
          <a:lstStyle/>
          <a:p>
            <a:pPr algn="just"/>
            <a:r>
              <a:rPr lang="es-ES" sz="1600" dirty="0">
                <a:latin typeface="Tahoma" panose="020B0604030504040204" pitchFamily="34" charset="0"/>
                <a:ea typeface="Tahoma" panose="020B0604030504040204" pitchFamily="34" charset="0"/>
                <a:cs typeface="Tahoma" panose="020B0604030504040204" pitchFamily="34" charset="0"/>
              </a:rPr>
              <a:t>En muchos lugares la </a:t>
            </a:r>
            <a:r>
              <a:rPr lang="es-ES" sz="1600" b="1" dirty="0">
                <a:latin typeface="Tahoma" panose="020B0604030504040204" pitchFamily="34" charset="0"/>
                <a:ea typeface="Tahoma" panose="020B0604030504040204" pitchFamily="34" charset="0"/>
                <a:cs typeface="Tahoma" panose="020B0604030504040204" pitchFamily="34" charset="0"/>
              </a:rPr>
              <a:t>baja incidencia </a:t>
            </a:r>
            <a:r>
              <a:rPr lang="es-ES" sz="1600" dirty="0">
                <a:latin typeface="Tahoma" panose="020B0604030504040204" pitchFamily="34" charset="0"/>
                <a:ea typeface="Tahoma" panose="020B0604030504040204" pitchFamily="34" charset="0"/>
                <a:cs typeface="Tahoma" panose="020B0604030504040204" pitchFamily="34" charset="0"/>
              </a:rPr>
              <a:t>de errores médicos (EM) podría explicarse por la </a:t>
            </a:r>
            <a:r>
              <a:rPr lang="es-ES" sz="1600" b="1" dirty="0">
                <a:latin typeface="Tahoma" panose="020B0604030504040204" pitchFamily="34" charset="0"/>
                <a:ea typeface="Tahoma" panose="020B0604030504040204" pitchFamily="34" charset="0"/>
                <a:cs typeface="Tahoma" panose="020B0604030504040204" pitchFamily="34" charset="0"/>
              </a:rPr>
              <a:t>falta de claridad del concepto, el desconocimiento y la cultura de la culpabilización. Subregistro. </a:t>
            </a:r>
            <a:endParaRPr lang="es-PE" sz="1600" b="1" dirty="0">
              <a:latin typeface="Tahoma" panose="020B0604030504040204" pitchFamily="34" charset="0"/>
              <a:ea typeface="Tahoma" panose="020B0604030504040204" pitchFamily="34" charset="0"/>
              <a:cs typeface="Tahoma" panose="020B0604030504040204" pitchFamily="34" charset="0"/>
            </a:endParaRPr>
          </a:p>
        </p:txBody>
      </p:sp>
      <p:sp>
        <p:nvSpPr>
          <p:cNvPr id="4" name="CuadroTexto 3">
            <a:extLst>
              <a:ext uri="{FF2B5EF4-FFF2-40B4-BE49-F238E27FC236}">
                <a16:creationId xmlns:a16="http://schemas.microsoft.com/office/drawing/2014/main" id="{F4B39681-7FC2-CEA2-443A-54BA62746289}"/>
              </a:ext>
            </a:extLst>
          </p:cNvPr>
          <p:cNvSpPr txBox="1"/>
          <p:nvPr/>
        </p:nvSpPr>
        <p:spPr>
          <a:xfrm>
            <a:off x="5840751" y="3886512"/>
            <a:ext cx="5797930" cy="2308324"/>
          </a:xfrm>
          <a:prstGeom prst="rect">
            <a:avLst/>
          </a:prstGeom>
          <a:noFill/>
        </p:spPr>
        <p:txBody>
          <a:bodyPr wrap="square" rtlCol="0">
            <a:spAutoFit/>
          </a:bodyPr>
          <a:lstStyle/>
          <a:p>
            <a:pPr marL="285750" indent="-285750" algn="just">
              <a:buFont typeface="Arial" panose="020B0604020202020204" pitchFamily="34" charset="0"/>
              <a:buChar char="•"/>
            </a:pPr>
            <a:r>
              <a:rPr lang="es-ES" sz="1600" b="1" dirty="0">
                <a:latin typeface="Tahoma" panose="020B0604030504040204" pitchFamily="34" charset="0"/>
                <a:ea typeface="Tahoma" panose="020B0604030504040204" pitchFamily="34" charset="0"/>
                <a:cs typeface="Tahoma" panose="020B0604030504040204" pitchFamily="34" charset="0"/>
              </a:rPr>
              <a:t>Los errores contribuyen a más de la mitad de los eventos adversos, </a:t>
            </a:r>
            <a:r>
              <a:rPr lang="es-ES" sz="1600" dirty="0">
                <a:latin typeface="Tahoma" panose="020B0604030504040204" pitchFamily="34" charset="0"/>
                <a:ea typeface="Tahoma" panose="020B0604030504040204" pitchFamily="34" charset="0"/>
                <a:cs typeface="Tahoma" panose="020B0604030504040204" pitchFamily="34" charset="0"/>
              </a:rPr>
              <a:t>al aumento de la estancia hospitalaria y la mortalidad, y son </a:t>
            </a:r>
            <a:r>
              <a:rPr lang="es-ES" sz="1600" b="1" dirty="0">
                <a:latin typeface="Tahoma" panose="020B0604030504040204" pitchFamily="34" charset="0"/>
                <a:ea typeface="Tahoma" panose="020B0604030504040204" pitchFamily="34" charset="0"/>
                <a:cs typeface="Tahoma" panose="020B0604030504040204" pitchFamily="34" charset="0"/>
              </a:rPr>
              <a:t>potencialmente evitables</a:t>
            </a:r>
            <a:r>
              <a:rPr lang="es-ES" sz="1600" dirty="0">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Arial" panose="020B0604020202020204" pitchFamily="34" charset="0"/>
              <a:buChar char="•"/>
            </a:pPr>
            <a:r>
              <a:rPr lang="es-ES" sz="1600" dirty="0">
                <a:latin typeface="Tahoma" panose="020B0604030504040204" pitchFamily="34" charset="0"/>
                <a:ea typeface="Tahoma" panose="020B0604030504040204" pitchFamily="34" charset="0"/>
                <a:cs typeface="Tahoma" panose="020B0604030504040204" pitchFamily="34" charset="0"/>
              </a:rPr>
              <a:t>Pueden ocurrir en cualquier etapa del proceso de atención, lo que resalta la </a:t>
            </a:r>
            <a:r>
              <a:rPr lang="es-ES" sz="1600" b="1" dirty="0">
                <a:latin typeface="Tahoma" panose="020B0604030504040204" pitchFamily="34" charset="0"/>
                <a:ea typeface="Tahoma" panose="020B0604030504040204" pitchFamily="34" charset="0"/>
                <a:cs typeface="Tahoma" panose="020B0604030504040204" pitchFamily="34" charset="0"/>
              </a:rPr>
              <a:t>necesidad de intervenciones multinivel</a:t>
            </a:r>
            <a:r>
              <a:rPr lang="es-ES" sz="1600" dirty="0">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Arial" panose="020B0604020202020204" pitchFamily="34" charset="0"/>
              <a:buChar char="•"/>
            </a:pPr>
            <a:r>
              <a:rPr lang="es-ES" sz="1600" dirty="0">
                <a:latin typeface="Tahoma" panose="020B0604030504040204" pitchFamily="34" charset="0"/>
                <a:ea typeface="Tahoma" panose="020B0604030504040204" pitchFamily="34" charset="0"/>
                <a:cs typeface="Tahoma" panose="020B0604030504040204" pitchFamily="34" charset="0"/>
              </a:rPr>
              <a:t>La disminución observada en los errores se debe al efecto acumulativo de múltiples esfuerzos, y no a una sola intervención.</a:t>
            </a:r>
            <a:endParaRPr lang="es-PE"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581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16120E5-3F66-D325-B757-611D8EB97A9F}"/>
              </a:ext>
            </a:extLst>
          </p:cNvPr>
          <p:cNvSpPr>
            <a:spLocks noGrp="1"/>
          </p:cNvSpPr>
          <p:nvPr>
            <p:ph type="sldNum" sz="quarter" idx="13"/>
          </p:nvPr>
        </p:nvSpPr>
        <p:spPr/>
        <p:txBody>
          <a:bodyPr/>
          <a:lstStyle/>
          <a:p>
            <a:pPr rtl="0"/>
            <a:fld id="{19B51A1E-902D-48AF-9020-955120F399B6}" type="slidenum">
              <a:rPr lang="es-ES" noProof="0" smtClean="0"/>
              <a:pPr rtl="0"/>
              <a:t>9</a:t>
            </a:fld>
            <a:endParaRPr lang="es-ES" noProof="0"/>
          </a:p>
        </p:txBody>
      </p:sp>
      <p:sp>
        <p:nvSpPr>
          <p:cNvPr id="4" name="Título 3">
            <a:extLst>
              <a:ext uri="{FF2B5EF4-FFF2-40B4-BE49-F238E27FC236}">
                <a16:creationId xmlns:a16="http://schemas.microsoft.com/office/drawing/2014/main" id="{D13047DA-9708-5487-2B69-A708299959FB}"/>
              </a:ext>
            </a:extLst>
          </p:cNvPr>
          <p:cNvSpPr>
            <a:spLocks noGrp="1"/>
          </p:cNvSpPr>
          <p:nvPr>
            <p:ph type="title"/>
          </p:nvPr>
        </p:nvSpPr>
        <p:spPr>
          <a:xfrm>
            <a:off x="432000" y="379379"/>
            <a:ext cx="11328000" cy="432000"/>
          </a:xfrm>
        </p:spPr>
        <p:txBody>
          <a:bodyPr/>
          <a:lstStyle/>
          <a:p>
            <a:pPr algn="ctr"/>
            <a:r>
              <a:rPr lang="es-ES" sz="3600" dirty="0">
                <a:latin typeface="Tahoma" panose="020B0604030504040204" pitchFamily="34" charset="0"/>
                <a:ea typeface="Tahoma" panose="020B0604030504040204" pitchFamily="34" charset="0"/>
                <a:cs typeface="Tahoma" panose="020B0604030504040204" pitchFamily="34" charset="0"/>
              </a:rPr>
              <a:t>COMISIÓN  CONJUNTA  PARA </a:t>
            </a:r>
            <a:r>
              <a:rPr lang="es-ES" sz="3600" u="sng" dirty="0">
                <a:latin typeface="Tahoma" panose="020B0604030504040204" pitchFamily="34" charset="0"/>
                <a:ea typeface="Tahoma" panose="020B0604030504040204" pitchFamily="34" charset="0"/>
                <a:cs typeface="Tahoma" panose="020B0604030504040204" pitchFamily="34" charset="0"/>
              </a:rPr>
              <a:t>EVENTOS CENTINELA </a:t>
            </a:r>
            <a:endParaRPr lang="es-PE" sz="3600" u="sng"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60AB9FF2-4FED-C5FE-F1D0-395E3E1E1BDB}"/>
              </a:ext>
            </a:extLst>
          </p:cNvPr>
          <p:cNvSpPr txBox="1"/>
          <p:nvPr/>
        </p:nvSpPr>
        <p:spPr>
          <a:xfrm>
            <a:off x="1005839" y="6272111"/>
            <a:ext cx="9966960" cy="307777"/>
          </a:xfrm>
          <a:prstGeom prst="rect">
            <a:avLst/>
          </a:prstGeom>
          <a:noFill/>
        </p:spPr>
        <p:txBody>
          <a:bodyPr wrap="square" rtlCol="0">
            <a:spAutoFit/>
          </a:bodyPr>
          <a:lstStyle/>
          <a:p>
            <a:r>
              <a:rPr lang="es-PE" sz="1400" b="1">
                <a:latin typeface="Tahoma" panose="020B0604030504040204" pitchFamily="34" charset="0"/>
                <a:ea typeface="Tahoma" panose="020B0604030504040204" pitchFamily="34" charset="0"/>
                <a:cs typeface="Tahoma" panose="020B0604030504040204" pitchFamily="34" charset="0"/>
              </a:rPr>
              <a:t>http://www.jointcommission.org/assets/1/18/Root_Causes_Event_Type_2004_2Q2012.pdf</a:t>
            </a:r>
            <a:endParaRPr lang="es-PE" sz="1400" b="1" dirty="0">
              <a:latin typeface="Tahoma" panose="020B0604030504040204" pitchFamily="34" charset="0"/>
              <a:ea typeface="Tahoma" panose="020B0604030504040204" pitchFamily="34" charset="0"/>
              <a:cs typeface="Tahoma" panose="020B0604030504040204" pitchFamily="34" charset="0"/>
            </a:endParaRPr>
          </a:p>
        </p:txBody>
      </p:sp>
      <p:grpSp>
        <p:nvGrpSpPr>
          <p:cNvPr id="8" name="Grupo 7">
            <a:extLst>
              <a:ext uri="{FF2B5EF4-FFF2-40B4-BE49-F238E27FC236}">
                <a16:creationId xmlns:a16="http://schemas.microsoft.com/office/drawing/2014/main" id="{08CCE708-8EEE-1393-54BB-70486CFA9624}"/>
              </a:ext>
            </a:extLst>
          </p:cNvPr>
          <p:cNvGrpSpPr/>
          <p:nvPr/>
        </p:nvGrpSpPr>
        <p:grpSpPr>
          <a:xfrm>
            <a:off x="1756216" y="969016"/>
            <a:ext cx="9025390" cy="4919968"/>
            <a:chOff x="1756216" y="969016"/>
            <a:chExt cx="9025390" cy="4919968"/>
          </a:xfrm>
        </p:grpSpPr>
        <p:pic>
          <p:nvPicPr>
            <p:cNvPr id="6" name="Imagen 5">
              <a:extLst>
                <a:ext uri="{FF2B5EF4-FFF2-40B4-BE49-F238E27FC236}">
                  <a16:creationId xmlns:a16="http://schemas.microsoft.com/office/drawing/2014/main" id="{39422795-27FB-B20E-669E-1D775D9B80B1}"/>
                </a:ext>
              </a:extLst>
            </p:cNvPr>
            <p:cNvPicPr>
              <a:picLocks noChangeAspect="1"/>
            </p:cNvPicPr>
            <p:nvPr/>
          </p:nvPicPr>
          <p:blipFill>
            <a:blip r:embed="rId2"/>
            <a:stretch>
              <a:fillRect/>
            </a:stretch>
          </p:blipFill>
          <p:spPr>
            <a:xfrm>
              <a:off x="1756216" y="969016"/>
              <a:ext cx="8679567" cy="4919968"/>
            </a:xfrm>
            <a:prstGeom prst="rect">
              <a:avLst/>
            </a:prstGeom>
          </p:spPr>
        </p:pic>
        <p:sp>
          <p:nvSpPr>
            <p:cNvPr id="5" name="CuadroTexto 4">
              <a:extLst>
                <a:ext uri="{FF2B5EF4-FFF2-40B4-BE49-F238E27FC236}">
                  <a16:creationId xmlns:a16="http://schemas.microsoft.com/office/drawing/2014/main" id="{573B4054-4631-7939-2518-FA69563746DE}"/>
                </a:ext>
              </a:extLst>
            </p:cNvPr>
            <p:cNvSpPr txBox="1"/>
            <p:nvPr/>
          </p:nvSpPr>
          <p:spPr>
            <a:xfrm>
              <a:off x="2593571" y="1085742"/>
              <a:ext cx="8188035" cy="646331"/>
            </a:xfrm>
            <a:prstGeom prst="rect">
              <a:avLst/>
            </a:prstGeom>
            <a:solidFill>
              <a:schemeClr val="bg1"/>
            </a:solidFill>
          </p:spPr>
          <p:txBody>
            <a:bodyPr wrap="square" rtlCol="0">
              <a:spAutoFit/>
            </a:bodyPr>
            <a:lstStyle/>
            <a:p>
              <a:pPr algn="ctr"/>
              <a:r>
                <a:rPr lang="es-PE" b="1" dirty="0">
                  <a:latin typeface="Tahoma" panose="020B0604030504040204" pitchFamily="34" charset="0"/>
                  <a:ea typeface="Tahoma" panose="020B0604030504040204" pitchFamily="34" charset="0"/>
                  <a:cs typeface="Tahoma" panose="020B0604030504040204" pitchFamily="34" charset="0"/>
                </a:rPr>
                <a:t>Causas raíz de eventos centinela reportados por la </a:t>
              </a:r>
              <a:r>
                <a:rPr lang="es-PE" b="1" dirty="0" err="1">
                  <a:latin typeface="Tahoma" panose="020B0604030504040204" pitchFamily="34" charset="0"/>
                  <a:ea typeface="Tahoma" panose="020B0604030504040204" pitchFamily="34" charset="0"/>
                  <a:cs typeface="Tahoma" panose="020B0604030504040204" pitchFamily="34" charset="0"/>
                </a:rPr>
                <a:t>Joint</a:t>
              </a:r>
              <a:r>
                <a:rPr lang="es-PE" b="1" dirty="0">
                  <a:latin typeface="Tahoma" panose="020B0604030504040204" pitchFamily="34" charset="0"/>
                  <a:ea typeface="Tahoma" panose="020B0604030504040204" pitchFamily="34" charset="0"/>
                  <a:cs typeface="Tahoma" panose="020B0604030504040204" pitchFamily="34" charset="0"/>
                </a:rPr>
                <a:t> </a:t>
              </a:r>
              <a:r>
                <a:rPr lang="es-PE" b="1" dirty="0" err="1">
                  <a:latin typeface="Tahoma" panose="020B0604030504040204" pitchFamily="34" charset="0"/>
                  <a:ea typeface="Tahoma" panose="020B0604030504040204" pitchFamily="34" charset="0"/>
                  <a:cs typeface="Tahoma" panose="020B0604030504040204" pitchFamily="34" charset="0"/>
                </a:rPr>
                <a:t>Commision</a:t>
              </a:r>
              <a:r>
                <a:rPr lang="es-PE" b="1" dirty="0">
                  <a:latin typeface="Tahoma" panose="020B0604030504040204" pitchFamily="34" charset="0"/>
                  <a:ea typeface="Tahoma" panose="020B0604030504040204" pitchFamily="34" charset="0"/>
                  <a:cs typeface="Tahoma" panose="020B0604030504040204" pitchFamily="34" charset="0"/>
                </a:rPr>
                <a:t> </a:t>
              </a:r>
            </a:p>
            <a:p>
              <a:pPr algn="ctr"/>
              <a:r>
                <a:rPr lang="es-PE" b="1" dirty="0">
                  <a:latin typeface="Tahoma" panose="020B0604030504040204" pitchFamily="34" charset="0"/>
                  <a:ea typeface="Tahoma" panose="020B0604030504040204" pitchFamily="34" charset="0"/>
                  <a:cs typeface="Tahoma" panose="020B0604030504040204" pitchFamily="34" charset="0"/>
                </a:rPr>
                <a:t>2009 - 2012</a:t>
              </a:r>
            </a:p>
          </p:txBody>
        </p:sp>
      </p:grpSp>
    </p:spTree>
    <p:extLst>
      <p:ext uri="{BB962C8B-B14F-4D97-AF65-F5344CB8AC3E}">
        <p14:creationId xmlns:p14="http://schemas.microsoft.com/office/powerpoint/2010/main" val="126956742"/>
      </p:ext>
    </p:extLst>
  </p:cSld>
  <p:clrMapOvr>
    <a:masterClrMapping/>
  </p:clrMapOvr>
</p:sld>
</file>

<file path=ppt/theme/theme1.xml><?xml version="1.0" encoding="utf-8"?>
<a:theme xmlns:a="http://schemas.openxmlformats.org/drawingml/2006/main" name="Personalizado">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750_TF16411250.potx" id="{675E8371-EC70-4345-8B64-A71003B56298}" vid="{0F92AA19-00D6-4C71-B13F-219D7994A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http://purl.org/dc/elements/1.1/"/>
    <ds:schemaRef ds:uri="http://schemas.microsoft.com/sharepoint/v3"/>
    <ds:schemaRef ds:uri="http://schemas.microsoft.com/office/2006/documentManagement/types"/>
    <ds:schemaRef ds:uri="fb0879af-3eba-417a-a55a-ffe6dcd6ca77"/>
    <ds:schemaRef ds:uri="http://schemas.microsoft.com/office/2006/metadata/properties"/>
    <ds:schemaRef ds:uri="http://schemas.microsoft.com/office/infopath/2007/PartnerControls"/>
    <ds:schemaRef ds:uri="6dc4bcd6-49db-4c07-9060-8acfc67cef9f"/>
    <ds:schemaRef ds:uri="http://www.w3.org/XML/1998/namespac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{6A57840F-F7FA-4E28-B987-DE559CA7A830}tf16411250_win32</Template>
  <TotalTime>5881</TotalTime>
  <Words>2260</Words>
  <Application>Microsoft Office PowerPoint</Application>
  <PresentationFormat>Panorámica</PresentationFormat>
  <Paragraphs>252</Paragraphs>
  <Slides>28</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28</vt:i4>
      </vt:variant>
    </vt:vector>
  </HeadingPairs>
  <TitlesOfParts>
    <vt:vector size="38" baseType="lpstr">
      <vt:lpstr>Arial</vt:lpstr>
      <vt:lpstr>Arial Narrow</vt:lpstr>
      <vt:lpstr>Calibri</vt:lpstr>
      <vt:lpstr>Candara</vt:lpstr>
      <vt:lpstr>Corbel</vt:lpstr>
      <vt:lpstr>Helvetica Neue</vt:lpstr>
      <vt:lpstr>Tahoma</vt:lpstr>
      <vt:lpstr>Times New Roman</vt:lpstr>
      <vt:lpstr>Wingdings</vt:lpstr>
      <vt:lpstr>Personalizado</vt:lpstr>
      <vt:lpstr>   L A   OCTAVA    FALLA</vt:lpstr>
      <vt:lpstr>FALLAS  QUE PONEN EN RIESGO LA VIDA DEL PACIENTE</vt:lpstr>
      <vt:lpstr>Presentación de PowerPoint</vt:lpstr>
      <vt:lpstr>Presentación de PowerPoint</vt:lpstr>
      <vt:lpstr>EPIDEMIOLOGÍA DEL DAÑO</vt:lpstr>
      <vt:lpstr>EVENTOS   ADVERSOS</vt:lpstr>
      <vt:lpstr>Presentación de PowerPoint</vt:lpstr>
      <vt:lpstr>Presentación de PowerPoint</vt:lpstr>
      <vt:lpstr>COMISIÓN  CONJUNTA  PARA EVENTOS CENTINELA </vt:lpstr>
      <vt:lpstr>Presentación de PowerPoint</vt:lpstr>
      <vt:lpstr>Presentación de PowerPoint</vt:lpstr>
      <vt:lpstr>Presentación de PowerPoint</vt:lpstr>
      <vt:lpstr>CASOS  CLINICOS</vt:lpstr>
      <vt:lpstr>CASOS  CLINICOS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DISTRIBUCIÓN DE ERRORES EN 101 CASOS CON  CS  INADECUADA.</vt:lpstr>
      <vt:lpstr>Presentación de PowerPoint</vt:lpstr>
      <vt:lpstr>Presentación de PowerPoint</vt:lpstr>
      <vt:lpstr>Presentación de PowerPoint</vt:lpstr>
      <vt:lpstr>Presentación de PowerPoint</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 HUMANO EN LA ATENCION  CLINICA</dc:title>
  <dc:creator>saraialvitez1821@gmail.com</dc:creator>
  <cp:lastModifiedBy>David Urquizo</cp:lastModifiedBy>
  <cp:revision>220</cp:revision>
  <dcterms:created xsi:type="dcterms:W3CDTF">2025-02-23T21:27:20Z</dcterms:created>
  <dcterms:modified xsi:type="dcterms:W3CDTF">2025-03-27T00:12:08Z</dcterms:modified>
</cp:coreProperties>
</file>