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41"/>
  </p:notesMasterIdLst>
  <p:handoutMasterIdLst>
    <p:handoutMasterId r:id="rId42"/>
  </p:handoutMasterIdLst>
  <p:sldIdLst>
    <p:sldId id="257" r:id="rId3"/>
    <p:sldId id="798" r:id="rId4"/>
    <p:sldId id="818" r:id="rId5"/>
    <p:sldId id="2145706252" r:id="rId6"/>
    <p:sldId id="2145706254" r:id="rId7"/>
    <p:sldId id="2145706253" r:id="rId8"/>
    <p:sldId id="2145706250" r:id="rId9"/>
    <p:sldId id="808" r:id="rId10"/>
    <p:sldId id="2145706255" r:id="rId11"/>
    <p:sldId id="2145706256" r:id="rId12"/>
    <p:sldId id="2145706259" r:id="rId13"/>
    <p:sldId id="2145706260" r:id="rId14"/>
    <p:sldId id="805" r:id="rId15"/>
    <p:sldId id="2145706261" r:id="rId16"/>
    <p:sldId id="838" r:id="rId17"/>
    <p:sldId id="800" r:id="rId18"/>
    <p:sldId id="801" r:id="rId19"/>
    <p:sldId id="772" r:id="rId20"/>
    <p:sldId id="827" r:id="rId21"/>
    <p:sldId id="829" r:id="rId22"/>
    <p:sldId id="830" r:id="rId23"/>
    <p:sldId id="826" r:id="rId24"/>
    <p:sldId id="824" r:id="rId25"/>
    <p:sldId id="846" r:id="rId26"/>
    <p:sldId id="823" r:id="rId27"/>
    <p:sldId id="819" r:id="rId28"/>
    <p:sldId id="820" r:id="rId29"/>
    <p:sldId id="847" r:id="rId30"/>
    <p:sldId id="2145706257" r:id="rId31"/>
    <p:sldId id="2145706258" r:id="rId32"/>
    <p:sldId id="821" r:id="rId33"/>
    <p:sldId id="851" r:id="rId34"/>
    <p:sldId id="831" r:id="rId35"/>
    <p:sldId id="264" r:id="rId36"/>
    <p:sldId id="2145706251" r:id="rId37"/>
    <p:sldId id="2145706262" r:id="rId38"/>
    <p:sldId id="689" r:id="rId39"/>
    <p:sldId id="2145706263" r:id="rId40"/>
  </p:sldIdLst>
  <p:sldSz cx="9144000" cy="5143500" type="screen16x9"/>
  <p:notesSz cx="6858000" cy="9144000"/>
  <p:defaultTextStyle>
    <a:defPPr>
      <a:defRPr lang="es-PE"/>
    </a:defPPr>
    <a:lvl1pPr marL="0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0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4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9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5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751" autoAdjust="0"/>
    <p:restoredTop sz="93447" autoAdjust="0"/>
  </p:normalViewPr>
  <p:slideViewPr>
    <p:cSldViewPr>
      <p:cViewPr varScale="1">
        <p:scale>
          <a:sx n="127" d="100"/>
          <a:sy n="127" d="100"/>
        </p:scale>
        <p:origin x="116" y="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BA545D-06C7-4300-B60F-7A9F0F3A596A}" type="datetimeFigureOut">
              <a:rPr lang="es-PE" smtClean="0"/>
              <a:t>25/03/2025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1D2D3F-8E69-415E-A789-7AF1A9FE7C1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734554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E27CF-254C-49E6-BD88-65F5F95D44B2}" type="datetimeFigureOut">
              <a:rPr lang="es-PE" smtClean="0"/>
              <a:t>25/03/2025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90A716-CDE6-4A3C-B2A4-49D750CD447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33392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10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4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9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5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EFDF0-054B-4759-B7E1-07B3CBAC01D5}" type="slidenum">
              <a:rPr lang="es-PE" smtClean="0"/>
              <a:t>8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9011758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0A716-CDE6-4A3C-B2A4-49D750CD447E}" type="slidenum">
              <a:rPr lang="es-PE" smtClean="0"/>
              <a:t>18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4170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0A716-CDE6-4A3C-B2A4-49D750CD447E}" type="slidenum">
              <a:rPr lang="es-PE" smtClean="0"/>
              <a:t>19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403923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0A716-CDE6-4A3C-B2A4-49D750CD447E}" type="slidenum">
              <a:rPr lang="es-PE" smtClean="0"/>
              <a:t>20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312166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0A716-CDE6-4A3C-B2A4-49D750CD447E}" type="slidenum">
              <a:rPr lang="es-PE" smtClean="0"/>
              <a:t>21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330988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0A716-CDE6-4A3C-B2A4-49D750CD447E}" type="slidenum">
              <a:rPr lang="es-PE" smtClean="0"/>
              <a:t>22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872037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0A716-CDE6-4A3C-B2A4-49D750CD447E}" type="slidenum">
              <a:rPr lang="es-PE" smtClean="0"/>
              <a:t>23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680513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0A716-CDE6-4A3C-B2A4-49D750CD447E}" type="slidenum">
              <a:rPr lang="es-PE" smtClean="0"/>
              <a:t>25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410123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0A716-CDE6-4A3C-B2A4-49D750CD447E}" type="slidenum">
              <a:rPr lang="es-PE" smtClean="0"/>
              <a:t>26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159588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0A716-CDE6-4A3C-B2A4-49D750CD447E}" type="slidenum">
              <a:rPr lang="es-PE" smtClean="0"/>
              <a:t>27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915785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E41B5D-A36F-8399-C77E-533E046FE5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ACAD38CA-1227-FBF8-0C99-3AB999B360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BBBE2B11-6B2C-E2DF-6998-25539F50A2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7EF4893D-6F94-3447-F566-FFDACAF3CE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0A716-CDE6-4A3C-B2A4-49D750CD447E}" type="slidenum">
              <a:rPr lang="es-PE" smtClean="0"/>
              <a:t>29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34568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25F168-2BFE-A98A-97D6-6EC908964F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43DDAAF2-047B-053D-B74A-D1658C0E39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6BC6B469-987D-8055-4667-72E52A18B3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35FCB509-C2ED-096E-DE82-FBC73FB15C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EFDF0-054B-4759-B7E1-07B3CBAC01D5}" type="slidenum">
              <a:rPr lang="es-PE" smtClean="0"/>
              <a:t>9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882227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8C2B4E-35BC-8379-D815-13BBA504B8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D8A41F90-D199-50F6-8711-53A328B3F5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CCA7B694-875A-7F66-963C-78BB69E7FB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C3F1B7D9-447A-338A-3FAF-D03C5DE360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0A716-CDE6-4A3C-B2A4-49D750CD447E}" type="slidenum">
              <a:rPr lang="es-PE" smtClean="0"/>
              <a:t>30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921676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0A716-CDE6-4A3C-B2A4-49D750CD447E}" type="slidenum">
              <a:rPr lang="es-PE" smtClean="0"/>
              <a:t>32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062249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06C8E1-DBE1-143F-411A-3C210CDB92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D1FAA48F-DA5A-A55F-26B4-BE84373D59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F2F7D8D8-C731-885B-47BA-B03C8C4A5B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77DC3565-F63E-B319-3EF7-4244CF32E0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9EFDF0-054B-4759-B7E1-07B3CBAC01D5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s-P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44994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C4B4C2-DE1E-B4E5-C59A-711C623C73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8FEB6182-EB36-12E8-1828-1DE428A3A6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D048EDC9-71E9-1FBF-FDB4-73FA68271A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F91FB0CC-55E9-6855-2B97-97BFCFBB74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9EFDF0-054B-4759-B7E1-07B3CBAC01D5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s-P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97250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9EFDF0-054B-4759-B7E1-07B3CBAC01D5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s-P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86783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B98B28-049E-118A-5312-68DCFEA682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32118F6F-4DB6-7B53-039E-07E9B52333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88126567-84BC-62BB-0FBE-C686623483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D965CB88-7436-7128-7103-9BC506245D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9EFDF0-054B-4759-B7E1-07B3CBAC01D5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s-P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7291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10906A-B7AE-E45D-3565-A6A7BBB3F4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CA3A6C4A-61EC-C637-59BD-1CC573B2C4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8FCE7892-A6DE-2F56-AF47-6E2B15C46E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0118B2FA-D32D-5077-CF67-41B3DFFECB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EFDF0-054B-4759-B7E1-07B3CBAC01D5}" type="slidenum">
              <a:rPr lang="es-PE" smtClean="0"/>
              <a:t>10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27187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3FF692-1910-17A5-E57F-76E662C951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A3E02202-4B7E-F8C2-6088-ED9BFCB864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59CD9564-51BB-16ED-B3BB-DBD3BDB83B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6239FC2E-AE13-0124-6CEA-41D1735E47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EFDF0-054B-4759-B7E1-07B3CBAC01D5}" type="slidenum">
              <a:rPr lang="es-PE" smtClean="0"/>
              <a:t>11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485284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86EF70-7434-A5DF-5763-982A7DA2D7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5C81A04A-DCF1-7B74-DF1A-47EB890D3E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3DC7BB20-4276-B95D-0CAC-D2853D772F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6F92DA0B-4B8D-B5E9-62A9-CE4FBEB4C3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EFDF0-054B-4759-B7E1-07B3CBAC01D5}" type="slidenum">
              <a:rPr lang="es-PE" smtClean="0"/>
              <a:t>12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971485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EFDF0-054B-4759-B7E1-07B3CBAC01D5}" type="slidenum">
              <a:rPr lang="es-PE" smtClean="0"/>
              <a:t>13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901175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4C5104-CC91-AC47-147D-D0A01D1103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DFD4B6D8-AC36-8E89-E408-C12A0545CF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C3A045A8-3126-B6D7-CC05-4B51230F94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AE416032-7AF1-6726-7B26-0E84C5BB98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EFDF0-054B-4759-B7E1-07B3CBAC01D5}" type="slidenum">
              <a:rPr lang="es-PE" smtClean="0"/>
              <a:t>14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5450642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EFDF0-054B-4759-B7E1-07B3CBAC01D5}" type="slidenum">
              <a:rPr lang="es-PE" smtClean="0"/>
              <a:t>16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9011758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EFDF0-054B-4759-B7E1-07B3CBAC01D5}" type="slidenum">
              <a:rPr lang="es-PE" smtClean="0"/>
              <a:t>17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901175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F7BA9-8076-4588-8019-DF188BA5CB87}" type="datetimeFigureOut">
              <a:rPr lang="es-PE" smtClean="0"/>
              <a:t>25/03/2025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025E-BBD7-4A71-B8DE-3C4EA74BA49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5297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F7BA9-8076-4588-8019-DF188BA5CB87}" type="datetimeFigureOut">
              <a:rPr lang="es-PE" smtClean="0"/>
              <a:t>25/03/2025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025E-BBD7-4A71-B8DE-3C4EA74BA49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32891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F7BA9-8076-4588-8019-DF188BA5CB87}" type="datetimeFigureOut">
              <a:rPr lang="es-PE" smtClean="0"/>
              <a:t>25/03/2025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025E-BBD7-4A71-B8DE-3C4EA74BA49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60775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142910" y="841860"/>
            <a:ext cx="6857730" cy="179037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s-PE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110" y="1203390"/>
            <a:ext cx="822933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s-PE" sz="24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F87512C-0C8E-4313-B07B-205516B0A471}" type="slidenum">
              <a:t>‹Nº›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9329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29A1C3-4193-9282-2936-BB9E67BA6F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25D3500-EA8E-DA59-705F-6BC49C8BDA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9ED458-2BCD-7640-EC8A-BA34A5CB0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3B7EF-7390-4D57-B04F-A2ED1440E72D}" type="datetimeFigureOut">
              <a:rPr lang="es-ES" smtClean="0"/>
              <a:t>25/03/2025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917D98-B324-CB71-50D0-5637E8767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68B5DA-5975-1FA2-FFF6-1B489A464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310A5-4AA9-40CF-B651-C8F7595A99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7206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0E5D98-1197-C229-0451-879424D54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0F4A87-A340-9178-0252-8359E0EA45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17C6C4-65CC-2070-4539-0E03FD51F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3B7EF-7390-4D57-B04F-A2ED1440E72D}" type="datetimeFigureOut">
              <a:rPr lang="es-ES" smtClean="0"/>
              <a:t>25/03/2025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0F67F5-8B77-5992-8CE1-62AB1C989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992A4F-EB41-A8B0-CDDC-3854B2206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310A5-4AA9-40CF-B651-C8F7595A99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3138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797FD1-5552-7163-1ABD-B1AF2BF11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9008973-32DA-423B-9B58-F1D9F36FB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C74442-47EA-C04B-46BE-E974BD508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3B7EF-7390-4D57-B04F-A2ED1440E72D}" type="datetimeFigureOut">
              <a:rPr lang="es-ES" smtClean="0"/>
              <a:t>25/03/2025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26683A-19C0-2C08-37F4-115A6D838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3321CD-4CBA-BE1C-E6B5-E93EF9EE7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310A5-4AA9-40CF-B651-C8F7595A99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0451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A4605B-462D-D29A-7982-BA17BFDE1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B2B62F-F26A-A22B-6CB2-86740F0355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4AF3A89-D259-3F2B-4EB5-1E3996AF62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72A5717-B6E0-EA76-2247-0445C6F4D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3B7EF-7390-4D57-B04F-A2ED1440E72D}" type="datetimeFigureOut">
              <a:rPr lang="es-ES" smtClean="0"/>
              <a:t>25/03/2025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B5C92AA-2402-2D03-54AC-01FBCD585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C42E5A-1A00-80B2-D591-43EB22D6E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310A5-4AA9-40CF-B651-C8F7595A99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8846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8FF55E-4F34-EC2F-149C-0452422DD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23D764A-C179-1D5F-EAE3-08D87CB28C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39A81E6-2B5D-1093-A419-298AF6DFCB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FD46450-91FE-59BA-2AFF-53E8EEA858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B3F8A0F-3158-599F-600B-BD3D0C7A2C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9A143F1-F78D-BDC2-8378-FC15EBF6B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3B7EF-7390-4D57-B04F-A2ED1440E72D}" type="datetimeFigureOut">
              <a:rPr lang="es-ES" smtClean="0"/>
              <a:t>25/03/2025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93B759C-3ADE-4A2F-E9E8-3DA530949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18CCD63-35B5-ED14-7FDC-4168DBFD1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310A5-4AA9-40CF-B651-C8F7595A99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70835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45D789-8EDC-0660-BDC6-0E84B7C1E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2B21A49-47D4-12F8-D50E-0968FDEA1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3B7EF-7390-4D57-B04F-A2ED1440E72D}" type="datetimeFigureOut">
              <a:rPr lang="es-ES" smtClean="0"/>
              <a:t>25/03/2025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43030A-06B9-0566-6B0B-5B3BF5B1D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AC69CCF-5D28-311A-F485-83C06EC9A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310A5-4AA9-40CF-B651-C8F7595A99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8562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24B1AF9-8FC6-3969-0E81-A8326E3CC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3B7EF-7390-4D57-B04F-A2ED1440E72D}" type="datetimeFigureOut">
              <a:rPr lang="es-ES" smtClean="0"/>
              <a:t>25/03/2025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5D82FDA-70F4-817A-D027-5F0D284C7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77B3A68-3417-4733-70C4-D2A0C8559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310A5-4AA9-40CF-B651-C8F7595A99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4210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F7BA9-8076-4588-8019-DF188BA5CB87}" type="datetimeFigureOut">
              <a:rPr lang="es-PE" smtClean="0"/>
              <a:t>25/03/2025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025E-BBD7-4A71-B8DE-3C4EA74BA49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86045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F96F3F-2841-5138-DDF0-C3C5F9CA7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B0583AD-64B9-40E1-512D-63DFF315FE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EE17F4-E0B0-A7FA-140D-4AE931C29E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B5E38D-80B1-BFF1-688F-5CA8CA94B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3B7EF-7390-4D57-B04F-A2ED1440E72D}" type="datetimeFigureOut">
              <a:rPr lang="es-ES" smtClean="0"/>
              <a:t>25/03/2025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95A16CC-BA69-E34A-FFBF-D55DA9C93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D2DB933-C525-754E-332D-3939ABDDB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310A5-4AA9-40CF-B651-C8F7595A99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58533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783F8F-3C78-7E23-C6E8-69C9A01A7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E144B3F-39AD-0B33-982E-7EE56DD16E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F2E28D6-752A-A9E0-80B3-49178543DF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A2A5006-703D-56E4-C367-83EE35C06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3B7EF-7390-4D57-B04F-A2ED1440E72D}" type="datetimeFigureOut">
              <a:rPr lang="es-ES" smtClean="0"/>
              <a:t>25/03/2025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AFE7837-1091-9A75-871E-3245AEF41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F59ED75-89BA-5320-4D09-75FFADCF4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310A5-4AA9-40CF-B651-C8F7595A99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64039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934C79-B9D6-E0F6-C40A-4CC4677E4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6BD7ED9-6BB6-2ECA-0FD7-C0D6DA5861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333562F-4A76-4F2D-210B-0FB730071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3B7EF-7390-4D57-B04F-A2ED1440E72D}" type="datetimeFigureOut">
              <a:rPr lang="es-ES" smtClean="0"/>
              <a:t>25/03/2025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987FDB-D218-F463-42BF-27BAC0A98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3C4E76-7DC6-64ED-5FD3-D943105C6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310A5-4AA9-40CF-B651-C8F7595A99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13534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C8C0FB7-ED9C-C25D-CC2D-B359EC5D30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724F9D3-0DC7-B668-B0E5-99CCA5C2FF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825F37-0FA0-9CF9-F318-2CA0B14B0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3B7EF-7390-4D57-B04F-A2ED1440E72D}" type="datetimeFigureOut">
              <a:rPr lang="es-ES" smtClean="0"/>
              <a:t>25/03/2025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E619CD-0AA6-3A43-D7B8-48D3B4621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A56F5D-E4FE-A0E6-3741-BE9C60495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310A5-4AA9-40CF-B651-C8F7595A99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53498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142910" y="841860"/>
            <a:ext cx="6857730" cy="179037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s-PE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110" y="1203390"/>
            <a:ext cx="822933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s-PE" sz="24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F87512C-0C8E-4313-B07B-205516B0A471}" type="slidenum">
              <a:t>‹Nº›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4234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F7BA9-8076-4588-8019-DF188BA5CB87}" type="datetimeFigureOut">
              <a:rPr lang="es-PE" smtClean="0"/>
              <a:t>25/03/2025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025E-BBD7-4A71-B8DE-3C4EA74BA49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76383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F7BA9-8076-4588-8019-DF188BA5CB87}" type="datetimeFigureOut">
              <a:rPr lang="es-PE" smtClean="0"/>
              <a:t>25/03/2025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025E-BBD7-4A71-B8DE-3C4EA74BA49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60298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9" indent="0">
              <a:buNone/>
              <a:defRPr sz="1600" b="1"/>
            </a:lvl5pPr>
            <a:lvl6pPr marL="2285772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9" indent="0">
              <a:buNone/>
              <a:defRPr sz="1600" b="1"/>
            </a:lvl5pPr>
            <a:lvl6pPr marL="2285772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F7BA9-8076-4588-8019-DF188BA5CB87}" type="datetimeFigureOut">
              <a:rPr lang="es-PE" smtClean="0"/>
              <a:t>25/03/2025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025E-BBD7-4A71-B8DE-3C4EA74BA49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80705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F7BA9-8076-4588-8019-DF188BA5CB87}" type="datetimeFigureOut">
              <a:rPr lang="es-PE" smtClean="0"/>
              <a:t>25/03/2025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025E-BBD7-4A71-B8DE-3C4EA74BA49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45205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F7BA9-8076-4588-8019-DF188BA5CB87}" type="datetimeFigureOut">
              <a:rPr lang="es-PE" smtClean="0"/>
              <a:t>25/03/2025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025E-BBD7-4A71-B8DE-3C4EA74BA49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67693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10" indent="0">
              <a:buNone/>
              <a:defRPr sz="1000"/>
            </a:lvl3pPr>
            <a:lvl4pPr marL="1371464" indent="0">
              <a:buNone/>
              <a:defRPr sz="900"/>
            </a:lvl4pPr>
            <a:lvl5pPr marL="1828619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F7BA9-8076-4588-8019-DF188BA5CB87}" type="datetimeFigureOut">
              <a:rPr lang="es-PE" smtClean="0"/>
              <a:t>25/03/2025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025E-BBD7-4A71-B8DE-3C4EA74BA49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67077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10" indent="0">
              <a:buNone/>
              <a:defRPr sz="2400"/>
            </a:lvl3pPr>
            <a:lvl4pPr marL="1371464" indent="0">
              <a:buNone/>
              <a:defRPr sz="2000"/>
            </a:lvl4pPr>
            <a:lvl5pPr marL="1828619" indent="0">
              <a:buNone/>
              <a:defRPr sz="2000"/>
            </a:lvl5pPr>
            <a:lvl6pPr marL="2285772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10" indent="0">
              <a:buNone/>
              <a:defRPr sz="1000"/>
            </a:lvl3pPr>
            <a:lvl4pPr marL="1371464" indent="0">
              <a:buNone/>
              <a:defRPr sz="900"/>
            </a:lvl4pPr>
            <a:lvl5pPr marL="1828619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F7BA9-8076-4588-8019-DF188BA5CB87}" type="datetimeFigureOut">
              <a:rPr lang="es-PE" smtClean="0"/>
              <a:t>25/03/2025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D025E-BBD7-4A71-B8DE-3C4EA74BA49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4795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F7BA9-8076-4588-8019-DF188BA5CB87}" type="datetimeFigureOut">
              <a:rPr lang="es-PE" smtClean="0"/>
              <a:t>25/03/2025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D025E-BBD7-4A71-B8DE-3C4EA74BA49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0988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4" r:id="rId12"/>
  </p:sldLayoutIdLst>
  <p:txStyles>
    <p:titleStyle>
      <a:lvl1pPr algn="ctr" defTabSz="91431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6" indent="-342866" algn="l" defTabSz="9143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7" indent="-285722" algn="l" defTabSz="91431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7" indent="-228576" algn="l" defTabSz="91431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6" algn="l" defTabSz="91431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6" algn="l" defTabSz="91431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8" indent="-228576" algn="l" defTabSz="9143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6" algn="l" defTabSz="9143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6" algn="l" defTabSz="9143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2" indent="-228576" algn="l" defTabSz="9143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9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2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4DC03E7-5528-B2E6-5446-674FBBAC5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6CE2310-C468-A2D0-0422-48C1B0F5D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25F90C-16EB-570E-167F-6386CAF044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293B7EF-7390-4D57-B04F-A2ED1440E72D}" type="datetimeFigureOut">
              <a:rPr lang="es-ES" smtClean="0"/>
              <a:t>25/03/2025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8A1186-180F-1A83-9726-F18DFE804A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EA109F-9345-F8D4-B68E-1E19BC9999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1E310A5-4AA9-40CF-B651-C8F7595A99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9812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Line 8"/>
          <p:cNvSpPr/>
          <p:nvPr/>
        </p:nvSpPr>
        <p:spPr>
          <a:xfrm>
            <a:off x="255690" y="693332"/>
            <a:ext cx="8632710" cy="6210"/>
          </a:xfrm>
          <a:prstGeom prst="line">
            <a:avLst/>
          </a:prstGeom>
          <a:ln w="1905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defTabSz="685800"/>
            <a:endParaRPr lang="es-ES" sz="135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42" name="Line 8"/>
          <p:cNvSpPr/>
          <p:nvPr/>
        </p:nvSpPr>
        <p:spPr>
          <a:xfrm>
            <a:off x="255690" y="2859782"/>
            <a:ext cx="8632710" cy="6210"/>
          </a:xfrm>
          <a:prstGeom prst="line">
            <a:avLst/>
          </a:prstGeom>
          <a:ln w="1905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defTabSz="685800"/>
            <a:endParaRPr lang="es-ES" sz="135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323528" y="923608"/>
            <a:ext cx="8486114" cy="1792158"/>
          </a:xfrm>
          <a:prstGeom prst="rect">
            <a:avLst/>
          </a:prstGeom>
          <a:solidFill>
            <a:srgbClr val="F2F2F2">
              <a:alpha val="10000"/>
            </a:srgbClr>
          </a:solidFill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s-ES" sz="2000" spc="-1" dirty="0">
                <a:solidFill>
                  <a:srgbClr val="000000"/>
                </a:solidFill>
                <a:latin typeface="Arial Narrow" panose="020B0606020202030204" pitchFamily="34" charset="0"/>
              </a:rPr>
              <a:t>VI Curso Internacional y XLVI Curso de Terapéutica y Prevención en Medicina</a:t>
            </a:r>
            <a:br>
              <a:rPr lang="es-ES" sz="2000" spc="-1" dirty="0">
                <a:solidFill>
                  <a:srgbClr val="000000"/>
                </a:solidFill>
                <a:latin typeface="Arial Narrow" panose="020B0606020202030204" pitchFamily="34" charset="0"/>
              </a:rPr>
            </a:br>
            <a:r>
              <a:rPr lang="es-ES" sz="2000" spc="-1" dirty="0">
                <a:solidFill>
                  <a:srgbClr val="000000"/>
                </a:solidFill>
                <a:latin typeface="Arial Narrow" panose="020B0606020202030204" pitchFamily="34" charset="0"/>
              </a:rPr>
              <a:t>Sociedad Peruana de Medicina Interna</a:t>
            </a:r>
            <a:br>
              <a:rPr lang="es-ES" sz="2000" spc="-1" dirty="0">
                <a:solidFill>
                  <a:srgbClr val="000000"/>
                </a:solidFill>
                <a:latin typeface="Arial Narrow" panose="020B0606020202030204" pitchFamily="34" charset="0"/>
              </a:rPr>
            </a:br>
            <a:br>
              <a:rPr lang="es-ES" sz="24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es-ES" sz="36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Eficacia y seguridad de los análogos de GLP-1 en el manejo de la obesidad</a:t>
            </a:r>
            <a:endParaRPr lang="es-ES" sz="3200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3635896" y="3725151"/>
            <a:ext cx="4880156" cy="989482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algn="r">
              <a:lnSpc>
                <a:spcPct val="7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PE" sz="24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Miguel Pinto Valdivia MD, MSc, FACE</a:t>
            </a:r>
            <a:endParaRPr lang="es-PE" sz="2400" spc="-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r">
              <a:lnSpc>
                <a:spcPct val="7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PE" sz="1800" spc="-1" dirty="0">
                <a:solidFill>
                  <a:srgbClr val="000000"/>
                </a:solidFill>
                <a:latin typeface="Arial Narrow"/>
              </a:rPr>
              <a:t>Asociación de Diabetes del Perú - ADIPER</a:t>
            </a:r>
            <a:endParaRPr lang="es-PE" sz="1800" spc="-1" dirty="0">
              <a:latin typeface="Arial"/>
            </a:endParaRPr>
          </a:p>
          <a:p>
            <a:pPr algn="r">
              <a:lnSpc>
                <a:spcPct val="7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ES" sz="1800" spc="-1" dirty="0">
                <a:solidFill>
                  <a:srgbClr val="000000"/>
                </a:solidFill>
                <a:latin typeface="Arial Narrow"/>
              </a:rPr>
              <a:t>Clínica Delgado - AUNA</a:t>
            </a:r>
            <a:endParaRPr lang="es-PE" sz="1800" spc="-1" dirty="0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803150-B266-37BF-5B57-C73B893E1B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DA176460-0164-1628-F3F6-02250CA675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59482"/>
            <a:ext cx="7772400" cy="540060"/>
          </a:xfrm>
        </p:spPr>
        <p:txBody>
          <a:bodyPr>
            <a:noAutofit/>
          </a:bodyPr>
          <a:lstStyle/>
          <a:p>
            <a:r>
              <a:rPr lang="es-P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Estudio SCALE Obesidad y prediabetes (N= 3731)</a:t>
            </a:r>
          </a:p>
        </p:txBody>
      </p:sp>
      <p:sp>
        <p:nvSpPr>
          <p:cNvPr id="5" name="Line 8">
            <a:extLst>
              <a:ext uri="{FF2B5EF4-FFF2-40B4-BE49-F238E27FC236}">
                <a16:creationId xmlns:a16="http://schemas.microsoft.com/office/drawing/2014/main" id="{32F1C049-07FE-81BA-073A-C1D1E9FE34C1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827" y="771550"/>
            <a:ext cx="8642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2" tIns="45716" rIns="91432" bIns="45716"/>
          <a:lstStyle/>
          <a:p>
            <a:endParaRPr lang="es-PE" dirty="0"/>
          </a:p>
        </p:txBody>
      </p:sp>
      <p:sp>
        <p:nvSpPr>
          <p:cNvPr id="6" name="3 CuadroTexto">
            <a:extLst>
              <a:ext uri="{FF2B5EF4-FFF2-40B4-BE49-F238E27FC236}">
                <a16:creationId xmlns:a16="http://schemas.microsoft.com/office/drawing/2014/main" id="{CE1871F4-3EC5-9F6B-4BE0-D451C1B01CDA}"/>
              </a:ext>
            </a:extLst>
          </p:cNvPr>
          <p:cNvSpPr txBox="1"/>
          <p:nvPr/>
        </p:nvSpPr>
        <p:spPr>
          <a:xfrm>
            <a:off x="1600865" y="793036"/>
            <a:ext cx="59699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600" dirty="0">
                <a:latin typeface="Arial Narrow" pitchFamily="34" charset="0"/>
              </a:rPr>
              <a:t>Edad= 45.1, Femenino= 78.5%, Peso= 106, IMC= 38.3, Prediabetes= 61.2%</a:t>
            </a:r>
          </a:p>
        </p:txBody>
      </p:sp>
      <p:sp>
        <p:nvSpPr>
          <p:cNvPr id="4" name="3 Rectángulo">
            <a:extLst>
              <a:ext uri="{FF2B5EF4-FFF2-40B4-BE49-F238E27FC236}">
                <a16:creationId xmlns:a16="http://schemas.microsoft.com/office/drawing/2014/main" id="{601DE3B9-AB76-DADC-D016-298C24E1ACCE}"/>
              </a:ext>
            </a:extLst>
          </p:cNvPr>
          <p:cNvSpPr/>
          <p:nvPr/>
        </p:nvSpPr>
        <p:spPr>
          <a:xfrm>
            <a:off x="2843808" y="4434666"/>
            <a:ext cx="34842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dirty="0">
                <a:latin typeface="Arial Narrow" pitchFamily="34" charset="0"/>
              </a:rPr>
              <a:t>N Engl J </a:t>
            </a:r>
            <a:r>
              <a:rPr lang="es-PE" dirty="0" err="1">
                <a:latin typeface="Arial Narrow" pitchFamily="34" charset="0"/>
              </a:rPr>
              <a:t>Med</a:t>
            </a:r>
            <a:r>
              <a:rPr lang="es-PE" dirty="0">
                <a:latin typeface="Arial Narrow" pitchFamily="34" charset="0"/>
              </a:rPr>
              <a:t>. 2015 Jul 2;373(1):11-22.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C3ED7F1-3BA8-5C28-1DFB-7B624F02D6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1347616"/>
            <a:ext cx="6687242" cy="259228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7DC19F48-A1A5-313B-F5B8-F1ECCBAA1523}"/>
              </a:ext>
            </a:extLst>
          </p:cNvPr>
          <p:cNvSpPr/>
          <p:nvPr/>
        </p:nvSpPr>
        <p:spPr>
          <a:xfrm>
            <a:off x="3491880" y="2571750"/>
            <a:ext cx="4320480" cy="1008112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3197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D86051-EE02-2475-CB8B-6B57C625D3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29B118F2-FC26-AFCF-C0A2-00D91DD6CA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59482"/>
            <a:ext cx="7772400" cy="540060"/>
          </a:xfrm>
        </p:spPr>
        <p:txBody>
          <a:bodyPr>
            <a:noAutofit/>
          </a:bodyPr>
          <a:lstStyle/>
          <a:p>
            <a:r>
              <a:rPr lang="es-P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Liraglutida y ejercicio (N= 195)</a:t>
            </a:r>
          </a:p>
        </p:txBody>
      </p:sp>
      <p:sp>
        <p:nvSpPr>
          <p:cNvPr id="5" name="Line 8">
            <a:extLst>
              <a:ext uri="{FF2B5EF4-FFF2-40B4-BE49-F238E27FC236}">
                <a16:creationId xmlns:a16="http://schemas.microsoft.com/office/drawing/2014/main" id="{4595397D-2209-F384-A11A-281A6357DA0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827" y="771550"/>
            <a:ext cx="8642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2" tIns="45716" rIns="91432" bIns="45716"/>
          <a:lstStyle/>
          <a:p>
            <a:endParaRPr lang="es-PE" dirty="0"/>
          </a:p>
        </p:txBody>
      </p:sp>
      <p:sp>
        <p:nvSpPr>
          <p:cNvPr id="6" name="3 CuadroTexto">
            <a:extLst>
              <a:ext uri="{FF2B5EF4-FFF2-40B4-BE49-F238E27FC236}">
                <a16:creationId xmlns:a16="http://schemas.microsoft.com/office/drawing/2014/main" id="{F08C0F7F-E6BF-A7C4-5B7B-DE859E846701}"/>
              </a:ext>
            </a:extLst>
          </p:cNvPr>
          <p:cNvSpPr txBox="1"/>
          <p:nvPr/>
        </p:nvSpPr>
        <p:spPr>
          <a:xfrm>
            <a:off x="2028066" y="793036"/>
            <a:ext cx="51155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600" dirty="0">
                <a:latin typeface="Arial Narrow" pitchFamily="34" charset="0"/>
              </a:rPr>
              <a:t>Edad= 42, Femenino= 64%, Peso= 106.7, IMC= 37, HbA1c= 5.4%</a:t>
            </a:r>
          </a:p>
        </p:txBody>
      </p:sp>
      <p:sp>
        <p:nvSpPr>
          <p:cNvPr id="4" name="3 Rectángulo">
            <a:extLst>
              <a:ext uri="{FF2B5EF4-FFF2-40B4-BE49-F238E27FC236}">
                <a16:creationId xmlns:a16="http://schemas.microsoft.com/office/drawing/2014/main" id="{D267457A-4CB2-20D0-57CD-C586E24E4BBE}"/>
              </a:ext>
            </a:extLst>
          </p:cNvPr>
          <p:cNvSpPr/>
          <p:nvPr/>
        </p:nvSpPr>
        <p:spPr>
          <a:xfrm>
            <a:off x="2843808" y="4434666"/>
            <a:ext cx="4142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 Narrow" pitchFamily="34" charset="0"/>
              </a:rPr>
              <a:t>N Engl J Med. 2021 May 6;384(18):1719-1730.</a:t>
            </a:r>
            <a:endParaRPr lang="es-PE" dirty="0">
              <a:latin typeface="Arial Narrow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306D9AD-2016-9CD8-2C49-77AFAF837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5118" y="1203598"/>
            <a:ext cx="4551138" cy="3088488"/>
          </a:xfrm>
          <a:prstGeom prst="rect">
            <a:avLst/>
          </a:prstGeom>
          <a:ln>
            <a:solidFill>
              <a:schemeClr val="accent5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9861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B7BB56-1221-9385-DB54-9E030A3DDD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51001911-19AB-34C1-B782-3CD4590309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59482"/>
            <a:ext cx="7772400" cy="540060"/>
          </a:xfrm>
        </p:spPr>
        <p:txBody>
          <a:bodyPr>
            <a:noAutofit/>
          </a:bodyPr>
          <a:lstStyle/>
          <a:p>
            <a:r>
              <a:rPr lang="es-P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Liraglutida y ejercicio (N= 195)</a:t>
            </a:r>
          </a:p>
        </p:txBody>
      </p:sp>
      <p:sp>
        <p:nvSpPr>
          <p:cNvPr id="5" name="Line 8">
            <a:extLst>
              <a:ext uri="{FF2B5EF4-FFF2-40B4-BE49-F238E27FC236}">
                <a16:creationId xmlns:a16="http://schemas.microsoft.com/office/drawing/2014/main" id="{6E09B4B4-A994-C4F3-DC72-20D9917D16A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827" y="771550"/>
            <a:ext cx="8642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2" tIns="45716" rIns="91432" bIns="45716"/>
          <a:lstStyle/>
          <a:p>
            <a:endParaRPr lang="es-PE" dirty="0"/>
          </a:p>
        </p:txBody>
      </p:sp>
      <p:sp>
        <p:nvSpPr>
          <p:cNvPr id="4" name="3 Rectángulo">
            <a:extLst>
              <a:ext uri="{FF2B5EF4-FFF2-40B4-BE49-F238E27FC236}">
                <a16:creationId xmlns:a16="http://schemas.microsoft.com/office/drawing/2014/main" id="{531CE317-B556-0A64-E2B0-FF4BBAAEEC1B}"/>
              </a:ext>
            </a:extLst>
          </p:cNvPr>
          <p:cNvSpPr/>
          <p:nvPr/>
        </p:nvSpPr>
        <p:spPr>
          <a:xfrm>
            <a:off x="2483768" y="4434666"/>
            <a:ext cx="4142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 Narrow" pitchFamily="34" charset="0"/>
              </a:rPr>
              <a:t>N Engl J Med. 2021 May 6;384(18):1719-1730.</a:t>
            </a:r>
            <a:endParaRPr lang="es-PE" dirty="0">
              <a:latin typeface="Arial Narrow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EC58482-37CC-5798-F7E5-65F1C398A2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915566"/>
            <a:ext cx="4639134" cy="3408755"/>
          </a:xfrm>
          <a:prstGeom prst="rect">
            <a:avLst/>
          </a:prstGeom>
          <a:ln>
            <a:solidFill>
              <a:schemeClr val="accent5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1B3FB5EC-80F8-388E-7A87-269A14C6C02F}"/>
              </a:ext>
            </a:extLst>
          </p:cNvPr>
          <p:cNvSpPr/>
          <p:nvPr/>
        </p:nvSpPr>
        <p:spPr>
          <a:xfrm>
            <a:off x="4860032" y="2427734"/>
            <a:ext cx="1872208" cy="1584176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632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482"/>
            <a:ext cx="7772400" cy="540060"/>
          </a:xfrm>
        </p:spPr>
        <p:txBody>
          <a:bodyPr>
            <a:noAutofit/>
          </a:bodyPr>
          <a:lstStyle/>
          <a:p>
            <a:r>
              <a:rPr lang="es-P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Estudio STEP-1 (Semaglutida en obesidad; N= 1961)</a:t>
            </a: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250827" y="771550"/>
            <a:ext cx="8642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2" tIns="45716" rIns="91432" bIns="45716"/>
          <a:lstStyle/>
          <a:p>
            <a:endParaRPr lang="es-PE" dirty="0"/>
          </a:p>
        </p:txBody>
      </p:sp>
      <p:sp>
        <p:nvSpPr>
          <p:cNvPr id="3" name="2 Rectángulo"/>
          <p:cNvSpPr/>
          <p:nvPr/>
        </p:nvSpPr>
        <p:spPr>
          <a:xfrm>
            <a:off x="2563661" y="4393436"/>
            <a:ext cx="4096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Arial Narrow" pitchFamily="34" charset="0"/>
              </a:rPr>
              <a:t>N </a:t>
            </a:r>
            <a:r>
              <a:rPr lang="pt-BR" dirty="0" err="1">
                <a:latin typeface="Arial Narrow" pitchFamily="34" charset="0"/>
              </a:rPr>
              <a:t>Engl</a:t>
            </a:r>
            <a:r>
              <a:rPr lang="pt-BR" dirty="0">
                <a:latin typeface="Arial Narrow" pitchFamily="34" charset="0"/>
              </a:rPr>
              <a:t> J Med. 2021 Mar 18;384(11):989-1002.</a:t>
            </a:r>
            <a:endParaRPr lang="es-PE" dirty="0">
              <a:latin typeface="Arial Narrow" pitchFamily="34" charset="0"/>
            </a:endParaRPr>
          </a:p>
        </p:txBody>
      </p:sp>
      <p:sp>
        <p:nvSpPr>
          <p:cNvPr id="6" name="3 CuadroTexto"/>
          <p:cNvSpPr txBox="1"/>
          <p:nvPr/>
        </p:nvSpPr>
        <p:spPr>
          <a:xfrm>
            <a:off x="711195" y="793036"/>
            <a:ext cx="77492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600" dirty="0">
                <a:latin typeface="Arial Narrow" pitchFamily="34" charset="0"/>
              </a:rPr>
              <a:t>Edad= 46.5, Femenino= 73%, Peso= 105, IMC= 37.5, HbA1c= 5.7%, Semaglutida 2.4mg SC semanal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39441"/>
            <a:ext cx="5580478" cy="2672469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481882"/>
            <a:ext cx="2808213" cy="2314004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581A6488-3A59-7C69-294D-CF2BCA2BBB1C}"/>
              </a:ext>
            </a:extLst>
          </p:cNvPr>
          <p:cNvSpPr/>
          <p:nvPr/>
        </p:nvSpPr>
        <p:spPr>
          <a:xfrm>
            <a:off x="7596336" y="2283718"/>
            <a:ext cx="1080120" cy="1296144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5381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684718-1437-D21D-6279-DE7758F435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1B166054-D67B-626E-FA53-0CD130A37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59482"/>
            <a:ext cx="7772400" cy="540060"/>
          </a:xfrm>
        </p:spPr>
        <p:txBody>
          <a:bodyPr>
            <a:noAutofit/>
          </a:bodyPr>
          <a:lstStyle/>
          <a:p>
            <a:r>
              <a:rPr lang="es-P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Estudio SUSTAIN-6 (N= 3297)</a:t>
            </a:r>
          </a:p>
        </p:txBody>
      </p:sp>
      <p:sp>
        <p:nvSpPr>
          <p:cNvPr id="5" name="Line 8">
            <a:extLst>
              <a:ext uri="{FF2B5EF4-FFF2-40B4-BE49-F238E27FC236}">
                <a16:creationId xmlns:a16="http://schemas.microsoft.com/office/drawing/2014/main" id="{FA33A937-E3FC-53DD-1420-02BF72C32FFC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827" y="771550"/>
            <a:ext cx="8642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2" tIns="45716" rIns="91432" bIns="45716"/>
          <a:lstStyle/>
          <a:p>
            <a:endParaRPr lang="es-PE" dirty="0"/>
          </a:p>
        </p:txBody>
      </p:sp>
      <p:sp>
        <p:nvSpPr>
          <p:cNvPr id="3" name="2 Rectángulo">
            <a:extLst>
              <a:ext uri="{FF2B5EF4-FFF2-40B4-BE49-F238E27FC236}">
                <a16:creationId xmlns:a16="http://schemas.microsoft.com/office/drawing/2014/main" id="{C96BA879-7E20-8330-2EE5-00934AD0B4A8}"/>
              </a:ext>
            </a:extLst>
          </p:cNvPr>
          <p:cNvSpPr/>
          <p:nvPr/>
        </p:nvSpPr>
        <p:spPr>
          <a:xfrm>
            <a:off x="2563661" y="4393436"/>
            <a:ext cx="4096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Arial Narrow" pitchFamily="34" charset="0"/>
              </a:rPr>
              <a:t>N </a:t>
            </a:r>
            <a:r>
              <a:rPr lang="pt-BR" dirty="0" err="1">
                <a:latin typeface="Arial Narrow" pitchFamily="34" charset="0"/>
              </a:rPr>
              <a:t>Engl</a:t>
            </a:r>
            <a:r>
              <a:rPr lang="pt-BR" dirty="0">
                <a:latin typeface="Arial Narrow" pitchFamily="34" charset="0"/>
              </a:rPr>
              <a:t> J Med. 2021 Mar 18;384(11):989-1002.</a:t>
            </a:r>
            <a:endParaRPr lang="es-PE" dirty="0">
              <a:latin typeface="Arial Narrow" pitchFamily="34" charset="0"/>
            </a:endParaRPr>
          </a:p>
        </p:txBody>
      </p:sp>
      <p:sp>
        <p:nvSpPr>
          <p:cNvPr id="6" name="3 CuadroTexto">
            <a:extLst>
              <a:ext uri="{FF2B5EF4-FFF2-40B4-BE49-F238E27FC236}">
                <a16:creationId xmlns:a16="http://schemas.microsoft.com/office/drawing/2014/main" id="{A5292C24-23D1-4E57-C713-9209EAD39F16}"/>
              </a:ext>
            </a:extLst>
          </p:cNvPr>
          <p:cNvSpPr txBox="1"/>
          <p:nvPr/>
        </p:nvSpPr>
        <p:spPr>
          <a:xfrm>
            <a:off x="683785" y="793036"/>
            <a:ext cx="78040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600" dirty="0">
                <a:latin typeface="Arial Narrow" pitchFamily="34" charset="0"/>
              </a:rPr>
              <a:t>Edad= 64.6, Masculino= 60.4%, Peso= 92.1, TE= 13.9, HbA1c= 8.7%, Semaglutida 2.4mg SC semanal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1A01149-7515-797F-72B3-A5F2B9E237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347614"/>
            <a:ext cx="4026558" cy="2520262"/>
          </a:xfrm>
          <a:prstGeom prst="rect">
            <a:avLst/>
          </a:prstGeom>
          <a:ln>
            <a:solidFill>
              <a:schemeClr val="accent5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5D14B465-08B8-3AA8-9DBC-E8C0977ABE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132" y="1347614"/>
            <a:ext cx="4035945" cy="2520262"/>
          </a:xfrm>
          <a:prstGeom prst="rect">
            <a:avLst/>
          </a:prstGeom>
          <a:ln>
            <a:solidFill>
              <a:schemeClr val="accent5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C4670AC5-8E74-53AF-84BC-F7548107393E}"/>
              </a:ext>
            </a:extLst>
          </p:cNvPr>
          <p:cNvSpPr/>
          <p:nvPr/>
        </p:nvSpPr>
        <p:spPr>
          <a:xfrm>
            <a:off x="3635896" y="1466369"/>
            <a:ext cx="786198" cy="1033373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B9C2A8B3-27D0-AA13-9408-0513A136AB3A}"/>
              </a:ext>
            </a:extLst>
          </p:cNvPr>
          <p:cNvSpPr/>
          <p:nvPr/>
        </p:nvSpPr>
        <p:spPr>
          <a:xfrm>
            <a:off x="7952879" y="1885787"/>
            <a:ext cx="786198" cy="1033373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6798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>
            <a:extLst>
              <a:ext uri="{FF2B5EF4-FFF2-40B4-BE49-F238E27FC236}">
                <a16:creationId xmlns:a16="http://schemas.microsoft.com/office/drawing/2014/main" id="{637104C4-C771-7D10-C066-EB4C459EF66C}"/>
              </a:ext>
            </a:extLst>
          </p:cNvPr>
          <p:cNvSpPr/>
          <p:nvPr/>
        </p:nvSpPr>
        <p:spPr>
          <a:xfrm>
            <a:off x="1444335" y="98779"/>
            <a:ext cx="6263730" cy="491612"/>
          </a:xfrm>
          <a:prstGeom prst="rect">
            <a:avLst/>
          </a:prstGeom>
          <a:noFill/>
          <a:ln w="0">
            <a:noFill/>
          </a:ln>
          <a:effectLst/>
        </p:spPr>
        <p:txBody>
          <a:bodyPr anchor="ctr">
            <a:noAutofit/>
          </a:bodyPr>
          <a:lstStyle/>
          <a:p>
            <a:pPr algn="ctr" defTabSz="685783">
              <a:defRPr/>
            </a:pPr>
            <a:r>
              <a:rPr lang="es-PE" sz="2800" kern="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</a:rPr>
              <a:t>Agenda</a:t>
            </a:r>
            <a:endParaRPr lang="es-PE" sz="2800" kern="0" spc="-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5" name="Line 8">
            <a:extLst>
              <a:ext uri="{FF2B5EF4-FFF2-40B4-BE49-F238E27FC236}">
                <a16:creationId xmlns:a16="http://schemas.microsoft.com/office/drawing/2014/main" id="{2C50A30A-9007-919E-EEB9-8F5FBC4E78BC}"/>
              </a:ext>
            </a:extLst>
          </p:cNvPr>
          <p:cNvSpPr/>
          <p:nvPr/>
        </p:nvSpPr>
        <p:spPr>
          <a:xfrm flipV="1">
            <a:off x="236034" y="668135"/>
            <a:ext cx="8665650" cy="12960"/>
          </a:xfrm>
          <a:prstGeom prst="line">
            <a:avLst/>
          </a:prstGeom>
          <a:ln w="1905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s-ES" sz="1350"/>
          </a:p>
        </p:txBody>
      </p:sp>
      <p:sp>
        <p:nvSpPr>
          <p:cNvPr id="6" name="2 Subtítulo">
            <a:extLst>
              <a:ext uri="{FF2B5EF4-FFF2-40B4-BE49-F238E27FC236}">
                <a16:creationId xmlns:a16="http://schemas.microsoft.com/office/drawing/2014/main" id="{D8E9814F-BB7B-3412-CF92-19971704D8FB}"/>
              </a:ext>
            </a:extLst>
          </p:cNvPr>
          <p:cNvSpPr/>
          <p:nvPr/>
        </p:nvSpPr>
        <p:spPr>
          <a:xfrm>
            <a:off x="611560" y="843558"/>
            <a:ext cx="8064896" cy="381814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1300" tIns="25650" rIns="51300" bIns="25650" anchor="t">
            <a:noAutofit/>
          </a:bodyPr>
          <a:lstStyle/>
          <a:p>
            <a:pPr marL="257033" indent="-257033">
              <a:lnSpc>
                <a:spcPct val="90000"/>
              </a:lnSpc>
              <a:spcBef>
                <a:spcPts val="563"/>
              </a:spcBef>
              <a:buClr>
                <a:srgbClr val="000000"/>
              </a:buClr>
              <a:buSzPct val="60000"/>
              <a:buFont typeface="Wingdings" charset="2"/>
              <a:buChar char=""/>
            </a:pPr>
            <a:r>
              <a:rPr lang="es-ES" sz="2000" spc="-1" dirty="0">
                <a:solidFill>
                  <a:srgbClr val="000000"/>
                </a:solidFill>
                <a:latin typeface="Arial Narrow" panose="020B0606020202030204" pitchFamily="34" charset="0"/>
              </a:rPr>
              <a:t>Agonistas duales (agonista GLP-1/GIP)…</a:t>
            </a:r>
            <a:endParaRPr lang="es-ES" sz="2000" spc="-1" dirty="0"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spcBef>
                <a:spcPts val="563"/>
              </a:spcBef>
              <a:tabLst>
                <a:tab pos="0" algn="l"/>
              </a:tabLst>
            </a:pPr>
            <a:endParaRPr lang="es-P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194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482"/>
            <a:ext cx="7772400" cy="540060"/>
          </a:xfrm>
        </p:spPr>
        <p:txBody>
          <a:bodyPr>
            <a:noAutofit/>
          </a:bodyPr>
          <a:lstStyle/>
          <a:p>
            <a:r>
              <a:rPr lang="es-P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Tirzepatide: agonista dual GLP-1/GIP</a:t>
            </a:r>
          </a:p>
        </p:txBody>
      </p:sp>
      <p:sp>
        <p:nvSpPr>
          <p:cNvPr id="8" name="2 Subtítulo"/>
          <p:cNvSpPr>
            <a:spLocks noGrp="1"/>
          </p:cNvSpPr>
          <p:nvPr>
            <p:ph type="subTitle" idx="1"/>
          </p:nvPr>
        </p:nvSpPr>
        <p:spPr>
          <a:xfrm>
            <a:off x="250827" y="933568"/>
            <a:ext cx="8642350" cy="2934326"/>
          </a:xfrm>
        </p:spPr>
        <p:txBody>
          <a:bodyPr>
            <a:noAutofit/>
          </a:bodyPr>
          <a:lstStyle/>
          <a:p>
            <a:pPr marL="342866" indent="-342866" algn="l">
              <a:buSzPct val="60000"/>
              <a:buFont typeface="Wingdings" panose="05000000000000000000" pitchFamily="2" charset="2"/>
              <a:buChar char="§"/>
            </a:pPr>
            <a:r>
              <a:rPr lang="es-PE" sz="2000" dirty="0">
                <a:solidFill>
                  <a:schemeClr val="tx1"/>
                </a:solidFill>
                <a:latin typeface="Arial Narrow" pitchFamily="34" charset="0"/>
              </a:rPr>
              <a:t>Análogo del polipéptido GIP (péptido insulinotrópico dependiente de glucosa) que estimula al receptor del GIP y GLP-1</a:t>
            </a:r>
          </a:p>
          <a:p>
            <a:pPr marL="342866" indent="-342866" algn="l">
              <a:buSzPct val="60000"/>
              <a:buFont typeface="Wingdings" panose="05000000000000000000" pitchFamily="2" charset="2"/>
              <a:buChar char="§"/>
            </a:pPr>
            <a:r>
              <a:rPr lang="es-PE" sz="2000" dirty="0">
                <a:solidFill>
                  <a:schemeClr val="tx1"/>
                </a:solidFill>
                <a:latin typeface="Arial Narrow" pitchFamily="34" charset="0"/>
              </a:rPr>
              <a:t>Polipéptido lineal de 39 aminoácidos que ha sido modificado (se ha agregado una cadena de lípidos)</a:t>
            </a:r>
          </a:p>
          <a:p>
            <a:pPr marL="342866" indent="-342866" algn="l">
              <a:buSzPct val="60000"/>
              <a:buFont typeface="Wingdings" panose="05000000000000000000" pitchFamily="2" charset="2"/>
              <a:buChar char="§"/>
            </a:pPr>
            <a:r>
              <a:rPr lang="es-PE" sz="2000" dirty="0">
                <a:solidFill>
                  <a:schemeClr val="tx1"/>
                </a:solidFill>
                <a:latin typeface="Arial Narrow" pitchFamily="34" charset="0"/>
              </a:rPr>
              <a:t>De aplicación semanal SC</a:t>
            </a:r>
          </a:p>
          <a:p>
            <a:pPr marL="342866" indent="-342866" algn="l">
              <a:buSzPct val="60000"/>
              <a:buFont typeface="Wingdings" panose="05000000000000000000" pitchFamily="2" charset="2"/>
              <a:buChar char="§"/>
            </a:pPr>
            <a:r>
              <a:rPr lang="es-PE" sz="2000" dirty="0">
                <a:solidFill>
                  <a:schemeClr val="tx1"/>
                </a:solidFill>
                <a:latin typeface="Arial Narrow" pitchFamily="34" charset="0"/>
              </a:rPr>
              <a:t>Estimula la secreción de insulina en el páncreas (glucosa-dependiente)</a:t>
            </a:r>
          </a:p>
          <a:p>
            <a:pPr marL="342866" indent="-342866" algn="l">
              <a:buSzPct val="60000"/>
              <a:buFont typeface="Wingdings" panose="05000000000000000000" pitchFamily="2" charset="2"/>
              <a:buChar char="§"/>
            </a:pPr>
            <a:r>
              <a:rPr lang="es-PE" sz="2000" dirty="0">
                <a:solidFill>
                  <a:schemeClr val="tx1"/>
                </a:solidFill>
                <a:latin typeface="Arial Narrow" pitchFamily="34" charset="0"/>
              </a:rPr>
              <a:t>Asociado a pérdida de peso y disminución de HbA1c</a:t>
            </a:r>
          </a:p>
          <a:p>
            <a:pPr marL="342866" indent="-342866" algn="l">
              <a:buSzPct val="60000"/>
              <a:buFont typeface="Wingdings" panose="05000000000000000000" pitchFamily="2" charset="2"/>
              <a:buChar char="§"/>
            </a:pPr>
            <a:r>
              <a:rPr lang="es-PE" sz="2000" dirty="0">
                <a:solidFill>
                  <a:schemeClr val="tx1"/>
                </a:solidFill>
                <a:latin typeface="Arial Narrow" pitchFamily="34" charset="0"/>
              </a:rPr>
              <a:t>EA: molestias GI (náusea, vómitos, diarrea)</a:t>
            </a: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250827" y="771550"/>
            <a:ext cx="8642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2" tIns="45716" rIns="91432" bIns="45716"/>
          <a:lstStyle/>
          <a:p>
            <a:endParaRPr lang="es-PE" dirty="0"/>
          </a:p>
        </p:txBody>
      </p:sp>
      <p:sp>
        <p:nvSpPr>
          <p:cNvPr id="4" name="3 Rectángulo"/>
          <p:cNvSpPr/>
          <p:nvPr/>
        </p:nvSpPr>
        <p:spPr>
          <a:xfrm>
            <a:off x="1403648" y="4083918"/>
            <a:ext cx="6390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>
                <a:latin typeface="Arial Narrow" pitchFamily="34" charset="0"/>
              </a:rPr>
              <a:t>Mol Metab  2018 Dec;18:3-14</a:t>
            </a:r>
          </a:p>
          <a:p>
            <a:pPr algn="ctr"/>
            <a:r>
              <a:rPr lang="es-PE" dirty="0" err="1">
                <a:latin typeface="Arial Narrow" pitchFamily="34" charset="0"/>
              </a:rPr>
              <a:t>Lancet</a:t>
            </a:r>
            <a:r>
              <a:rPr lang="es-PE" dirty="0">
                <a:latin typeface="Arial Narrow" pitchFamily="34" charset="0"/>
              </a:rPr>
              <a:t> Diabetes </a:t>
            </a:r>
            <a:r>
              <a:rPr lang="es-PE" dirty="0" err="1">
                <a:latin typeface="Arial Narrow" pitchFamily="34" charset="0"/>
              </a:rPr>
              <a:t>Endocrinol</a:t>
            </a:r>
            <a:r>
              <a:rPr lang="es-PE" dirty="0">
                <a:latin typeface="Arial Narrow" pitchFamily="34" charset="0"/>
              </a:rPr>
              <a:t> 2021; 9: 646</a:t>
            </a:r>
          </a:p>
        </p:txBody>
      </p:sp>
    </p:spTree>
    <p:extLst>
      <p:ext uri="{BB962C8B-B14F-4D97-AF65-F5344CB8AC3E}">
        <p14:creationId xmlns:p14="http://schemas.microsoft.com/office/powerpoint/2010/main" val="3550390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482"/>
            <a:ext cx="7772400" cy="540060"/>
          </a:xfrm>
        </p:spPr>
        <p:txBody>
          <a:bodyPr>
            <a:noAutofit/>
          </a:bodyPr>
          <a:lstStyle/>
          <a:p>
            <a:r>
              <a:rPr lang="es-P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Tirzepatide: agonista dual GLP-1/GIP</a:t>
            </a: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250827" y="771550"/>
            <a:ext cx="8642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2" tIns="45716" rIns="91432" bIns="45716"/>
          <a:lstStyle/>
          <a:p>
            <a:endParaRPr lang="es-P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939156"/>
            <a:ext cx="2664296" cy="3179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71766"/>
            <a:ext cx="3522762" cy="1476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1403648" y="4219223"/>
            <a:ext cx="63904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000" dirty="0">
                <a:latin typeface="Arial Narrow" pitchFamily="34" charset="0"/>
              </a:rPr>
              <a:t>Mol Metab  2018 Dec;18:3-14</a:t>
            </a:r>
          </a:p>
          <a:p>
            <a:pPr algn="ctr"/>
            <a:r>
              <a:rPr lang="es-PE" sz="2000" dirty="0" err="1">
                <a:latin typeface="Arial Narrow" pitchFamily="34" charset="0"/>
              </a:rPr>
              <a:t>Lancet</a:t>
            </a:r>
            <a:r>
              <a:rPr lang="es-PE" sz="2000" dirty="0">
                <a:latin typeface="Arial Narrow" pitchFamily="34" charset="0"/>
              </a:rPr>
              <a:t> Diabetes </a:t>
            </a:r>
            <a:r>
              <a:rPr lang="es-PE" sz="2000" dirty="0" err="1">
                <a:latin typeface="Arial Narrow" pitchFamily="34" charset="0"/>
              </a:rPr>
              <a:t>Endocrinol</a:t>
            </a:r>
            <a:r>
              <a:rPr lang="es-PE" sz="2000" dirty="0">
                <a:latin typeface="Arial Narrow" pitchFamily="34" charset="0"/>
              </a:rPr>
              <a:t> 2021; 9: 646</a:t>
            </a:r>
          </a:p>
        </p:txBody>
      </p:sp>
    </p:spTree>
    <p:extLst>
      <p:ext uri="{BB962C8B-B14F-4D97-AF65-F5344CB8AC3E}">
        <p14:creationId xmlns:p14="http://schemas.microsoft.com/office/powerpoint/2010/main" val="30184942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1520" y="87474"/>
            <a:ext cx="8640960" cy="486054"/>
          </a:xfrm>
        </p:spPr>
        <p:txBody>
          <a:bodyPr>
            <a:noAutofit/>
          </a:bodyPr>
          <a:lstStyle/>
          <a:p>
            <a:pPr algn="ctr"/>
            <a:r>
              <a:rPr lang="es-P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Tirzepatida en obesidad (sin DM2)</a:t>
            </a:r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792126" y="4360650"/>
            <a:ext cx="7559749" cy="540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dirty="0">
                <a:latin typeface="Arial Narrow" pitchFamily="34" charset="0"/>
                <a:cs typeface="Times New Roman" pitchFamily="18" charset="0"/>
              </a:rPr>
              <a:t>N </a:t>
            </a:r>
            <a:r>
              <a:rPr lang="pt-BR" dirty="0" err="1">
                <a:latin typeface="Arial Narrow" pitchFamily="34" charset="0"/>
                <a:cs typeface="Times New Roman" pitchFamily="18" charset="0"/>
              </a:rPr>
              <a:t>Engl</a:t>
            </a:r>
            <a:r>
              <a:rPr lang="pt-BR" dirty="0">
                <a:latin typeface="Arial Narrow" pitchFamily="34" charset="0"/>
                <a:cs typeface="Times New Roman" pitchFamily="18" charset="0"/>
              </a:rPr>
              <a:t> J Med. 2022 Jul 21;387(3):205-216.</a:t>
            </a:r>
            <a:endParaRPr lang="es-PE" dirty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250826" y="627460"/>
            <a:ext cx="8642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 dirty="0"/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F32157DE-9E99-A2B0-CC01-74536737E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014296"/>
            <a:ext cx="3021678" cy="31416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9D733FA5-256A-7597-944B-27BF6DCFFDD0}"/>
              </a:ext>
            </a:extLst>
          </p:cNvPr>
          <p:cNvSpPr txBox="1"/>
          <p:nvPr/>
        </p:nvSpPr>
        <p:spPr>
          <a:xfrm>
            <a:off x="1835696" y="690250"/>
            <a:ext cx="54425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>
                <a:latin typeface="Arial Narrow" panose="020B0606020202030204" pitchFamily="34" charset="0"/>
              </a:rPr>
              <a:t>N= 2539; Mujeres= 67.5%; Edad= 44.9 años; IMC= 38; Peso= 104.8kg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06863130-14CD-C937-95C3-A5D3205C29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5936" y="1014293"/>
            <a:ext cx="4248472" cy="314163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CAE06F82-1813-150B-B5CC-75D3B3A9C1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7784" y="4192700"/>
            <a:ext cx="3813141" cy="17925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03C61B62-0F7F-DF33-8C49-02391885D00F}"/>
              </a:ext>
            </a:extLst>
          </p:cNvPr>
          <p:cNvSpPr/>
          <p:nvPr/>
        </p:nvSpPr>
        <p:spPr>
          <a:xfrm>
            <a:off x="2780237" y="1352153"/>
            <a:ext cx="567627" cy="2311787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A87FE22-C832-36A5-B783-40BB3A4C5C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2200" y="2571750"/>
            <a:ext cx="1002308" cy="123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1900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1520" y="87474"/>
            <a:ext cx="8640960" cy="486054"/>
          </a:xfrm>
        </p:spPr>
        <p:txBody>
          <a:bodyPr>
            <a:noAutofit/>
          </a:bodyPr>
          <a:lstStyle/>
          <a:p>
            <a:pPr algn="ctr"/>
            <a:r>
              <a:rPr lang="es-P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Tirzepatida en obesidad (sin DM2)</a:t>
            </a:r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792126" y="4360650"/>
            <a:ext cx="7559749" cy="540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dirty="0">
                <a:latin typeface="Arial Narrow" pitchFamily="34" charset="0"/>
                <a:cs typeface="Times New Roman" pitchFamily="18" charset="0"/>
              </a:rPr>
              <a:t>N </a:t>
            </a:r>
            <a:r>
              <a:rPr lang="pt-BR" dirty="0" err="1">
                <a:latin typeface="Arial Narrow" pitchFamily="34" charset="0"/>
                <a:cs typeface="Times New Roman" pitchFamily="18" charset="0"/>
              </a:rPr>
              <a:t>Engl</a:t>
            </a:r>
            <a:r>
              <a:rPr lang="pt-BR" dirty="0">
                <a:latin typeface="Arial Narrow" pitchFamily="34" charset="0"/>
                <a:cs typeface="Times New Roman" pitchFamily="18" charset="0"/>
              </a:rPr>
              <a:t> J Med. 2022 Jul 21;387(3):205-216.</a:t>
            </a:r>
            <a:endParaRPr lang="es-PE" dirty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250826" y="627460"/>
            <a:ext cx="8642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 dirty="0"/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CAE06F82-1813-150B-B5CC-75D3B3A9C1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1067" y="4227934"/>
            <a:ext cx="3813141" cy="17925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070A270-49D1-EA6B-47DB-FE8EABF762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5531" y="754537"/>
            <a:ext cx="3692937" cy="340138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AC5186BD-F014-7A8D-8AAF-60E3E02AEC4D}"/>
              </a:ext>
            </a:extLst>
          </p:cNvPr>
          <p:cNvSpPr/>
          <p:nvPr/>
        </p:nvSpPr>
        <p:spPr>
          <a:xfrm>
            <a:off x="5148064" y="1923678"/>
            <a:ext cx="1224136" cy="2023755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560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>
            <a:extLst>
              <a:ext uri="{FF2B5EF4-FFF2-40B4-BE49-F238E27FC236}">
                <a16:creationId xmlns:a16="http://schemas.microsoft.com/office/drawing/2014/main" id="{637104C4-C771-7D10-C066-EB4C459EF66C}"/>
              </a:ext>
            </a:extLst>
          </p:cNvPr>
          <p:cNvSpPr/>
          <p:nvPr/>
        </p:nvSpPr>
        <p:spPr>
          <a:xfrm>
            <a:off x="1444335" y="98779"/>
            <a:ext cx="6263730" cy="491612"/>
          </a:xfrm>
          <a:prstGeom prst="rect">
            <a:avLst/>
          </a:prstGeom>
          <a:noFill/>
          <a:ln w="0">
            <a:noFill/>
          </a:ln>
          <a:effectLst/>
        </p:spPr>
        <p:txBody>
          <a:bodyPr anchor="ctr">
            <a:noAutofit/>
          </a:bodyPr>
          <a:lstStyle/>
          <a:p>
            <a:pPr algn="ctr" defTabSz="685766">
              <a:defRPr/>
            </a:pPr>
            <a:r>
              <a:rPr lang="es-PE" sz="3000" kern="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</a:rPr>
              <a:t>Conflictos de interés</a:t>
            </a:r>
            <a:endParaRPr lang="es-PE" sz="3000" kern="0" spc="-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5" name="Line 8">
            <a:extLst>
              <a:ext uri="{FF2B5EF4-FFF2-40B4-BE49-F238E27FC236}">
                <a16:creationId xmlns:a16="http://schemas.microsoft.com/office/drawing/2014/main" id="{2C50A30A-9007-919E-EEB9-8F5FBC4E78BC}"/>
              </a:ext>
            </a:extLst>
          </p:cNvPr>
          <p:cNvSpPr/>
          <p:nvPr/>
        </p:nvSpPr>
        <p:spPr>
          <a:xfrm flipV="1">
            <a:off x="236034" y="668135"/>
            <a:ext cx="8665650" cy="12960"/>
          </a:xfrm>
          <a:prstGeom prst="line">
            <a:avLst/>
          </a:prstGeom>
          <a:ln w="1905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s-ES" sz="1350" dirty="0"/>
          </a:p>
        </p:txBody>
      </p:sp>
      <p:sp>
        <p:nvSpPr>
          <p:cNvPr id="6" name="2 Subtítulo">
            <a:extLst>
              <a:ext uri="{FF2B5EF4-FFF2-40B4-BE49-F238E27FC236}">
                <a16:creationId xmlns:a16="http://schemas.microsoft.com/office/drawing/2014/main" id="{D8E9814F-BB7B-3412-CF92-19971704D8FB}"/>
              </a:ext>
            </a:extLst>
          </p:cNvPr>
          <p:cNvSpPr/>
          <p:nvPr/>
        </p:nvSpPr>
        <p:spPr>
          <a:xfrm>
            <a:off x="800100" y="960489"/>
            <a:ext cx="7550524" cy="370102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1300" tIns="25650" rIns="51300" bIns="25650" anchor="t">
            <a:noAutofit/>
          </a:bodyPr>
          <a:lstStyle/>
          <a:p>
            <a:pPr marL="257027" indent="-257027">
              <a:lnSpc>
                <a:spcPct val="90000"/>
              </a:lnSpc>
              <a:spcBef>
                <a:spcPts val="563"/>
              </a:spcBef>
              <a:buClr>
                <a:srgbClr val="000000"/>
              </a:buClr>
              <a:buSzPct val="60000"/>
              <a:buFont typeface="Wingdings" charset="2"/>
              <a:buChar char=""/>
            </a:pPr>
            <a:r>
              <a:rPr lang="es-PE" spc="-1" dirty="0">
                <a:solidFill>
                  <a:srgbClr val="000000"/>
                </a:solidFill>
                <a:latin typeface="Arial Narrow" panose="020B0606020202030204" pitchFamily="34" charset="0"/>
              </a:rPr>
              <a:t>Cargos actuales:</a:t>
            </a:r>
            <a:endParaRPr lang="es-PE" spc="-1" dirty="0"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spcBef>
                <a:spcPts val="563"/>
              </a:spcBef>
              <a:tabLst>
                <a:tab pos="0" algn="l"/>
              </a:tabLst>
            </a:pPr>
            <a:r>
              <a:rPr lang="es-PE" spc="-1" dirty="0">
                <a:solidFill>
                  <a:srgbClr val="000000"/>
                </a:solidFill>
                <a:latin typeface="Arial Narrow" panose="020B0606020202030204" pitchFamily="34" charset="0"/>
              </a:rPr>
              <a:t>		Secretario de Acción Científica - ADIPER</a:t>
            </a:r>
            <a:endParaRPr lang="es-PE" spc="-1" dirty="0"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spcBef>
                <a:spcPts val="563"/>
              </a:spcBef>
              <a:tabLst>
                <a:tab pos="0" algn="l"/>
              </a:tabLst>
            </a:pPr>
            <a:r>
              <a:rPr lang="es-PE" spc="-1" dirty="0">
                <a:solidFill>
                  <a:srgbClr val="000000"/>
                </a:solidFill>
                <a:latin typeface="Arial Narrow" panose="020B0606020202030204" pitchFamily="34" charset="0"/>
              </a:rPr>
              <a:t>		Miembro - </a:t>
            </a:r>
            <a:r>
              <a:rPr lang="en-US" spc="-1" dirty="0">
                <a:solidFill>
                  <a:srgbClr val="000000"/>
                </a:solidFill>
                <a:latin typeface="Arial Narrow" panose="020B0606020202030204" pitchFamily="34" charset="0"/>
              </a:rPr>
              <a:t>Diabetes and CVD EASD Study Group</a:t>
            </a:r>
            <a:endParaRPr lang="es-PE" spc="-1" dirty="0"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spcBef>
                <a:spcPts val="563"/>
              </a:spcBef>
              <a:tabLst>
                <a:tab pos="0" algn="l"/>
              </a:tabLst>
            </a:pPr>
            <a:r>
              <a:rPr lang="en-US" spc="-1" dirty="0">
                <a:solidFill>
                  <a:srgbClr val="000000"/>
                </a:solidFill>
                <a:latin typeface="Arial Narrow" panose="020B0606020202030204" pitchFamily="34" charset="0"/>
              </a:rPr>
              <a:t>		</a:t>
            </a:r>
            <a:r>
              <a:rPr lang="es-PE" spc="-1" dirty="0">
                <a:solidFill>
                  <a:srgbClr val="000000"/>
                </a:solidFill>
                <a:latin typeface="Arial Narrow" panose="020B0606020202030204" pitchFamily="34" charset="0"/>
              </a:rPr>
              <a:t>Miembro</a:t>
            </a:r>
            <a:r>
              <a:rPr lang="en-US" spc="-1" dirty="0">
                <a:solidFill>
                  <a:srgbClr val="000000"/>
                </a:solidFill>
                <a:latin typeface="Arial Narrow" panose="020B0606020202030204" pitchFamily="34" charset="0"/>
              </a:rPr>
              <a:t> - American College of Endocrinology (FACE)</a:t>
            </a:r>
          </a:p>
          <a:p>
            <a:pPr>
              <a:lnSpc>
                <a:spcPct val="90000"/>
              </a:lnSpc>
              <a:spcBef>
                <a:spcPts val="563"/>
              </a:spcBef>
              <a:tabLst>
                <a:tab pos="0" algn="l"/>
              </a:tabLst>
            </a:pPr>
            <a:r>
              <a:rPr lang="en-US" spc="-1" dirty="0">
                <a:solidFill>
                  <a:srgbClr val="000000"/>
                </a:solidFill>
                <a:latin typeface="Arial Narrow" panose="020B0606020202030204" pitchFamily="34" charset="0"/>
              </a:rPr>
              <a:t>		Miembro - The Obesity Society</a:t>
            </a:r>
            <a:endParaRPr lang="es-PE" spc="-1" dirty="0">
              <a:latin typeface="Arial Narrow" panose="020B0606020202030204" pitchFamily="34" charset="0"/>
            </a:endParaRPr>
          </a:p>
          <a:p>
            <a:pPr marL="257027" indent="-257027">
              <a:lnSpc>
                <a:spcPct val="90000"/>
              </a:lnSpc>
              <a:spcBef>
                <a:spcPts val="563"/>
              </a:spcBef>
              <a:buClr>
                <a:srgbClr val="000000"/>
              </a:buClr>
              <a:buSzPct val="60000"/>
              <a:buFont typeface="Wingdings" charset="2"/>
              <a:buChar char=""/>
              <a:tabLst>
                <a:tab pos="0" algn="l"/>
              </a:tabLst>
            </a:pPr>
            <a:r>
              <a:rPr lang="es-PE" spc="-1" dirty="0">
                <a:solidFill>
                  <a:srgbClr val="000000"/>
                </a:solidFill>
                <a:latin typeface="Arial Narrow" panose="020B0606020202030204" pitchFamily="34" charset="0"/>
              </a:rPr>
              <a:t>Expositor/Editor/Revisor (últimos 12 meses):</a:t>
            </a:r>
            <a:endParaRPr lang="es-PE" spc="-1" dirty="0"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spcBef>
                <a:spcPts val="563"/>
              </a:spcBef>
              <a:tabLst>
                <a:tab pos="0" algn="l"/>
              </a:tabLst>
            </a:pPr>
            <a:r>
              <a:rPr lang="es-PE" spc="-1" dirty="0">
                <a:solidFill>
                  <a:srgbClr val="000000"/>
                </a:solidFill>
                <a:latin typeface="Arial Narrow" panose="020B0606020202030204" pitchFamily="34" charset="0"/>
              </a:rPr>
              <a:t>		Merck, Sanofi, Tecnofarma, BI, Abbott, Eurofarma, Megalabs, Roche</a:t>
            </a:r>
          </a:p>
          <a:p>
            <a:pPr>
              <a:lnSpc>
                <a:spcPct val="90000"/>
              </a:lnSpc>
              <a:spcBef>
                <a:spcPts val="563"/>
              </a:spcBef>
              <a:tabLst>
                <a:tab pos="0" algn="l"/>
              </a:tabLst>
            </a:pPr>
            <a:r>
              <a:rPr lang="es-PE" spc="-1" dirty="0">
                <a:solidFill>
                  <a:srgbClr val="000000"/>
                </a:solidFill>
                <a:latin typeface="Arial Narrow" panose="020B0606020202030204" pitchFamily="34" charset="0"/>
              </a:rPr>
              <a:t>		Miembro Consejo Editorial - </a:t>
            </a:r>
            <a:r>
              <a:rPr lang="en-US" spc="-1" dirty="0">
                <a:solidFill>
                  <a:srgbClr val="000000"/>
                </a:solidFill>
                <a:latin typeface="Arial Narrow" panose="020B0606020202030204" pitchFamily="34" charset="0"/>
              </a:rPr>
              <a:t>Diabetes Research and Clinical Practice</a:t>
            </a:r>
            <a:r>
              <a:rPr lang="es-PE" spc="-1" dirty="0">
                <a:latin typeface="Arial Narrow" panose="020B0606020202030204" pitchFamily="34" charset="0"/>
              </a:rPr>
              <a:t>		</a:t>
            </a:r>
            <a:endParaRPr lang="en-US" spc="-1" dirty="0">
              <a:latin typeface="Arial Narrow" panose="020B0606020202030204" pitchFamily="34" charset="0"/>
            </a:endParaRPr>
          </a:p>
          <a:p>
            <a:pPr marL="257027" indent="-257027">
              <a:lnSpc>
                <a:spcPct val="90000"/>
              </a:lnSpc>
              <a:spcBef>
                <a:spcPts val="563"/>
              </a:spcBef>
              <a:buClr>
                <a:srgbClr val="000000"/>
              </a:buClr>
              <a:buSzPct val="60000"/>
              <a:buFont typeface="Wingdings" charset="2"/>
              <a:buChar char=""/>
              <a:tabLst>
                <a:tab pos="0" algn="l"/>
              </a:tabLst>
            </a:pPr>
            <a:r>
              <a:rPr lang="es-PE" spc="-1" dirty="0">
                <a:solidFill>
                  <a:srgbClr val="000000"/>
                </a:solidFill>
                <a:latin typeface="Arial Narrow" panose="020B0606020202030204" pitchFamily="34" charset="0"/>
              </a:rPr>
              <a:t>Esposa:</a:t>
            </a:r>
            <a:endParaRPr lang="es-PE" spc="-1" dirty="0"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spcBef>
                <a:spcPts val="563"/>
              </a:spcBef>
              <a:tabLst>
                <a:tab pos="0" algn="l"/>
              </a:tabLst>
            </a:pPr>
            <a:r>
              <a:rPr lang="es-PE" spc="-1" dirty="0">
                <a:solidFill>
                  <a:srgbClr val="000000"/>
                </a:solidFill>
                <a:latin typeface="Arial Narrow" panose="020B0606020202030204" pitchFamily="34" charset="0"/>
              </a:rPr>
              <a:t>		MSL/MA - Boehringer Ingelheim (CKM)</a:t>
            </a:r>
            <a:endParaRPr lang="es-PE" spc="-1" dirty="0"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spcBef>
                <a:spcPts val="563"/>
              </a:spcBef>
              <a:tabLst>
                <a:tab pos="0" algn="l"/>
              </a:tabLst>
            </a:pPr>
            <a:endParaRPr lang="es-P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53750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1520" y="87474"/>
            <a:ext cx="8640960" cy="486054"/>
          </a:xfrm>
        </p:spPr>
        <p:txBody>
          <a:bodyPr>
            <a:noAutofit/>
          </a:bodyPr>
          <a:lstStyle/>
          <a:p>
            <a:pPr algn="ctr"/>
            <a:r>
              <a:rPr lang="es-P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Tirzepatida en obesidad con DM2</a:t>
            </a:r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792126" y="4360650"/>
            <a:ext cx="7559749" cy="540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FR" dirty="0">
                <a:latin typeface="Arial Narrow" pitchFamily="34" charset="0"/>
                <a:cs typeface="Times New Roman" pitchFamily="18" charset="0"/>
              </a:rPr>
              <a:t>Lancet. 2023 </a:t>
            </a:r>
            <a:r>
              <a:rPr lang="fr-FR" dirty="0" err="1">
                <a:latin typeface="Arial Narrow" pitchFamily="34" charset="0"/>
                <a:cs typeface="Times New Roman" pitchFamily="18" charset="0"/>
              </a:rPr>
              <a:t>Aug</a:t>
            </a:r>
            <a:r>
              <a:rPr lang="fr-FR" dirty="0">
                <a:latin typeface="Arial Narrow" pitchFamily="34" charset="0"/>
                <a:cs typeface="Times New Roman" pitchFamily="18" charset="0"/>
              </a:rPr>
              <a:t> 19;402(10402):613-626.</a:t>
            </a:r>
            <a:endParaRPr lang="es-PE" dirty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250826" y="627460"/>
            <a:ext cx="8642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159BA5D-816B-F805-0FB1-D6AA8F9327E4}"/>
              </a:ext>
            </a:extLst>
          </p:cNvPr>
          <p:cNvSpPr txBox="1"/>
          <p:nvPr/>
        </p:nvSpPr>
        <p:spPr>
          <a:xfrm>
            <a:off x="1475656" y="690250"/>
            <a:ext cx="61943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>
                <a:latin typeface="Arial Narrow" panose="020B0606020202030204" pitchFamily="34" charset="0"/>
              </a:rPr>
              <a:t>N= 938; Mujeres= 51%; Edad= 54.2 años; IMC= 36; Peso= 100.8kg; HbA1c= 8%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385E3E4-FFA2-5EC7-350C-9E4A6B1966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4952" y="1131590"/>
            <a:ext cx="6437408" cy="295232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A63C4EC7-5663-4C1B-CC45-65682E108606}"/>
              </a:ext>
            </a:extLst>
          </p:cNvPr>
          <p:cNvSpPr/>
          <p:nvPr/>
        </p:nvSpPr>
        <p:spPr>
          <a:xfrm>
            <a:off x="6596661" y="2571751"/>
            <a:ext cx="567627" cy="720080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76839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1520" y="87474"/>
            <a:ext cx="8640960" cy="486054"/>
          </a:xfrm>
        </p:spPr>
        <p:txBody>
          <a:bodyPr>
            <a:noAutofit/>
          </a:bodyPr>
          <a:lstStyle/>
          <a:p>
            <a:pPr algn="ctr"/>
            <a:r>
              <a:rPr lang="es-P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Eficacia de Tirzepatida a largo plazo - obesidad</a:t>
            </a:r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792126" y="4360650"/>
            <a:ext cx="7559749" cy="540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Arial Narrow" pitchFamily="34" charset="0"/>
                <a:cs typeface="Times New Roman" pitchFamily="18" charset="0"/>
              </a:rPr>
              <a:t>JAMA. 2024 Jan 2;331(1):38-48.</a:t>
            </a:r>
            <a:endParaRPr lang="es-PE" dirty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250826" y="627460"/>
            <a:ext cx="8642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159BA5D-816B-F805-0FB1-D6AA8F9327E4}"/>
              </a:ext>
            </a:extLst>
          </p:cNvPr>
          <p:cNvSpPr txBox="1"/>
          <p:nvPr/>
        </p:nvSpPr>
        <p:spPr>
          <a:xfrm>
            <a:off x="1865788" y="690250"/>
            <a:ext cx="54425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>
                <a:latin typeface="Arial Narrow" panose="020B0606020202030204" pitchFamily="34" charset="0"/>
              </a:rPr>
              <a:t>N= 670; Mujeres= 70.6%; Edad= 48 años; IMC= 38.4; Peso= 107.3kg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FCCB47E-CC7D-8D3E-555D-CBB508EDF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1158802"/>
            <a:ext cx="6288574" cy="32018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03D5D6C6-BFD2-34B5-C82F-CF86F856505E}"/>
              </a:ext>
            </a:extLst>
          </p:cNvPr>
          <p:cNvSpPr/>
          <p:nvPr/>
        </p:nvSpPr>
        <p:spPr>
          <a:xfrm>
            <a:off x="6740677" y="3147814"/>
            <a:ext cx="855659" cy="672776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15087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1520" y="87474"/>
            <a:ext cx="8640960" cy="486054"/>
          </a:xfrm>
        </p:spPr>
        <p:txBody>
          <a:bodyPr>
            <a:noAutofit/>
          </a:bodyPr>
          <a:lstStyle/>
          <a:p>
            <a:pPr algn="ctr"/>
            <a:r>
              <a:rPr lang="es-P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Tirzepatida vs Semaglutida - obesidad</a:t>
            </a:r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792126" y="4360650"/>
            <a:ext cx="7559749" cy="540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sv-SE" dirty="0">
                <a:latin typeface="Arial Narrow" pitchFamily="34" charset="0"/>
                <a:cs typeface="Times New Roman" pitchFamily="18" charset="0"/>
              </a:rPr>
              <a:t>JAMA Intern Med. 2024 Jul 8:e242525.</a:t>
            </a:r>
            <a:endParaRPr lang="es-PE" dirty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250826" y="627460"/>
            <a:ext cx="8642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70D843C-62B2-0562-121D-974520C7F4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186" y="1131590"/>
            <a:ext cx="8331628" cy="274969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7998FBB-10BF-E982-E8E1-A7CC6D87BB63}"/>
              </a:ext>
            </a:extLst>
          </p:cNvPr>
          <p:cNvSpPr txBox="1"/>
          <p:nvPr/>
        </p:nvSpPr>
        <p:spPr>
          <a:xfrm>
            <a:off x="1376879" y="721028"/>
            <a:ext cx="63634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>
                <a:latin typeface="Arial Narrow" panose="020B0606020202030204" pitchFamily="34" charset="0"/>
              </a:rPr>
              <a:t>N= 18386; Edad= 52 años; Mujeres= 70.5%; DM2= 52%; Peso= 110kg; IMC= 39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DA60BAF-5305-90DA-63B9-AECC03C50F41}"/>
              </a:ext>
            </a:extLst>
          </p:cNvPr>
          <p:cNvSpPr txBox="1"/>
          <p:nvPr/>
        </p:nvSpPr>
        <p:spPr>
          <a:xfrm>
            <a:off x="405878" y="3889380"/>
            <a:ext cx="14702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>
                <a:latin typeface="Arial Narrow" panose="020B0606020202030204" pitchFamily="34" charset="0"/>
              </a:rPr>
              <a:t>Estudio tipo PSM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BCFF98C-365C-C113-FD86-E86EFE279E1D}"/>
              </a:ext>
            </a:extLst>
          </p:cNvPr>
          <p:cNvSpPr/>
          <p:nvPr/>
        </p:nvSpPr>
        <p:spPr>
          <a:xfrm>
            <a:off x="6732240" y="1415857"/>
            <a:ext cx="567627" cy="1875974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65338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1520" y="87474"/>
            <a:ext cx="8640960" cy="486054"/>
          </a:xfrm>
        </p:spPr>
        <p:txBody>
          <a:bodyPr>
            <a:noAutofit/>
          </a:bodyPr>
          <a:lstStyle/>
          <a:p>
            <a:pPr algn="ctr"/>
            <a:r>
              <a:rPr lang="es-P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Metaanálisis – Tirzepatida vs Semaglutida (Peso)</a:t>
            </a:r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792126" y="4360650"/>
            <a:ext cx="7559749" cy="540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dirty="0" err="1">
                <a:latin typeface="Arial Narrow" pitchFamily="34" charset="0"/>
                <a:cs typeface="Times New Roman" pitchFamily="18" charset="0"/>
              </a:rPr>
              <a:t>Diabetologia</a:t>
            </a:r>
            <a:r>
              <a:rPr lang="pt-BR" dirty="0">
                <a:latin typeface="Arial Narrow" pitchFamily="34" charset="0"/>
                <a:cs typeface="Times New Roman" pitchFamily="18" charset="0"/>
              </a:rPr>
              <a:t>. 2024 Jul;67(7):1206-1222.</a:t>
            </a:r>
            <a:endParaRPr lang="es-PE" dirty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250826" y="627460"/>
            <a:ext cx="8642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C9F339A-84E2-8D4A-5B37-D9BD255B0B1D}"/>
              </a:ext>
            </a:extLst>
          </p:cNvPr>
          <p:cNvSpPr txBox="1"/>
          <p:nvPr/>
        </p:nvSpPr>
        <p:spPr>
          <a:xfrm>
            <a:off x="3148876" y="690250"/>
            <a:ext cx="28632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>
                <a:latin typeface="Arial Narrow" panose="020B0606020202030204" pitchFamily="34" charset="0"/>
              </a:rPr>
              <a:t>N= 28 estudios; 23622 participantes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AA1CAC5-F085-6F80-98AA-CF104E120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076" y="1131589"/>
            <a:ext cx="6034260" cy="309633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42751CF-C4F9-E19E-BA08-9B26BA840D8C}"/>
              </a:ext>
            </a:extLst>
          </p:cNvPr>
          <p:cNvSpPr txBox="1"/>
          <p:nvPr/>
        </p:nvSpPr>
        <p:spPr>
          <a:xfrm>
            <a:off x="1619672" y="3858602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Kg.</a:t>
            </a:r>
            <a:endParaRPr lang="es-E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623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>
            <a:extLst>
              <a:ext uri="{FF2B5EF4-FFF2-40B4-BE49-F238E27FC236}">
                <a16:creationId xmlns:a16="http://schemas.microsoft.com/office/drawing/2014/main" id="{637104C4-C771-7D10-C066-EB4C459EF66C}"/>
              </a:ext>
            </a:extLst>
          </p:cNvPr>
          <p:cNvSpPr/>
          <p:nvPr/>
        </p:nvSpPr>
        <p:spPr>
          <a:xfrm>
            <a:off x="1444335" y="98779"/>
            <a:ext cx="6263730" cy="491612"/>
          </a:xfrm>
          <a:prstGeom prst="rect">
            <a:avLst/>
          </a:prstGeom>
          <a:noFill/>
          <a:ln w="0">
            <a:noFill/>
          </a:ln>
          <a:effectLst/>
        </p:spPr>
        <p:txBody>
          <a:bodyPr anchor="ctr">
            <a:noAutofit/>
          </a:bodyPr>
          <a:lstStyle/>
          <a:p>
            <a:pPr algn="ctr" defTabSz="685783">
              <a:defRPr/>
            </a:pPr>
            <a:r>
              <a:rPr lang="es-PE" sz="2800" kern="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</a:rPr>
              <a:t>Agenda</a:t>
            </a:r>
            <a:endParaRPr lang="es-PE" sz="2800" kern="0" spc="-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5" name="Line 8">
            <a:extLst>
              <a:ext uri="{FF2B5EF4-FFF2-40B4-BE49-F238E27FC236}">
                <a16:creationId xmlns:a16="http://schemas.microsoft.com/office/drawing/2014/main" id="{2C50A30A-9007-919E-EEB9-8F5FBC4E78BC}"/>
              </a:ext>
            </a:extLst>
          </p:cNvPr>
          <p:cNvSpPr/>
          <p:nvPr/>
        </p:nvSpPr>
        <p:spPr>
          <a:xfrm flipV="1">
            <a:off x="236034" y="668135"/>
            <a:ext cx="8665650" cy="12960"/>
          </a:xfrm>
          <a:prstGeom prst="line">
            <a:avLst/>
          </a:prstGeom>
          <a:ln w="1905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s-ES" sz="1350"/>
          </a:p>
        </p:txBody>
      </p:sp>
      <p:sp>
        <p:nvSpPr>
          <p:cNvPr id="6" name="2 Subtítulo">
            <a:extLst>
              <a:ext uri="{FF2B5EF4-FFF2-40B4-BE49-F238E27FC236}">
                <a16:creationId xmlns:a16="http://schemas.microsoft.com/office/drawing/2014/main" id="{D8E9814F-BB7B-3412-CF92-19971704D8FB}"/>
              </a:ext>
            </a:extLst>
          </p:cNvPr>
          <p:cNvSpPr/>
          <p:nvPr/>
        </p:nvSpPr>
        <p:spPr>
          <a:xfrm>
            <a:off x="611560" y="843558"/>
            <a:ext cx="8064896" cy="381814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1300" tIns="25650" rIns="51300" bIns="25650" anchor="t">
            <a:noAutofit/>
          </a:bodyPr>
          <a:lstStyle/>
          <a:p>
            <a:pPr marL="257033" indent="-257033">
              <a:lnSpc>
                <a:spcPct val="90000"/>
              </a:lnSpc>
              <a:spcBef>
                <a:spcPts val="563"/>
              </a:spcBef>
              <a:buClr>
                <a:srgbClr val="000000"/>
              </a:buClr>
              <a:buSzPct val="60000"/>
              <a:buFont typeface="Wingdings" charset="2"/>
              <a:buChar char=""/>
            </a:pPr>
            <a:r>
              <a:rPr lang="es-ES" sz="2000" spc="-1" dirty="0">
                <a:solidFill>
                  <a:srgbClr val="000000"/>
                </a:solidFill>
                <a:latin typeface="Arial Narrow" panose="020B0606020202030204" pitchFamily="34" charset="0"/>
              </a:rPr>
              <a:t>Tirzepatida en OSA y MASH…</a:t>
            </a:r>
            <a:endParaRPr lang="es-P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70223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1520" y="87474"/>
            <a:ext cx="8640960" cy="486054"/>
          </a:xfrm>
        </p:spPr>
        <p:txBody>
          <a:bodyPr>
            <a:noAutofit/>
          </a:bodyPr>
          <a:lstStyle/>
          <a:p>
            <a:pPr algn="ctr"/>
            <a:r>
              <a:rPr lang="es-P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Tirzepatida en apnea obstructiva del sueño</a:t>
            </a:r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792126" y="4360650"/>
            <a:ext cx="7559749" cy="540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sv-SE" dirty="0">
                <a:latin typeface="Arial Narrow" pitchFamily="34" charset="0"/>
                <a:cs typeface="Times New Roman" pitchFamily="18" charset="0"/>
              </a:rPr>
              <a:t>N Engl J Med. 2024 Oct 3;391(13):1193-1205.</a:t>
            </a:r>
            <a:endParaRPr lang="es-PE" dirty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250826" y="627460"/>
            <a:ext cx="8642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815B8B4-A305-6569-BDCD-53A96C645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131595"/>
            <a:ext cx="4197566" cy="31683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A5859AE-046B-EAA3-8AF3-1070BF9516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855" y="1131595"/>
            <a:ext cx="4216617" cy="31683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C9F339A-84E2-8D4A-5B37-D9BD255B0B1D}"/>
              </a:ext>
            </a:extLst>
          </p:cNvPr>
          <p:cNvSpPr txBox="1"/>
          <p:nvPr/>
        </p:nvSpPr>
        <p:spPr>
          <a:xfrm>
            <a:off x="2157146" y="690250"/>
            <a:ext cx="48631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>
                <a:latin typeface="Arial Narrow" panose="020B0606020202030204" pitchFamily="34" charset="0"/>
              </a:rPr>
              <a:t>N= 234; Edad= 47.9 años; IMC= 39; Peso= 114.7kg; AHI= 51.5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325EB78-6387-DCA4-207F-3F54F1AEA0BF}"/>
              </a:ext>
            </a:extLst>
          </p:cNvPr>
          <p:cNvSpPr txBox="1"/>
          <p:nvPr/>
        </p:nvSpPr>
        <p:spPr>
          <a:xfrm>
            <a:off x="261862" y="4249420"/>
            <a:ext cx="12137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 Narrow" panose="020B0606020202030204" pitchFamily="34" charset="0"/>
              </a:rPr>
              <a:t>AHI normal&lt;5</a:t>
            </a:r>
            <a:endParaRPr lang="es-ES" sz="1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3485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1520" y="87474"/>
            <a:ext cx="8640960" cy="486054"/>
          </a:xfrm>
        </p:spPr>
        <p:txBody>
          <a:bodyPr>
            <a:noAutofit/>
          </a:bodyPr>
          <a:lstStyle/>
          <a:p>
            <a:pPr algn="ctr"/>
            <a:r>
              <a:rPr lang="es-P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Tirzepatida en MASH (esteatohepatitis)</a:t>
            </a:r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792126" y="4360650"/>
            <a:ext cx="7559749" cy="540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 dirty="0">
                <a:latin typeface="Arial Narrow" pitchFamily="34" charset="0"/>
                <a:cs typeface="Times New Roman" pitchFamily="18" charset="0"/>
              </a:rPr>
              <a:t>N Engl J Med. 2024 Jul 25;391(4):299-310.</a:t>
            </a:r>
            <a:endParaRPr lang="es-PE" dirty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250826" y="627460"/>
            <a:ext cx="8642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C9F339A-84E2-8D4A-5B37-D9BD255B0B1D}"/>
              </a:ext>
            </a:extLst>
          </p:cNvPr>
          <p:cNvSpPr txBox="1"/>
          <p:nvPr/>
        </p:nvSpPr>
        <p:spPr>
          <a:xfrm>
            <a:off x="1469083" y="690250"/>
            <a:ext cx="62712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>
                <a:latin typeface="Arial Narrow" panose="020B0606020202030204" pitchFamily="34" charset="0"/>
              </a:rPr>
              <a:t>N= 190; Edad= 54 años; IMC= 36; Peso= 99.8kg; DM2= 58%; F2= 43%; F3= 57%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3A4D794F-4FAF-8613-749F-8F8C87C45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5232" y="1059582"/>
            <a:ext cx="6577128" cy="3345221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92035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1520" y="87474"/>
            <a:ext cx="8640960" cy="486054"/>
          </a:xfrm>
        </p:spPr>
        <p:txBody>
          <a:bodyPr>
            <a:noAutofit/>
          </a:bodyPr>
          <a:lstStyle/>
          <a:p>
            <a:pPr algn="ctr"/>
            <a:r>
              <a:rPr lang="es-P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Tirzepatida en MASH (esteatohepatitis)</a:t>
            </a:r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792126" y="4360650"/>
            <a:ext cx="7559749" cy="540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 dirty="0">
                <a:latin typeface="Arial Narrow" pitchFamily="34" charset="0"/>
                <a:cs typeface="Times New Roman" pitchFamily="18" charset="0"/>
              </a:rPr>
              <a:t>N Engl J Med. 2024 Jul 25;391(4):299-310.</a:t>
            </a:r>
            <a:endParaRPr lang="es-PE" dirty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250826" y="627460"/>
            <a:ext cx="8642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D5387E1-4006-74C4-519C-9358E0C5CF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794408"/>
            <a:ext cx="6480720" cy="343352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00714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>
            <a:extLst>
              <a:ext uri="{FF2B5EF4-FFF2-40B4-BE49-F238E27FC236}">
                <a16:creationId xmlns:a16="http://schemas.microsoft.com/office/drawing/2014/main" id="{637104C4-C771-7D10-C066-EB4C459EF66C}"/>
              </a:ext>
            </a:extLst>
          </p:cNvPr>
          <p:cNvSpPr/>
          <p:nvPr/>
        </p:nvSpPr>
        <p:spPr>
          <a:xfrm>
            <a:off x="1444335" y="98779"/>
            <a:ext cx="6263730" cy="491612"/>
          </a:xfrm>
          <a:prstGeom prst="rect">
            <a:avLst/>
          </a:prstGeom>
          <a:noFill/>
          <a:ln w="0">
            <a:noFill/>
          </a:ln>
          <a:effectLst/>
        </p:spPr>
        <p:txBody>
          <a:bodyPr anchor="ctr">
            <a:noAutofit/>
          </a:bodyPr>
          <a:lstStyle/>
          <a:p>
            <a:pPr algn="ctr" defTabSz="685783">
              <a:defRPr/>
            </a:pPr>
            <a:r>
              <a:rPr lang="es-PE" sz="2800" kern="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</a:rPr>
              <a:t>Agenda</a:t>
            </a:r>
            <a:endParaRPr lang="es-PE" sz="2800" kern="0" spc="-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5" name="Line 8">
            <a:extLst>
              <a:ext uri="{FF2B5EF4-FFF2-40B4-BE49-F238E27FC236}">
                <a16:creationId xmlns:a16="http://schemas.microsoft.com/office/drawing/2014/main" id="{2C50A30A-9007-919E-EEB9-8F5FBC4E78BC}"/>
              </a:ext>
            </a:extLst>
          </p:cNvPr>
          <p:cNvSpPr/>
          <p:nvPr/>
        </p:nvSpPr>
        <p:spPr>
          <a:xfrm flipV="1">
            <a:off x="236034" y="668135"/>
            <a:ext cx="8665650" cy="12960"/>
          </a:xfrm>
          <a:prstGeom prst="line">
            <a:avLst/>
          </a:prstGeom>
          <a:ln w="1905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s-ES" sz="1350"/>
          </a:p>
        </p:txBody>
      </p:sp>
      <p:sp>
        <p:nvSpPr>
          <p:cNvPr id="6" name="2 Subtítulo">
            <a:extLst>
              <a:ext uri="{FF2B5EF4-FFF2-40B4-BE49-F238E27FC236}">
                <a16:creationId xmlns:a16="http://schemas.microsoft.com/office/drawing/2014/main" id="{D8E9814F-BB7B-3412-CF92-19971704D8FB}"/>
              </a:ext>
            </a:extLst>
          </p:cNvPr>
          <p:cNvSpPr/>
          <p:nvPr/>
        </p:nvSpPr>
        <p:spPr>
          <a:xfrm>
            <a:off x="611560" y="843558"/>
            <a:ext cx="8064896" cy="381814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1300" tIns="25650" rIns="51300" bIns="25650" anchor="t">
            <a:noAutofit/>
          </a:bodyPr>
          <a:lstStyle/>
          <a:p>
            <a:pPr marL="257033" indent="-257033">
              <a:lnSpc>
                <a:spcPct val="90000"/>
              </a:lnSpc>
              <a:spcBef>
                <a:spcPts val="563"/>
              </a:spcBef>
              <a:buClr>
                <a:srgbClr val="000000"/>
              </a:buClr>
              <a:buSzPct val="60000"/>
              <a:buFont typeface="Wingdings" charset="2"/>
              <a:buChar char=""/>
            </a:pPr>
            <a:r>
              <a:rPr lang="es-ES" sz="2000" spc="-1" dirty="0">
                <a:solidFill>
                  <a:srgbClr val="000000"/>
                </a:solidFill>
                <a:latin typeface="Arial Narrow" panose="020B0606020202030204" pitchFamily="34" charset="0"/>
              </a:rPr>
              <a:t>Semaglutida y otros beneficios…</a:t>
            </a:r>
            <a:endParaRPr lang="es-ES" sz="2000" spc="-1" dirty="0"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spcBef>
                <a:spcPts val="563"/>
              </a:spcBef>
              <a:tabLst>
                <a:tab pos="0" algn="l"/>
              </a:tabLst>
            </a:pPr>
            <a:endParaRPr lang="es-P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50713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84DAFB-AFFB-7C7E-19D2-F6546AB831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82534367-21CE-7FBA-F197-151D40DAAC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520" y="87474"/>
            <a:ext cx="8640960" cy="486054"/>
          </a:xfrm>
        </p:spPr>
        <p:txBody>
          <a:bodyPr>
            <a:noAutofit/>
          </a:bodyPr>
          <a:lstStyle/>
          <a:p>
            <a:pPr algn="ctr"/>
            <a:r>
              <a:rPr lang="es-P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Estudio FLOW (N= 3533)</a:t>
            </a:r>
          </a:p>
        </p:txBody>
      </p:sp>
      <p:sp>
        <p:nvSpPr>
          <p:cNvPr id="5" name="1 Título">
            <a:extLst>
              <a:ext uri="{FF2B5EF4-FFF2-40B4-BE49-F238E27FC236}">
                <a16:creationId xmlns:a16="http://schemas.microsoft.com/office/drawing/2014/main" id="{E7FEC820-0D61-3385-13B2-070FAF12E9B1}"/>
              </a:ext>
            </a:extLst>
          </p:cNvPr>
          <p:cNvSpPr txBox="1">
            <a:spLocks/>
          </p:cNvSpPr>
          <p:nvPr/>
        </p:nvSpPr>
        <p:spPr bwMode="auto">
          <a:xfrm>
            <a:off x="792126" y="4360650"/>
            <a:ext cx="7559749" cy="540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 dirty="0">
                <a:latin typeface="Arial Narrow" pitchFamily="34" charset="0"/>
                <a:cs typeface="Times New Roman" pitchFamily="18" charset="0"/>
              </a:rPr>
              <a:t>N Engl J Med. 2024 Jul 11;391(2):109-121.</a:t>
            </a:r>
            <a:endParaRPr lang="es-PE" dirty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6" name="Line 8">
            <a:extLst>
              <a:ext uri="{FF2B5EF4-FFF2-40B4-BE49-F238E27FC236}">
                <a16:creationId xmlns:a16="http://schemas.microsoft.com/office/drawing/2014/main" id="{AD509A1B-29FC-24A2-3F88-B19E670A27D4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826" y="627460"/>
            <a:ext cx="8642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7ECFC02-F19D-93F8-A679-6DDBF9BDAD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2742" y="853986"/>
            <a:ext cx="4178515" cy="343552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3521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>
            <a:extLst>
              <a:ext uri="{FF2B5EF4-FFF2-40B4-BE49-F238E27FC236}">
                <a16:creationId xmlns:a16="http://schemas.microsoft.com/office/drawing/2014/main" id="{637104C4-C771-7D10-C066-EB4C459EF66C}"/>
              </a:ext>
            </a:extLst>
          </p:cNvPr>
          <p:cNvSpPr/>
          <p:nvPr/>
        </p:nvSpPr>
        <p:spPr>
          <a:xfrm>
            <a:off x="1444335" y="98779"/>
            <a:ext cx="6263730" cy="491612"/>
          </a:xfrm>
          <a:prstGeom prst="rect">
            <a:avLst/>
          </a:prstGeom>
          <a:noFill/>
          <a:ln w="0">
            <a:noFill/>
          </a:ln>
          <a:effectLst/>
        </p:spPr>
        <p:txBody>
          <a:bodyPr anchor="ctr">
            <a:noAutofit/>
          </a:bodyPr>
          <a:lstStyle/>
          <a:p>
            <a:pPr algn="ctr" defTabSz="685783">
              <a:defRPr/>
            </a:pPr>
            <a:r>
              <a:rPr lang="es-PE" sz="2800" kern="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</a:rPr>
              <a:t>Agenda</a:t>
            </a:r>
            <a:endParaRPr lang="es-PE" sz="2800" kern="0" spc="-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5" name="Line 8">
            <a:extLst>
              <a:ext uri="{FF2B5EF4-FFF2-40B4-BE49-F238E27FC236}">
                <a16:creationId xmlns:a16="http://schemas.microsoft.com/office/drawing/2014/main" id="{2C50A30A-9007-919E-EEB9-8F5FBC4E78BC}"/>
              </a:ext>
            </a:extLst>
          </p:cNvPr>
          <p:cNvSpPr/>
          <p:nvPr/>
        </p:nvSpPr>
        <p:spPr>
          <a:xfrm flipV="1">
            <a:off x="236034" y="668135"/>
            <a:ext cx="8665650" cy="12960"/>
          </a:xfrm>
          <a:prstGeom prst="line">
            <a:avLst/>
          </a:prstGeom>
          <a:ln w="1905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s-ES" sz="1350"/>
          </a:p>
        </p:txBody>
      </p:sp>
      <p:sp>
        <p:nvSpPr>
          <p:cNvPr id="6" name="2 Subtítulo">
            <a:extLst>
              <a:ext uri="{FF2B5EF4-FFF2-40B4-BE49-F238E27FC236}">
                <a16:creationId xmlns:a16="http://schemas.microsoft.com/office/drawing/2014/main" id="{D8E9814F-BB7B-3412-CF92-19971704D8FB}"/>
              </a:ext>
            </a:extLst>
          </p:cNvPr>
          <p:cNvSpPr/>
          <p:nvPr/>
        </p:nvSpPr>
        <p:spPr>
          <a:xfrm>
            <a:off x="611560" y="843558"/>
            <a:ext cx="8064896" cy="381814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1300" tIns="25650" rIns="51300" bIns="25650" anchor="t">
            <a:noAutofit/>
          </a:bodyPr>
          <a:lstStyle/>
          <a:p>
            <a:pPr marL="257033" indent="-257033">
              <a:lnSpc>
                <a:spcPct val="90000"/>
              </a:lnSpc>
              <a:spcBef>
                <a:spcPts val="563"/>
              </a:spcBef>
              <a:buClr>
                <a:srgbClr val="000000"/>
              </a:buClr>
              <a:buSzPct val="60000"/>
              <a:buFont typeface="Wingdings" charset="2"/>
              <a:buChar char=""/>
            </a:pPr>
            <a:r>
              <a:rPr lang="es-ES" sz="2000" spc="-1" dirty="0">
                <a:solidFill>
                  <a:srgbClr val="000000"/>
                </a:solidFill>
                <a:latin typeface="Arial Narrow" panose="020B0606020202030204" pitchFamily="34" charset="0"/>
              </a:rPr>
              <a:t>Incretinas…</a:t>
            </a:r>
            <a:endParaRPr lang="es-ES" sz="2000" spc="-1" dirty="0"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spcBef>
                <a:spcPts val="563"/>
              </a:spcBef>
              <a:tabLst>
                <a:tab pos="0" algn="l"/>
              </a:tabLst>
            </a:pPr>
            <a:endParaRPr lang="es-P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12515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7F7F82-A453-4A2C-8B69-8BFDD02D91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B4534B07-246F-2103-E291-390AD0FDDA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520" y="87474"/>
            <a:ext cx="8640960" cy="486054"/>
          </a:xfrm>
        </p:spPr>
        <p:txBody>
          <a:bodyPr>
            <a:noAutofit/>
          </a:bodyPr>
          <a:lstStyle/>
          <a:p>
            <a:pPr algn="ctr"/>
            <a:r>
              <a:rPr lang="es-P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Estudio STEP-HFpEF (N= 529)</a:t>
            </a:r>
          </a:p>
        </p:txBody>
      </p:sp>
      <p:sp>
        <p:nvSpPr>
          <p:cNvPr id="5" name="1 Título">
            <a:extLst>
              <a:ext uri="{FF2B5EF4-FFF2-40B4-BE49-F238E27FC236}">
                <a16:creationId xmlns:a16="http://schemas.microsoft.com/office/drawing/2014/main" id="{2E2EE6F1-9A6F-F581-B1E6-CB948D55121A}"/>
              </a:ext>
            </a:extLst>
          </p:cNvPr>
          <p:cNvSpPr txBox="1">
            <a:spLocks/>
          </p:cNvSpPr>
          <p:nvPr/>
        </p:nvSpPr>
        <p:spPr bwMode="auto">
          <a:xfrm>
            <a:off x="792126" y="4360650"/>
            <a:ext cx="7559749" cy="540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 dirty="0">
                <a:latin typeface="Arial Narrow" pitchFamily="34" charset="0"/>
                <a:cs typeface="Times New Roman" pitchFamily="18" charset="0"/>
              </a:rPr>
              <a:t>N Engl J Med. 2023 Sep 21;389(12):1069-1084.</a:t>
            </a:r>
            <a:endParaRPr lang="es-PE" dirty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6" name="Line 8">
            <a:extLst>
              <a:ext uri="{FF2B5EF4-FFF2-40B4-BE49-F238E27FC236}">
                <a16:creationId xmlns:a16="http://schemas.microsoft.com/office/drawing/2014/main" id="{628D4B16-CA04-44CF-A999-9F53CA04CF1A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826" y="627460"/>
            <a:ext cx="8642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5171182-DE8E-B33D-FAAF-A1B0AB553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341" y="915565"/>
            <a:ext cx="6783035" cy="259228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67650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>
            <a:extLst>
              <a:ext uri="{FF2B5EF4-FFF2-40B4-BE49-F238E27FC236}">
                <a16:creationId xmlns:a16="http://schemas.microsoft.com/office/drawing/2014/main" id="{637104C4-C771-7D10-C066-EB4C459EF66C}"/>
              </a:ext>
            </a:extLst>
          </p:cNvPr>
          <p:cNvSpPr/>
          <p:nvPr/>
        </p:nvSpPr>
        <p:spPr>
          <a:xfrm>
            <a:off x="1444335" y="98779"/>
            <a:ext cx="6263730" cy="491612"/>
          </a:xfrm>
          <a:prstGeom prst="rect">
            <a:avLst/>
          </a:prstGeom>
          <a:noFill/>
          <a:ln w="0">
            <a:noFill/>
          </a:ln>
          <a:effectLst/>
        </p:spPr>
        <p:txBody>
          <a:bodyPr anchor="ctr">
            <a:noAutofit/>
          </a:bodyPr>
          <a:lstStyle/>
          <a:p>
            <a:pPr algn="ctr" defTabSz="685783">
              <a:defRPr/>
            </a:pPr>
            <a:r>
              <a:rPr lang="es-PE" sz="2800" kern="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</a:rPr>
              <a:t>Agenda</a:t>
            </a:r>
            <a:endParaRPr lang="es-PE" sz="2800" kern="0" spc="-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5" name="Line 8">
            <a:extLst>
              <a:ext uri="{FF2B5EF4-FFF2-40B4-BE49-F238E27FC236}">
                <a16:creationId xmlns:a16="http://schemas.microsoft.com/office/drawing/2014/main" id="{2C50A30A-9007-919E-EEB9-8F5FBC4E78BC}"/>
              </a:ext>
            </a:extLst>
          </p:cNvPr>
          <p:cNvSpPr/>
          <p:nvPr/>
        </p:nvSpPr>
        <p:spPr>
          <a:xfrm flipV="1">
            <a:off x="236034" y="668135"/>
            <a:ext cx="8665650" cy="12960"/>
          </a:xfrm>
          <a:prstGeom prst="line">
            <a:avLst/>
          </a:prstGeom>
          <a:ln w="1905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s-ES" sz="1350"/>
          </a:p>
        </p:txBody>
      </p:sp>
      <p:sp>
        <p:nvSpPr>
          <p:cNvPr id="6" name="2 Subtítulo">
            <a:extLst>
              <a:ext uri="{FF2B5EF4-FFF2-40B4-BE49-F238E27FC236}">
                <a16:creationId xmlns:a16="http://schemas.microsoft.com/office/drawing/2014/main" id="{D8E9814F-BB7B-3412-CF92-19971704D8FB}"/>
              </a:ext>
            </a:extLst>
          </p:cNvPr>
          <p:cNvSpPr/>
          <p:nvPr/>
        </p:nvSpPr>
        <p:spPr>
          <a:xfrm>
            <a:off x="611560" y="843558"/>
            <a:ext cx="8064896" cy="381814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1300" tIns="25650" rIns="51300" bIns="25650" anchor="t">
            <a:noAutofit/>
          </a:bodyPr>
          <a:lstStyle/>
          <a:p>
            <a:pPr marL="257033" indent="-257033">
              <a:lnSpc>
                <a:spcPct val="90000"/>
              </a:lnSpc>
              <a:spcBef>
                <a:spcPts val="563"/>
              </a:spcBef>
              <a:buClr>
                <a:srgbClr val="000000"/>
              </a:buClr>
              <a:buSzPct val="60000"/>
              <a:buFont typeface="Wingdings" charset="2"/>
              <a:buChar char=""/>
            </a:pPr>
            <a:r>
              <a:rPr lang="es-ES" sz="2000" spc="-1" dirty="0">
                <a:solidFill>
                  <a:srgbClr val="000000"/>
                </a:solidFill>
                <a:latin typeface="Arial Narrow" panose="020B0606020202030204" pitchFamily="34" charset="0"/>
              </a:rPr>
              <a:t>Survodutida (agonista de receptor glucagón/GLP-1)…</a:t>
            </a:r>
            <a:endParaRPr lang="es-ES" sz="2000" spc="-1" dirty="0"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spcBef>
                <a:spcPts val="563"/>
              </a:spcBef>
              <a:tabLst>
                <a:tab pos="0" algn="l"/>
              </a:tabLst>
            </a:pPr>
            <a:endParaRPr lang="es-P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50962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1520" y="87474"/>
            <a:ext cx="8640960" cy="486054"/>
          </a:xfrm>
        </p:spPr>
        <p:txBody>
          <a:bodyPr>
            <a:noAutofit/>
          </a:bodyPr>
          <a:lstStyle/>
          <a:p>
            <a:pPr algn="ctr"/>
            <a:r>
              <a:rPr lang="es-P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Survodutida en DM2 (N= 413)</a:t>
            </a:r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792126" y="4360650"/>
            <a:ext cx="7559749" cy="540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dirty="0" err="1">
                <a:latin typeface="Arial Narrow" pitchFamily="34" charset="0"/>
                <a:cs typeface="Times New Roman" pitchFamily="18" charset="0"/>
              </a:rPr>
              <a:t>Diabetologia</a:t>
            </a:r>
            <a:r>
              <a:rPr lang="pt-BR" dirty="0">
                <a:latin typeface="Arial Narrow" pitchFamily="34" charset="0"/>
                <a:cs typeface="Times New Roman" pitchFamily="18" charset="0"/>
              </a:rPr>
              <a:t>. 2024 Mar;67(3):470-482.</a:t>
            </a:r>
            <a:endParaRPr lang="es-PE" dirty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250826" y="627460"/>
            <a:ext cx="8642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711E1A7-2952-9285-DD99-CC2530FD1D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26" y="1114350"/>
            <a:ext cx="4321174" cy="26516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58515E4-002C-E4E8-EDAD-93A599F87C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008" y="1114348"/>
            <a:ext cx="4248472" cy="265163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914042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>
            <a:extLst>
              <a:ext uri="{FF2B5EF4-FFF2-40B4-BE49-F238E27FC236}">
                <a16:creationId xmlns:a16="http://schemas.microsoft.com/office/drawing/2014/main" id="{637104C4-C771-7D10-C066-EB4C459EF66C}"/>
              </a:ext>
            </a:extLst>
          </p:cNvPr>
          <p:cNvSpPr/>
          <p:nvPr/>
        </p:nvSpPr>
        <p:spPr>
          <a:xfrm>
            <a:off x="1444335" y="98779"/>
            <a:ext cx="6263730" cy="491612"/>
          </a:xfrm>
          <a:prstGeom prst="rect">
            <a:avLst/>
          </a:prstGeom>
          <a:noFill/>
          <a:ln w="0">
            <a:noFill/>
          </a:ln>
          <a:effectLst/>
        </p:spPr>
        <p:txBody>
          <a:bodyPr anchor="ctr">
            <a:noAutofit/>
          </a:bodyPr>
          <a:lstStyle/>
          <a:p>
            <a:pPr algn="ctr" defTabSz="685783">
              <a:defRPr/>
            </a:pPr>
            <a:r>
              <a:rPr lang="es-PE" sz="2800" kern="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</a:rPr>
              <a:t>Agenda</a:t>
            </a:r>
            <a:endParaRPr lang="es-PE" sz="2800" kern="0" spc="-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5" name="Line 8">
            <a:extLst>
              <a:ext uri="{FF2B5EF4-FFF2-40B4-BE49-F238E27FC236}">
                <a16:creationId xmlns:a16="http://schemas.microsoft.com/office/drawing/2014/main" id="{2C50A30A-9007-919E-EEB9-8F5FBC4E78BC}"/>
              </a:ext>
            </a:extLst>
          </p:cNvPr>
          <p:cNvSpPr/>
          <p:nvPr/>
        </p:nvSpPr>
        <p:spPr>
          <a:xfrm flipV="1">
            <a:off x="236034" y="668135"/>
            <a:ext cx="8665650" cy="12960"/>
          </a:xfrm>
          <a:prstGeom prst="line">
            <a:avLst/>
          </a:prstGeom>
          <a:ln w="1905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s-ES" sz="1350"/>
          </a:p>
        </p:txBody>
      </p:sp>
      <p:sp>
        <p:nvSpPr>
          <p:cNvPr id="6" name="2 Subtítulo">
            <a:extLst>
              <a:ext uri="{FF2B5EF4-FFF2-40B4-BE49-F238E27FC236}">
                <a16:creationId xmlns:a16="http://schemas.microsoft.com/office/drawing/2014/main" id="{D8E9814F-BB7B-3412-CF92-19971704D8FB}"/>
              </a:ext>
            </a:extLst>
          </p:cNvPr>
          <p:cNvSpPr/>
          <p:nvPr/>
        </p:nvSpPr>
        <p:spPr>
          <a:xfrm>
            <a:off x="611560" y="843558"/>
            <a:ext cx="8064896" cy="381814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1300" tIns="25650" rIns="51300" bIns="25650" anchor="t">
            <a:noAutofit/>
          </a:bodyPr>
          <a:lstStyle/>
          <a:p>
            <a:pPr marL="257033" indent="-257033">
              <a:lnSpc>
                <a:spcPct val="90000"/>
              </a:lnSpc>
              <a:spcBef>
                <a:spcPts val="563"/>
              </a:spcBef>
              <a:buClr>
                <a:srgbClr val="000000"/>
              </a:buClr>
              <a:buSzPct val="60000"/>
              <a:buFont typeface="Wingdings" charset="2"/>
              <a:buChar char=""/>
            </a:pPr>
            <a:r>
              <a:rPr lang="es-ES" sz="2000" spc="-1" dirty="0">
                <a:solidFill>
                  <a:srgbClr val="000000"/>
                </a:solidFill>
                <a:latin typeface="Arial Narrow" panose="020B0606020202030204" pitchFamily="34" charset="0"/>
              </a:rPr>
              <a:t>Retratutida (agonista de receptor glucagón/GLP-1/GIP)…</a:t>
            </a:r>
            <a:endParaRPr lang="es-ES" sz="2000" spc="-1" dirty="0"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spcBef>
                <a:spcPts val="563"/>
              </a:spcBef>
              <a:tabLst>
                <a:tab pos="0" algn="l"/>
              </a:tabLst>
            </a:pPr>
            <a:endParaRPr lang="es-P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04418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1 Título"/>
          <p:cNvSpPr/>
          <p:nvPr/>
        </p:nvSpPr>
        <p:spPr>
          <a:xfrm>
            <a:off x="806760" y="42930"/>
            <a:ext cx="7536780" cy="491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ctr">
            <a:noAutofit/>
          </a:bodyPr>
          <a:lstStyle/>
          <a:p>
            <a:pPr algn="ctr" defTabSz="685800">
              <a:tabLst>
                <a:tab pos="0" algn="l"/>
              </a:tabLst>
              <a:defRPr/>
            </a:pPr>
            <a:r>
              <a:rPr lang="es-PE" sz="28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</a:rPr>
              <a:t>Retratutida en obesidad</a:t>
            </a:r>
            <a:endParaRPr lang="es-PE" sz="2800" spc="-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72" name="Line 8"/>
          <p:cNvSpPr/>
          <p:nvPr/>
        </p:nvSpPr>
        <p:spPr>
          <a:xfrm flipV="1">
            <a:off x="249750" y="572130"/>
            <a:ext cx="8665650" cy="12960"/>
          </a:xfrm>
          <a:prstGeom prst="line">
            <a:avLst/>
          </a:prstGeom>
          <a:ln w="1905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defTabSz="685800">
              <a:defRPr/>
            </a:pPr>
            <a:endParaRPr lang="es-ES" sz="135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C3EEED0-27C6-1B14-7BE9-21BC940AFE81}"/>
              </a:ext>
            </a:extLst>
          </p:cNvPr>
          <p:cNvSpPr txBox="1"/>
          <p:nvPr/>
        </p:nvSpPr>
        <p:spPr>
          <a:xfrm>
            <a:off x="2286000" y="443466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dirty="0">
                <a:latin typeface="Arial Narrow" panose="020B0606020202030204" pitchFamily="34" charset="0"/>
              </a:rPr>
              <a:t>N Engl J </a:t>
            </a:r>
            <a:r>
              <a:rPr lang="es-ES" dirty="0" err="1">
                <a:latin typeface="Arial Narrow" panose="020B0606020202030204" pitchFamily="34" charset="0"/>
              </a:rPr>
              <a:t>Med</a:t>
            </a:r>
            <a:r>
              <a:rPr lang="es-ES" dirty="0">
                <a:latin typeface="Arial Narrow" panose="020B0606020202030204" pitchFamily="34" charset="0"/>
              </a:rPr>
              <a:t>. 2023 </a:t>
            </a:r>
            <a:r>
              <a:rPr lang="es-ES" dirty="0" err="1">
                <a:latin typeface="Arial Narrow" panose="020B0606020202030204" pitchFamily="34" charset="0"/>
              </a:rPr>
              <a:t>Aug</a:t>
            </a:r>
            <a:r>
              <a:rPr lang="es-ES" dirty="0">
                <a:latin typeface="Arial Narrow" panose="020B0606020202030204" pitchFamily="34" charset="0"/>
              </a:rPr>
              <a:t> 10;389(6):514-526.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7B57D07-9378-A380-9562-01EF44CDA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423" y="1059582"/>
            <a:ext cx="7374985" cy="31553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5957BDD-4122-416F-934D-8CCA272A7727}"/>
              </a:ext>
            </a:extLst>
          </p:cNvPr>
          <p:cNvSpPr txBox="1"/>
          <p:nvPr/>
        </p:nvSpPr>
        <p:spPr>
          <a:xfrm>
            <a:off x="1954207" y="649020"/>
            <a:ext cx="52100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>
                <a:latin typeface="Arial Narrow" panose="020B0606020202030204" pitchFamily="34" charset="0"/>
              </a:rPr>
              <a:t>N= 338; Edad= 48 años; Mujeres= 48%; IMC= 37.3; Peso= 107.7kg</a:t>
            </a:r>
          </a:p>
        </p:txBody>
      </p:sp>
    </p:spTree>
    <p:extLst>
      <p:ext uri="{BB962C8B-B14F-4D97-AF65-F5344CB8AC3E}">
        <p14:creationId xmlns:p14="http://schemas.microsoft.com/office/powerpoint/2010/main" val="39563617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ED80FD-A409-3470-253B-64F47A49F9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480C09D9-C4C2-75A1-F4FC-8AE31C91D0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87474"/>
            <a:ext cx="7772400" cy="540060"/>
          </a:xfrm>
        </p:spPr>
        <p:txBody>
          <a:bodyPr>
            <a:normAutofit fontScale="90000"/>
          </a:bodyPr>
          <a:lstStyle/>
          <a:p>
            <a:r>
              <a:rPr lang="es-PE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Uso de GLP-1 establecido y emergente</a:t>
            </a:r>
          </a:p>
        </p:txBody>
      </p:sp>
      <p:sp>
        <p:nvSpPr>
          <p:cNvPr id="5" name="Line 8">
            <a:extLst>
              <a:ext uri="{FF2B5EF4-FFF2-40B4-BE49-F238E27FC236}">
                <a16:creationId xmlns:a16="http://schemas.microsoft.com/office/drawing/2014/main" id="{8AD2E8AE-2480-3086-07E5-2CBFCFA7780E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826" y="627460"/>
            <a:ext cx="8642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378"/>
            <a:endParaRPr lang="es-PE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4718D2F-867E-7B81-F1C9-B465B2AE9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212" y="853986"/>
            <a:ext cx="7315576" cy="343552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3743F668-EB5D-715D-85AF-4A846C234322}"/>
              </a:ext>
            </a:extLst>
          </p:cNvPr>
          <p:cNvSpPr txBox="1"/>
          <p:nvPr/>
        </p:nvSpPr>
        <p:spPr>
          <a:xfrm>
            <a:off x="2286000" y="443466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dirty="0">
                <a:latin typeface="Arial Narrow" panose="020B0606020202030204" pitchFamily="34" charset="0"/>
              </a:rPr>
              <a:t>Diabetes </a:t>
            </a:r>
            <a:r>
              <a:rPr lang="pt-BR" dirty="0" err="1">
                <a:latin typeface="Arial Narrow" panose="020B0606020202030204" pitchFamily="34" charset="0"/>
              </a:rPr>
              <a:t>Care</a:t>
            </a:r>
            <a:r>
              <a:rPr lang="pt-BR" dirty="0">
                <a:latin typeface="Arial Narrow" panose="020B0606020202030204" pitchFamily="34" charset="0"/>
              </a:rPr>
              <a:t>. 2024 </a:t>
            </a:r>
            <a:r>
              <a:rPr lang="pt-BR" dirty="0" err="1">
                <a:latin typeface="Arial Narrow" panose="020B0606020202030204" pitchFamily="34" charset="0"/>
              </a:rPr>
              <a:t>Nov</a:t>
            </a:r>
            <a:r>
              <a:rPr lang="pt-BR" dirty="0">
                <a:latin typeface="Arial Narrow" panose="020B0606020202030204" pitchFamily="34" charset="0"/>
              </a:rPr>
              <a:t> 1;47(11):1873-1888.</a:t>
            </a:r>
            <a:endParaRPr lang="es-E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633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59C300-A587-CD6A-97AD-BD41E6EAFE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2303C53C-EDF2-40CF-F9AE-DC50292CB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87474"/>
            <a:ext cx="7772400" cy="540060"/>
          </a:xfrm>
        </p:spPr>
        <p:txBody>
          <a:bodyPr>
            <a:normAutofit fontScale="90000"/>
          </a:bodyPr>
          <a:lstStyle/>
          <a:p>
            <a:r>
              <a:rPr lang="es-PE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Otros usos de AR-GLP1</a:t>
            </a:r>
          </a:p>
        </p:txBody>
      </p:sp>
      <p:sp>
        <p:nvSpPr>
          <p:cNvPr id="5" name="Line 8">
            <a:extLst>
              <a:ext uri="{FF2B5EF4-FFF2-40B4-BE49-F238E27FC236}">
                <a16:creationId xmlns:a16="http://schemas.microsoft.com/office/drawing/2014/main" id="{CE545FAA-6CE8-3498-1F9A-01BF3DE4031B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826" y="627460"/>
            <a:ext cx="8642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378"/>
            <a:endParaRPr lang="es-PE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AE4F9FE-2431-0577-F6B8-EE020847F7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165" y="820763"/>
            <a:ext cx="6229670" cy="9588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99E006A-E01D-75D7-6FAC-C3CEDCFCA2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890" y="2054198"/>
            <a:ext cx="7182219" cy="103510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0065419-5840-00EF-863C-6A3CDE6242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60" y="3267266"/>
            <a:ext cx="7884368" cy="16087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E9E92417-3327-9BFB-BC01-BF2139E7948C}"/>
              </a:ext>
            </a:extLst>
          </p:cNvPr>
          <p:cNvSpPr txBox="1"/>
          <p:nvPr/>
        </p:nvSpPr>
        <p:spPr>
          <a:xfrm>
            <a:off x="7236296" y="1338322"/>
            <a:ext cx="105189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Ene, 2025</a:t>
            </a:r>
            <a:endParaRPr lang="es-ES" dirty="0">
              <a:latin typeface="Arial Narrow" panose="020B0606020202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7ECCC88-5248-B6F6-2CCE-D720CE5AA10A}"/>
              </a:ext>
            </a:extLst>
          </p:cNvPr>
          <p:cNvSpPr txBox="1"/>
          <p:nvPr/>
        </p:nvSpPr>
        <p:spPr>
          <a:xfrm>
            <a:off x="7308304" y="2643758"/>
            <a:ext cx="104067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Feb, 2025</a:t>
            </a:r>
            <a:endParaRPr lang="es-ES" dirty="0">
              <a:latin typeface="Arial Narrow" panose="020B060602020203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23B6ACA-F4E7-8F69-B1D1-0DE77564198C}"/>
              </a:ext>
            </a:extLst>
          </p:cNvPr>
          <p:cNvSpPr txBox="1"/>
          <p:nvPr/>
        </p:nvSpPr>
        <p:spPr>
          <a:xfrm>
            <a:off x="7635786" y="4434666"/>
            <a:ext cx="105727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May, 2024</a:t>
            </a:r>
            <a:endParaRPr lang="es-E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6864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87474"/>
            <a:ext cx="7772400" cy="540060"/>
          </a:xfrm>
        </p:spPr>
        <p:txBody>
          <a:bodyPr>
            <a:normAutofit fontScale="90000"/>
          </a:bodyPr>
          <a:lstStyle/>
          <a:p>
            <a:r>
              <a:rPr lang="es-PE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Conclusiones</a:t>
            </a:r>
          </a:p>
        </p:txBody>
      </p:sp>
      <p:sp>
        <p:nvSpPr>
          <p:cNvPr id="8" name="2 Subtítulo"/>
          <p:cNvSpPr>
            <a:spLocks noGrp="1"/>
          </p:cNvSpPr>
          <p:nvPr>
            <p:ph type="subTitle" idx="1"/>
          </p:nvPr>
        </p:nvSpPr>
        <p:spPr>
          <a:xfrm>
            <a:off x="467544" y="789552"/>
            <a:ext cx="8136904" cy="3726487"/>
          </a:xfrm>
        </p:spPr>
        <p:txBody>
          <a:bodyPr>
            <a:normAutofit/>
          </a:bodyPr>
          <a:lstStyle/>
          <a:p>
            <a:pPr marL="342892" indent="-342892" algn="l">
              <a:buSzPct val="60000"/>
              <a:buFont typeface="Wingdings" panose="05000000000000000000" pitchFamily="2" charset="2"/>
              <a:buChar char="§"/>
            </a:pPr>
            <a:r>
              <a:rPr lang="es-ES" sz="1800" dirty="0">
                <a:solidFill>
                  <a:schemeClr val="tx1"/>
                </a:solidFill>
                <a:latin typeface="Arial Narrow" pitchFamily="34" charset="0"/>
              </a:rPr>
              <a:t>Las incretinas son medicamentos eficaces y seguros para el manejo de la diabetes y obesidad</a:t>
            </a:r>
          </a:p>
          <a:p>
            <a:pPr marL="342892" indent="-342892" algn="l">
              <a:buSzPct val="60000"/>
              <a:buFont typeface="Wingdings" panose="05000000000000000000" pitchFamily="2" charset="2"/>
              <a:buChar char="§"/>
            </a:pPr>
            <a:r>
              <a:rPr lang="es-ES" sz="1800" dirty="0">
                <a:solidFill>
                  <a:schemeClr val="tx1"/>
                </a:solidFill>
                <a:latin typeface="Arial Narrow" pitchFamily="34" charset="0"/>
              </a:rPr>
              <a:t>Posiblemente, en el futuro sean el tratamiento de elección en el manejo de MASLD</a:t>
            </a:r>
          </a:p>
          <a:p>
            <a:pPr marL="342892" indent="-342892" algn="l">
              <a:buSzPct val="60000"/>
              <a:buFont typeface="Wingdings" panose="05000000000000000000" pitchFamily="2" charset="2"/>
              <a:buChar char="§"/>
            </a:pPr>
            <a:r>
              <a:rPr lang="es-ES" sz="1800" dirty="0">
                <a:solidFill>
                  <a:schemeClr val="tx1"/>
                </a:solidFill>
                <a:latin typeface="Arial Narrow" pitchFamily="34" charset="0"/>
              </a:rPr>
              <a:t>Tirzepatida es efectiva para el tratamiento de la diabetes, obesidad, MASH y apnea obstructiva del sueño</a:t>
            </a:r>
          </a:p>
          <a:p>
            <a:pPr marL="342892" indent="-342892" algn="l">
              <a:buSzPct val="60000"/>
              <a:buFont typeface="Wingdings" panose="05000000000000000000" pitchFamily="2" charset="2"/>
              <a:buChar char="§"/>
            </a:pPr>
            <a:r>
              <a:rPr lang="es-ES" sz="1800" dirty="0">
                <a:solidFill>
                  <a:schemeClr val="tx1"/>
                </a:solidFill>
                <a:latin typeface="Arial Narrow" pitchFamily="34" charset="0"/>
              </a:rPr>
              <a:t>Hasta el momento, son seguros desde punto de vista CV</a:t>
            </a:r>
          </a:p>
          <a:p>
            <a:pPr marL="342892" indent="-342892" algn="l">
              <a:buSzPct val="60000"/>
              <a:buFont typeface="Wingdings" panose="05000000000000000000" pitchFamily="2" charset="2"/>
              <a:buChar char="§"/>
            </a:pPr>
            <a:r>
              <a:rPr lang="es-ES" sz="1800" dirty="0">
                <a:solidFill>
                  <a:schemeClr val="tx1"/>
                </a:solidFill>
                <a:latin typeface="Arial Narrow" pitchFamily="34" charset="0"/>
              </a:rPr>
              <a:t>En los próximos años, estarán disponibles nuevas incretinas que estimulan diversos receptores de manera simultánea (dos, tres)</a:t>
            </a:r>
          </a:p>
          <a:p>
            <a:pPr marL="342892" indent="-342892" algn="l">
              <a:buSzPct val="60000"/>
              <a:buFont typeface="Wingdings" panose="05000000000000000000" pitchFamily="2" charset="2"/>
              <a:buChar char="§"/>
            </a:pPr>
            <a:r>
              <a:rPr lang="es-ES" sz="1800" dirty="0">
                <a:solidFill>
                  <a:schemeClr val="tx1"/>
                </a:solidFill>
                <a:latin typeface="Arial Narrow" pitchFamily="34" charset="0"/>
              </a:rPr>
              <a:t>El futuro, ya está entre nosotros…</a:t>
            </a: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250826" y="627460"/>
            <a:ext cx="8642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378"/>
            <a:endParaRPr lang="es-PE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89417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FB5A64-5855-6E00-C0EA-0E88E4D1A5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05A7AB5A-82B8-0DAC-B298-18EDF5F986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87474"/>
            <a:ext cx="7772400" cy="540060"/>
          </a:xfrm>
        </p:spPr>
        <p:txBody>
          <a:bodyPr>
            <a:normAutofit fontScale="90000"/>
          </a:bodyPr>
          <a:lstStyle/>
          <a:p>
            <a:r>
              <a:rPr lang="es-PE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CagriSema</a:t>
            </a:r>
            <a:endParaRPr lang="es-PE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5" name="Line 8">
            <a:extLst>
              <a:ext uri="{FF2B5EF4-FFF2-40B4-BE49-F238E27FC236}">
                <a16:creationId xmlns:a16="http://schemas.microsoft.com/office/drawing/2014/main" id="{C194946E-BED4-973C-DB3D-207A2AAE51C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826" y="627460"/>
            <a:ext cx="8642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378"/>
            <a:endParaRPr lang="es-PE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D0D193B-3802-DB3A-6C24-6CB697687A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492" y="915566"/>
            <a:ext cx="8103016" cy="76838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7BF39F6-6DE3-21DE-ACDC-F775DE6968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43" y="1882739"/>
            <a:ext cx="8064914" cy="137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754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F1A625-F844-272A-4D97-15933F12E7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>
            <a:extLst>
              <a:ext uri="{FF2B5EF4-FFF2-40B4-BE49-F238E27FC236}">
                <a16:creationId xmlns:a16="http://schemas.microsoft.com/office/drawing/2014/main" id="{F9EB8B3E-F395-B54B-0E2E-F38A1D1A7B30}"/>
              </a:ext>
            </a:extLst>
          </p:cNvPr>
          <p:cNvSpPr/>
          <p:nvPr/>
        </p:nvSpPr>
        <p:spPr>
          <a:xfrm>
            <a:off x="1444335" y="98779"/>
            <a:ext cx="6263730" cy="491612"/>
          </a:xfrm>
          <a:prstGeom prst="rect">
            <a:avLst/>
          </a:prstGeom>
          <a:noFill/>
          <a:ln w="0">
            <a:noFill/>
          </a:ln>
          <a:effectLst/>
        </p:spPr>
        <p:txBody>
          <a:bodyPr anchor="ctr">
            <a:noAutofit/>
          </a:bodyPr>
          <a:lstStyle/>
          <a:p>
            <a:pPr algn="ctr" defTabSz="685783">
              <a:defRPr/>
            </a:pPr>
            <a:r>
              <a:rPr lang="es-PE" sz="2800" kern="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</a:rPr>
              <a:t>Desarrollo de los AR del GLP1</a:t>
            </a:r>
            <a:endParaRPr lang="es-PE" sz="2800" kern="0" spc="-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5" name="Line 8">
            <a:extLst>
              <a:ext uri="{FF2B5EF4-FFF2-40B4-BE49-F238E27FC236}">
                <a16:creationId xmlns:a16="http://schemas.microsoft.com/office/drawing/2014/main" id="{54E0412C-8B2D-09BB-4669-95E4386D70A2}"/>
              </a:ext>
            </a:extLst>
          </p:cNvPr>
          <p:cNvSpPr/>
          <p:nvPr/>
        </p:nvSpPr>
        <p:spPr>
          <a:xfrm flipV="1">
            <a:off x="236034" y="668135"/>
            <a:ext cx="8665650" cy="12960"/>
          </a:xfrm>
          <a:prstGeom prst="line">
            <a:avLst/>
          </a:prstGeom>
          <a:ln w="1905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s-ES" sz="135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F175C13-DC35-15CA-C73B-F0FF1F87AA40}"/>
              </a:ext>
            </a:extLst>
          </p:cNvPr>
          <p:cNvSpPr txBox="1"/>
          <p:nvPr/>
        </p:nvSpPr>
        <p:spPr>
          <a:xfrm>
            <a:off x="2286000" y="443466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dirty="0">
                <a:latin typeface="Arial Narrow" panose="020B0606020202030204" pitchFamily="34" charset="0"/>
              </a:rPr>
              <a:t>J Clin Invest. 2024 Jan 16;134(2):e175634.</a:t>
            </a:r>
            <a:endParaRPr lang="es-ES" dirty="0">
              <a:latin typeface="Arial Narrow" panose="020B0606020202030204" pitchFamily="34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6C549B55-46F6-629D-4834-B102F481C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915566"/>
            <a:ext cx="7661215" cy="182239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0753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EB5D1-79FD-42AA-D903-5ED63745FC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>
            <a:extLst>
              <a:ext uri="{FF2B5EF4-FFF2-40B4-BE49-F238E27FC236}">
                <a16:creationId xmlns:a16="http://schemas.microsoft.com/office/drawing/2014/main" id="{23968F32-3807-2EED-2D05-F70A151822FE}"/>
              </a:ext>
            </a:extLst>
          </p:cNvPr>
          <p:cNvSpPr/>
          <p:nvPr/>
        </p:nvSpPr>
        <p:spPr>
          <a:xfrm>
            <a:off x="1444335" y="98779"/>
            <a:ext cx="6263730" cy="491612"/>
          </a:xfrm>
          <a:prstGeom prst="rect">
            <a:avLst/>
          </a:prstGeom>
          <a:noFill/>
          <a:ln w="0">
            <a:noFill/>
          </a:ln>
          <a:effectLst/>
        </p:spPr>
        <p:txBody>
          <a:bodyPr anchor="ctr">
            <a:noAutofit/>
          </a:bodyPr>
          <a:lstStyle/>
          <a:p>
            <a:pPr algn="ctr" defTabSz="685783">
              <a:defRPr/>
            </a:pPr>
            <a:r>
              <a:rPr lang="es-PE" sz="2800" kern="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</a:rPr>
              <a:t>Efectos metabólicos del GLP1</a:t>
            </a:r>
            <a:endParaRPr lang="es-PE" sz="2800" kern="0" spc="-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5" name="Line 8">
            <a:extLst>
              <a:ext uri="{FF2B5EF4-FFF2-40B4-BE49-F238E27FC236}">
                <a16:creationId xmlns:a16="http://schemas.microsoft.com/office/drawing/2014/main" id="{F121A4AF-E575-D104-AC02-F0FE2C1DDDD4}"/>
              </a:ext>
            </a:extLst>
          </p:cNvPr>
          <p:cNvSpPr/>
          <p:nvPr/>
        </p:nvSpPr>
        <p:spPr>
          <a:xfrm flipV="1">
            <a:off x="236034" y="668135"/>
            <a:ext cx="8665650" cy="12960"/>
          </a:xfrm>
          <a:prstGeom prst="line">
            <a:avLst/>
          </a:prstGeom>
          <a:ln w="1905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s-ES" sz="135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A948579-8778-52A6-9896-269FD80EE15A}"/>
              </a:ext>
            </a:extLst>
          </p:cNvPr>
          <p:cNvSpPr txBox="1"/>
          <p:nvPr/>
        </p:nvSpPr>
        <p:spPr>
          <a:xfrm>
            <a:off x="2286000" y="443466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dirty="0">
                <a:latin typeface="Arial Narrow" panose="020B0606020202030204" pitchFamily="34" charset="0"/>
              </a:rPr>
              <a:t>Mol </a:t>
            </a:r>
            <a:r>
              <a:rPr lang="pt-BR" dirty="0" err="1">
                <a:latin typeface="Arial Narrow" panose="020B0606020202030204" pitchFamily="34" charset="0"/>
              </a:rPr>
              <a:t>Metab</a:t>
            </a:r>
            <a:r>
              <a:rPr lang="pt-BR" dirty="0">
                <a:latin typeface="Arial Narrow" panose="020B0606020202030204" pitchFamily="34" charset="0"/>
              </a:rPr>
              <a:t>. 2019 Dec;30:72-130.</a:t>
            </a:r>
            <a:endParaRPr lang="es-ES" dirty="0">
              <a:latin typeface="Arial Narrow" panose="020B060602020203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3D569E4-D8AE-886F-8EF4-53290CC69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771550"/>
            <a:ext cx="3561422" cy="3552359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7F7B3DBA-33D9-023D-052E-4CA2D99938B2}"/>
              </a:ext>
            </a:extLst>
          </p:cNvPr>
          <p:cNvSpPr/>
          <p:nvPr/>
        </p:nvSpPr>
        <p:spPr>
          <a:xfrm>
            <a:off x="2771800" y="1491630"/>
            <a:ext cx="720080" cy="792088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1166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200AF8-B1B5-EBDC-A116-B25D08CAA9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>
            <a:extLst>
              <a:ext uri="{FF2B5EF4-FFF2-40B4-BE49-F238E27FC236}">
                <a16:creationId xmlns:a16="http://schemas.microsoft.com/office/drawing/2014/main" id="{EB7B4AEB-4DF8-BF27-9964-CA4E429D3BC1}"/>
              </a:ext>
            </a:extLst>
          </p:cNvPr>
          <p:cNvSpPr/>
          <p:nvPr/>
        </p:nvSpPr>
        <p:spPr>
          <a:xfrm>
            <a:off x="1444335" y="98779"/>
            <a:ext cx="6263730" cy="491612"/>
          </a:xfrm>
          <a:prstGeom prst="rect">
            <a:avLst/>
          </a:prstGeom>
          <a:noFill/>
          <a:ln w="0">
            <a:noFill/>
          </a:ln>
          <a:effectLst/>
        </p:spPr>
        <p:txBody>
          <a:bodyPr anchor="ctr">
            <a:noAutofit/>
          </a:bodyPr>
          <a:lstStyle/>
          <a:p>
            <a:pPr algn="ctr" defTabSz="685783">
              <a:defRPr/>
            </a:pPr>
            <a:r>
              <a:rPr lang="es-PE" sz="2800" kern="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</a:rPr>
              <a:t>Tipos de AR del GLP1</a:t>
            </a:r>
            <a:endParaRPr lang="es-PE" sz="2800" kern="0" spc="-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5" name="Line 8">
            <a:extLst>
              <a:ext uri="{FF2B5EF4-FFF2-40B4-BE49-F238E27FC236}">
                <a16:creationId xmlns:a16="http://schemas.microsoft.com/office/drawing/2014/main" id="{B227C6DC-143D-1A88-9036-3B704FD86753}"/>
              </a:ext>
            </a:extLst>
          </p:cNvPr>
          <p:cNvSpPr/>
          <p:nvPr/>
        </p:nvSpPr>
        <p:spPr>
          <a:xfrm flipV="1">
            <a:off x="236034" y="668135"/>
            <a:ext cx="8665650" cy="12960"/>
          </a:xfrm>
          <a:prstGeom prst="line">
            <a:avLst/>
          </a:prstGeom>
          <a:ln w="1905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s-ES" sz="135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3347A54-AE29-7A33-BA78-9A18735A52D2}"/>
              </a:ext>
            </a:extLst>
          </p:cNvPr>
          <p:cNvSpPr txBox="1"/>
          <p:nvPr/>
        </p:nvSpPr>
        <p:spPr>
          <a:xfrm>
            <a:off x="2286000" y="443466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dirty="0" err="1">
                <a:latin typeface="Arial Narrow" panose="020B0606020202030204" pitchFamily="34" charset="0"/>
              </a:rPr>
              <a:t>Diabetologia</a:t>
            </a:r>
            <a:r>
              <a:rPr lang="pt-BR" dirty="0">
                <a:latin typeface="Arial Narrow" panose="020B0606020202030204" pitchFamily="34" charset="0"/>
              </a:rPr>
              <a:t>. 2023 Oct;66(10):1796-1808.</a:t>
            </a:r>
            <a:endParaRPr lang="es-ES" dirty="0">
              <a:latin typeface="Arial Narrow" panose="020B060602020203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2EF2054-4CF1-945B-03AA-465F6322C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774" y="742856"/>
            <a:ext cx="4902452" cy="3657788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157CCAF8-D8CD-E49C-1581-5AEB59103D65}"/>
              </a:ext>
            </a:extLst>
          </p:cNvPr>
          <p:cNvSpPr/>
          <p:nvPr/>
        </p:nvSpPr>
        <p:spPr>
          <a:xfrm>
            <a:off x="3635896" y="843558"/>
            <a:ext cx="2160240" cy="432048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1247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>
            <a:extLst>
              <a:ext uri="{FF2B5EF4-FFF2-40B4-BE49-F238E27FC236}">
                <a16:creationId xmlns:a16="http://schemas.microsoft.com/office/drawing/2014/main" id="{637104C4-C771-7D10-C066-EB4C459EF66C}"/>
              </a:ext>
            </a:extLst>
          </p:cNvPr>
          <p:cNvSpPr/>
          <p:nvPr/>
        </p:nvSpPr>
        <p:spPr>
          <a:xfrm>
            <a:off x="1444335" y="98779"/>
            <a:ext cx="6263730" cy="491612"/>
          </a:xfrm>
          <a:prstGeom prst="rect">
            <a:avLst/>
          </a:prstGeom>
          <a:noFill/>
          <a:ln w="0">
            <a:noFill/>
          </a:ln>
          <a:effectLst/>
        </p:spPr>
        <p:txBody>
          <a:bodyPr anchor="ctr">
            <a:noAutofit/>
          </a:bodyPr>
          <a:lstStyle/>
          <a:p>
            <a:pPr algn="ctr" defTabSz="685783">
              <a:defRPr/>
            </a:pPr>
            <a:r>
              <a:rPr lang="es-PE" sz="2800" kern="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</a:rPr>
              <a:t>Agenda</a:t>
            </a:r>
            <a:endParaRPr lang="es-PE" sz="2800" kern="0" spc="-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5" name="Line 8">
            <a:extLst>
              <a:ext uri="{FF2B5EF4-FFF2-40B4-BE49-F238E27FC236}">
                <a16:creationId xmlns:a16="http://schemas.microsoft.com/office/drawing/2014/main" id="{2C50A30A-9007-919E-EEB9-8F5FBC4E78BC}"/>
              </a:ext>
            </a:extLst>
          </p:cNvPr>
          <p:cNvSpPr/>
          <p:nvPr/>
        </p:nvSpPr>
        <p:spPr>
          <a:xfrm flipV="1">
            <a:off x="236034" y="668135"/>
            <a:ext cx="8665650" cy="12960"/>
          </a:xfrm>
          <a:prstGeom prst="line">
            <a:avLst/>
          </a:prstGeom>
          <a:ln w="1905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s-ES" sz="1350"/>
          </a:p>
        </p:txBody>
      </p:sp>
      <p:sp>
        <p:nvSpPr>
          <p:cNvPr id="6" name="2 Subtítulo">
            <a:extLst>
              <a:ext uri="{FF2B5EF4-FFF2-40B4-BE49-F238E27FC236}">
                <a16:creationId xmlns:a16="http://schemas.microsoft.com/office/drawing/2014/main" id="{D8E9814F-BB7B-3412-CF92-19971704D8FB}"/>
              </a:ext>
            </a:extLst>
          </p:cNvPr>
          <p:cNvSpPr/>
          <p:nvPr/>
        </p:nvSpPr>
        <p:spPr>
          <a:xfrm>
            <a:off x="794070" y="913844"/>
            <a:ext cx="7554870" cy="381814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1300" tIns="25650" rIns="51300" bIns="25650" anchor="t">
            <a:noAutofit/>
          </a:bodyPr>
          <a:lstStyle/>
          <a:p>
            <a:pPr marL="257033" indent="-257033">
              <a:lnSpc>
                <a:spcPct val="90000"/>
              </a:lnSpc>
              <a:spcBef>
                <a:spcPts val="563"/>
              </a:spcBef>
              <a:buClr>
                <a:srgbClr val="000000"/>
              </a:buClr>
              <a:buSzPct val="60000"/>
              <a:buFont typeface="Wingdings" charset="2"/>
              <a:buChar char=""/>
            </a:pPr>
            <a:r>
              <a:rPr lang="es-ES" sz="2000" spc="-1" dirty="0">
                <a:solidFill>
                  <a:srgbClr val="000000"/>
                </a:solidFill>
                <a:latin typeface="Arial Narrow" panose="020B0606020202030204" pitchFamily="34" charset="0"/>
              </a:rPr>
              <a:t>Uso en el tratamiento de la obesidad…</a:t>
            </a:r>
          </a:p>
          <a:p>
            <a:pPr marL="257033" indent="-257033">
              <a:lnSpc>
                <a:spcPct val="90000"/>
              </a:lnSpc>
              <a:spcBef>
                <a:spcPts val="563"/>
              </a:spcBef>
              <a:buClr>
                <a:srgbClr val="000000"/>
              </a:buClr>
              <a:buSzPct val="60000"/>
              <a:buFont typeface="Wingdings" charset="2"/>
              <a:buChar char=""/>
            </a:pPr>
            <a:endParaRPr lang="es-PE" sz="2000" spc="-1" dirty="0"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spcBef>
                <a:spcPts val="563"/>
              </a:spcBef>
              <a:tabLst>
                <a:tab pos="0" algn="l"/>
              </a:tabLst>
            </a:pPr>
            <a:endParaRPr lang="es-P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7273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482"/>
            <a:ext cx="7772400" cy="540060"/>
          </a:xfrm>
        </p:spPr>
        <p:txBody>
          <a:bodyPr>
            <a:noAutofit/>
          </a:bodyPr>
          <a:lstStyle/>
          <a:p>
            <a:r>
              <a:rPr lang="es-P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Estudio SCALE Obesidad y prediabetes (N= 3731)</a:t>
            </a: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250827" y="771550"/>
            <a:ext cx="8642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2" tIns="45716" rIns="91432" bIns="45716"/>
          <a:lstStyle/>
          <a:p>
            <a:endParaRPr lang="es-PE" dirty="0"/>
          </a:p>
        </p:txBody>
      </p:sp>
      <p:sp>
        <p:nvSpPr>
          <p:cNvPr id="6" name="3 CuadroTexto"/>
          <p:cNvSpPr txBox="1"/>
          <p:nvPr/>
        </p:nvSpPr>
        <p:spPr>
          <a:xfrm>
            <a:off x="1600865" y="793036"/>
            <a:ext cx="59699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600" dirty="0">
                <a:latin typeface="Arial Narrow" pitchFamily="34" charset="0"/>
              </a:rPr>
              <a:t>Edad= 45.1, Femenino= 78.5%, Peso= 106, IMC= 38.3, Prediabetes= 61.2%</a:t>
            </a:r>
          </a:p>
        </p:txBody>
      </p:sp>
      <p:sp>
        <p:nvSpPr>
          <p:cNvPr id="4" name="3 Rectángulo"/>
          <p:cNvSpPr/>
          <p:nvPr/>
        </p:nvSpPr>
        <p:spPr>
          <a:xfrm>
            <a:off x="2843808" y="4434666"/>
            <a:ext cx="34842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dirty="0">
                <a:latin typeface="Arial Narrow" pitchFamily="34" charset="0"/>
              </a:rPr>
              <a:t>N Engl J </a:t>
            </a:r>
            <a:r>
              <a:rPr lang="es-PE" dirty="0" err="1">
                <a:latin typeface="Arial Narrow" pitchFamily="34" charset="0"/>
              </a:rPr>
              <a:t>Med</a:t>
            </a:r>
            <a:r>
              <a:rPr lang="es-PE" dirty="0">
                <a:latin typeface="Arial Narrow" pitchFamily="34" charset="0"/>
              </a:rPr>
              <a:t>. 2015 Jul 2;373(1):11-22.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49785"/>
            <a:ext cx="4392488" cy="2906141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63638"/>
            <a:ext cx="3530329" cy="2088232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36897A0C-AB25-DB8F-BFB5-EB1BB9E43017}"/>
              </a:ext>
            </a:extLst>
          </p:cNvPr>
          <p:cNvSpPr/>
          <p:nvPr/>
        </p:nvSpPr>
        <p:spPr>
          <a:xfrm>
            <a:off x="7570769" y="2643758"/>
            <a:ext cx="720080" cy="792088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1872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29F07A-43E9-D05D-080C-650BC3A76A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758548CA-8AB4-D7CC-C535-CBFDEE5D3A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59482"/>
            <a:ext cx="7772400" cy="540060"/>
          </a:xfrm>
        </p:spPr>
        <p:txBody>
          <a:bodyPr>
            <a:noAutofit/>
          </a:bodyPr>
          <a:lstStyle/>
          <a:p>
            <a:r>
              <a:rPr lang="es-P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Estudio SCALE Obesidad y prediabetes (N= 3731)</a:t>
            </a:r>
          </a:p>
        </p:txBody>
      </p:sp>
      <p:sp>
        <p:nvSpPr>
          <p:cNvPr id="5" name="Line 8">
            <a:extLst>
              <a:ext uri="{FF2B5EF4-FFF2-40B4-BE49-F238E27FC236}">
                <a16:creationId xmlns:a16="http://schemas.microsoft.com/office/drawing/2014/main" id="{46422D1D-9A14-7336-1903-2D8D3B4230AC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827" y="771550"/>
            <a:ext cx="8642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2" tIns="45716" rIns="91432" bIns="45716"/>
          <a:lstStyle/>
          <a:p>
            <a:endParaRPr lang="es-PE" dirty="0"/>
          </a:p>
        </p:txBody>
      </p:sp>
      <p:sp>
        <p:nvSpPr>
          <p:cNvPr id="6" name="3 CuadroTexto">
            <a:extLst>
              <a:ext uri="{FF2B5EF4-FFF2-40B4-BE49-F238E27FC236}">
                <a16:creationId xmlns:a16="http://schemas.microsoft.com/office/drawing/2014/main" id="{3FE8DAB8-F197-C6AC-20CE-418A704776A8}"/>
              </a:ext>
            </a:extLst>
          </p:cNvPr>
          <p:cNvSpPr txBox="1"/>
          <p:nvPr/>
        </p:nvSpPr>
        <p:spPr>
          <a:xfrm>
            <a:off x="1600865" y="793036"/>
            <a:ext cx="59699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600" dirty="0">
                <a:latin typeface="Arial Narrow" pitchFamily="34" charset="0"/>
              </a:rPr>
              <a:t>Edad= 45.1, Femenino= 78.5%, Peso= 106, IMC= 38.3, Prediabetes= 61.2%</a:t>
            </a:r>
          </a:p>
        </p:txBody>
      </p:sp>
      <p:sp>
        <p:nvSpPr>
          <p:cNvPr id="4" name="3 Rectángulo">
            <a:extLst>
              <a:ext uri="{FF2B5EF4-FFF2-40B4-BE49-F238E27FC236}">
                <a16:creationId xmlns:a16="http://schemas.microsoft.com/office/drawing/2014/main" id="{4225A456-BC20-F95D-9499-7A56A6D0F7A2}"/>
              </a:ext>
            </a:extLst>
          </p:cNvPr>
          <p:cNvSpPr/>
          <p:nvPr/>
        </p:nvSpPr>
        <p:spPr>
          <a:xfrm>
            <a:off x="2843808" y="4434666"/>
            <a:ext cx="34842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dirty="0">
                <a:latin typeface="Arial Narrow" pitchFamily="34" charset="0"/>
              </a:rPr>
              <a:t>N Engl J </a:t>
            </a:r>
            <a:r>
              <a:rPr lang="es-PE" dirty="0" err="1">
                <a:latin typeface="Arial Narrow" pitchFamily="34" charset="0"/>
              </a:rPr>
              <a:t>Med</a:t>
            </a:r>
            <a:r>
              <a:rPr lang="es-PE" dirty="0">
                <a:latin typeface="Arial Narrow" pitchFamily="34" charset="0"/>
              </a:rPr>
              <a:t>. 2015 Jul 2;373(1):11-22.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0A2A69B-A69C-1AF6-39B7-AC7DB64420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252" y="1347614"/>
            <a:ext cx="6885132" cy="273630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0252984D-0698-DA0A-CF96-3A236DE5F69F}"/>
              </a:ext>
            </a:extLst>
          </p:cNvPr>
          <p:cNvSpPr/>
          <p:nvPr/>
        </p:nvSpPr>
        <p:spPr>
          <a:xfrm>
            <a:off x="7210729" y="2283718"/>
            <a:ext cx="720080" cy="1152128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54150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16865</TotalTime>
  <Words>1161</Words>
  <Application>Microsoft Office PowerPoint</Application>
  <PresentationFormat>Presentación en pantalla (16:9)</PresentationFormat>
  <Paragraphs>143</Paragraphs>
  <Slides>38</Slides>
  <Notes>25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38</vt:i4>
      </vt:variant>
    </vt:vector>
  </HeadingPairs>
  <TitlesOfParts>
    <vt:vector size="46" baseType="lpstr">
      <vt:lpstr>Aptos</vt:lpstr>
      <vt:lpstr>Aptos Display</vt:lpstr>
      <vt:lpstr>Arial</vt:lpstr>
      <vt:lpstr>Arial Narrow</vt:lpstr>
      <vt:lpstr>Calibri</vt:lpstr>
      <vt:lpstr>Wingdings</vt:lpstr>
      <vt:lpstr>Tema de Office</vt:lpstr>
      <vt:lpstr>1_Tema de Office</vt:lpstr>
      <vt:lpstr>VI Curso Internacional y XLVI Curso de Terapéutica y Prevención en Medicina Sociedad Peruana de Medicina Interna  Eficacia y seguridad de los análogos de GLP-1 en el manejo de la obesidad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Estudio SCALE Obesidad y prediabetes (N= 3731)</vt:lpstr>
      <vt:lpstr>Estudio SCALE Obesidad y prediabetes (N= 3731)</vt:lpstr>
      <vt:lpstr>Estudio SCALE Obesidad y prediabetes (N= 3731)</vt:lpstr>
      <vt:lpstr>Liraglutida y ejercicio (N= 195)</vt:lpstr>
      <vt:lpstr>Liraglutida y ejercicio (N= 195)</vt:lpstr>
      <vt:lpstr>Estudio STEP-1 (Semaglutida en obesidad; N= 1961)</vt:lpstr>
      <vt:lpstr>Estudio SUSTAIN-6 (N= 3297)</vt:lpstr>
      <vt:lpstr>Presentación de PowerPoint</vt:lpstr>
      <vt:lpstr>Tirzepatide: agonista dual GLP-1/GIP</vt:lpstr>
      <vt:lpstr>Tirzepatide: agonista dual GLP-1/GIP</vt:lpstr>
      <vt:lpstr>Tirzepatida en obesidad (sin DM2)</vt:lpstr>
      <vt:lpstr>Tirzepatida en obesidad (sin DM2)</vt:lpstr>
      <vt:lpstr>Tirzepatida en obesidad con DM2</vt:lpstr>
      <vt:lpstr>Eficacia de Tirzepatida a largo plazo - obesidad</vt:lpstr>
      <vt:lpstr>Tirzepatida vs Semaglutida - obesidad</vt:lpstr>
      <vt:lpstr>Metaanálisis – Tirzepatida vs Semaglutida (Peso)</vt:lpstr>
      <vt:lpstr>Presentación de PowerPoint</vt:lpstr>
      <vt:lpstr>Tirzepatida en apnea obstructiva del sueño</vt:lpstr>
      <vt:lpstr>Tirzepatida en MASH (esteatohepatitis)</vt:lpstr>
      <vt:lpstr>Tirzepatida en MASH (esteatohepatitis)</vt:lpstr>
      <vt:lpstr>Presentación de PowerPoint</vt:lpstr>
      <vt:lpstr>Estudio FLOW (N= 3533)</vt:lpstr>
      <vt:lpstr>Estudio STEP-HFpEF (N= 529)</vt:lpstr>
      <vt:lpstr>Presentación de PowerPoint</vt:lpstr>
      <vt:lpstr>Survodutida en DM2 (N= 413)</vt:lpstr>
      <vt:lpstr>Presentación de PowerPoint</vt:lpstr>
      <vt:lpstr>Presentación de PowerPoint</vt:lpstr>
      <vt:lpstr>Uso de GLP-1 establecido y emergente</vt:lpstr>
      <vt:lpstr>Otros usos de AR-GLP1</vt:lpstr>
      <vt:lpstr>Conclusiones</vt:lpstr>
      <vt:lpstr>CagriSema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Iniciando insulina en la diabetes tipo 2, ¿por qué?</dc:title>
  <dc:creator>miguelpinto72@outlook.com</dc:creator>
  <cp:lastModifiedBy>David Urquizo</cp:lastModifiedBy>
  <cp:revision>647</cp:revision>
  <dcterms:created xsi:type="dcterms:W3CDTF">2015-10-21T22:58:03Z</dcterms:created>
  <dcterms:modified xsi:type="dcterms:W3CDTF">2025-03-26T03:54:09Z</dcterms:modified>
</cp:coreProperties>
</file>