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892" r:id="rId3"/>
    <p:sldId id="313" r:id="rId4"/>
    <p:sldId id="874" r:id="rId5"/>
    <p:sldId id="873" r:id="rId6"/>
    <p:sldId id="875" r:id="rId7"/>
    <p:sldId id="802" r:id="rId8"/>
    <p:sldId id="821" r:id="rId9"/>
    <p:sldId id="841" r:id="rId10"/>
    <p:sldId id="822" r:id="rId11"/>
    <p:sldId id="819" r:id="rId12"/>
    <p:sldId id="876" r:id="rId13"/>
    <p:sldId id="842" r:id="rId14"/>
    <p:sldId id="893" r:id="rId15"/>
    <p:sldId id="894" r:id="rId16"/>
    <p:sldId id="877" r:id="rId17"/>
    <p:sldId id="814" r:id="rId18"/>
    <p:sldId id="815" r:id="rId19"/>
    <p:sldId id="817" r:id="rId20"/>
    <p:sldId id="818" r:id="rId21"/>
    <p:sldId id="878" r:id="rId22"/>
    <p:sldId id="826" r:id="rId23"/>
    <p:sldId id="844" r:id="rId24"/>
    <p:sldId id="828" r:id="rId25"/>
    <p:sldId id="830" r:id="rId26"/>
    <p:sldId id="831" r:id="rId27"/>
    <p:sldId id="896" r:id="rId28"/>
    <p:sldId id="897" r:id="rId29"/>
    <p:sldId id="898" r:id="rId30"/>
    <p:sldId id="899" r:id="rId31"/>
    <p:sldId id="900" r:id="rId32"/>
    <p:sldId id="901" r:id="rId33"/>
    <p:sldId id="902" r:id="rId34"/>
    <p:sldId id="903" r:id="rId35"/>
    <p:sldId id="904" r:id="rId36"/>
    <p:sldId id="905" r:id="rId37"/>
    <p:sldId id="907" r:id="rId38"/>
    <p:sldId id="908" r:id="rId39"/>
    <p:sldId id="909" r:id="rId40"/>
    <p:sldId id="910" r:id="rId41"/>
    <p:sldId id="911" r:id="rId42"/>
    <p:sldId id="912" r:id="rId43"/>
    <p:sldId id="913" r:id="rId44"/>
    <p:sldId id="914" r:id="rId45"/>
    <p:sldId id="915" r:id="rId46"/>
    <p:sldId id="916" r:id="rId47"/>
    <p:sldId id="917" r:id="rId48"/>
    <p:sldId id="918" r:id="rId49"/>
    <p:sldId id="919" r:id="rId50"/>
    <p:sldId id="895" r:id="rId51"/>
    <p:sldId id="879" r:id="rId52"/>
    <p:sldId id="881" r:id="rId53"/>
    <p:sldId id="882" r:id="rId54"/>
    <p:sldId id="883" r:id="rId55"/>
    <p:sldId id="884" r:id="rId56"/>
    <p:sldId id="885" r:id="rId57"/>
    <p:sldId id="886" r:id="rId58"/>
    <p:sldId id="887" r:id="rId59"/>
    <p:sldId id="888" r:id="rId60"/>
    <p:sldId id="889" r:id="rId61"/>
    <p:sldId id="920" r:id="rId62"/>
    <p:sldId id="680" r:id="rId6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3906021-10C4-45BE-BFE5-0954F5FC58A7}">
          <p14:sldIdLst>
            <p14:sldId id="256"/>
            <p14:sldId id="892"/>
            <p14:sldId id="313"/>
            <p14:sldId id="874"/>
            <p14:sldId id="873"/>
            <p14:sldId id="875"/>
            <p14:sldId id="802"/>
            <p14:sldId id="821"/>
            <p14:sldId id="841"/>
            <p14:sldId id="822"/>
            <p14:sldId id="819"/>
            <p14:sldId id="876"/>
            <p14:sldId id="842"/>
            <p14:sldId id="893"/>
            <p14:sldId id="894"/>
            <p14:sldId id="877"/>
            <p14:sldId id="814"/>
            <p14:sldId id="815"/>
            <p14:sldId id="817"/>
            <p14:sldId id="818"/>
            <p14:sldId id="878"/>
            <p14:sldId id="826"/>
            <p14:sldId id="844"/>
            <p14:sldId id="828"/>
            <p14:sldId id="830"/>
            <p14:sldId id="831"/>
            <p14:sldId id="896"/>
            <p14:sldId id="897"/>
            <p14:sldId id="898"/>
            <p14:sldId id="899"/>
            <p14:sldId id="900"/>
            <p14:sldId id="901"/>
            <p14:sldId id="902"/>
            <p14:sldId id="903"/>
            <p14:sldId id="904"/>
            <p14:sldId id="905"/>
            <p14:sldId id="907"/>
            <p14:sldId id="908"/>
            <p14:sldId id="909"/>
            <p14:sldId id="910"/>
            <p14:sldId id="911"/>
            <p14:sldId id="912"/>
            <p14:sldId id="913"/>
            <p14:sldId id="914"/>
            <p14:sldId id="915"/>
            <p14:sldId id="916"/>
            <p14:sldId id="917"/>
            <p14:sldId id="918"/>
            <p14:sldId id="919"/>
            <p14:sldId id="895"/>
            <p14:sldId id="879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920"/>
          </p14:sldIdLst>
        </p14:section>
        <p14:section name="Sección sin título" id="{2A73534B-46A1-490C-937B-95B196231761}">
          <p14:sldIdLst>
            <p14:sldId id="6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96" d="100"/>
          <a:sy n="96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Fragilidad según velocidad de la marcha  en adultos mayores de SMP (n=446)</a:t>
            </a:r>
          </a:p>
        </c:rich>
      </c:tx>
      <c:layout>
        <c:manualLayout>
          <c:xMode val="edge"/>
          <c:yMode val="edge"/>
          <c:x val="0.19739736772542515"/>
          <c:y val="6.296723210178940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Hoja4!$B$107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5D4D-4F67-824B-CC37B7CE10D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5D4D-4F67-824B-CC37B7CE10DD}"/>
              </c:ext>
            </c:extLst>
          </c:dPt>
          <c:cat>
            <c:strRef>
              <c:f>Hoja4!$A$108:$A$110</c:f>
              <c:strCache>
                <c:ptCount val="3"/>
                <c:pt idx="0">
                  <c:v>Frágil </c:v>
                </c:pt>
                <c:pt idx="1">
                  <c:v>Pre frágil </c:v>
                </c:pt>
                <c:pt idx="2">
                  <c:v>Robusto </c:v>
                </c:pt>
              </c:strCache>
            </c:strRef>
          </c:cat>
          <c:val>
            <c:numRef>
              <c:f>Hoja4!$B$108:$B$110</c:f>
              <c:numCache>
                <c:formatCode>0%</c:formatCode>
                <c:ptCount val="3"/>
                <c:pt idx="0">
                  <c:v>0.16</c:v>
                </c:pt>
                <c:pt idx="1">
                  <c:v>0.47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4D-4F67-824B-CC37B7CE1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484160"/>
        <c:axId val="49485696"/>
      </c:barChart>
      <c:catAx>
        <c:axId val="4948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485696"/>
        <c:crosses val="autoZero"/>
        <c:auto val="1"/>
        <c:lblAlgn val="ctr"/>
        <c:lblOffset val="100"/>
        <c:noMultiLvlLbl val="0"/>
      </c:catAx>
      <c:valAx>
        <c:axId val="4948569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94841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tx1"/>
          </a:solidFill>
        </a:defRPr>
      </a:pPr>
      <a:endParaRPr lang="es-PE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FF4B9-2D97-43DC-B9F7-D2DA7EB04312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9E4809-1350-4AA8-860E-80FFF70ECCA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Prevenir enfermedades </a:t>
          </a:r>
          <a:r>
            <a:rPr lang="es-ES" b="1" dirty="0" err="1">
              <a:solidFill>
                <a:schemeClr val="tx1"/>
              </a:solidFill>
            </a:rPr>
            <a:t>inf</a:t>
          </a:r>
          <a:r>
            <a:rPr lang="es-ES" b="1" dirty="0">
              <a:solidFill>
                <a:schemeClr val="tx1"/>
              </a:solidFill>
            </a:rPr>
            <a:t> y prevenir resultados adversos post infección</a:t>
          </a:r>
        </a:p>
      </dgm:t>
    </dgm:pt>
    <dgm:pt modelId="{E13057FD-E997-4D85-9A0B-AD4F7260DB88}" type="parTrans" cxnId="{0E3A7494-1DAC-484D-8182-CB8AD123E71C}">
      <dgm:prSet/>
      <dgm:spPr/>
      <dgm:t>
        <a:bodyPr/>
        <a:lstStyle/>
        <a:p>
          <a:endParaRPr lang="es-ES"/>
        </a:p>
      </dgm:t>
    </dgm:pt>
    <dgm:pt modelId="{E3B4046C-C28A-461D-84E6-FD735866CACF}" type="sibTrans" cxnId="{0E3A7494-1DAC-484D-8182-CB8AD123E71C}">
      <dgm:prSet/>
      <dgm:spPr/>
      <dgm:t>
        <a:bodyPr/>
        <a:lstStyle/>
        <a:p>
          <a:endParaRPr lang="es-ES"/>
        </a:p>
      </dgm:t>
    </dgm:pt>
    <dgm:pt modelId="{BD83D7BB-B169-4902-A89C-6E00821B646B}">
      <dgm:prSet phldrT="[Texto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dirty="0"/>
        </a:p>
      </dgm:t>
    </dgm:pt>
    <dgm:pt modelId="{E72AB465-A888-4167-B249-0A1FDC933F19}" type="parTrans" cxnId="{049AA3EF-C553-492E-BBB0-9378028B807C}">
      <dgm:prSet/>
      <dgm:spPr/>
      <dgm:t>
        <a:bodyPr/>
        <a:lstStyle/>
        <a:p>
          <a:endParaRPr lang="es-ES"/>
        </a:p>
      </dgm:t>
    </dgm:pt>
    <dgm:pt modelId="{EDC3582D-DC2B-4246-BCA0-7728B9FF0BB7}" type="sibTrans" cxnId="{049AA3EF-C553-492E-BBB0-9378028B807C}">
      <dgm:prSet/>
      <dgm:spPr/>
      <dgm:t>
        <a:bodyPr/>
        <a:lstStyle/>
        <a:p>
          <a:endParaRPr lang="es-ES"/>
        </a:p>
      </dgm:t>
    </dgm:pt>
    <dgm:pt modelId="{232B038B-8689-447E-B7AA-E14E7A27C7B3}">
      <dgm:prSet phldrT="[Texto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s-ES" dirty="0"/>
        </a:p>
      </dgm:t>
    </dgm:pt>
    <dgm:pt modelId="{56D814B1-639F-4BFD-A2D3-7527C1EDBC4C}" type="parTrans" cxnId="{68D01864-D1DC-474A-820B-EF9A450F444C}">
      <dgm:prSet/>
      <dgm:spPr/>
      <dgm:t>
        <a:bodyPr/>
        <a:lstStyle/>
        <a:p>
          <a:endParaRPr lang="es-ES"/>
        </a:p>
      </dgm:t>
    </dgm:pt>
    <dgm:pt modelId="{323211F0-E615-488D-B5D5-AE0131774836}" type="sibTrans" cxnId="{68D01864-D1DC-474A-820B-EF9A450F444C}">
      <dgm:prSet/>
      <dgm:spPr/>
      <dgm:t>
        <a:bodyPr/>
        <a:lstStyle/>
        <a:p>
          <a:endParaRPr lang="es-ES"/>
        </a:p>
      </dgm:t>
    </dgm:pt>
    <dgm:pt modelId="{61AD2D91-3326-4C66-BF08-86344E487C8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Prevenir dependencia funcional</a:t>
          </a:r>
        </a:p>
      </dgm:t>
    </dgm:pt>
    <dgm:pt modelId="{14DAEA4D-C9E9-4245-BD91-0E1F8A1B35AA}" type="parTrans" cxnId="{D8739335-11C5-41EC-9C44-7DA3F50480D0}">
      <dgm:prSet/>
      <dgm:spPr/>
      <dgm:t>
        <a:bodyPr/>
        <a:lstStyle/>
        <a:p>
          <a:endParaRPr lang="es-ES"/>
        </a:p>
      </dgm:t>
    </dgm:pt>
    <dgm:pt modelId="{0EB2141A-5CC6-43AD-99A8-2BDAF0B1B792}" type="sibTrans" cxnId="{D8739335-11C5-41EC-9C44-7DA3F50480D0}">
      <dgm:prSet/>
      <dgm:spPr/>
      <dgm:t>
        <a:bodyPr/>
        <a:lstStyle/>
        <a:p>
          <a:endParaRPr lang="es-ES"/>
        </a:p>
      </dgm:t>
    </dgm:pt>
    <dgm:pt modelId="{0421C239-65D6-4B52-A851-63244189E268}">
      <dgm:prSet phldrT="[Texto]" phldr="1"/>
      <dgm:spPr/>
      <dgm:t>
        <a:bodyPr/>
        <a:lstStyle/>
        <a:p>
          <a:endParaRPr lang="es-ES"/>
        </a:p>
      </dgm:t>
    </dgm:pt>
    <dgm:pt modelId="{C55BBF1D-B8B1-4CCB-B184-D40DE818D86B}" type="parTrans" cxnId="{70FAB1F7-EF50-412E-8FD8-1BBD85856CD7}">
      <dgm:prSet/>
      <dgm:spPr/>
      <dgm:t>
        <a:bodyPr/>
        <a:lstStyle/>
        <a:p>
          <a:endParaRPr lang="es-ES"/>
        </a:p>
      </dgm:t>
    </dgm:pt>
    <dgm:pt modelId="{9214723E-A0CD-48D0-891E-CF023C1000CF}" type="sibTrans" cxnId="{70FAB1F7-EF50-412E-8FD8-1BBD85856CD7}">
      <dgm:prSet/>
      <dgm:spPr/>
      <dgm:t>
        <a:bodyPr/>
        <a:lstStyle/>
        <a:p>
          <a:endParaRPr lang="es-ES"/>
        </a:p>
      </dgm:t>
    </dgm:pt>
    <dgm:pt modelId="{5FF078EA-2823-4249-9710-701FF9A82C59}">
      <dgm:prSet phldrT="[Texto]" phldr="1"/>
      <dgm:spPr/>
      <dgm:t>
        <a:bodyPr/>
        <a:lstStyle/>
        <a:p>
          <a:endParaRPr lang="es-ES"/>
        </a:p>
      </dgm:t>
    </dgm:pt>
    <dgm:pt modelId="{1D39EAB9-DA06-4DF4-A78D-81DD136C6F6C}" type="parTrans" cxnId="{93140B55-BA83-45B1-909B-4FB35FC553C1}">
      <dgm:prSet/>
      <dgm:spPr/>
      <dgm:t>
        <a:bodyPr/>
        <a:lstStyle/>
        <a:p>
          <a:endParaRPr lang="es-ES"/>
        </a:p>
      </dgm:t>
    </dgm:pt>
    <dgm:pt modelId="{A6FA274E-6A20-4C13-971F-EAD27EEECA2F}" type="sibTrans" cxnId="{93140B55-BA83-45B1-909B-4FB35FC553C1}">
      <dgm:prSet/>
      <dgm:spPr/>
      <dgm:t>
        <a:bodyPr/>
        <a:lstStyle/>
        <a:p>
          <a:endParaRPr lang="es-ES"/>
        </a:p>
      </dgm:t>
    </dgm:pt>
    <dgm:pt modelId="{9537E954-EFF4-42DD-9762-3EBD728D6F84}">
      <dgm:prSet phldrT="[Texto]"/>
      <dgm:spPr/>
      <dgm:t>
        <a:bodyPr/>
        <a:lstStyle/>
        <a:p>
          <a:r>
            <a:rPr lang="es-ES" b="1" dirty="0"/>
            <a:t>Productividad</a:t>
          </a:r>
        </a:p>
        <a:p>
          <a:r>
            <a:rPr lang="es-ES" b="1" dirty="0"/>
            <a:t>Calidad de vida</a:t>
          </a:r>
        </a:p>
      </dgm:t>
    </dgm:pt>
    <dgm:pt modelId="{B441D292-6825-4775-B536-E866D5AC9869}" type="parTrans" cxnId="{C70A5EAF-A694-46F4-8D20-F8F6C6DE25C0}">
      <dgm:prSet/>
      <dgm:spPr/>
      <dgm:t>
        <a:bodyPr/>
        <a:lstStyle/>
        <a:p>
          <a:endParaRPr lang="es-ES"/>
        </a:p>
      </dgm:t>
    </dgm:pt>
    <dgm:pt modelId="{C17E7AC3-553F-40EA-86D7-930313793239}" type="sibTrans" cxnId="{C70A5EAF-A694-46F4-8D20-F8F6C6DE25C0}">
      <dgm:prSet/>
      <dgm:spPr/>
      <dgm:t>
        <a:bodyPr/>
        <a:lstStyle/>
        <a:p>
          <a:endParaRPr lang="es-ES"/>
        </a:p>
      </dgm:t>
    </dgm:pt>
    <dgm:pt modelId="{F856366F-F61C-48D4-9268-BE65DCC9BE7B}">
      <dgm:prSet phldrT="[Texto]" phldr="1"/>
      <dgm:spPr/>
      <dgm:t>
        <a:bodyPr/>
        <a:lstStyle/>
        <a:p>
          <a:endParaRPr lang="es-ES" dirty="0"/>
        </a:p>
      </dgm:t>
    </dgm:pt>
    <dgm:pt modelId="{A26C58F4-2AF7-424E-ACA5-6F5EA40D145B}" type="parTrans" cxnId="{75DAB5ED-B3F2-4031-9E91-5C01E4A0BC04}">
      <dgm:prSet/>
      <dgm:spPr/>
      <dgm:t>
        <a:bodyPr/>
        <a:lstStyle/>
        <a:p>
          <a:endParaRPr lang="es-ES"/>
        </a:p>
      </dgm:t>
    </dgm:pt>
    <dgm:pt modelId="{9F53211A-6958-45BC-9B74-E6920A79BDED}" type="sibTrans" cxnId="{75DAB5ED-B3F2-4031-9E91-5C01E4A0BC04}">
      <dgm:prSet/>
      <dgm:spPr/>
      <dgm:t>
        <a:bodyPr/>
        <a:lstStyle/>
        <a:p>
          <a:endParaRPr lang="es-ES"/>
        </a:p>
      </dgm:t>
    </dgm:pt>
    <dgm:pt modelId="{F67FE32A-AF8F-4986-A7A6-EF389D52DC44}">
      <dgm:prSet phldrT="[Texto]" phldr="1"/>
      <dgm:spPr/>
      <dgm:t>
        <a:bodyPr/>
        <a:lstStyle/>
        <a:p>
          <a:endParaRPr lang="es-ES" dirty="0"/>
        </a:p>
      </dgm:t>
    </dgm:pt>
    <dgm:pt modelId="{8B327B4D-4810-413A-BF28-2AEC58515A39}" type="parTrans" cxnId="{77C83632-6D25-4829-88EA-DB9D9C817919}">
      <dgm:prSet/>
      <dgm:spPr/>
      <dgm:t>
        <a:bodyPr/>
        <a:lstStyle/>
        <a:p>
          <a:endParaRPr lang="es-ES"/>
        </a:p>
      </dgm:t>
    </dgm:pt>
    <dgm:pt modelId="{7DA420EC-5BEA-4B38-8375-9C898A6D3743}" type="sibTrans" cxnId="{77C83632-6D25-4829-88EA-DB9D9C817919}">
      <dgm:prSet/>
      <dgm:spPr/>
      <dgm:t>
        <a:bodyPr/>
        <a:lstStyle/>
        <a:p>
          <a:endParaRPr lang="es-ES"/>
        </a:p>
      </dgm:t>
    </dgm:pt>
    <dgm:pt modelId="{FB407353-DE2C-43E2-825B-B50CB50A694F}" type="pres">
      <dgm:prSet presAssocID="{F9BFF4B9-2D97-43DC-B9F7-D2DA7EB0431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3326592-FCA5-4FB9-9648-66B9697B3975}" type="pres">
      <dgm:prSet presAssocID="{F9BFF4B9-2D97-43DC-B9F7-D2DA7EB04312}" presName="cycle" presStyleCnt="0"/>
      <dgm:spPr/>
    </dgm:pt>
    <dgm:pt modelId="{84F6D98F-2A4B-4F6D-902E-C2D2A81280B2}" type="pres">
      <dgm:prSet presAssocID="{F9BFF4B9-2D97-43DC-B9F7-D2DA7EB04312}" presName="centerShape" presStyleCnt="0"/>
      <dgm:spPr/>
    </dgm:pt>
    <dgm:pt modelId="{7CD24FFE-360C-4BF4-9075-1CBBF2B87B32}" type="pres">
      <dgm:prSet presAssocID="{F9BFF4B9-2D97-43DC-B9F7-D2DA7EB04312}" presName="connSite" presStyleLbl="node1" presStyleIdx="0" presStyleCnt="4"/>
      <dgm:spPr/>
    </dgm:pt>
    <dgm:pt modelId="{282B71A3-3426-44A5-AD19-AC45187A573B}" type="pres">
      <dgm:prSet presAssocID="{F9BFF4B9-2D97-43DC-B9F7-D2DA7EB04312}" presName="visible" presStyleLbl="node1" presStyleIdx="0" presStyleCnt="4" custScaleX="137491" custScaleY="119320" custLinFactNeighborX="-9373" custLinFactNeighborY="-708"/>
      <dgm:spPr/>
    </dgm:pt>
    <dgm:pt modelId="{4B800C7A-5A20-457A-B952-A92C215E0243}" type="pres">
      <dgm:prSet presAssocID="{E13057FD-E997-4D85-9A0B-AD4F7260DB88}" presName="Name25" presStyleLbl="parChTrans1D1" presStyleIdx="0" presStyleCnt="3"/>
      <dgm:spPr/>
    </dgm:pt>
    <dgm:pt modelId="{231A8950-64DD-44EF-9FE4-DD05851110CE}" type="pres">
      <dgm:prSet presAssocID="{8A9E4809-1350-4AA8-860E-80FFF70ECCA9}" presName="node" presStyleCnt="0"/>
      <dgm:spPr/>
    </dgm:pt>
    <dgm:pt modelId="{035DB19E-B49D-4A07-B533-804F4FB906C4}" type="pres">
      <dgm:prSet presAssocID="{8A9E4809-1350-4AA8-860E-80FFF70ECCA9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3F054726-5B32-4545-AD47-92A99BEE8D6A}" type="pres">
      <dgm:prSet presAssocID="{8A9E4809-1350-4AA8-860E-80FFF70ECCA9}" presName="childNode" presStyleLbl="revTx" presStyleIdx="0" presStyleCnt="3">
        <dgm:presLayoutVars>
          <dgm:bulletEnabled val="1"/>
        </dgm:presLayoutVars>
      </dgm:prSet>
      <dgm:spPr/>
    </dgm:pt>
    <dgm:pt modelId="{D33414F7-95D3-41C6-A5F0-3C6624EFA471}" type="pres">
      <dgm:prSet presAssocID="{14DAEA4D-C9E9-4245-BD91-0E1F8A1B35AA}" presName="Name25" presStyleLbl="parChTrans1D1" presStyleIdx="1" presStyleCnt="3"/>
      <dgm:spPr/>
    </dgm:pt>
    <dgm:pt modelId="{961A98D2-6C91-4702-8F73-097B43E1277C}" type="pres">
      <dgm:prSet presAssocID="{61AD2D91-3326-4C66-BF08-86344E487C8C}" presName="node" presStyleCnt="0"/>
      <dgm:spPr/>
    </dgm:pt>
    <dgm:pt modelId="{E29A8AEB-5776-43E3-A826-32B2BB512E43}" type="pres">
      <dgm:prSet presAssocID="{61AD2D91-3326-4C66-BF08-86344E487C8C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A81269AC-AEA7-46E5-9D91-B542C0CDBBB4}" type="pres">
      <dgm:prSet presAssocID="{61AD2D91-3326-4C66-BF08-86344E487C8C}" presName="childNode" presStyleLbl="revTx" presStyleIdx="1" presStyleCnt="3">
        <dgm:presLayoutVars>
          <dgm:bulletEnabled val="1"/>
        </dgm:presLayoutVars>
      </dgm:prSet>
      <dgm:spPr/>
    </dgm:pt>
    <dgm:pt modelId="{64F9D615-6BEF-47F1-BBFE-5CA555194492}" type="pres">
      <dgm:prSet presAssocID="{B441D292-6825-4775-B536-E866D5AC9869}" presName="Name25" presStyleLbl="parChTrans1D1" presStyleIdx="2" presStyleCnt="3"/>
      <dgm:spPr/>
    </dgm:pt>
    <dgm:pt modelId="{D849BACC-9A67-4AFB-AB49-0B0BE7AABE71}" type="pres">
      <dgm:prSet presAssocID="{9537E954-EFF4-42DD-9762-3EBD728D6F84}" presName="node" presStyleCnt="0"/>
      <dgm:spPr/>
    </dgm:pt>
    <dgm:pt modelId="{32E4C1A0-0B49-4ECF-B6B8-652EBC6F3916}" type="pres">
      <dgm:prSet presAssocID="{9537E954-EFF4-42DD-9762-3EBD728D6F84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E0A9A59B-E3C7-4AE5-91EC-6B9076E94CD2}" type="pres">
      <dgm:prSet presAssocID="{9537E954-EFF4-42DD-9762-3EBD728D6F84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7847E06-F457-4940-8851-511DA43A3E67}" type="presOf" srcId="{232B038B-8689-447E-B7AA-E14E7A27C7B3}" destId="{3F054726-5B32-4545-AD47-92A99BEE8D6A}" srcOrd="0" destOrd="1" presId="urn:microsoft.com/office/officeart/2005/8/layout/radial2"/>
    <dgm:cxn modelId="{70A81307-EAD3-4757-90AF-36CB488355C1}" type="presOf" srcId="{BD83D7BB-B169-4902-A89C-6E00821B646B}" destId="{3F054726-5B32-4545-AD47-92A99BEE8D6A}" srcOrd="0" destOrd="0" presId="urn:microsoft.com/office/officeart/2005/8/layout/radial2"/>
    <dgm:cxn modelId="{7A269513-CA73-44D0-8483-8CA43DB46C09}" type="presOf" srcId="{61AD2D91-3326-4C66-BF08-86344E487C8C}" destId="{E29A8AEB-5776-43E3-A826-32B2BB512E43}" srcOrd="0" destOrd="0" presId="urn:microsoft.com/office/officeart/2005/8/layout/radial2"/>
    <dgm:cxn modelId="{77C83632-6D25-4829-88EA-DB9D9C817919}" srcId="{9537E954-EFF4-42DD-9762-3EBD728D6F84}" destId="{F67FE32A-AF8F-4986-A7A6-EF389D52DC44}" srcOrd="1" destOrd="0" parTransId="{8B327B4D-4810-413A-BF28-2AEC58515A39}" sibTransId="{7DA420EC-5BEA-4B38-8375-9C898A6D3743}"/>
    <dgm:cxn modelId="{D8739335-11C5-41EC-9C44-7DA3F50480D0}" srcId="{F9BFF4B9-2D97-43DC-B9F7-D2DA7EB04312}" destId="{61AD2D91-3326-4C66-BF08-86344E487C8C}" srcOrd="1" destOrd="0" parTransId="{14DAEA4D-C9E9-4245-BD91-0E1F8A1B35AA}" sibTransId="{0EB2141A-5CC6-43AD-99A8-2BDAF0B1B792}"/>
    <dgm:cxn modelId="{E7D7E236-2639-4561-AEB5-43E03A02B34E}" type="presOf" srcId="{9537E954-EFF4-42DD-9762-3EBD728D6F84}" destId="{32E4C1A0-0B49-4ECF-B6B8-652EBC6F3916}" srcOrd="0" destOrd="0" presId="urn:microsoft.com/office/officeart/2005/8/layout/radial2"/>
    <dgm:cxn modelId="{7A000A38-ADD1-460D-AC1B-3105C5AF145E}" type="presOf" srcId="{0421C239-65D6-4B52-A851-63244189E268}" destId="{A81269AC-AEA7-46E5-9D91-B542C0CDBBB4}" srcOrd="0" destOrd="0" presId="urn:microsoft.com/office/officeart/2005/8/layout/radial2"/>
    <dgm:cxn modelId="{D62DE53B-DF93-4CDE-A860-52387E54AF06}" type="presOf" srcId="{5FF078EA-2823-4249-9710-701FF9A82C59}" destId="{A81269AC-AEA7-46E5-9D91-B542C0CDBBB4}" srcOrd="0" destOrd="1" presId="urn:microsoft.com/office/officeart/2005/8/layout/radial2"/>
    <dgm:cxn modelId="{704B6A62-481E-417B-9E16-891A46DE2F45}" type="presOf" srcId="{8A9E4809-1350-4AA8-860E-80FFF70ECCA9}" destId="{035DB19E-B49D-4A07-B533-804F4FB906C4}" srcOrd="0" destOrd="0" presId="urn:microsoft.com/office/officeart/2005/8/layout/radial2"/>
    <dgm:cxn modelId="{68D01864-D1DC-474A-820B-EF9A450F444C}" srcId="{8A9E4809-1350-4AA8-860E-80FFF70ECCA9}" destId="{232B038B-8689-447E-B7AA-E14E7A27C7B3}" srcOrd="1" destOrd="0" parTransId="{56D814B1-639F-4BFD-A2D3-7527C1EDBC4C}" sibTransId="{323211F0-E615-488D-B5D5-AE0131774836}"/>
    <dgm:cxn modelId="{2D4E8871-7983-4EFA-A0FE-CCF199D634CD}" type="presOf" srcId="{14DAEA4D-C9E9-4245-BD91-0E1F8A1B35AA}" destId="{D33414F7-95D3-41C6-A5F0-3C6624EFA471}" srcOrd="0" destOrd="0" presId="urn:microsoft.com/office/officeart/2005/8/layout/radial2"/>
    <dgm:cxn modelId="{93140B55-BA83-45B1-909B-4FB35FC553C1}" srcId="{61AD2D91-3326-4C66-BF08-86344E487C8C}" destId="{5FF078EA-2823-4249-9710-701FF9A82C59}" srcOrd="1" destOrd="0" parTransId="{1D39EAB9-DA06-4DF4-A78D-81DD136C6F6C}" sibTransId="{A6FA274E-6A20-4C13-971F-EAD27EEECA2F}"/>
    <dgm:cxn modelId="{BBE96759-6BAE-430A-A594-737EA2742218}" type="presOf" srcId="{B441D292-6825-4775-B536-E866D5AC9869}" destId="{64F9D615-6BEF-47F1-BBFE-5CA555194492}" srcOrd="0" destOrd="0" presId="urn:microsoft.com/office/officeart/2005/8/layout/radial2"/>
    <dgm:cxn modelId="{CE82087B-45C7-4E88-80C4-2318039BE082}" type="presOf" srcId="{E13057FD-E997-4D85-9A0B-AD4F7260DB88}" destId="{4B800C7A-5A20-457A-B952-A92C215E0243}" srcOrd="0" destOrd="0" presId="urn:microsoft.com/office/officeart/2005/8/layout/radial2"/>
    <dgm:cxn modelId="{6D24F78C-25DF-4715-911B-A4C2105ED19F}" type="presOf" srcId="{F9BFF4B9-2D97-43DC-B9F7-D2DA7EB04312}" destId="{FB407353-DE2C-43E2-825B-B50CB50A694F}" srcOrd="0" destOrd="0" presId="urn:microsoft.com/office/officeart/2005/8/layout/radial2"/>
    <dgm:cxn modelId="{0E3A7494-1DAC-484D-8182-CB8AD123E71C}" srcId="{F9BFF4B9-2D97-43DC-B9F7-D2DA7EB04312}" destId="{8A9E4809-1350-4AA8-860E-80FFF70ECCA9}" srcOrd="0" destOrd="0" parTransId="{E13057FD-E997-4D85-9A0B-AD4F7260DB88}" sibTransId="{E3B4046C-C28A-461D-84E6-FD735866CACF}"/>
    <dgm:cxn modelId="{C2A845AD-080A-4C7D-A3D5-CDC889FCA794}" type="presOf" srcId="{F856366F-F61C-48D4-9268-BE65DCC9BE7B}" destId="{E0A9A59B-E3C7-4AE5-91EC-6B9076E94CD2}" srcOrd="0" destOrd="0" presId="urn:microsoft.com/office/officeart/2005/8/layout/radial2"/>
    <dgm:cxn modelId="{C70A5EAF-A694-46F4-8D20-F8F6C6DE25C0}" srcId="{F9BFF4B9-2D97-43DC-B9F7-D2DA7EB04312}" destId="{9537E954-EFF4-42DD-9762-3EBD728D6F84}" srcOrd="2" destOrd="0" parTransId="{B441D292-6825-4775-B536-E866D5AC9869}" sibTransId="{C17E7AC3-553F-40EA-86D7-930313793239}"/>
    <dgm:cxn modelId="{B70EF7D8-E47A-4F45-A557-5FE3E817E877}" type="presOf" srcId="{F67FE32A-AF8F-4986-A7A6-EF389D52DC44}" destId="{E0A9A59B-E3C7-4AE5-91EC-6B9076E94CD2}" srcOrd="0" destOrd="1" presId="urn:microsoft.com/office/officeart/2005/8/layout/radial2"/>
    <dgm:cxn modelId="{75DAB5ED-B3F2-4031-9E91-5C01E4A0BC04}" srcId="{9537E954-EFF4-42DD-9762-3EBD728D6F84}" destId="{F856366F-F61C-48D4-9268-BE65DCC9BE7B}" srcOrd="0" destOrd="0" parTransId="{A26C58F4-2AF7-424E-ACA5-6F5EA40D145B}" sibTransId="{9F53211A-6958-45BC-9B74-E6920A79BDED}"/>
    <dgm:cxn modelId="{049AA3EF-C553-492E-BBB0-9378028B807C}" srcId="{8A9E4809-1350-4AA8-860E-80FFF70ECCA9}" destId="{BD83D7BB-B169-4902-A89C-6E00821B646B}" srcOrd="0" destOrd="0" parTransId="{E72AB465-A888-4167-B249-0A1FDC933F19}" sibTransId="{EDC3582D-DC2B-4246-BCA0-7728B9FF0BB7}"/>
    <dgm:cxn modelId="{70FAB1F7-EF50-412E-8FD8-1BBD85856CD7}" srcId="{61AD2D91-3326-4C66-BF08-86344E487C8C}" destId="{0421C239-65D6-4B52-A851-63244189E268}" srcOrd="0" destOrd="0" parTransId="{C55BBF1D-B8B1-4CCB-B184-D40DE818D86B}" sibTransId="{9214723E-A0CD-48D0-891E-CF023C1000CF}"/>
    <dgm:cxn modelId="{7215FE51-D164-4C09-B86C-DDBA4DD72620}" type="presParOf" srcId="{FB407353-DE2C-43E2-825B-B50CB50A694F}" destId="{43326592-FCA5-4FB9-9648-66B9697B3975}" srcOrd="0" destOrd="0" presId="urn:microsoft.com/office/officeart/2005/8/layout/radial2"/>
    <dgm:cxn modelId="{48B27C89-C079-4305-BF92-7DD33D64A2C3}" type="presParOf" srcId="{43326592-FCA5-4FB9-9648-66B9697B3975}" destId="{84F6D98F-2A4B-4F6D-902E-C2D2A81280B2}" srcOrd="0" destOrd="0" presId="urn:microsoft.com/office/officeart/2005/8/layout/radial2"/>
    <dgm:cxn modelId="{3ABC3F77-3CE6-47B0-96CB-6B021D5F74B4}" type="presParOf" srcId="{84F6D98F-2A4B-4F6D-902E-C2D2A81280B2}" destId="{7CD24FFE-360C-4BF4-9075-1CBBF2B87B32}" srcOrd="0" destOrd="0" presId="urn:microsoft.com/office/officeart/2005/8/layout/radial2"/>
    <dgm:cxn modelId="{242DD41E-1EFD-4716-B584-D87B1CF1140B}" type="presParOf" srcId="{84F6D98F-2A4B-4F6D-902E-C2D2A81280B2}" destId="{282B71A3-3426-44A5-AD19-AC45187A573B}" srcOrd="1" destOrd="0" presId="urn:microsoft.com/office/officeart/2005/8/layout/radial2"/>
    <dgm:cxn modelId="{E91C92ED-0DF7-4C64-9192-96EC3A71C992}" type="presParOf" srcId="{43326592-FCA5-4FB9-9648-66B9697B3975}" destId="{4B800C7A-5A20-457A-B952-A92C215E0243}" srcOrd="1" destOrd="0" presId="urn:microsoft.com/office/officeart/2005/8/layout/radial2"/>
    <dgm:cxn modelId="{0E78BABE-7368-41E9-B7D2-63DA52333FEB}" type="presParOf" srcId="{43326592-FCA5-4FB9-9648-66B9697B3975}" destId="{231A8950-64DD-44EF-9FE4-DD05851110CE}" srcOrd="2" destOrd="0" presId="urn:microsoft.com/office/officeart/2005/8/layout/radial2"/>
    <dgm:cxn modelId="{FF08C6FA-4ACB-48B3-82BC-BB46A496083B}" type="presParOf" srcId="{231A8950-64DD-44EF-9FE4-DD05851110CE}" destId="{035DB19E-B49D-4A07-B533-804F4FB906C4}" srcOrd="0" destOrd="0" presId="urn:microsoft.com/office/officeart/2005/8/layout/radial2"/>
    <dgm:cxn modelId="{8AA7AF8C-40FD-423F-9C36-CE70E4CC0670}" type="presParOf" srcId="{231A8950-64DD-44EF-9FE4-DD05851110CE}" destId="{3F054726-5B32-4545-AD47-92A99BEE8D6A}" srcOrd="1" destOrd="0" presId="urn:microsoft.com/office/officeart/2005/8/layout/radial2"/>
    <dgm:cxn modelId="{9B08D878-74DF-4422-8565-D14E5CA915E4}" type="presParOf" srcId="{43326592-FCA5-4FB9-9648-66B9697B3975}" destId="{D33414F7-95D3-41C6-A5F0-3C6624EFA471}" srcOrd="3" destOrd="0" presId="urn:microsoft.com/office/officeart/2005/8/layout/radial2"/>
    <dgm:cxn modelId="{ADAA387C-F304-4D37-8724-81B949D107FC}" type="presParOf" srcId="{43326592-FCA5-4FB9-9648-66B9697B3975}" destId="{961A98D2-6C91-4702-8F73-097B43E1277C}" srcOrd="4" destOrd="0" presId="urn:microsoft.com/office/officeart/2005/8/layout/radial2"/>
    <dgm:cxn modelId="{3F63353C-0501-41FA-913C-A0BE432E9308}" type="presParOf" srcId="{961A98D2-6C91-4702-8F73-097B43E1277C}" destId="{E29A8AEB-5776-43E3-A826-32B2BB512E43}" srcOrd="0" destOrd="0" presId="urn:microsoft.com/office/officeart/2005/8/layout/radial2"/>
    <dgm:cxn modelId="{418083E9-5777-42C0-89AA-BDBF9B1E2307}" type="presParOf" srcId="{961A98D2-6C91-4702-8F73-097B43E1277C}" destId="{A81269AC-AEA7-46E5-9D91-B542C0CDBBB4}" srcOrd="1" destOrd="0" presId="urn:microsoft.com/office/officeart/2005/8/layout/radial2"/>
    <dgm:cxn modelId="{596EF482-0145-40E7-8F66-F93CAFA9D589}" type="presParOf" srcId="{43326592-FCA5-4FB9-9648-66B9697B3975}" destId="{64F9D615-6BEF-47F1-BBFE-5CA555194492}" srcOrd="5" destOrd="0" presId="urn:microsoft.com/office/officeart/2005/8/layout/radial2"/>
    <dgm:cxn modelId="{BB7D81DF-13FB-4F98-A4E8-4CECB86AACFF}" type="presParOf" srcId="{43326592-FCA5-4FB9-9648-66B9697B3975}" destId="{D849BACC-9A67-4AFB-AB49-0B0BE7AABE71}" srcOrd="6" destOrd="0" presId="urn:microsoft.com/office/officeart/2005/8/layout/radial2"/>
    <dgm:cxn modelId="{FE5FEB96-F68A-4E39-8427-B23DFC2C02E5}" type="presParOf" srcId="{D849BACC-9A67-4AFB-AB49-0B0BE7AABE71}" destId="{32E4C1A0-0B49-4ECF-B6B8-652EBC6F3916}" srcOrd="0" destOrd="0" presId="urn:microsoft.com/office/officeart/2005/8/layout/radial2"/>
    <dgm:cxn modelId="{B2195A53-1E86-4CFC-A0B6-F6EE98B35077}" type="presParOf" srcId="{D849BACC-9A67-4AFB-AB49-0B0BE7AABE71}" destId="{E0A9A59B-E3C7-4AE5-91EC-6B9076E94CD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9D615-6BEF-47F1-BBFE-5CA555194492}">
      <dsp:nvSpPr>
        <dsp:cNvPr id="0" name=""/>
        <dsp:cNvSpPr/>
      </dsp:nvSpPr>
      <dsp:spPr>
        <a:xfrm rot="2561600">
          <a:off x="2817531" y="3800128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414F7-95D3-41C6-A5F0-3C6624EFA471}">
      <dsp:nvSpPr>
        <dsp:cNvPr id="0" name=""/>
        <dsp:cNvSpPr/>
      </dsp:nvSpPr>
      <dsp:spPr>
        <a:xfrm>
          <a:off x="2926557" y="2680505"/>
          <a:ext cx="914439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914439" y="2882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00C7A-5A20-457A-B952-A92C215E0243}">
      <dsp:nvSpPr>
        <dsp:cNvPr id="0" name=""/>
        <dsp:cNvSpPr/>
      </dsp:nvSpPr>
      <dsp:spPr>
        <a:xfrm rot="19038400">
          <a:off x="2817531" y="1560882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B71A3-3426-44A5-AD19-AC45187A573B}">
      <dsp:nvSpPr>
        <dsp:cNvPr id="0" name=""/>
        <dsp:cNvSpPr/>
      </dsp:nvSpPr>
      <dsp:spPr>
        <a:xfrm>
          <a:off x="0" y="1137652"/>
          <a:ext cx="3579578" cy="31064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DB19E-B49D-4A07-B533-804F4FB906C4}">
      <dsp:nvSpPr>
        <dsp:cNvPr id="0" name=""/>
        <dsp:cNvSpPr/>
      </dsp:nvSpPr>
      <dsp:spPr>
        <a:xfrm>
          <a:off x="3324338" y="86"/>
          <a:ext cx="1562100" cy="15621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tx1"/>
              </a:solidFill>
            </a:rPr>
            <a:t>Prevenir enfermedades </a:t>
          </a:r>
          <a:r>
            <a:rPr lang="es-ES" sz="1200" b="1" kern="1200" dirty="0" err="1">
              <a:solidFill>
                <a:schemeClr val="tx1"/>
              </a:solidFill>
            </a:rPr>
            <a:t>inf</a:t>
          </a:r>
          <a:r>
            <a:rPr lang="es-ES" sz="1200" b="1" kern="1200" dirty="0">
              <a:solidFill>
                <a:schemeClr val="tx1"/>
              </a:solidFill>
            </a:rPr>
            <a:t> y prevenir resultados adversos post infección</a:t>
          </a:r>
        </a:p>
      </dsp:txBody>
      <dsp:txXfrm>
        <a:off x="3553102" y="228850"/>
        <a:ext cx="1104572" cy="1104572"/>
      </dsp:txXfrm>
    </dsp:sp>
    <dsp:sp modelId="{3F054726-5B32-4545-AD47-92A99BEE8D6A}">
      <dsp:nvSpPr>
        <dsp:cNvPr id="0" name=""/>
        <dsp:cNvSpPr/>
      </dsp:nvSpPr>
      <dsp:spPr>
        <a:xfrm>
          <a:off x="5042648" y="86"/>
          <a:ext cx="2343150" cy="15621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100" kern="1200" dirty="0"/>
        </a:p>
      </dsp:txBody>
      <dsp:txXfrm>
        <a:off x="5042648" y="86"/>
        <a:ext cx="2343150" cy="1562100"/>
      </dsp:txXfrm>
    </dsp:sp>
    <dsp:sp modelId="{E29A8AEB-5776-43E3-A826-32B2BB512E43}">
      <dsp:nvSpPr>
        <dsp:cNvPr id="0" name=""/>
        <dsp:cNvSpPr/>
      </dsp:nvSpPr>
      <dsp:spPr>
        <a:xfrm>
          <a:off x="3840996" y="1928283"/>
          <a:ext cx="1562100" cy="15621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tx1"/>
              </a:solidFill>
            </a:rPr>
            <a:t>Prevenir dependencia funcional</a:t>
          </a:r>
        </a:p>
      </dsp:txBody>
      <dsp:txXfrm>
        <a:off x="4069760" y="2157047"/>
        <a:ext cx="1104572" cy="1104572"/>
      </dsp:txXfrm>
    </dsp:sp>
    <dsp:sp modelId="{A81269AC-AEA7-46E5-9D91-B542C0CDBBB4}">
      <dsp:nvSpPr>
        <dsp:cNvPr id="0" name=""/>
        <dsp:cNvSpPr/>
      </dsp:nvSpPr>
      <dsp:spPr>
        <a:xfrm>
          <a:off x="5559306" y="1928283"/>
          <a:ext cx="2343150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1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100" kern="1200"/>
        </a:p>
      </dsp:txBody>
      <dsp:txXfrm>
        <a:off x="5559306" y="1928283"/>
        <a:ext cx="2343150" cy="1562100"/>
      </dsp:txXfrm>
    </dsp:sp>
    <dsp:sp modelId="{32E4C1A0-0B49-4ECF-B6B8-652EBC6F3916}">
      <dsp:nvSpPr>
        <dsp:cNvPr id="0" name=""/>
        <dsp:cNvSpPr/>
      </dsp:nvSpPr>
      <dsp:spPr>
        <a:xfrm>
          <a:off x="3324338" y="3856480"/>
          <a:ext cx="1562100" cy="15621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Productividad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Calidad de vida</a:t>
          </a:r>
        </a:p>
      </dsp:txBody>
      <dsp:txXfrm>
        <a:off x="3553102" y="4085244"/>
        <a:ext cx="1104572" cy="1104572"/>
      </dsp:txXfrm>
    </dsp:sp>
    <dsp:sp modelId="{E0A9A59B-E3C7-4AE5-91EC-6B9076E94CD2}">
      <dsp:nvSpPr>
        <dsp:cNvPr id="0" name=""/>
        <dsp:cNvSpPr/>
      </dsp:nvSpPr>
      <dsp:spPr>
        <a:xfrm>
          <a:off x="5042648" y="3856480"/>
          <a:ext cx="2343150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100" kern="1200" dirty="0"/>
        </a:p>
      </dsp:txBody>
      <dsp:txXfrm>
        <a:off x="5042648" y="3856480"/>
        <a:ext cx="2343150" cy="1562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0.14655</cdr:x>
      <cdr:y>0.67339</cdr:y>
    </cdr:from>
    <cdr:to>
      <cdr:x>0.25</cdr:x>
      <cdr:y>0.74821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1224137" y="1944216"/>
          <a:ext cx="864096" cy="2160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PE" sz="10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</a:t>
          </a:r>
          <a:r>
            <a:rPr lang="es-PE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16%</a:t>
          </a:r>
        </a:p>
      </cdr:txBody>
    </cdr:sp>
  </cdr:relSizeAnchor>
  <cdr:relSizeAnchor xmlns:cdr="http://schemas.openxmlformats.org/drawingml/2006/chartDrawing">
    <cdr:from>
      <cdr:x>0.4569</cdr:x>
      <cdr:y>0.42398</cdr:y>
    </cdr:from>
    <cdr:to>
      <cdr:x>0.57003</cdr:x>
      <cdr:y>0.50796</cdr:y>
    </cdr:to>
    <cdr:sp macro="" textlink="">
      <cdr:nvSpPr>
        <cdr:cNvPr id="4" name="1 Rectángulo"/>
        <cdr:cNvSpPr/>
      </cdr:nvSpPr>
      <cdr:spPr>
        <a:xfrm xmlns:a="http://schemas.openxmlformats.org/drawingml/2006/main">
          <a:off x="3816424" y="1224136"/>
          <a:ext cx="944978" cy="2424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E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47%</a:t>
          </a:r>
        </a:p>
      </cdr:txBody>
    </cdr:sp>
  </cdr:relSizeAnchor>
  <cdr:relSizeAnchor xmlns:cdr="http://schemas.openxmlformats.org/drawingml/2006/chartDrawing">
    <cdr:from>
      <cdr:x>0.77586</cdr:x>
      <cdr:y>0.49881</cdr:y>
    </cdr:from>
    <cdr:to>
      <cdr:x>0.88704</cdr:x>
      <cdr:y>0.62351</cdr:y>
    </cdr:to>
    <cdr:sp macro="" textlink="">
      <cdr:nvSpPr>
        <cdr:cNvPr id="7" name="1 Rectángulo"/>
        <cdr:cNvSpPr/>
      </cdr:nvSpPr>
      <cdr:spPr>
        <a:xfrm xmlns:a="http://schemas.openxmlformats.org/drawingml/2006/main">
          <a:off x="6480720" y="1440160"/>
          <a:ext cx="928661" cy="3600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PE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es-PE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F1FDA-7604-4229-9FE6-B1950F7A0D09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2E3B9-3643-432E-9E22-0FC8D2375C3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44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9993" indent="-276920" defTabSz="91383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7681" indent="-221536" defTabSz="91383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50754" indent="-221536" defTabSz="91383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93826" indent="-221536" defTabSz="91383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36899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79971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23044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66116" indent="-221536" defTabSz="9138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ACA496B-FADC-4698-BD5F-D6BC09E805A0}" type="slidenum">
              <a:rPr lang="es-PE" smtClean="0">
                <a:latin typeface="Arial" pitchFamily="34" charset="0"/>
              </a:rPr>
              <a:pPr eaLnBrk="1" hangingPunct="1"/>
              <a:t>39</a:t>
            </a:fld>
            <a:endParaRPr lang="es-PE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674688"/>
            <a:ext cx="4495800" cy="33718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7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4023092" y="8540460"/>
            <a:ext cx="3077739" cy="4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2" rIns="91426" bIns="45712" anchor="b"/>
          <a:lstStyle/>
          <a:p>
            <a:pPr algn="r"/>
            <a:fld id="{CF1FE0D7-D0ED-43AF-B299-5072C3226937}" type="slidenum">
              <a:rPr lang="es-PE" sz="1200"/>
              <a:pPr algn="r"/>
              <a:t>44</a:t>
            </a:fld>
            <a:endParaRPr lang="es-PE" sz="1200" dirty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6" tIns="45712" rIns="91426" bIns="45712"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44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390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7D840-7DD2-49CC-9D07-D5AC72539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F61493-B0F2-40A3-BA3D-E6727BD4B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E5FEF4-B097-4E37-9798-C1866E4B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407CB3-481F-4CBA-9B86-02B3E399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28F9D0-61D4-42ED-8D86-16FB1A4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655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3DE57-2342-4AF8-9682-EF850B54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FF83CA-3209-45DC-B27C-56A6E90BC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F867AF-3BDE-4D79-B2DE-8287B284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9DA670-8CBC-47D4-9B50-7C0A9E75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8C7F79-6840-4A1A-9A22-5FDEEA22C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625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DFAE2C-BF02-4724-BDD2-5A746D82D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7377A0-63B5-4FFF-BF0C-732A6D116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FB98A6-4090-4D65-BA5E-DF962923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116310-DF89-4368-9112-DCBE5E05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E1D1A8-BCF4-4C8E-B2AA-874D0F71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239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A72A48-EEC4-421A-95CA-5BBF5589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8523A1-F1C4-4569-9ADA-F70C22BF9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BFF6E-53FF-4687-939E-065D2B53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78AF20-6073-4DD2-A696-B697DFAC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503DB-2051-422A-8025-A1BFE7A0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054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94113-AA28-4E87-BBA8-3FBA4C1D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A35775-3896-4268-A83D-062A803FD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44482-5295-4365-95B6-638F841E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BA902-3F3A-48B7-BD30-1B22BD64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D94336-5437-448A-A5ED-19E81C03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254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41415-5F21-4DF5-99FF-87C9B7F85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823586-E9D5-4122-A33E-926145BDE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490C3D-1D48-4610-8969-988BC0D86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54F4A8-0C0F-428F-9BF5-5B15CF71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38B29-F6A8-4B93-9FDA-4E4178B2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443E85-CDA4-41A8-8D3F-8F13672F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405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61E1D-5DBC-4156-B919-CC5CD3DC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3B1380-F557-41B2-8909-3F770F167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BAEB1C-93B4-4F32-B121-8CD4E7247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48F602-FA95-4A85-8331-29DEBB411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A87157A-2F9E-4624-9042-09C72D629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0EA28B-5CCC-4F1E-890B-0AEF6FAE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C1C776-FA77-4454-ADC2-124F7CD9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B234AE-3AD2-4A3B-9B85-D0A01DBE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42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EDA12-651A-4730-8FF8-F7ED1E09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571FB7-2A7E-459D-BA77-FC8D2B69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312887-EA89-4A82-9519-F56BB4A77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C16FE9-B2C3-48B7-A45B-E7593F39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256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1D42F0-402D-46FE-B78B-28A0FA7A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99B4A0-BC96-4FBA-B291-FA4DD35E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A7467D-AB17-47F5-8CCC-D19730E4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74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77B2F-3DC3-404B-95AF-1D0ACF30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493800-F0CF-4598-9D07-211F3DDB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A79B56-BD84-4198-92B8-F4DC4BEBD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586032-7D85-469C-8D4F-3B4F20A1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7CC35F-6A62-43FE-9C56-9788DB2A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D8BE64-8605-403B-80CD-60E7A33A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11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15235-3332-4424-A91D-936B6DF3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D3880D-8F5C-43CA-B33D-5169AD609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225536-034B-43C3-9589-53044F89E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C6B08F-3E10-49EF-BD82-1B94FD53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84D15A-FD77-410B-BD6F-525C8458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57F61D-6251-4348-B0AA-A945833C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540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4CC202-CCB9-4EF0-BE81-8F4DDB3C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553D76-9A9C-435B-A40F-192279722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EEA64D-0B90-47F0-B9BB-7EDFF4C655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DB3D9-CA7E-4FB3-BE41-0368C433A36E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0EBBC-A693-4788-9032-A0F2ECD6A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4F7793-36EA-4E72-882C-0FC4F3DDA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E93FB-1AD0-4DDE-B366-23A6011D135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759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63D2B-B2EF-44CD-B160-6658F0517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381" y="1041400"/>
            <a:ext cx="9144000" cy="2387600"/>
          </a:xfrm>
        </p:spPr>
        <p:txBody>
          <a:bodyPr>
            <a:normAutofit/>
          </a:bodyPr>
          <a:lstStyle/>
          <a:p>
            <a:r>
              <a:rPr lang="es-ES" sz="6600" dirty="0"/>
              <a:t>Envejecimiento saludable y prevención de Fragilidad</a:t>
            </a:r>
            <a:endParaRPr lang="es-PE" sz="66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DD0C10-413B-4CBA-AC03-EB8D6CFD4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203" y="479286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Tania Tello Rodríguez, </a:t>
            </a:r>
            <a:r>
              <a:rPr lang="es-ES" dirty="0" err="1"/>
              <a:t>Msc</a:t>
            </a:r>
            <a:endParaRPr lang="es-ES" dirty="0"/>
          </a:p>
          <a:p>
            <a:r>
              <a:rPr lang="es-ES" dirty="0"/>
              <a:t>Médico Geriatra</a:t>
            </a:r>
          </a:p>
          <a:p>
            <a:r>
              <a:rPr lang="es-ES" dirty="0"/>
              <a:t>Instituto de Gerontología, UPCH</a:t>
            </a:r>
          </a:p>
          <a:p>
            <a:r>
              <a:rPr lang="es-PE" dirty="0"/>
              <a:t>Hospital Nacional Cayetano Heredia</a:t>
            </a:r>
          </a:p>
        </p:txBody>
      </p:sp>
      <p:pic>
        <p:nvPicPr>
          <p:cNvPr id="1026" name="Picture 2" descr="illustration of and older adult in a wheelchair with family">
            <a:extLst>
              <a:ext uri="{FF2B5EF4-FFF2-40B4-BE49-F238E27FC236}">
                <a16:creationId xmlns:a16="http://schemas.microsoft.com/office/drawing/2014/main" id="{1327065C-5882-4FB0-B63F-82447FC0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25" y="3354387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Igero Upchy Logo-1-2013.jpg">
            <a:extLst>
              <a:ext uri="{FF2B5EF4-FFF2-40B4-BE49-F238E27FC236}">
                <a16:creationId xmlns:a16="http://schemas.microsoft.com/office/drawing/2014/main" id="{DEAC3566-4BCE-461D-ADA2-042D0B7B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6" y="409377"/>
            <a:ext cx="2857169" cy="792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0A16D8A-F6A0-437F-B2BC-79DFCC82510A}"/>
              </a:ext>
            </a:extLst>
          </p:cNvPr>
          <p:cNvSpPr txBox="1"/>
          <p:nvPr/>
        </p:nvSpPr>
        <p:spPr>
          <a:xfrm>
            <a:off x="9438198" y="5735637"/>
            <a:ext cx="130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Marzo 2025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5737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9930" y="7161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/>
              <a:t>Década del Envejecimiento Saludable en las Américas (2021-2030)</a:t>
            </a:r>
            <a:endParaRPr lang="es-PE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530" t="39257" r="8189" b="15584"/>
          <a:stretch/>
        </p:blipFill>
        <p:spPr>
          <a:xfrm>
            <a:off x="501931" y="1911928"/>
            <a:ext cx="11411598" cy="33989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40933" y="579569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000" dirty="0"/>
              <a:t>https://www.paho.org/es/decada-envejecimiento-saludable-americas-2021-2030</a:t>
            </a:r>
          </a:p>
        </p:txBody>
      </p:sp>
    </p:spTree>
    <p:extLst>
      <p:ext uri="{BB962C8B-B14F-4D97-AF65-F5344CB8AC3E}">
        <p14:creationId xmlns:p14="http://schemas.microsoft.com/office/powerpoint/2010/main" val="157205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5218" y="573308"/>
            <a:ext cx="10515600" cy="1325563"/>
          </a:xfrm>
        </p:spPr>
        <p:txBody>
          <a:bodyPr/>
          <a:lstStyle/>
          <a:p>
            <a:r>
              <a:rPr lang="es-PE" dirty="0"/>
              <a:t>Envejecimiento saludable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54599" y="2107054"/>
            <a:ext cx="8223874" cy="1528755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s-PE" b="1" i="1" dirty="0"/>
              <a:t>Envejecimiento Saludable  es </a:t>
            </a:r>
            <a:r>
              <a:rPr lang="es-PE" b="1" dirty="0"/>
              <a:t>el proceso de fomentar y mantener </a:t>
            </a:r>
            <a:r>
              <a:rPr lang="es-PE" b="1" i="1" u="sng" dirty="0"/>
              <a:t>la capacidad funcional</a:t>
            </a:r>
            <a:r>
              <a:rPr lang="es-PE" b="1" dirty="0"/>
              <a:t> que permite el bienestar en la vejez</a:t>
            </a:r>
            <a:endParaRPr lang="es-PE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4599" y="3843992"/>
            <a:ext cx="8223874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800" dirty="0"/>
              <a:t>La </a:t>
            </a:r>
            <a:r>
              <a:rPr lang="es-PE" sz="2800" b="1" dirty="0"/>
              <a:t>capacidad funcional </a:t>
            </a:r>
            <a:r>
              <a:rPr lang="es-PE" sz="2800" dirty="0"/>
              <a:t>comprende los atributos</a:t>
            </a:r>
          </a:p>
          <a:p>
            <a:pPr algn="ctr"/>
            <a:r>
              <a:rPr lang="es-PE" sz="2800" dirty="0"/>
              <a:t>relacionados con la salud </a:t>
            </a:r>
            <a:r>
              <a:rPr lang="es-PE" sz="2800" i="1" u="sng" dirty="0"/>
              <a:t>que permiten</a:t>
            </a:r>
          </a:p>
          <a:p>
            <a:pPr algn="ctr"/>
            <a:r>
              <a:rPr lang="es-PE" sz="2800" i="1" u="sng" dirty="0"/>
              <a:t>a una persona ser y hacer lo que es importante</a:t>
            </a:r>
          </a:p>
          <a:p>
            <a:pPr algn="ctr"/>
            <a:r>
              <a:rPr lang="es-PE" sz="2800" i="1" u="sng" dirty="0"/>
              <a:t>para ella.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1492131" y="5729134"/>
            <a:ext cx="82809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PE" sz="1000" b="1" dirty="0"/>
              <a:t>Organización Mundial de la Salud. Informe mundial sobre  el envejecimiento y la salud. Estados Unidos de Norte  América. 2015</a:t>
            </a:r>
          </a:p>
        </p:txBody>
      </p:sp>
    </p:spTree>
    <p:extLst>
      <p:ext uri="{BB962C8B-B14F-4D97-AF65-F5344CB8AC3E}">
        <p14:creationId xmlns:p14="http://schemas.microsoft.com/office/powerpoint/2010/main" val="16776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Dominios de la Capacidad Intrínseca</a:t>
            </a:r>
            <a:endParaRPr lang="es-P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532" t="28701" r="2391" b="21405"/>
          <a:stretch/>
        </p:blipFill>
        <p:spPr>
          <a:xfrm>
            <a:off x="2063552" y="1556792"/>
            <a:ext cx="5091994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594355" y="1484784"/>
            <a:ext cx="3320635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CAPACIDAD INTRÍNSECA </a:t>
            </a:r>
            <a:r>
              <a:rPr lang="es-ES" dirty="0"/>
              <a:t>: Combinación de todas las capacidades físicas y mentales con las que cuenta una persona, incluidas las psicológicas. (OMS)</a:t>
            </a:r>
          </a:p>
          <a:p>
            <a:endParaRPr lang="es-ES" dirty="0"/>
          </a:p>
          <a:p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2495600" y="5877273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https://iris.paho.org/bitstream/handle/10665.2/51973/OPSFPLHL200004A_spa.pdf?sequence=5&amp;isAllowed=y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594355" y="3819528"/>
            <a:ext cx="332063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CAPACIDAD FUNCIONAL</a:t>
            </a:r>
            <a:r>
              <a:rPr lang="es-ES" dirty="0"/>
              <a:t>:</a:t>
            </a:r>
          </a:p>
          <a:p>
            <a:r>
              <a:rPr lang="es-ES" dirty="0"/>
              <a:t>La capacidad funcional es la combinación e </a:t>
            </a:r>
            <a:r>
              <a:rPr lang="es-ES" b="1" i="1" dirty="0"/>
              <a:t>interacción de </a:t>
            </a:r>
            <a:r>
              <a:rPr lang="es-ES" dirty="0"/>
              <a:t>la capacidad </a:t>
            </a:r>
            <a:r>
              <a:rPr lang="es-ES" b="1" i="1" dirty="0"/>
              <a:t>intrínseca con el entorno donde habita la persona</a:t>
            </a:r>
            <a:endParaRPr lang="es-PE" b="1" i="1" dirty="0"/>
          </a:p>
        </p:txBody>
      </p:sp>
    </p:spTree>
    <p:extLst>
      <p:ext uri="{BB962C8B-B14F-4D97-AF65-F5344CB8AC3E}">
        <p14:creationId xmlns:p14="http://schemas.microsoft.com/office/powerpoint/2010/main" val="112662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Envejecimiento saludable: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4545" y="3543588"/>
            <a:ext cx="10199255" cy="211830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PE" b="1" dirty="0"/>
              <a:t>Fomentar </a:t>
            </a:r>
            <a:r>
              <a:rPr lang="es-ES" b="1" dirty="0"/>
              <a:t>un envejecimiento saludable </a:t>
            </a:r>
            <a:r>
              <a:rPr lang="es-ES" dirty="0"/>
              <a:t>exigirá adoptar medidas en múltiples niveles y sectores, encaminadas a </a:t>
            </a:r>
            <a:r>
              <a:rPr lang="es-ES" i="1" dirty="0"/>
              <a:t>prevenir las enfermedades, promover la salud, mantener la capacidad intrínseca y facilitar la </a:t>
            </a:r>
            <a:r>
              <a:rPr lang="es-PE" i="1" dirty="0"/>
              <a:t>capacidad funcional</a:t>
            </a:r>
            <a:r>
              <a:rPr lang="es-PE" dirty="0"/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54545" y="1878474"/>
            <a:ext cx="1010458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800" dirty="0">
                <a:latin typeface="Calibri" panose="020F0502020204030204" pitchFamily="34" charset="0"/>
              </a:rPr>
              <a:t>Dejar de ver </a:t>
            </a:r>
            <a:r>
              <a:rPr lang="es-ES" sz="2800" dirty="0">
                <a:latin typeface="Calibri" panose="020F0502020204030204" pitchFamily="34" charset="0"/>
              </a:rPr>
              <a:t>el envejecimiento saludable como la mera ausencia de enfermedades y </a:t>
            </a:r>
            <a:r>
              <a:rPr lang="es-ES" sz="2800" b="1" i="1" u="sng" dirty="0">
                <a:latin typeface="Calibri" panose="020F0502020204030204" pitchFamily="34" charset="0"/>
              </a:rPr>
              <a:t>fomentar en cambio la capacidad funcional que permite a las personas mayores ser y hacer lo que ellas prefieran</a:t>
            </a:r>
            <a:endParaRPr lang="es-PE" sz="2800" b="1" i="1" u="sng" dirty="0"/>
          </a:p>
        </p:txBody>
      </p:sp>
      <p:sp>
        <p:nvSpPr>
          <p:cNvPr id="5" name="Rectángulo 4"/>
          <p:cNvSpPr/>
          <p:nvPr/>
        </p:nvSpPr>
        <p:spPr>
          <a:xfrm>
            <a:off x="4940933" y="579569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000" dirty="0"/>
              <a:t>https://www.paho.org/es/decada-envejecimiento-saludable-americas-2021-2030</a:t>
            </a:r>
          </a:p>
        </p:txBody>
      </p:sp>
    </p:spTree>
    <p:extLst>
      <p:ext uri="{BB962C8B-B14F-4D97-AF65-F5344CB8AC3E}">
        <p14:creationId xmlns:p14="http://schemas.microsoft.com/office/powerpoint/2010/main" val="6106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Determinantes del envejecimiento saludable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604" y="1506648"/>
            <a:ext cx="7804791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6902" y="5997890"/>
            <a:ext cx="8952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MyriadPro-SemiCn"/>
              </a:rPr>
              <a:t>Aging Clinical and Experimental Research (2022) 34:1215–1223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403638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dirty="0"/>
              <a:t>Determinantes del envejecimiento saludable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81" t="47966" r="11871" b="10249"/>
          <a:stretch/>
        </p:blipFill>
        <p:spPr>
          <a:xfrm>
            <a:off x="871439" y="1616147"/>
            <a:ext cx="9059371" cy="4221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331535" y="6125482"/>
            <a:ext cx="8860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MyriadPro-SemiCn"/>
              </a:rPr>
              <a:t>Aging Clinical and Experimental Research (2022) 34:1215–1223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07917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3387436" y="2403983"/>
            <a:ext cx="564572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-Roman"/>
              </a:rPr>
              <a:t>La </a:t>
            </a:r>
            <a:r>
              <a:rPr lang="en-US" sz="2400" b="1" dirty="0" err="1">
                <a:latin typeface="Times-Roman"/>
              </a:rPr>
              <a:t>edad</a:t>
            </a:r>
            <a:r>
              <a:rPr lang="en-US" sz="2400" b="1" dirty="0">
                <a:latin typeface="Times-Roman"/>
              </a:rPr>
              <a:t> </a:t>
            </a:r>
            <a:r>
              <a:rPr lang="en-US" sz="2400" b="1" dirty="0" err="1">
                <a:latin typeface="Times-Roman"/>
              </a:rPr>
              <a:t>cronológica</a:t>
            </a:r>
            <a:r>
              <a:rPr lang="en-US" sz="2400" b="1" dirty="0">
                <a:latin typeface="Times-Roman"/>
              </a:rPr>
              <a:t> no </a:t>
            </a:r>
            <a:r>
              <a:rPr lang="en-US" sz="2400" b="1" dirty="0" err="1">
                <a:latin typeface="Times-Roman"/>
              </a:rPr>
              <a:t>debe</a:t>
            </a:r>
            <a:r>
              <a:rPr lang="en-US" sz="2400" b="1" dirty="0">
                <a:latin typeface="Times-Roman"/>
              </a:rPr>
              <a:t> </a:t>
            </a:r>
            <a:r>
              <a:rPr lang="en-US" sz="2400" b="1" dirty="0" err="1">
                <a:latin typeface="Times-Roman"/>
              </a:rPr>
              <a:t>ser</a:t>
            </a:r>
            <a:r>
              <a:rPr lang="en-US" sz="2400" b="1" dirty="0">
                <a:latin typeface="Times-Roman"/>
              </a:rPr>
              <a:t> el principal </a:t>
            </a:r>
            <a:r>
              <a:rPr lang="en-US" sz="2400" b="1" dirty="0" err="1">
                <a:latin typeface="Times-Roman"/>
              </a:rPr>
              <a:t>criterio</a:t>
            </a:r>
            <a:r>
              <a:rPr lang="en-US" sz="2400" b="1" dirty="0">
                <a:latin typeface="Times-Roman"/>
              </a:rPr>
              <a:t> para </a:t>
            </a:r>
            <a:r>
              <a:rPr lang="en-US" sz="2400" b="1" dirty="0" err="1">
                <a:latin typeface="Times-Roman"/>
              </a:rPr>
              <a:t>determinar</a:t>
            </a:r>
            <a:r>
              <a:rPr lang="en-US" sz="2400" b="1" dirty="0">
                <a:latin typeface="Times-Roman"/>
              </a:rPr>
              <a:t>  </a:t>
            </a:r>
            <a:r>
              <a:rPr lang="en-US" sz="2400" b="1" dirty="0" err="1">
                <a:latin typeface="Times-Roman"/>
              </a:rPr>
              <a:t>objetivos</a:t>
            </a:r>
            <a:r>
              <a:rPr lang="en-US" sz="2400" b="1" dirty="0">
                <a:latin typeface="Times-Roman"/>
              </a:rPr>
              <a:t> de </a:t>
            </a:r>
            <a:r>
              <a:rPr lang="en-US" sz="2400" b="1" dirty="0" err="1">
                <a:latin typeface="Times-Roman"/>
              </a:rPr>
              <a:t>tratamiento</a:t>
            </a:r>
            <a:r>
              <a:rPr lang="en-US" sz="2400" b="1" dirty="0">
                <a:latin typeface="Times-Roman"/>
              </a:rPr>
              <a:t> , </a:t>
            </a:r>
            <a:r>
              <a:rPr lang="en-US" sz="2400" b="1" dirty="0" err="1">
                <a:latin typeface="Times-Roman"/>
              </a:rPr>
              <a:t>procedimientos</a:t>
            </a:r>
            <a:r>
              <a:rPr lang="en-US" sz="2400" b="1" dirty="0">
                <a:latin typeface="Times-Roman"/>
              </a:rPr>
              <a:t> </a:t>
            </a:r>
            <a:r>
              <a:rPr lang="en-US" sz="2400" b="1" dirty="0" err="1">
                <a:latin typeface="Times-Roman"/>
              </a:rPr>
              <a:t>médicos</a:t>
            </a:r>
            <a:r>
              <a:rPr lang="en-US" sz="2400" b="1" dirty="0">
                <a:latin typeface="Times-Roman"/>
              </a:rPr>
              <a:t> o </a:t>
            </a:r>
            <a:r>
              <a:rPr lang="en-US" sz="2400" b="1" dirty="0" err="1">
                <a:latin typeface="Times-Roman"/>
              </a:rPr>
              <a:t>quirúrgicos</a:t>
            </a:r>
            <a:r>
              <a:rPr lang="en-US" sz="2400" b="1" dirty="0">
                <a:latin typeface="Times-Roman"/>
              </a:rPr>
              <a:t> </a:t>
            </a:r>
            <a:r>
              <a:rPr lang="en-US" sz="2400" b="1" dirty="0" err="1">
                <a:latin typeface="Times-Roman"/>
              </a:rPr>
              <a:t>en</a:t>
            </a:r>
            <a:r>
              <a:rPr lang="en-US" sz="2400" b="1" dirty="0">
                <a:latin typeface="Times-Roman"/>
              </a:rPr>
              <a:t> las personas </a:t>
            </a:r>
            <a:r>
              <a:rPr lang="en-US" sz="2400" b="1" dirty="0" err="1">
                <a:latin typeface="Times-Roman"/>
              </a:rPr>
              <a:t>mayores</a:t>
            </a:r>
            <a:r>
              <a:rPr lang="en-US" sz="2400" b="1" dirty="0">
                <a:latin typeface="Times-Roman"/>
              </a:rPr>
              <a:t>.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10321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79576" y="2708920"/>
            <a:ext cx="7931224" cy="11087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3600" dirty="0"/>
              <a:t>¿Qué factores influyen en el estado de salud del adulto mayor?</a:t>
            </a:r>
          </a:p>
        </p:txBody>
      </p:sp>
    </p:spTree>
    <p:extLst>
      <p:ext uri="{BB962C8B-B14F-4D97-AF65-F5344CB8AC3E}">
        <p14:creationId xmlns:p14="http://schemas.microsoft.com/office/powerpoint/2010/main" val="1321646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dirty="0"/>
              <a:t>Factores que influyen en el estado de salud del adulto mayor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412776"/>
            <a:ext cx="8115300" cy="436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45006" y="630932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000" dirty="0"/>
              <a:t>Gálvez-Cano M, Chávez-Jimeno H, Aliaga-</a:t>
            </a:r>
            <a:r>
              <a:rPr lang="es-PE" sz="1000" dirty="0" err="1"/>
              <a:t>Diaz</a:t>
            </a:r>
            <a:r>
              <a:rPr lang="es-PE" sz="1000" dirty="0"/>
              <a:t> E. Utilidad de la valoración geriátrica integral en la evaluación de la salud del adulto mayor. </a:t>
            </a:r>
            <a:r>
              <a:rPr lang="es-PE" sz="1000" dirty="0" err="1"/>
              <a:t>Rev</a:t>
            </a:r>
            <a:r>
              <a:rPr lang="es-PE" sz="1000" dirty="0"/>
              <a:t> </a:t>
            </a:r>
            <a:r>
              <a:rPr lang="es-PE" sz="1000" dirty="0" err="1"/>
              <a:t>Peru</a:t>
            </a:r>
            <a:r>
              <a:rPr lang="es-PE" sz="1000" dirty="0"/>
              <a:t> </a:t>
            </a:r>
            <a:r>
              <a:rPr lang="es-PE" sz="1000" dirty="0" err="1"/>
              <a:t>Med</a:t>
            </a:r>
            <a:r>
              <a:rPr lang="es-PE" sz="1000" dirty="0"/>
              <a:t> </a:t>
            </a:r>
            <a:r>
              <a:rPr lang="es-PE" sz="1000" dirty="0" err="1"/>
              <a:t>Exp</a:t>
            </a:r>
            <a:r>
              <a:rPr lang="es-PE" sz="1000" dirty="0"/>
              <a:t> Salud Publica. 2016;33(2):321-7. </a:t>
            </a:r>
            <a:r>
              <a:rPr lang="es-PE" sz="1000" dirty="0" err="1"/>
              <a:t>doi</a:t>
            </a:r>
            <a:r>
              <a:rPr lang="es-PE" sz="1000" dirty="0"/>
              <a:t>: 10.17843/rpmesp.2016.332.2204</a:t>
            </a:r>
          </a:p>
        </p:txBody>
      </p:sp>
    </p:spTree>
    <p:extLst>
      <p:ext uri="{BB962C8B-B14F-4D97-AF65-F5344CB8AC3E}">
        <p14:creationId xmlns:p14="http://schemas.microsoft.com/office/powerpoint/2010/main" val="2547926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5981" y="759701"/>
            <a:ext cx="8229600" cy="639763"/>
          </a:xfrm>
        </p:spPr>
        <p:txBody>
          <a:bodyPr>
            <a:noAutofit/>
          </a:bodyPr>
          <a:lstStyle/>
          <a:p>
            <a:r>
              <a:rPr lang="es-PE" sz="2800" dirty="0"/>
              <a:t>Trayectorias hipotéticas de la capacidad física</a:t>
            </a:r>
            <a:r>
              <a:rPr lang="es-PE" sz="3600" dirty="0"/>
              <a:t>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61" y="1481500"/>
            <a:ext cx="4713421" cy="50973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6733309" y="5190841"/>
            <a:ext cx="30757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PE" sz="1000" b="1" dirty="0"/>
              <a:t>Organización Mundial de la Salud. Informe mundial </a:t>
            </a:r>
          </a:p>
          <a:p>
            <a:pPr marL="0" indent="0">
              <a:buNone/>
            </a:pPr>
            <a:r>
              <a:rPr lang="es-PE" sz="1000" b="1" dirty="0"/>
              <a:t>sobre  el envejecimiento y la salud. Estados Unidos de </a:t>
            </a:r>
          </a:p>
          <a:p>
            <a:pPr marL="0" indent="0">
              <a:buNone/>
            </a:pPr>
            <a:r>
              <a:rPr lang="es-PE" sz="1000" b="1" dirty="0"/>
              <a:t>Norte  América. 2015</a:t>
            </a:r>
          </a:p>
        </p:txBody>
      </p:sp>
    </p:spTree>
    <p:extLst>
      <p:ext uri="{BB962C8B-B14F-4D97-AF65-F5344CB8AC3E}">
        <p14:creationId xmlns:p14="http://schemas.microsoft.com/office/powerpoint/2010/main" val="357546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/>
              <a:t>No conflictos de interés</a:t>
            </a:r>
          </a:p>
        </p:txBody>
      </p:sp>
    </p:spTree>
    <p:extLst>
      <p:ext uri="{BB962C8B-B14F-4D97-AF65-F5344CB8AC3E}">
        <p14:creationId xmlns:p14="http://schemas.microsoft.com/office/powerpoint/2010/main" val="415668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6756" y="494622"/>
            <a:ext cx="10515600" cy="1325563"/>
          </a:xfrm>
        </p:spPr>
        <p:txBody>
          <a:bodyPr>
            <a:normAutofit/>
          </a:bodyPr>
          <a:lstStyle/>
          <a:p>
            <a:r>
              <a:rPr lang="es-PE" sz="3200" dirty="0"/>
              <a:t>Un marco de salud pública para el Envejecimiento Saludable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47" y="1453544"/>
            <a:ext cx="8498818" cy="472341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1796793" y="6245931"/>
            <a:ext cx="1036915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PE" sz="1000" b="1" dirty="0"/>
              <a:t>Organización Mundial de la Salud. Informe mundial  sobre  el envejecimiento y la salud. Estados Unidos de  Norte  América. 2015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381344" y="1894593"/>
            <a:ext cx="5834073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4126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29320"/>
            <a:ext cx="10515600" cy="4351338"/>
          </a:xfrm>
        </p:spPr>
        <p:txBody>
          <a:bodyPr/>
          <a:lstStyle/>
          <a:p>
            <a:r>
              <a:rPr lang="es-ES" dirty="0"/>
              <a:t>Factores ambientales asociados al proceso de envejecimiento que impactan la </a:t>
            </a:r>
            <a:r>
              <a:rPr lang="es-ES" dirty="0" err="1"/>
              <a:t>microbiota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088" t="36908" r="24070" b="12847"/>
          <a:stretch/>
        </p:blipFill>
        <p:spPr>
          <a:xfrm>
            <a:off x="838200" y="1586811"/>
            <a:ext cx="8315425" cy="45333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ángulo 6"/>
          <p:cNvSpPr/>
          <p:nvPr/>
        </p:nvSpPr>
        <p:spPr>
          <a:xfrm>
            <a:off x="4745665" y="6203471"/>
            <a:ext cx="4067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JansonTextLTStd-Roman"/>
              </a:rPr>
              <a:t>Annu</a:t>
            </a:r>
            <a:r>
              <a:rPr lang="en-US" sz="1400" dirty="0">
                <a:latin typeface="JansonTextLTStd-Roman"/>
              </a:rPr>
              <a:t>. Rev. Food Sci. Technol. 2024. 15:283–305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38664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87582" y="2132724"/>
            <a:ext cx="9682018" cy="24365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PE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Con demasiada frecuencia, se</a:t>
            </a:r>
            <a:r>
              <a:rPr kumimoji="0" lang="es-ES" altLang="es-PE" sz="4000" b="0" i="0" u="none" strike="noStrike" cap="none" normalizeH="0" dirty="0">
                <a:ln>
                  <a:noFill/>
                </a:ln>
                <a:solidFill>
                  <a:srgbClr val="202124"/>
                </a:solidFill>
                <a:effectLst/>
              </a:rPr>
              <a:t> olvida </a:t>
            </a:r>
            <a:r>
              <a:rPr kumimoji="0" lang="es-ES" altLang="es-PE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que en todo el mundo, las vacunas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PE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previenen &gt;2,5 millones de muertes al</a:t>
            </a:r>
            <a:r>
              <a:rPr kumimoji="0" lang="es-ES" altLang="es-PE" sz="4000" b="0" i="0" u="none" strike="noStrike" cap="none" normalizeH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es-ES" altLang="es-PE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año de enfermedades transmisibles</a:t>
            </a:r>
            <a:r>
              <a:rPr kumimoji="0" lang="es-ES" altLang="es-P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49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Prevención: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247775" y="1417640"/>
            <a:ext cx="9743498" cy="42073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sz="3800" dirty="0"/>
              <a:t>La </a:t>
            </a:r>
            <a:r>
              <a:rPr lang="en-US" sz="3800" dirty="0" err="1"/>
              <a:t>severidad</a:t>
            </a:r>
            <a:r>
              <a:rPr lang="en-US" sz="3800" dirty="0"/>
              <a:t> de </a:t>
            </a:r>
            <a:r>
              <a:rPr lang="en-US" sz="3800" dirty="0" err="1"/>
              <a:t>muchas</a:t>
            </a:r>
            <a:r>
              <a:rPr lang="en-US" sz="3800" dirty="0"/>
              <a:t> </a:t>
            </a:r>
            <a:r>
              <a:rPr lang="en-US" sz="3800" dirty="0" err="1"/>
              <a:t>infecciones</a:t>
            </a:r>
            <a:r>
              <a:rPr lang="en-US" sz="3800" dirty="0"/>
              <a:t>  </a:t>
            </a:r>
            <a:r>
              <a:rPr lang="en-US" sz="3800" dirty="0" err="1"/>
              <a:t>es</a:t>
            </a:r>
            <a:r>
              <a:rPr lang="en-US" sz="3800" dirty="0"/>
              <a:t> </a:t>
            </a:r>
            <a:r>
              <a:rPr lang="en-US" sz="3800" dirty="0" err="1"/>
              <a:t>alta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</a:t>
            </a:r>
            <a:r>
              <a:rPr lang="en-US" sz="3800" dirty="0" err="1"/>
              <a:t>adultos</a:t>
            </a:r>
            <a:r>
              <a:rPr lang="en-US" sz="3800" dirty="0"/>
              <a:t> </a:t>
            </a:r>
            <a:r>
              <a:rPr lang="en-US" sz="3800" dirty="0" err="1"/>
              <a:t>mayores</a:t>
            </a:r>
            <a:r>
              <a:rPr lang="en-US" sz="3800" dirty="0"/>
              <a:t> </a:t>
            </a:r>
            <a:r>
              <a:rPr lang="en-US" sz="3800" dirty="0" err="1"/>
              <a:t>comparado</a:t>
            </a:r>
            <a:r>
              <a:rPr lang="en-US" sz="3800" dirty="0"/>
              <a:t> a </a:t>
            </a:r>
            <a:r>
              <a:rPr lang="en-US" sz="3800" dirty="0" err="1"/>
              <a:t>jóvenes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dirty="0"/>
              <a:t>Las </a:t>
            </a:r>
            <a:r>
              <a:rPr lang="en-US" sz="3800" dirty="0" err="1"/>
              <a:t>enfermedades</a:t>
            </a:r>
            <a:r>
              <a:rPr lang="en-US" sz="3800" dirty="0"/>
              <a:t> </a:t>
            </a:r>
            <a:r>
              <a:rPr lang="en-US" sz="3800" dirty="0" err="1"/>
              <a:t>infecciosas</a:t>
            </a:r>
            <a:r>
              <a:rPr lang="en-US" sz="3800" dirty="0"/>
              <a:t> son </a:t>
            </a:r>
            <a:r>
              <a:rPr lang="en-US" sz="3800" dirty="0" err="1"/>
              <a:t>frecuentemente</a:t>
            </a:r>
            <a:r>
              <a:rPr lang="en-US" sz="3800" dirty="0"/>
              <a:t> </a:t>
            </a:r>
            <a:r>
              <a:rPr lang="en-US" sz="3800" dirty="0" err="1"/>
              <a:t>asociadas</a:t>
            </a:r>
            <a:r>
              <a:rPr lang="en-US" sz="3800" dirty="0"/>
              <a:t>: </a:t>
            </a:r>
            <a:r>
              <a:rPr lang="en-US" sz="3800" dirty="0" err="1"/>
              <a:t>fragilidad</a:t>
            </a:r>
            <a:r>
              <a:rPr lang="en-US" sz="3800" dirty="0"/>
              <a:t>, </a:t>
            </a:r>
            <a:r>
              <a:rPr lang="en-US" sz="3800" dirty="0" err="1"/>
              <a:t>compromiso</a:t>
            </a:r>
            <a:r>
              <a:rPr lang="en-US" sz="3800" dirty="0"/>
              <a:t> </a:t>
            </a:r>
            <a:r>
              <a:rPr lang="en-US" sz="3800" dirty="0" err="1"/>
              <a:t>en</a:t>
            </a:r>
            <a:r>
              <a:rPr lang="en-US" sz="3800" dirty="0"/>
              <a:t> </a:t>
            </a:r>
            <a:r>
              <a:rPr lang="en-US" sz="3800" dirty="0" err="1"/>
              <a:t>actividades</a:t>
            </a:r>
            <a:r>
              <a:rPr lang="en-US" sz="3800" dirty="0"/>
              <a:t> de la </a:t>
            </a:r>
            <a:r>
              <a:rPr lang="en-US" sz="3800" dirty="0" err="1"/>
              <a:t>vida</a:t>
            </a:r>
            <a:r>
              <a:rPr lang="en-US" sz="3800" dirty="0"/>
              <a:t> </a:t>
            </a:r>
            <a:r>
              <a:rPr lang="en-US" sz="3800" dirty="0" err="1"/>
              <a:t>diaria</a:t>
            </a:r>
            <a:r>
              <a:rPr lang="en-US" sz="3800" dirty="0"/>
              <a:t> o la </a:t>
            </a:r>
            <a:r>
              <a:rPr lang="en-US" sz="3800" dirty="0" err="1"/>
              <a:t>pérdida</a:t>
            </a:r>
            <a:r>
              <a:rPr lang="en-US" sz="3800" dirty="0"/>
              <a:t> de </a:t>
            </a:r>
            <a:r>
              <a:rPr lang="en-US" sz="3800" dirty="0" err="1"/>
              <a:t>independencia</a:t>
            </a:r>
            <a:r>
              <a:rPr lang="en-US" sz="3800" dirty="0"/>
              <a:t> </a:t>
            </a:r>
            <a:r>
              <a:rPr lang="en-US" sz="3800" dirty="0" err="1"/>
              <a:t>funcional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dirty="0"/>
              <a:t>La </a:t>
            </a:r>
            <a:r>
              <a:rPr lang="en-US" sz="3800" dirty="0" err="1"/>
              <a:t>prevención</a:t>
            </a:r>
            <a:r>
              <a:rPr lang="en-US" sz="3800" dirty="0"/>
              <a:t> de </a:t>
            </a:r>
            <a:r>
              <a:rPr lang="en-US" sz="3800" dirty="0" err="1"/>
              <a:t>enfermedades</a:t>
            </a:r>
            <a:r>
              <a:rPr lang="en-US" sz="3800" dirty="0"/>
              <a:t> </a:t>
            </a:r>
            <a:r>
              <a:rPr lang="en-US" sz="3800" dirty="0" err="1"/>
              <a:t>infecciosas</a:t>
            </a:r>
            <a:r>
              <a:rPr lang="en-US" sz="3800" dirty="0"/>
              <a:t> </a:t>
            </a:r>
            <a:r>
              <a:rPr lang="en-US" sz="3800" dirty="0" err="1"/>
              <a:t>es</a:t>
            </a:r>
            <a:r>
              <a:rPr lang="en-US" sz="3800" dirty="0"/>
              <a:t> </a:t>
            </a:r>
            <a:r>
              <a:rPr lang="en-US" sz="3800" dirty="0" err="1"/>
              <a:t>una</a:t>
            </a:r>
            <a:r>
              <a:rPr lang="en-US" sz="3800" dirty="0"/>
              <a:t> </a:t>
            </a:r>
            <a:r>
              <a:rPr lang="en-US" sz="3800" dirty="0" err="1"/>
              <a:t>importante</a:t>
            </a:r>
            <a:r>
              <a:rPr lang="en-US" sz="3800" dirty="0"/>
              <a:t> </a:t>
            </a:r>
            <a:r>
              <a:rPr lang="en-US" sz="3800" dirty="0" err="1"/>
              <a:t>medida</a:t>
            </a:r>
            <a:r>
              <a:rPr lang="en-US" sz="3800" dirty="0"/>
              <a:t>  para </a:t>
            </a:r>
            <a:r>
              <a:rPr lang="en-US" sz="3800" dirty="0" err="1"/>
              <a:t>lograr</a:t>
            </a:r>
            <a:r>
              <a:rPr lang="en-US" sz="3800" dirty="0"/>
              <a:t> un </a:t>
            </a:r>
            <a:r>
              <a:rPr lang="en-US" sz="3800" i="1" dirty="0"/>
              <a:t>ENVEJECIMIENTO SALUDABLE  Y MEJORAR LA CALIDAD DE VIDA-</a:t>
            </a:r>
            <a:r>
              <a:rPr lang="en-US" sz="3800" dirty="0"/>
              <a:t>----</a:t>
            </a:r>
            <a:r>
              <a:rPr lang="en-US" sz="3800" dirty="0" err="1"/>
              <a:t>siendo</a:t>
            </a:r>
            <a:r>
              <a:rPr lang="en-US" sz="3800" dirty="0"/>
              <a:t> la VACUNACIÓN  </a:t>
            </a:r>
            <a:r>
              <a:rPr lang="en-US" sz="3800" dirty="0" err="1"/>
              <a:t>una</a:t>
            </a:r>
            <a:r>
              <a:rPr lang="en-US" sz="3800" dirty="0"/>
              <a:t> de las </a:t>
            </a:r>
            <a:r>
              <a:rPr lang="en-US" sz="3800" dirty="0" err="1"/>
              <a:t>mejores</a:t>
            </a:r>
            <a:r>
              <a:rPr lang="en-US" sz="3800" dirty="0"/>
              <a:t> </a:t>
            </a:r>
            <a:r>
              <a:rPr lang="en-US" sz="3800" dirty="0" err="1"/>
              <a:t>estrategias</a:t>
            </a:r>
            <a:r>
              <a:rPr lang="en-US" sz="3800" dirty="0"/>
              <a:t> .</a:t>
            </a:r>
          </a:p>
          <a:p>
            <a:pPr marL="0" indent="0">
              <a:buNone/>
            </a:pPr>
            <a:endParaRPr lang="en-US" sz="3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1247775" y="5732485"/>
            <a:ext cx="8723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dirty="0">
                <a:latin typeface="HelveticaNeueLTStd-Bd"/>
              </a:rPr>
              <a:t>Wagner A. </a:t>
            </a:r>
            <a:r>
              <a:rPr lang="es-PE" sz="1100" dirty="0" err="1">
                <a:latin typeface="HelveticaNeueLTStd-Bd"/>
              </a:rPr>
              <a:t>Vaccines</a:t>
            </a:r>
            <a:r>
              <a:rPr lang="es-PE" sz="1100" dirty="0">
                <a:latin typeface="HelveticaNeueLTStd-Bd"/>
              </a:rPr>
              <a:t> to </a:t>
            </a:r>
            <a:r>
              <a:rPr lang="es-PE" sz="1100" dirty="0" err="1">
                <a:latin typeface="HelveticaNeueLTStd-Bd"/>
              </a:rPr>
              <a:t>Prevent</a:t>
            </a:r>
            <a:r>
              <a:rPr lang="es-PE" sz="1100" dirty="0">
                <a:latin typeface="HelveticaNeueLTStd-Bd"/>
              </a:rPr>
              <a:t> </a:t>
            </a:r>
            <a:r>
              <a:rPr lang="es-PE" sz="1100" dirty="0" err="1">
                <a:latin typeface="HelveticaNeueLTStd-Bd"/>
              </a:rPr>
              <a:t>Infectious</a:t>
            </a:r>
            <a:r>
              <a:rPr lang="es-PE" sz="1100" dirty="0">
                <a:latin typeface="HelveticaNeueLTStd-Bd"/>
              </a:rPr>
              <a:t> </a:t>
            </a:r>
            <a:r>
              <a:rPr lang="en-US" sz="1100" dirty="0">
                <a:latin typeface="HelveticaNeueLTStd-Bd"/>
              </a:rPr>
              <a:t>Diseases in the Older Population: </a:t>
            </a:r>
            <a:r>
              <a:rPr lang="es-PE" sz="1100" dirty="0" err="1">
                <a:latin typeface="HelveticaNeueLTStd-Bd"/>
              </a:rPr>
              <a:t>Immunological</a:t>
            </a:r>
            <a:r>
              <a:rPr lang="es-PE" sz="1100" dirty="0">
                <a:latin typeface="HelveticaNeueLTStd-Bd"/>
              </a:rPr>
              <a:t> </a:t>
            </a:r>
            <a:r>
              <a:rPr lang="es-PE" sz="1100" dirty="0" err="1">
                <a:latin typeface="HelveticaNeueLTStd-Bd"/>
              </a:rPr>
              <a:t>Challenges</a:t>
            </a:r>
            <a:r>
              <a:rPr lang="es-PE" sz="1100" dirty="0">
                <a:latin typeface="HelveticaNeueLTStd-Bd"/>
              </a:rPr>
              <a:t> and </a:t>
            </a:r>
            <a:r>
              <a:rPr lang="es-PE" sz="1100" dirty="0" err="1">
                <a:latin typeface="HelveticaNeueLTStd-Bd"/>
              </a:rPr>
              <a:t>Future</a:t>
            </a:r>
            <a:r>
              <a:rPr lang="es-PE" sz="1100" dirty="0">
                <a:latin typeface="HelveticaNeueLTStd-Bd"/>
              </a:rPr>
              <a:t> </a:t>
            </a:r>
            <a:r>
              <a:rPr lang="es-PE" sz="1100" dirty="0" err="1">
                <a:latin typeface="HelveticaNeueLTStd-Bd"/>
              </a:rPr>
              <a:t>Perspectives.Frontiers</a:t>
            </a:r>
            <a:r>
              <a:rPr lang="es-PE" sz="1100" dirty="0">
                <a:latin typeface="HelveticaNeueLTStd-Bd"/>
              </a:rPr>
              <a:t> in </a:t>
            </a:r>
            <a:r>
              <a:rPr lang="es-PE" sz="1100" dirty="0" err="1">
                <a:latin typeface="HelveticaNeueLTStd-Bd"/>
              </a:rPr>
              <a:t>Immunology</a:t>
            </a:r>
            <a:r>
              <a:rPr lang="es-PE" sz="1100" dirty="0">
                <a:latin typeface="HelveticaNeueLTStd-Bd"/>
              </a:rPr>
              <a:t>, Abril 2020.</a:t>
            </a:r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21899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5764" y="236970"/>
            <a:ext cx="10515600" cy="4351338"/>
          </a:xfrm>
        </p:spPr>
        <p:txBody>
          <a:bodyPr/>
          <a:lstStyle/>
          <a:p>
            <a:endParaRPr lang="es-PE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92438120"/>
              </p:ext>
            </p:extLst>
          </p:nvPr>
        </p:nvGraphicFramePr>
        <p:xfrm>
          <a:off x="1330036" y="10279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330036" y="2767743"/>
            <a:ext cx="35433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/>
              <a:t>El objetivo de</a:t>
            </a:r>
          </a:p>
          <a:p>
            <a:pPr algn="ctr"/>
            <a:r>
              <a:rPr lang="es-ES" sz="2400" b="1" dirty="0"/>
              <a:t> Inmunización en el </a:t>
            </a:r>
          </a:p>
          <a:p>
            <a:pPr algn="ctr"/>
            <a:r>
              <a:rPr lang="es-ES" sz="2400" b="1" dirty="0"/>
              <a:t>curso de vida y para lograr</a:t>
            </a:r>
          </a:p>
          <a:p>
            <a:pPr algn="ctr"/>
            <a:r>
              <a:rPr lang="es-ES" sz="2400" b="1" dirty="0"/>
              <a:t> un envejecimiento</a:t>
            </a:r>
          </a:p>
          <a:p>
            <a:pPr algn="ctr"/>
            <a:r>
              <a:rPr lang="es-ES" sz="2400" b="1" dirty="0"/>
              <a:t>saludable</a:t>
            </a:r>
            <a:endParaRPr lang="es-PE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352927" y="566536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>
                <a:latin typeface="ArialUnicodeMS"/>
              </a:rPr>
              <a:t>Eduardo de Gomensoro, Giuseppe Del Giudice &amp; T. Mark Doherty</a:t>
            </a:r>
          </a:p>
          <a:p>
            <a:r>
              <a:rPr lang="en-US" sz="1000" dirty="0">
                <a:latin typeface="ArialUnicodeMS"/>
              </a:rPr>
              <a:t>(2018) Challenges in adult vaccination, Annals of Medicine, 50:3, 181-192, DOI:</a:t>
            </a:r>
          </a:p>
          <a:p>
            <a:r>
              <a:rPr lang="es-PE" sz="1000" dirty="0">
                <a:latin typeface="ArialUnicodeMS"/>
              </a:rPr>
              <a:t>10.1080/07853890.2017.1417632</a:t>
            </a:r>
            <a:endParaRPr lang="es-PE" sz="1000" dirty="0"/>
          </a:p>
        </p:txBody>
      </p:sp>
    </p:spTree>
    <p:extLst>
      <p:ext uri="{BB962C8B-B14F-4D97-AF65-F5344CB8AC3E}">
        <p14:creationId xmlns:p14="http://schemas.microsoft.com/office/powerpoint/2010/main" val="1171683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615" t="25170" r="27346" b="11801"/>
          <a:stretch/>
        </p:blipFill>
        <p:spPr>
          <a:xfrm>
            <a:off x="1090183" y="688398"/>
            <a:ext cx="8801962" cy="4257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ángulo 4"/>
          <p:cNvSpPr/>
          <p:nvPr/>
        </p:nvSpPr>
        <p:spPr>
          <a:xfrm>
            <a:off x="909928" y="5687834"/>
            <a:ext cx="8294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Liprandi</a:t>
            </a:r>
            <a:r>
              <a:rPr lang="en-US" sz="1000" dirty="0"/>
              <a:t> AS, et al. Influenza Vaccination for the Prevention of Cardiovascular Disease in the Americas: Consensus document of the Inter-American Society of Cardiology and the Word Heart Federation. Global Heart. 2021; 16(1): 55.</a:t>
            </a:r>
            <a:endParaRPr lang="es-PE" sz="1000" dirty="0"/>
          </a:p>
        </p:txBody>
      </p:sp>
    </p:spTree>
    <p:extLst>
      <p:ext uri="{BB962C8B-B14F-4D97-AF65-F5344CB8AC3E}">
        <p14:creationId xmlns:p14="http://schemas.microsoft.com/office/powerpoint/2010/main" val="2504565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6527" y="691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/>
              <a:t>Asociación entre infecciones respiratorias y eventos CDV</a:t>
            </a:r>
            <a:endParaRPr lang="es-PE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456" t="43988" r="17438" b="17181"/>
          <a:stretch/>
        </p:blipFill>
        <p:spPr>
          <a:xfrm>
            <a:off x="1363066" y="1975249"/>
            <a:ext cx="9304933" cy="3028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9162472" y="2057944"/>
            <a:ext cx="1505527" cy="28632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909928" y="5687834"/>
            <a:ext cx="8294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Liprandi</a:t>
            </a:r>
            <a:r>
              <a:rPr lang="en-US" sz="1000" dirty="0"/>
              <a:t> AS, et al. Influenza Vaccination for the Prevention of Cardiovascular Disease in the Americas: Consensus document of the Inter-American Society of Cardiology and the Word Heart Federation. Global Heart. 2021; 16(1): 55.</a:t>
            </a:r>
            <a:endParaRPr lang="es-PE" sz="1000" dirty="0"/>
          </a:p>
        </p:txBody>
      </p:sp>
      <p:sp>
        <p:nvSpPr>
          <p:cNvPr id="7" name="Rectángulo 6"/>
          <p:cNvSpPr/>
          <p:nvPr/>
        </p:nvSpPr>
        <p:spPr>
          <a:xfrm>
            <a:off x="1468582" y="2770909"/>
            <a:ext cx="9199417" cy="646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5756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15680" y="2492896"/>
            <a:ext cx="597666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4800" b="1" dirty="0"/>
              <a:t>¿Qué es un Adulto </a:t>
            </a:r>
          </a:p>
          <a:p>
            <a:pPr algn="ctr"/>
            <a:r>
              <a:rPr lang="es-PE" sz="4800" b="1" dirty="0"/>
              <a:t>mayor frágil?</a:t>
            </a:r>
          </a:p>
        </p:txBody>
      </p:sp>
    </p:spTree>
    <p:extLst>
      <p:ext uri="{BB962C8B-B14F-4D97-AF65-F5344CB8AC3E}">
        <p14:creationId xmlns:p14="http://schemas.microsoft.com/office/powerpoint/2010/main" val="1441994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PE" dirty="0"/>
              <a:t>Definición: Fragilidad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2249424"/>
            <a:ext cx="8435280" cy="27637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09728" indent="0" algn="ctr">
              <a:buNone/>
            </a:pPr>
            <a:r>
              <a:rPr lang="es-PE" dirty="0"/>
              <a:t>La fragilidad es una condición clínica compleja relacionada con la edad, caracterizada por una disminución en la capacidad fisiológica en varios</a:t>
            </a:r>
          </a:p>
          <a:p>
            <a:pPr marL="109728" indent="0" algn="ctr">
              <a:buNone/>
            </a:pPr>
            <a:r>
              <a:rPr lang="es-PE" dirty="0"/>
              <a:t>Órganos y sistemas, con el consiguiente aumento de la susceptibilidad a estresores.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096000" y="5949280"/>
            <a:ext cx="273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i="1" dirty="0" err="1"/>
              <a:t>Lancet</a:t>
            </a:r>
            <a:r>
              <a:rPr lang="es-PE" b="1" i="1" dirty="0"/>
              <a:t> </a:t>
            </a:r>
            <a:r>
              <a:rPr lang="es-PE" b="1" dirty="0"/>
              <a:t>2019; 394: 1376–86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947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318" t="22922" r="31883" b="14304"/>
          <a:stretch/>
        </p:blipFill>
        <p:spPr>
          <a:xfrm>
            <a:off x="2161513" y="1053334"/>
            <a:ext cx="5086241" cy="4751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4079776" y="472197"/>
            <a:ext cx="1602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Fragilidad</a:t>
            </a:r>
            <a:endParaRPr lang="es-PE" sz="2800" dirty="0"/>
          </a:p>
        </p:txBody>
      </p:sp>
      <p:sp>
        <p:nvSpPr>
          <p:cNvPr id="6" name="Rectángulo 5"/>
          <p:cNvSpPr/>
          <p:nvPr/>
        </p:nvSpPr>
        <p:spPr>
          <a:xfrm>
            <a:off x="7680177" y="5373217"/>
            <a:ext cx="2707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</a:rPr>
              <a:t>Lancet</a:t>
            </a:r>
            <a:r>
              <a:rPr lang="en-US" sz="1400" dirty="0">
                <a:latin typeface="Times New Roman" panose="02020603050405020304" pitchFamily="18" charset="0"/>
              </a:rPr>
              <a:t>. 2013 March 2; 381(9868): </a:t>
            </a:r>
          </a:p>
          <a:p>
            <a:r>
              <a:rPr lang="en-US" sz="1400" dirty="0">
                <a:latin typeface="Times New Roman" panose="02020603050405020304" pitchFamily="18" charset="0"/>
              </a:rPr>
              <a:t>752–762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  <a:endParaRPr lang="es-PE" dirty="0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5519936" y="2996952"/>
            <a:ext cx="2808312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8352720" y="2843644"/>
            <a:ext cx="84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FRAGIL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014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256979">
              <a:alpha val="18824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sz="3600" dirty="0">
                <a:solidFill>
                  <a:schemeClr val="hlink"/>
                </a:solidFill>
              </a:rPr>
              <a:t>AGENDA</a:t>
            </a:r>
          </a:p>
        </p:txBody>
      </p:sp>
      <p:sp>
        <p:nvSpPr>
          <p:cNvPr id="41056" name="Line 96"/>
          <p:cNvSpPr>
            <a:spLocks noChangeShapeType="1"/>
          </p:cNvSpPr>
          <p:nvPr/>
        </p:nvSpPr>
        <p:spPr bwMode="auto">
          <a:xfrm flipV="1">
            <a:off x="4079777" y="2282639"/>
            <a:ext cx="5592247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es-PE" dirty="0"/>
          </a:p>
        </p:txBody>
      </p:sp>
      <p:sp>
        <p:nvSpPr>
          <p:cNvPr id="41057" name="Text Box 97"/>
          <p:cNvSpPr txBox="1">
            <a:spLocks noChangeArrowheads="1"/>
          </p:cNvSpPr>
          <p:nvPr/>
        </p:nvSpPr>
        <p:spPr bwMode="auto">
          <a:xfrm>
            <a:off x="4037227" y="1640711"/>
            <a:ext cx="205229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/>
              <a:t> </a:t>
            </a:r>
            <a:r>
              <a:rPr lang="en-US" sz="2400" dirty="0" err="1"/>
              <a:t>Generalidades</a:t>
            </a:r>
            <a:endParaRPr lang="en-US" sz="2400" dirty="0"/>
          </a:p>
        </p:txBody>
      </p:sp>
      <p:sp>
        <p:nvSpPr>
          <p:cNvPr id="41059" name="Line 99"/>
          <p:cNvSpPr>
            <a:spLocks noChangeShapeType="1"/>
          </p:cNvSpPr>
          <p:nvPr/>
        </p:nvSpPr>
        <p:spPr bwMode="auto">
          <a:xfrm>
            <a:off x="4079777" y="2962804"/>
            <a:ext cx="5544615" cy="11324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41070" name="Line 110"/>
          <p:cNvSpPr>
            <a:spLocks noChangeShapeType="1"/>
          </p:cNvSpPr>
          <p:nvPr/>
        </p:nvSpPr>
        <p:spPr bwMode="auto">
          <a:xfrm>
            <a:off x="4037228" y="3818657"/>
            <a:ext cx="5658859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41073" name="Line 113"/>
          <p:cNvSpPr>
            <a:spLocks noChangeShapeType="1"/>
          </p:cNvSpPr>
          <p:nvPr/>
        </p:nvSpPr>
        <p:spPr bwMode="auto">
          <a:xfrm>
            <a:off x="3421893" y="4509120"/>
            <a:ext cx="5985655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41074" name="Text Box 114"/>
          <p:cNvSpPr txBox="1">
            <a:spLocks noChangeArrowheads="1"/>
          </p:cNvSpPr>
          <p:nvPr/>
        </p:nvSpPr>
        <p:spPr bwMode="auto">
          <a:xfrm>
            <a:off x="4112549" y="3987163"/>
            <a:ext cx="55835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err="1"/>
              <a:t>Prevención</a:t>
            </a:r>
            <a:r>
              <a:rPr lang="en-US" sz="2400" dirty="0"/>
              <a:t> de la </a:t>
            </a:r>
            <a:r>
              <a:rPr lang="en-US" sz="2400" dirty="0" err="1"/>
              <a:t>Fragilidad</a:t>
            </a:r>
            <a:endParaRPr lang="en-U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964920" y="3108845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dirty="0"/>
              <a:t>  </a:t>
            </a:r>
          </a:p>
        </p:txBody>
      </p:sp>
      <p:sp>
        <p:nvSpPr>
          <p:cNvPr id="41" name="Line 113"/>
          <p:cNvSpPr>
            <a:spLocks noChangeShapeType="1"/>
          </p:cNvSpPr>
          <p:nvPr/>
        </p:nvSpPr>
        <p:spPr bwMode="auto">
          <a:xfrm>
            <a:off x="3879849" y="5724301"/>
            <a:ext cx="6248286" cy="47995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4" name="3 Hexágono"/>
          <p:cNvSpPr/>
          <p:nvPr/>
        </p:nvSpPr>
        <p:spPr>
          <a:xfrm>
            <a:off x="3027789" y="1487709"/>
            <a:ext cx="788207" cy="637578"/>
          </a:xfrm>
          <a:prstGeom prst="hexagon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1</a:t>
            </a:r>
          </a:p>
        </p:txBody>
      </p:sp>
      <p:sp>
        <p:nvSpPr>
          <p:cNvPr id="46" name="45 Hexágono"/>
          <p:cNvSpPr/>
          <p:nvPr/>
        </p:nvSpPr>
        <p:spPr>
          <a:xfrm>
            <a:off x="3074624" y="2190221"/>
            <a:ext cx="788207" cy="637578"/>
          </a:xfrm>
          <a:prstGeom prst="hexagon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2</a:t>
            </a:r>
          </a:p>
        </p:txBody>
      </p:sp>
      <p:sp>
        <p:nvSpPr>
          <p:cNvPr id="47" name="46 Hexágono"/>
          <p:cNvSpPr/>
          <p:nvPr/>
        </p:nvSpPr>
        <p:spPr>
          <a:xfrm>
            <a:off x="3049577" y="2962804"/>
            <a:ext cx="788207" cy="637578"/>
          </a:xfrm>
          <a:prstGeom prst="hexagon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3</a:t>
            </a:r>
          </a:p>
        </p:txBody>
      </p:sp>
      <p:sp>
        <p:nvSpPr>
          <p:cNvPr id="48" name="47 Hexágono"/>
          <p:cNvSpPr/>
          <p:nvPr/>
        </p:nvSpPr>
        <p:spPr>
          <a:xfrm>
            <a:off x="3049576" y="3793465"/>
            <a:ext cx="788207" cy="637578"/>
          </a:xfrm>
          <a:prstGeom prst="hexagon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4</a:t>
            </a:r>
          </a:p>
        </p:txBody>
      </p:sp>
      <p:sp>
        <p:nvSpPr>
          <p:cNvPr id="50" name="49 Hexágono"/>
          <p:cNvSpPr/>
          <p:nvPr/>
        </p:nvSpPr>
        <p:spPr>
          <a:xfrm>
            <a:off x="3074624" y="4624126"/>
            <a:ext cx="788207" cy="637578"/>
          </a:xfrm>
          <a:prstGeom prst="hexagon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5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126182" y="3227784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 Fragilidad: Definición, tamizaje,</a:t>
            </a:r>
            <a:endParaRPr lang="es-PE" sz="2400" dirty="0"/>
          </a:p>
        </p:txBody>
      </p:sp>
      <p:sp>
        <p:nvSpPr>
          <p:cNvPr id="21" name="Text Box 114"/>
          <p:cNvSpPr txBox="1">
            <a:spLocks noChangeArrowheads="1"/>
          </p:cNvSpPr>
          <p:nvPr/>
        </p:nvSpPr>
        <p:spPr bwMode="auto">
          <a:xfrm>
            <a:off x="3964920" y="4843303"/>
            <a:ext cx="256115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/>
              <a:t>  </a:t>
            </a:r>
            <a:r>
              <a:rPr lang="en-US" sz="2400" dirty="0" err="1"/>
              <a:t>Conclusiones</a:t>
            </a:r>
            <a:endParaRPr lang="en-U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195078" y="2455831"/>
            <a:ext cx="4867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Envejecimiento Saludable: Definición 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42610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6" grpId="0" animBg="1"/>
      <p:bldP spid="41057" grpId="0"/>
      <p:bldP spid="41059" grpId="0" animBg="1"/>
      <p:bldP spid="41070" grpId="0" animBg="1"/>
      <p:bldP spid="41073" grpId="0" animBg="1"/>
      <p:bldP spid="41074" grpId="0"/>
      <p:bldP spid="3" grpId="0"/>
      <p:bldP spid="41" grpId="0" animBg="1"/>
      <p:bldP spid="4" grpId="0" animBg="1"/>
      <p:bldP spid="46" grpId="0" animBg="1"/>
      <p:bldP spid="47" grpId="0" animBg="1"/>
      <p:bldP spid="48" grpId="0" animBg="1"/>
      <p:bldP spid="5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9340" y="365125"/>
            <a:ext cx="10524460" cy="974577"/>
          </a:xfrm>
        </p:spPr>
        <p:txBody>
          <a:bodyPr/>
          <a:lstStyle/>
          <a:p>
            <a:r>
              <a:rPr lang="es-PE" dirty="0"/>
              <a:t>Fragilidad: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07265" y="1339702"/>
            <a:ext cx="7970992" cy="44805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PE" sz="1800" i="1" dirty="0"/>
              <a:t>«</a:t>
            </a:r>
            <a:r>
              <a:rPr lang="es-PE" sz="1800" b="1" i="1" dirty="0"/>
              <a:t>No hay un acuerdo de la mejor forma de medir  u </a:t>
            </a:r>
            <a:r>
              <a:rPr lang="es-PE" sz="1800" b="1" i="1" dirty="0" err="1"/>
              <a:t>operacionalizar</a:t>
            </a:r>
            <a:r>
              <a:rPr lang="es-PE" sz="1800" b="1" i="1" dirty="0"/>
              <a:t> fragilidad»</a:t>
            </a:r>
          </a:p>
          <a:p>
            <a:pPr lvl="1"/>
            <a:r>
              <a:rPr lang="es-PE" sz="1800" dirty="0"/>
              <a:t>Fenotipo de fragilidad de Linda </a:t>
            </a:r>
            <a:r>
              <a:rPr lang="es-PE" sz="1800" dirty="0" err="1"/>
              <a:t>Fried</a:t>
            </a:r>
            <a:r>
              <a:rPr lang="es-PE" sz="1800" dirty="0"/>
              <a:t> (CHS)</a:t>
            </a:r>
          </a:p>
          <a:p>
            <a:pPr lvl="1"/>
            <a:r>
              <a:rPr lang="es-PE" sz="1800" dirty="0"/>
              <a:t>El índice de fragilidad </a:t>
            </a:r>
            <a:r>
              <a:rPr lang="es-PE" sz="1800" dirty="0" err="1"/>
              <a:t>Rockwood</a:t>
            </a:r>
            <a:r>
              <a:rPr lang="es-PE" sz="1800" dirty="0"/>
              <a:t> y </a:t>
            </a:r>
            <a:r>
              <a:rPr lang="es-PE" sz="1800" dirty="0" err="1"/>
              <a:t>Mitnitsky</a:t>
            </a:r>
            <a:r>
              <a:rPr lang="es-PE" sz="1800" dirty="0"/>
              <a:t>.</a:t>
            </a:r>
          </a:p>
          <a:p>
            <a:pPr marL="457200" lvl="1" indent="0">
              <a:buNone/>
            </a:pPr>
            <a:endParaRPr lang="es-PE" sz="1800" dirty="0"/>
          </a:p>
          <a:p>
            <a:r>
              <a:rPr lang="es-PE" sz="1800" b="1" u="sng" dirty="0"/>
              <a:t>Linda </a:t>
            </a:r>
            <a:r>
              <a:rPr lang="es-PE" sz="1800" b="1" u="sng" dirty="0" err="1"/>
              <a:t>Fried</a:t>
            </a:r>
            <a:r>
              <a:rPr lang="es-PE" sz="1800" b="1" u="sng" dirty="0"/>
              <a:t>, en el año 2001, </a:t>
            </a:r>
            <a:r>
              <a:rPr lang="es-PE" sz="1800" u="sng" dirty="0"/>
              <a:t>describió un fenotipo clínico de fragilidad </a:t>
            </a:r>
            <a:r>
              <a:rPr lang="es-PE" sz="1800" dirty="0"/>
              <a:t>:</a:t>
            </a:r>
          </a:p>
          <a:p>
            <a:pPr lvl="1"/>
            <a:r>
              <a:rPr lang="es-PE" sz="1800" dirty="0"/>
              <a:t>pérdida no intencional de peso de al menos el 5% en el último año</a:t>
            </a:r>
          </a:p>
          <a:p>
            <a:pPr lvl="1"/>
            <a:r>
              <a:rPr lang="es-PE" sz="1800" dirty="0"/>
              <a:t>cansancio </a:t>
            </a:r>
          </a:p>
          <a:p>
            <a:pPr lvl="1"/>
            <a:r>
              <a:rPr lang="es-PE" sz="1800" dirty="0"/>
              <a:t>baja actividad física</a:t>
            </a:r>
          </a:p>
          <a:p>
            <a:pPr lvl="1"/>
            <a:r>
              <a:rPr lang="es-PE" sz="1800" dirty="0"/>
              <a:t>lenta velocidad de la marcha </a:t>
            </a:r>
          </a:p>
          <a:p>
            <a:pPr lvl="1"/>
            <a:r>
              <a:rPr lang="es-PE" sz="1800" dirty="0"/>
              <a:t>y debilidad muscular</a:t>
            </a:r>
          </a:p>
          <a:p>
            <a:pPr lvl="1"/>
            <a:endParaRPr lang="es-PE" sz="1800" dirty="0"/>
          </a:p>
          <a:p>
            <a:pPr lvl="1">
              <a:buFont typeface="Wingdings" pitchFamily="2" charset="2"/>
              <a:buChar char="ü"/>
            </a:pPr>
            <a:r>
              <a:rPr lang="es-PE" sz="1600" b="1" i="1" dirty="0"/>
              <a:t>Frágil : tres o más criterios,</a:t>
            </a:r>
          </a:p>
          <a:p>
            <a:pPr lvl="1">
              <a:buFont typeface="Wingdings" pitchFamily="2" charset="2"/>
              <a:buChar char="ü"/>
            </a:pPr>
            <a:r>
              <a:rPr lang="es-PE" sz="1600" b="1" i="1" dirty="0" err="1"/>
              <a:t>prefrágil</a:t>
            </a:r>
            <a:r>
              <a:rPr lang="es-PE" sz="1600" b="1" i="1" dirty="0"/>
              <a:t> :uno o dos, y </a:t>
            </a:r>
          </a:p>
          <a:p>
            <a:pPr lvl="1">
              <a:buFont typeface="Wingdings" pitchFamily="2" charset="2"/>
              <a:buChar char="ü"/>
            </a:pPr>
            <a:r>
              <a:rPr lang="es-PE" sz="1600" b="1" i="1" dirty="0"/>
              <a:t>Robusto: si no cumple ninguno de ellos</a:t>
            </a:r>
          </a:p>
          <a:p>
            <a:pPr marL="457200" lvl="1" indent="0">
              <a:buNone/>
            </a:pPr>
            <a:endParaRPr lang="es-PE" sz="1600" b="1" i="1" dirty="0"/>
          </a:p>
          <a:p>
            <a:pPr algn="ctr">
              <a:buFont typeface="Wingdings" pitchFamily="2" charset="2"/>
              <a:buChar char="ü"/>
            </a:pPr>
            <a:r>
              <a:rPr lang="es-PE" sz="1600" i="1" dirty="0">
                <a:solidFill>
                  <a:schemeClr val="tx1"/>
                </a:solidFill>
              </a:rPr>
              <a:t>Este estudio demostró que algunos AM pueden ser frágiles y no tener discapacidad ni comorbilidad </a:t>
            </a:r>
            <a:r>
              <a:rPr lang="es-PE" sz="1600" b="1" i="1" dirty="0">
                <a:solidFill>
                  <a:schemeClr val="bg2"/>
                </a:solidFill>
              </a:rPr>
              <a:t>.</a:t>
            </a:r>
            <a:endParaRPr lang="es-PE" sz="1600" dirty="0">
              <a:solidFill>
                <a:schemeClr val="bg2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63552" y="6309321"/>
            <a:ext cx="9649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 err="1"/>
              <a:t>Fried</a:t>
            </a:r>
            <a:r>
              <a:rPr lang="es-PE" sz="1200" dirty="0"/>
              <a:t> LP, </a:t>
            </a:r>
            <a:r>
              <a:rPr lang="es-PE" sz="1200" dirty="0" err="1"/>
              <a:t>Tangen</a:t>
            </a:r>
            <a:r>
              <a:rPr lang="es-PE" sz="1200" dirty="0"/>
              <a:t> CM, </a:t>
            </a:r>
            <a:r>
              <a:rPr lang="es-PE" sz="1200" dirty="0" err="1"/>
              <a:t>Walston</a:t>
            </a:r>
            <a:r>
              <a:rPr lang="es-PE" sz="1200" dirty="0"/>
              <a:t> J, </a:t>
            </a:r>
            <a:r>
              <a:rPr lang="de-DE" sz="1200" dirty="0"/>
              <a:t>Newman AB, Hirsch C, Gottdiener J, </a:t>
            </a:r>
            <a:r>
              <a:rPr lang="en-US" sz="1200" i="1" dirty="0"/>
              <a:t>et al</a:t>
            </a:r>
            <a:r>
              <a:rPr lang="en-US" sz="1200" dirty="0"/>
              <a:t>. Frailty in older adults: evidence for a </a:t>
            </a:r>
          </a:p>
          <a:p>
            <a:r>
              <a:rPr lang="en-US" sz="1200" dirty="0"/>
              <a:t>phenotype. J </a:t>
            </a:r>
            <a:r>
              <a:rPr lang="en-US" sz="1200" dirty="0" err="1"/>
              <a:t>Gerontol</a:t>
            </a:r>
            <a:r>
              <a:rPr lang="en-US" sz="1200" dirty="0"/>
              <a:t> A </a:t>
            </a:r>
            <a:r>
              <a:rPr lang="en-US" sz="1200" dirty="0" err="1"/>
              <a:t>Biol</a:t>
            </a:r>
            <a:r>
              <a:rPr lang="en-US" sz="1200" dirty="0"/>
              <a:t> </a:t>
            </a:r>
            <a:r>
              <a:rPr lang="en-US" sz="1200" dirty="0" err="1"/>
              <a:t>Sci</a:t>
            </a:r>
            <a:r>
              <a:rPr lang="en-US" sz="1200" dirty="0"/>
              <a:t> </a:t>
            </a:r>
            <a:r>
              <a:rPr lang="es-PE" sz="1200" dirty="0" err="1"/>
              <a:t>Med</a:t>
            </a:r>
            <a:r>
              <a:rPr lang="es-PE" sz="1200" dirty="0"/>
              <a:t> </a:t>
            </a:r>
            <a:r>
              <a:rPr lang="es-PE" sz="1200" dirty="0" err="1"/>
              <a:t>Sci</a:t>
            </a:r>
            <a:r>
              <a:rPr lang="es-PE" sz="1200" dirty="0"/>
              <a:t>. 2001;56(3):M146-156.</a:t>
            </a:r>
          </a:p>
        </p:txBody>
      </p:sp>
    </p:spTree>
    <p:extLst>
      <p:ext uri="{BB962C8B-B14F-4D97-AF65-F5344CB8AC3E}">
        <p14:creationId xmlns:p14="http://schemas.microsoft.com/office/powerpoint/2010/main" val="346348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1524000" y="908720"/>
            <a:ext cx="9144000" cy="4248472"/>
          </a:xfrm>
          <a:prstGeom prst="rect">
            <a:avLst/>
          </a:prstGeom>
          <a:solidFill>
            <a:schemeClr val="accent5">
              <a:lumMod val="40000"/>
              <a:lumOff val="60000"/>
              <a:alpha val="50980"/>
            </a:schemeClr>
          </a:solidFill>
          <a:ln w="57150" cap="flat" cmpd="sng" algn="ctr">
            <a:noFill/>
            <a:prstDash val="solid"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kern="0" dirty="0">
              <a:solidFill>
                <a:srgbClr val="000000"/>
              </a:solidFill>
            </a:endParaRPr>
          </a:p>
          <a:p>
            <a:r>
              <a:rPr lang="es-PE" kern="0" dirty="0">
                <a:solidFill>
                  <a:srgbClr val="000000"/>
                </a:solidFill>
              </a:rPr>
              <a:t>La población está envejeciendo , en forma heterogénea, y esto tiene profundas implicaciones para la planificación y prestación de la atención sanitaria y social, </a:t>
            </a:r>
            <a:r>
              <a:rPr lang="es-PE" b="1" i="1" u="sng" kern="0" dirty="0">
                <a:solidFill>
                  <a:srgbClr val="000000"/>
                </a:solidFill>
              </a:rPr>
              <a:t>convirtiéndose la fragilidad en una epidemia silenciosa que afecta a los adultos mayores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07568" y="5554106"/>
            <a:ext cx="8280920" cy="369332"/>
          </a:xfrm>
          <a:prstGeom prst="rect">
            <a:avLst/>
          </a:prstGeom>
          <a:solidFill>
            <a:srgbClr val="000099">
              <a:alpha val="34118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s-PE" sz="1200" dirty="0"/>
              <a:t>Michel JP, Cruz-</a:t>
            </a:r>
            <a:r>
              <a:rPr lang="es-PE" sz="1200" dirty="0" err="1"/>
              <a:t>Jentoft</a:t>
            </a:r>
            <a:r>
              <a:rPr lang="es-PE" sz="1200" dirty="0"/>
              <a:t> AJ, </a:t>
            </a:r>
            <a:r>
              <a:rPr lang="es-PE" sz="1200" dirty="0" err="1"/>
              <a:t>Cederholm</a:t>
            </a:r>
            <a:r>
              <a:rPr lang="es-PE" sz="1200" dirty="0"/>
              <a:t> </a:t>
            </a:r>
            <a:r>
              <a:rPr lang="en-US" sz="1200" dirty="0"/>
              <a:t>T. Frailty, Exercise and Nutrition.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s-PE" sz="1200" dirty="0" err="1"/>
              <a:t>Geriatr</a:t>
            </a:r>
            <a:r>
              <a:rPr lang="es-PE" sz="1200" dirty="0"/>
              <a:t> </a:t>
            </a:r>
            <a:r>
              <a:rPr lang="es-PE" sz="1200" dirty="0" err="1"/>
              <a:t>Med</a:t>
            </a:r>
            <a:r>
              <a:rPr lang="es-PE" sz="1200" dirty="0"/>
              <a:t>. 2015;31(3):375-87</a:t>
            </a:r>
            <a:r>
              <a:rPr lang="es-PE" dirty="0"/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063552" y="6119337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 err="1"/>
              <a:t>Buckinx</a:t>
            </a:r>
            <a:r>
              <a:rPr lang="es-PE" sz="1200" dirty="0"/>
              <a:t> F, </a:t>
            </a:r>
            <a:r>
              <a:rPr lang="es-PE" sz="1200" dirty="0" err="1"/>
              <a:t>Rolland</a:t>
            </a:r>
            <a:r>
              <a:rPr lang="es-PE" sz="1200" dirty="0"/>
              <a:t> Y, </a:t>
            </a:r>
            <a:r>
              <a:rPr lang="es-PE" sz="1200" dirty="0" err="1"/>
              <a:t>Reginster</a:t>
            </a:r>
            <a:r>
              <a:rPr lang="es-PE" sz="1200" dirty="0"/>
              <a:t> </a:t>
            </a:r>
            <a:r>
              <a:rPr lang="fr-FR" sz="1200" dirty="0"/>
              <a:t>JY, </a:t>
            </a:r>
            <a:r>
              <a:rPr lang="fr-FR" sz="1200" dirty="0" err="1"/>
              <a:t>Ricour</a:t>
            </a:r>
            <a:r>
              <a:rPr lang="fr-FR" sz="1200" dirty="0"/>
              <a:t> C, </a:t>
            </a:r>
            <a:r>
              <a:rPr lang="fr-FR" sz="1200" dirty="0" err="1"/>
              <a:t>Petermans</a:t>
            </a:r>
            <a:r>
              <a:rPr lang="fr-FR" sz="1200" dirty="0"/>
              <a:t> J, </a:t>
            </a:r>
            <a:r>
              <a:rPr lang="fr-FR" sz="1200" dirty="0" err="1"/>
              <a:t>Bruyere</a:t>
            </a:r>
            <a:r>
              <a:rPr lang="fr-FR" sz="1200" dirty="0"/>
              <a:t> </a:t>
            </a:r>
            <a:r>
              <a:rPr lang="en-US" sz="1200" dirty="0"/>
              <a:t>O. Burden of frailty in the elderly </a:t>
            </a:r>
            <a:r>
              <a:rPr lang="es-PE" sz="1200" dirty="0" err="1"/>
              <a:t>population</a:t>
            </a:r>
            <a:r>
              <a:rPr lang="es-PE" sz="1200" dirty="0"/>
              <a:t>: </a:t>
            </a:r>
            <a:r>
              <a:rPr lang="es-PE" sz="1200" dirty="0" err="1"/>
              <a:t>perspectives</a:t>
            </a:r>
            <a:r>
              <a:rPr lang="es-PE" sz="1200" dirty="0"/>
              <a:t> </a:t>
            </a:r>
            <a:r>
              <a:rPr lang="es-PE" sz="1200" dirty="0" err="1"/>
              <a:t>for</a:t>
            </a:r>
            <a:r>
              <a:rPr lang="es-PE" sz="1200" dirty="0"/>
              <a:t> a </a:t>
            </a:r>
            <a:r>
              <a:rPr lang="es-PE" sz="1200" dirty="0" err="1"/>
              <a:t>public</a:t>
            </a:r>
            <a:r>
              <a:rPr lang="es-PE" sz="1200" dirty="0"/>
              <a:t> </a:t>
            </a:r>
            <a:r>
              <a:rPr lang="en-US" sz="1200" dirty="0"/>
              <a:t>health challenge. Arch Public Health. </a:t>
            </a:r>
            <a:r>
              <a:rPr lang="es-PE" sz="1200" dirty="0"/>
              <a:t>2015;73(1):19</a:t>
            </a:r>
          </a:p>
        </p:txBody>
      </p:sp>
    </p:spTree>
    <p:extLst>
      <p:ext uri="{BB962C8B-B14F-4D97-AF65-F5344CB8AC3E}">
        <p14:creationId xmlns:p14="http://schemas.microsoft.com/office/powerpoint/2010/main" val="40366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1991544" y="2204864"/>
            <a:ext cx="8568952" cy="2016224"/>
          </a:xfrm>
          <a:prstGeom prst="rect">
            <a:avLst/>
          </a:prstGeom>
          <a:solidFill>
            <a:schemeClr val="bg2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PE" b="1" i="1" u="sng" dirty="0"/>
              <a:t>Población que necesita una atención médica especial y que se constituirá en el grupo de usuarios frecuentes de los recursos </a:t>
            </a:r>
            <a:r>
              <a:rPr lang="es-PE" b="1" i="1" u="sng" dirty="0" err="1"/>
              <a:t>sociosanitarios</a:t>
            </a:r>
            <a:r>
              <a:rPr lang="es-PE" b="1" i="1" u="sng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31504" y="594928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 err="1"/>
              <a:t>Buckinx</a:t>
            </a:r>
            <a:r>
              <a:rPr lang="es-PE" sz="1200" dirty="0"/>
              <a:t> F, </a:t>
            </a:r>
            <a:r>
              <a:rPr lang="es-PE" sz="1200" dirty="0" err="1"/>
              <a:t>Rolland</a:t>
            </a:r>
            <a:r>
              <a:rPr lang="es-PE" sz="1200" dirty="0"/>
              <a:t> Y, </a:t>
            </a:r>
            <a:r>
              <a:rPr lang="es-PE" sz="1200" dirty="0" err="1"/>
              <a:t>Reginster</a:t>
            </a:r>
            <a:r>
              <a:rPr lang="es-PE" sz="1200" dirty="0"/>
              <a:t> </a:t>
            </a:r>
            <a:r>
              <a:rPr lang="fr-FR" sz="1200" dirty="0"/>
              <a:t>JY, </a:t>
            </a:r>
            <a:r>
              <a:rPr lang="fr-FR" sz="1200" dirty="0" err="1"/>
              <a:t>Ricour</a:t>
            </a:r>
            <a:r>
              <a:rPr lang="fr-FR" sz="1200" dirty="0"/>
              <a:t> C, </a:t>
            </a:r>
            <a:r>
              <a:rPr lang="fr-FR" sz="1200" dirty="0" err="1"/>
              <a:t>Petermans</a:t>
            </a:r>
            <a:r>
              <a:rPr lang="fr-FR" sz="1200" dirty="0"/>
              <a:t> J, </a:t>
            </a:r>
            <a:r>
              <a:rPr lang="fr-FR" sz="1200" dirty="0" err="1"/>
              <a:t>Bruyere</a:t>
            </a:r>
            <a:r>
              <a:rPr lang="fr-FR" sz="1200" dirty="0"/>
              <a:t> </a:t>
            </a:r>
            <a:r>
              <a:rPr lang="en-US" sz="1200" dirty="0"/>
              <a:t>O. Burden of frailty in the elderly </a:t>
            </a:r>
            <a:r>
              <a:rPr lang="es-PE" sz="1200" dirty="0" err="1"/>
              <a:t>population</a:t>
            </a:r>
            <a:r>
              <a:rPr lang="es-PE" sz="1200" dirty="0"/>
              <a:t>: </a:t>
            </a:r>
            <a:r>
              <a:rPr lang="es-PE" sz="1200" dirty="0" err="1"/>
              <a:t>perspectives</a:t>
            </a:r>
            <a:r>
              <a:rPr lang="es-PE" sz="1200" dirty="0"/>
              <a:t> </a:t>
            </a:r>
            <a:r>
              <a:rPr lang="es-PE" sz="1200" dirty="0" err="1"/>
              <a:t>for</a:t>
            </a:r>
            <a:r>
              <a:rPr lang="es-PE" sz="1200" dirty="0"/>
              <a:t> a </a:t>
            </a:r>
            <a:r>
              <a:rPr lang="es-PE" sz="1200" dirty="0" err="1"/>
              <a:t>public</a:t>
            </a:r>
            <a:r>
              <a:rPr lang="es-PE" sz="1200" dirty="0"/>
              <a:t> </a:t>
            </a:r>
            <a:r>
              <a:rPr lang="en-US" sz="1200" dirty="0"/>
              <a:t>health challenge. Arch Public Health. </a:t>
            </a:r>
            <a:r>
              <a:rPr lang="es-PE" sz="1200" dirty="0"/>
              <a:t>2015;73(1):19</a:t>
            </a:r>
          </a:p>
          <a:p>
            <a:r>
              <a:rPr lang="en-US" sz="1200" dirty="0"/>
              <a:t>Clegg A, Young J, </a:t>
            </a:r>
            <a:r>
              <a:rPr lang="en-US" sz="1200" dirty="0" err="1"/>
              <a:t>lliffe</a:t>
            </a:r>
            <a:r>
              <a:rPr lang="en-US" sz="1200" dirty="0"/>
              <a:t> S, </a:t>
            </a:r>
            <a:r>
              <a:rPr lang="en-US" sz="1200" dirty="0" err="1"/>
              <a:t>Rikkert</a:t>
            </a:r>
            <a:r>
              <a:rPr lang="en-US" sz="1200" dirty="0"/>
              <a:t> MO, Rockwood K. Frailty in elderly people. </a:t>
            </a:r>
            <a:r>
              <a:rPr lang="es-PE" sz="1200" dirty="0" err="1"/>
              <a:t>Lancet</a:t>
            </a:r>
            <a:r>
              <a:rPr lang="es-PE" sz="1200" dirty="0"/>
              <a:t>. 2013;381(9868):752-62..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127696" y="904088"/>
            <a:ext cx="8072760" cy="108475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s-PE" sz="3600" dirty="0"/>
              <a:t>Adultos Mayores frágiles</a:t>
            </a:r>
          </a:p>
        </p:txBody>
      </p:sp>
    </p:spTree>
    <p:extLst>
      <p:ext uri="{BB962C8B-B14F-4D97-AF65-F5344CB8AC3E}">
        <p14:creationId xmlns:p14="http://schemas.microsoft.com/office/powerpoint/2010/main" val="180109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6699" y="2305016"/>
            <a:ext cx="8229600" cy="4325112"/>
          </a:xfrm>
        </p:spPr>
        <p:txBody>
          <a:bodyPr/>
          <a:lstStyle/>
          <a:p>
            <a:endParaRPr lang="es-P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38" y="1196752"/>
            <a:ext cx="85439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423592" y="533872"/>
            <a:ext cx="7317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dirty="0"/>
              <a:t>Asociación de Fragilidad con costos  en cuidados en salud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03513" y="6211670"/>
            <a:ext cx="854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Frailty: implications for clinical practice and public health. </a:t>
            </a:r>
            <a:r>
              <a:rPr lang="nl-NL" sz="1200" dirty="0"/>
              <a:t>www.thelancet.com </a:t>
            </a:r>
            <a:r>
              <a:rPr lang="nl-NL" sz="1200" b="1" dirty="0"/>
              <a:t>Vol 394 October 12, 2019</a:t>
            </a:r>
            <a:endParaRPr lang="es-PE" sz="1200" dirty="0"/>
          </a:p>
        </p:txBody>
      </p:sp>
      <p:sp>
        <p:nvSpPr>
          <p:cNvPr id="4" name="3 Rectángulo"/>
          <p:cNvSpPr/>
          <p:nvPr/>
        </p:nvSpPr>
        <p:spPr>
          <a:xfrm>
            <a:off x="1829537" y="2276872"/>
            <a:ext cx="8543925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3429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91744" y="2852936"/>
            <a:ext cx="6563072" cy="1827648"/>
          </a:xfrm>
        </p:spPr>
        <p:txBody>
          <a:bodyPr/>
          <a:lstStyle/>
          <a:p>
            <a:r>
              <a:rPr lang="es-ES" dirty="0"/>
              <a:t>Patogénesis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15029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FISIOPATOLOGÍA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112" r="2825" b="5577"/>
          <a:stretch/>
        </p:blipFill>
        <p:spPr bwMode="auto">
          <a:xfrm>
            <a:off x="2063552" y="1340768"/>
            <a:ext cx="7767394" cy="503513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423593" y="454839"/>
            <a:ext cx="5870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/>
              <a:t>Patogénesis del </a:t>
            </a:r>
            <a:r>
              <a:rPr lang="es-PE" sz="2800" dirty="0" err="1"/>
              <a:t>Sindrome</a:t>
            </a:r>
            <a:r>
              <a:rPr lang="es-PE" sz="2800" dirty="0"/>
              <a:t> de Fragilidad</a:t>
            </a:r>
          </a:p>
        </p:txBody>
      </p:sp>
    </p:spTree>
    <p:extLst>
      <p:ext uri="{BB962C8B-B14F-4D97-AF65-F5344CB8AC3E}">
        <p14:creationId xmlns:p14="http://schemas.microsoft.com/office/powerpoint/2010/main" val="3315992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EPIDEMIOLOGIA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46037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/>
              <a:t>Fragilidad AM en la comunidad en Lima Metropolitana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59052" y="1966590"/>
            <a:ext cx="8075240" cy="37564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PE" u="sng" dirty="0"/>
              <a:t>Lima Metropolitana:</a:t>
            </a:r>
          </a:p>
          <a:p>
            <a:pPr marL="0" indent="0">
              <a:buNone/>
            </a:pPr>
            <a:r>
              <a:rPr lang="es-PE" dirty="0"/>
              <a:t>muestra de 246 AM de la comunidad, según los criterios de </a:t>
            </a:r>
            <a:r>
              <a:rPr lang="es-PE" dirty="0" err="1"/>
              <a:t>Fried</a:t>
            </a:r>
            <a:r>
              <a:rPr lang="es-PE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s-PE" dirty="0"/>
              <a:t>La frecuencia de </a:t>
            </a:r>
            <a:r>
              <a:rPr lang="es-PE" b="1" i="1" u="sng" dirty="0"/>
              <a:t>fragilidad y </a:t>
            </a:r>
            <a:r>
              <a:rPr lang="es-PE" b="1" i="1" u="sng" dirty="0" err="1"/>
              <a:t>prefragilidad</a:t>
            </a:r>
            <a:r>
              <a:rPr lang="es-PE" b="1" i="1" u="sng" dirty="0"/>
              <a:t> fueron de 7,7 y 64%, respectivamente</a:t>
            </a:r>
            <a:r>
              <a:rPr lang="es-PE" dirty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es-PE" dirty="0"/>
              <a:t>El punto de corte de la velocidad de la marcha que determina fragilidad fue de 0,7 m/s. </a:t>
            </a:r>
          </a:p>
          <a:p>
            <a:pPr marL="0" indent="0">
              <a:buNone/>
            </a:pPr>
            <a:endParaRPr lang="es-PE" sz="24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207568" y="6003702"/>
            <a:ext cx="957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Varela </a:t>
            </a:r>
            <a:r>
              <a:rPr lang="pt-BR" sz="1200" dirty="0" err="1"/>
              <a:t>Pinedo</a:t>
            </a:r>
            <a:r>
              <a:rPr lang="pt-BR" sz="1200" dirty="0"/>
              <a:t> L, Ortiz Saavedra </a:t>
            </a:r>
            <a:r>
              <a:rPr lang="es-PE" sz="1200" dirty="0"/>
              <a:t>PJ, Chávez Jimeno H. Velocidad de la marcha como indicador de fragilidad</a:t>
            </a:r>
          </a:p>
          <a:p>
            <a:r>
              <a:rPr lang="es-PE" sz="1200" dirty="0"/>
              <a:t>en adultos mayores de la comunidad en Lima, Perú.</a:t>
            </a:r>
            <a:r>
              <a:rPr lang="pt-BR" sz="1200" dirty="0"/>
              <a:t>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Esp</a:t>
            </a:r>
            <a:r>
              <a:rPr lang="pt-BR" sz="1200" dirty="0"/>
              <a:t> </a:t>
            </a:r>
            <a:r>
              <a:rPr lang="pt-BR" sz="1200" dirty="0" err="1"/>
              <a:t>Geriatr</a:t>
            </a:r>
            <a:r>
              <a:rPr lang="pt-BR" sz="1200" dirty="0"/>
              <a:t> </a:t>
            </a:r>
            <a:r>
              <a:rPr lang="pt-BR" sz="1200" dirty="0" err="1"/>
              <a:t>Gerontol</a:t>
            </a:r>
            <a:r>
              <a:rPr lang="pt-BR" sz="1200" dirty="0"/>
              <a:t>. 2010;45(1):22–25</a:t>
            </a:r>
            <a:endParaRPr lang="es-PE" sz="1200" dirty="0"/>
          </a:p>
        </p:txBody>
      </p:sp>
      <p:pic>
        <p:nvPicPr>
          <p:cNvPr id="2050" name="Picture 2" descr="http://3.bp.blogspot.com/-wwU8FIeYPWA/VfDKXnYKrXI/AAAAAAAAHE0/hKbTWEew67Q/s1600/flag-per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349573"/>
            <a:ext cx="1261273" cy="83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94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700808"/>
            <a:ext cx="5544615" cy="4773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431406"/>
            <a:ext cx="7848871" cy="143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231904" y="6240476"/>
            <a:ext cx="5868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err="1"/>
              <a:t>Rev</a:t>
            </a:r>
            <a:r>
              <a:rPr lang="pt-BR" sz="1400" dirty="0"/>
              <a:t> </a:t>
            </a:r>
            <a:r>
              <a:rPr lang="pt-BR" sz="1400" dirty="0" err="1"/>
              <a:t>Esp</a:t>
            </a:r>
            <a:r>
              <a:rPr lang="pt-BR" sz="1400" dirty="0"/>
              <a:t> </a:t>
            </a:r>
            <a:r>
              <a:rPr lang="pt-BR" sz="1400" dirty="0" err="1"/>
              <a:t>Geriatr</a:t>
            </a:r>
            <a:r>
              <a:rPr lang="pt-BR" sz="1400" dirty="0"/>
              <a:t> </a:t>
            </a:r>
            <a:r>
              <a:rPr lang="pt-BR" sz="1400" dirty="0" err="1"/>
              <a:t>Gerontol</a:t>
            </a:r>
            <a:r>
              <a:rPr lang="pt-BR" sz="1400" dirty="0"/>
              <a:t>. 2010;45(1):22–25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975108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76401"/>
            <a:ext cx="8540750" cy="44227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919536" y="836713"/>
            <a:ext cx="8279954" cy="40626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23900" indent="-2714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endParaRPr lang="es-PE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es-PE" sz="2400" b="1" dirty="0"/>
              <a:t>Perfil clínico del adulto mayor atendido ambulatoriamente en un hospital general</a:t>
            </a:r>
            <a:r>
              <a:rPr lang="es-PE" sz="2400" dirty="0"/>
              <a:t>. </a:t>
            </a:r>
          </a:p>
          <a:p>
            <a:pPr marL="0" indent="0" algn="just"/>
            <a:r>
              <a:rPr lang="es-PE" sz="2400" b="1" i="1" dirty="0">
                <a:latin typeface="Verdana" pitchFamily="34" charset="0"/>
                <a:cs typeface="Arial" pitchFamily="34" charset="0"/>
              </a:rPr>
              <a:t>       </a:t>
            </a:r>
            <a:r>
              <a:rPr lang="da-DK" sz="2000" b="1" i="1" dirty="0">
                <a:latin typeface="Verdana" pitchFamily="34" charset="0"/>
                <a:cs typeface="Arial" pitchFamily="34" charset="0"/>
              </a:rPr>
              <a:t>Rev Med Hered. 2012; 23(4):229-234.</a:t>
            </a:r>
            <a:endParaRPr lang="es-MX" sz="2000" b="1" i="1" dirty="0">
              <a:latin typeface="Arial" pitchFamily="34" charset="0"/>
              <a:cs typeface="Arial" pitchFamily="34" charset="0"/>
            </a:endParaRPr>
          </a:p>
          <a:p>
            <a:r>
              <a:rPr lang="es-MX" sz="2000" dirty="0">
                <a:latin typeface="Arial" pitchFamily="34" charset="0"/>
                <a:cs typeface="Arial" pitchFamily="34" charset="0"/>
              </a:rPr>
              <a:t>	       </a:t>
            </a:r>
            <a:r>
              <a:rPr lang="es-PE" sz="2000" dirty="0"/>
              <a:t>Paola Casas, Luis Varela, Tania Tello, Pedro Ortiz, </a:t>
            </a:r>
            <a:r>
              <a:rPr lang="es-PE" sz="2000" dirty="0" err="1"/>
              <a:t>Helver</a:t>
            </a:r>
            <a:r>
              <a:rPr lang="es-PE" sz="2000" dirty="0"/>
              <a:t> Chávez.</a:t>
            </a:r>
          </a:p>
          <a:p>
            <a:endParaRPr lang="es-PE" sz="2000" dirty="0"/>
          </a:p>
          <a:p>
            <a:endParaRPr lang="es-PE" sz="2000" dirty="0"/>
          </a:p>
          <a:p>
            <a:endParaRPr lang="es-PE" sz="2000" dirty="0"/>
          </a:p>
          <a:p>
            <a:pPr lvl="1" algn="just" eaLnBrk="1" hangingPunct="1">
              <a:spcBef>
                <a:spcPct val="30000"/>
              </a:spcBef>
              <a:buFont typeface="Wingdings" pitchFamily="2" charset="2"/>
              <a:buChar char="Ø"/>
            </a:pPr>
            <a:r>
              <a:rPr lang="es-PE" sz="2000" i="1" u="sng" dirty="0"/>
              <a:t>17,4% fueron frágiles(usando Velocidad de la marcha)</a:t>
            </a:r>
            <a:r>
              <a:rPr lang="es-PE" sz="2000" i="1" dirty="0"/>
              <a:t>, encontrándose asociación entre fragilidad y edad avanzada, género femenino y la presencia de riesgo social</a:t>
            </a:r>
            <a:endParaRPr lang="es-MX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223792" y="2996953"/>
            <a:ext cx="457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endParaRPr lang="es-PE" dirty="0"/>
          </a:p>
          <a:p>
            <a:r>
              <a:rPr lang="es-PE" dirty="0"/>
              <a:t> </a:t>
            </a:r>
            <a:r>
              <a:rPr lang="es-PE" b="1" i="1" dirty="0">
                <a:solidFill>
                  <a:schemeClr val="tx1"/>
                </a:solidFill>
              </a:rPr>
              <a:t>Se evaluaron 290 pacientes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99556" y="5373515"/>
            <a:ext cx="7919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i="1" dirty="0">
                <a:latin typeface="Verdana" pitchFamily="34" charset="0"/>
                <a:cs typeface="Arial" pitchFamily="34" charset="0"/>
              </a:rPr>
              <a:t>Rev Med Hered. 2012; 23(4):229-234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06372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000" b="1" dirty="0"/>
              <a:t>América Latina y el caribe: número y proporción de personas de 60 años y más, 2017-2060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417639"/>
            <a:ext cx="6830713" cy="3644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98369" y="6108218"/>
            <a:ext cx="9098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Comisión Económica para América Latina y el Caribe (CEPAL), </a:t>
            </a:r>
            <a:r>
              <a:rPr lang="es-PE" sz="1200" i="1" dirty="0"/>
              <a:t>Derechos de las personas mayores: retos para la interdependencia y autonomía </a:t>
            </a:r>
            <a:r>
              <a:rPr lang="es-PE" sz="1200" dirty="0"/>
              <a:t>(LC/CRE.4/3), Santiago, 2017.</a:t>
            </a:r>
          </a:p>
        </p:txBody>
      </p:sp>
    </p:spTree>
    <p:extLst>
      <p:ext uri="{BB962C8B-B14F-4D97-AF65-F5344CB8AC3E}">
        <p14:creationId xmlns:p14="http://schemas.microsoft.com/office/powerpoint/2010/main" val="3185842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/>
        </p:nvGraphicFramePr>
        <p:xfrm>
          <a:off x="1919536" y="3356992"/>
          <a:ext cx="8352928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484785"/>
            <a:ext cx="2160240" cy="213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079776" y="1203549"/>
            <a:ext cx="6264696" cy="2412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Estudio descriptivo transversal</a:t>
            </a:r>
          </a:p>
          <a:p>
            <a:pPr algn="ctr"/>
            <a:r>
              <a:rPr lang="es-PE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Muestra de 500 adultos mayores distribuidos al azar en 8 sectores del distrito.</a:t>
            </a:r>
          </a:p>
          <a:p>
            <a:pPr algn="ctr"/>
            <a:r>
              <a:rPr lang="es-PE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Equipos de encuestadores, técnicos de laboratorio y médicos en 54 salidas de campo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35760" y="6260796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err="1"/>
              <a:t>Rev</a:t>
            </a:r>
            <a:r>
              <a:rPr lang="es-PE" sz="1400" b="1" dirty="0"/>
              <a:t> </a:t>
            </a:r>
            <a:r>
              <a:rPr lang="es-PE" sz="1400" b="1" dirty="0" err="1"/>
              <a:t>Peru</a:t>
            </a:r>
            <a:r>
              <a:rPr lang="es-PE" sz="1400" b="1" dirty="0"/>
              <a:t> </a:t>
            </a:r>
            <a:r>
              <a:rPr lang="es-PE" sz="1400" b="1" dirty="0" err="1"/>
              <a:t>Med</a:t>
            </a:r>
            <a:r>
              <a:rPr lang="es-PE" sz="1400" b="1" dirty="0"/>
              <a:t> </a:t>
            </a:r>
            <a:r>
              <a:rPr lang="es-PE" sz="1400" b="1" dirty="0" err="1"/>
              <a:t>Exp</a:t>
            </a:r>
            <a:r>
              <a:rPr lang="es-PE" sz="1400" b="1" dirty="0"/>
              <a:t> Salud Publica. 2015; 32(4):709-16. 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48" y="129439"/>
            <a:ext cx="8424936" cy="135288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553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35560" y="2132856"/>
            <a:ext cx="7560840" cy="1224136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PE" sz="4400" dirty="0"/>
              <a:t>¿Cómo detectar Fragilidad?</a:t>
            </a:r>
          </a:p>
        </p:txBody>
      </p:sp>
    </p:spTree>
    <p:extLst>
      <p:ext uri="{BB962C8B-B14F-4D97-AF65-F5344CB8AC3E}">
        <p14:creationId xmlns:p14="http://schemas.microsoft.com/office/powerpoint/2010/main" val="2439068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3484" y="807368"/>
            <a:ext cx="4330824" cy="1066800"/>
          </a:xfrm>
        </p:spPr>
        <p:txBody>
          <a:bodyPr>
            <a:normAutofit fontScale="90000"/>
          </a:bodyPr>
          <a:lstStyle/>
          <a:p>
            <a:r>
              <a:rPr lang="es-PE" dirty="0"/>
              <a:t>Instrumentos para evaluar Fragilidad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440445"/>
            <a:ext cx="4625935" cy="6409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6093297"/>
            <a:ext cx="19907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171564" y="1052736"/>
            <a:ext cx="10801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4 Rectángulo"/>
          <p:cNvSpPr/>
          <p:nvPr/>
        </p:nvSpPr>
        <p:spPr>
          <a:xfrm>
            <a:off x="2201855" y="2636912"/>
            <a:ext cx="195292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Rectángulo"/>
          <p:cNvSpPr/>
          <p:nvPr/>
        </p:nvSpPr>
        <p:spPr>
          <a:xfrm>
            <a:off x="2233137" y="3212975"/>
            <a:ext cx="3384377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2754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06" y="753399"/>
            <a:ext cx="7242752" cy="575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400761" y="354722"/>
            <a:ext cx="573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Instrumentos comúnmente usados para evaluar Fragilidad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151784" y="6467589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/>
              <a:t>www.thelancet.com Vol 394 October 12, 2019</a:t>
            </a:r>
            <a:endParaRPr lang="es-PE" sz="1400" b="1" dirty="0"/>
          </a:p>
        </p:txBody>
      </p:sp>
      <p:sp>
        <p:nvSpPr>
          <p:cNvPr id="6" name="5 Rectángulo"/>
          <p:cNvSpPr/>
          <p:nvPr/>
        </p:nvSpPr>
        <p:spPr>
          <a:xfrm>
            <a:off x="2433306" y="2619051"/>
            <a:ext cx="72427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Rectángulo"/>
          <p:cNvSpPr/>
          <p:nvPr/>
        </p:nvSpPr>
        <p:spPr>
          <a:xfrm>
            <a:off x="2433306" y="1412776"/>
            <a:ext cx="7242752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7 Rectángulo"/>
          <p:cNvSpPr/>
          <p:nvPr/>
        </p:nvSpPr>
        <p:spPr>
          <a:xfrm>
            <a:off x="2433306" y="3284985"/>
            <a:ext cx="7242752" cy="3159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5 Rectángulo"/>
          <p:cNvSpPr/>
          <p:nvPr/>
        </p:nvSpPr>
        <p:spPr>
          <a:xfrm>
            <a:off x="2400761" y="2333043"/>
            <a:ext cx="72427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6379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1961818" y="3614800"/>
            <a:ext cx="4824412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342900" indent="-342900">
              <a:defRPr/>
            </a:pPr>
            <a:r>
              <a:rPr lang="es-ES" sz="1400" b="1" dirty="0">
                <a:solidFill>
                  <a:schemeClr val="tx1"/>
                </a:solidFill>
              </a:rPr>
              <a:t>Validado: (vs no frágiles)</a:t>
            </a:r>
          </a:p>
          <a:p>
            <a:pPr>
              <a:defRPr/>
            </a:pPr>
            <a:r>
              <a:rPr lang="es-ES" sz="1400" b="1" dirty="0">
                <a:solidFill>
                  <a:schemeClr val="tx1"/>
                </a:solidFill>
              </a:rPr>
              <a:t>Cardiovascular </a:t>
            </a:r>
            <a:r>
              <a:rPr lang="es-ES" sz="1400" b="1" dirty="0" err="1">
                <a:solidFill>
                  <a:schemeClr val="tx1"/>
                </a:solidFill>
              </a:rPr>
              <a:t>Health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Study</a:t>
            </a:r>
            <a:r>
              <a:rPr lang="es-ES" sz="1400" b="1" dirty="0">
                <a:solidFill>
                  <a:schemeClr val="tx1"/>
                </a:solidFill>
              </a:rPr>
              <a:t> (4735 + 582): Dra. </a:t>
            </a:r>
            <a:r>
              <a:rPr lang="es-ES" sz="1400" b="1" dirty="0" err="1">
                <a:solidFill>
                  <a:schemeClr val="tx1"/>
                </a:solidFill>
              </a:rPr>
              <a:t>Fried</a:t>
            </a:r>
            <a:r>
              <a:rPr lang="es-ES" sz="14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s-ES" sz="1400" b="1" dirty="0">
                <a:solidFill>
                  <a:schemeClr val="tx1"/>
                </a:solidFill>
              </a:rPr>
              <a:t>Predice (3 años): OR=1.29-2.24</a:t>
            </a:r>
          </a:p>
          <a:p>
            <a:pPr marL="457200" lvl="2" indent="-279400">
              <a:buFont typeface="Arial" pitchFamily="34" charset="0"/>
              <a:buChar char="•"/>
              <a:defRPr/>
            </a:pPr>
            <a:r>
              <a:rPr lang="es-ES" sz="1400" b="1" dirty="0">
                <a:solidFill>
                  <a:schemeClr val="tx1"/>
                </a:solidFill>
              </a:rPr>
              <a:t>Hospitalización</a:t>
            </a:r>
          </a:p>
          <a:p>
            <a:pPr marL="457200" lvl="2" indent="-279400">
              <a:buFont typeface="Arial" pitchFamily="34" charset="0"/>
              <a:buChar char="•"/>
              <a:defRPr/>
            </a:pPr>
            <a:r>
              <a:rPr lang="es-ES" sz="1400" b="1" dirty="0">
                <a:solidFill>
                  <a:schemeClr val="tx1"/>
                </a:solidFill>
              </a:rPr>
              <a:t>Caídas</a:t>
            </a:r>
          </a:p>
          <a:p>
            <a:pPr marL="457200" lvl="2" indent="-279400">
              <a:buFont typeface="Arial" pitchFamily="34" charset="0"/>
              <a:buChar char="•"/>
              <a:defRPr/>
            </a:pPr>
            <a:r>
              <a:rPr lang="es-ES" sz="1400" b="1" dirty="0">
                <a:solidFill>
                  <a:schemeClr val="tx1"/>
                </a:solidFill>
              </a:rPr>
              <a:t>Deterioro funcional o disminución de movilidad</a:t>
            </a:r>
          </a:p>
          <a:p>
            <a:pPr marL="457200" lvl="2" indent="-279400">
              <a:buFont typeface="Arial" pitchFamily="34" charset="0"/>
              <a:buChar char="•"/>
              <a:defRPr/>
            </a:pPr>
            <a:r>
              <a:rPr lang="es-ES" sz="1400" b="1" dirty="0">
                <a:solidFill>
                  <a:schemeClr val="tx1"/>
                </a:solidFill>
              </a:rPr>
              <a:t>Muerte</a:t>
            </a:r>
          </a:p>
          <a:p>
            <a:pPr marL="0" lvl="1">
              <a:defRPr/>
            </a:pPr>
            <a:r>
              <a:rPr lang="es-ES" sz="1400" b="1" dirty="0">
                <a:solidFill>
                  <a:schemeClr val="tx1"/>
                </a:solidFill>
              </a:rPr>
              <a:t>Además: niveles altos de marcadores de inflamación y de mediadores de la coagulación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2135188" y="198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MX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FRAGILIDAD</a:t>
            </a:r>
            <a:endParaRPr lang="es-PE" sz="4400" b="1" dirty="0">
              <a:solidFill>
                <a:schemeClr val="bg1"/>
              </a:solidFill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2112983" y="1285057"/>
            <a:ext cx="6840537" cy="21605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2000" b="1" dirty="0"/>
              <a:t>DIAGNÓSTICO OPERACIONAL</a:t>
            </a:r>
            <a:r>
              <a:rPr lang="es-ES" sz="2000" dirty="0"/>
              <a:t>:  En base al fenotipo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" b="1" dirty="0"/>
              <a:t>      Criterios</a:t>
            </a:r>
            <a:r>
              <a:rPr lang="es-ES" dirty="0"/>
              <a:t>: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600" dirty="0"/>
              <a:t>Pérdida de peso no intencional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600" dirty="0"/>
              <a:t>Debilidad muscular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600" dirty="0"/>
              <a:t>Lenta velocidad para caminar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MX" sz="1600" dirty="0"/>
              <a:t>Agotamiento</a:t>
            </a:r>
            <a:endParaRPr lang="es-ES" sz="1600" dirty="0"/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600" dirty="0"/>
              <a:t>Pobre actividad física</a:t>
            </a:r>
            <a:endParaRPr lang="es-PE" sz="1400" dirty="0"/>
          </a:p>
        </p:txBody>
      </p:sp>
      <p:sp>
        <p:nvSpPr>
          <p:cNvPr id="60423" name="Text Box 6"/>
          <p:cNvSpPr txBox="1">
            <a:spLocks noChangeArrowheads="1"/>
          </p:cNvSpPr>
          <p:nvPr/>
        </p:nvSpPr>
        <p:spPr bwMode="auto">
          <a:xfrm>
            <a:off x="1524000" y="6093295"/>
            <a:ext cx="90360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dirty="0" err="1">
                <a:latin typeface="Arial" pitchFamily="34" charset="0"/>
                <a:cs typeface="Arial" pitchFamily="34" charset="0"/>
              </a:rPr>
              <a:t>Frailty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in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Older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Adults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: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Evidence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a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Phenotype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. J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Gerontol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A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Sci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Med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Sci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2001;56:M146-M156</a:t>
            </a:r>
            <a:endParaRPr lang="es-PE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881813" y="4423241"/>
            <a:ext cx="360045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Diagnóstico de fragilidad</a:t>
            </a:r>
            <a:r>
              <a:rPr lang="es-ES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3 de 5 criterios</a:t>
            </a:r>
          </a:p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Pre-fragilidad: 1 a 2 criterios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112983" y="648586"/>
            <a:ext cx="5234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Diagnóstico operacional</a:t>
            </a:r>
            <a:r>
              <a:rPr lang="es-P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733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animBg="1"/>
      <p:bldP spid="60420" grpId="0" animBg="1"/>
      <p:bldP spid="604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PE" dirty="0"/>
          </a:p>
        </p:txBody>
      </p:sp>
      <p:sp>
        <p:nvSpPr>
          <p:cNvPr id="4" name="3 Rectángulo"/>
          <p:cNvSpPr/>
          <p:nvPr/>
        </p:nvSpPr>
        <p:spPr>
          <a:xfrm>
            <a:off x="1919536" y="548680"/>
            <a:ext cx="856895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000" dirty="0"/>
              <a:t>Instrumentos de cribado :  la escala FRAIL que de dar un resultado positivo obligan a una evaluación más profunda del paciente.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559655"/>
            <a:ext cx="6840760" cy="484359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62102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Rectángulo"/>
          <p:cNvSpPr/>
          <p:nvPr/>
        </p:nvSpPr>
        <p:spPr>
          <a:xfrm>
            <a:off x="6023992" y="6348327"/>
            <a:ext cx="3280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err="1"/>
              <a:t>Clinical</a:t>
            </a:r>
            <a:r>
              <a:rPr lang="es-PE" dirty="0"/>
              <a:t> </a:t>
            </a:r>
            <a:r>
              <a:rPr lang="es-PE" dirty="0" err="1"/>
              <a:t>Cardiology</a:t>
            </a:r>
            <a:r>
              <a:rPr lang="es-PE" dirty="0"/>
              <a:t>. 2017;40: 925.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 b="52963"/>
          <a:stretch/>
        </p:blipFill>
        <p:spPr bwMode="auto">
          <a:xfrm>
            <a:off x="1914203" y="30538"/>
            <a:ext cx="7848600" cy="118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90" y="1412776"/>
            <a:ext cx="8889010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14204" y="3212976"/>
            <a:ext cx="684609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Rectángulo"/>
          <p:cNvSpPr/>
          <p:nvPr/>
        </p:nvSpPr>
        <p:spPr>
          <a:xfrm>
            <a:off x="1914204" y="4221088"/>
            <a:ext cx="7350149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Rectángulo"/>
          <p:cNvSpPr/>
          <p:nvPr/>
        </p:nvSpPr>
        <p:spPr>
          <a:xfrm>
            <a:off x="1914204" y="5229200"/>
            <a:ext cx="7350149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9409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151021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s-PE" sz="2800" dirty="0" err="1"/>
              <a:t>Reinfarto</a:t>
            </a:r>
            <a:r>
              <a:rPr lang="es-PE" sz="2800" dirty="0"/>
              <a:t> ,</a:t>
            </a:r>
            <a:r>
              <a:rPr lang="es-PE" sz="2800" dirty="0" err="1"/>
              <a:t>mortalidad,readmision</a:t>
            </a:r>
            <a:r>
              <a:rPr lang="es-PE" sz="2800" dirty="0"/>
              <a:t> estratificado de acuerdo a presencia de fragilidad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106301"/>
            <a:ext cx="8703576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023992" y="6348327"/>
            <a:ext cx="3280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err="1"/>
              <a:t>Clinical</a:t>
            </a:r>
            <a:r>
              <a:rPr lang="es-PE" dirty="0"/>
              <a:t> </a:t>
            </a:r>
            <a:r>
              <a:rPr lang="es-PE" dirty="0" err="1"/>
              <a:t>Cardiology</a:t>
            </a:r>
            <a:r>
              <a:rPr lang="es-PE" dirty="0"/>
              <a:t>. 2017;40: 925.</a:t>
            </a:r>
          </a:p>
        </p:txBody>
      </p:sp>
      <p:sp>
        <p:nvSpPr>
          <p:cNvPr id="4" name="Elipse 3"/>
          <p:cNvSpPr/>
          <p:nvPr/>
        </p:nvSpPr>
        <p:spPr>
          <a:xfrm>
            <a:off x="5623252" y="3573016"/>
            <a:ext cx="576064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0226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 b="51310"/>
          <a:stretch/>
        </p:blipFill>
        <p:spPr bwMode="auto">
          <a:xfrm>
            <a:off x="1703224" y="1844824"/>
            <a:ext cx="8503424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25440" y="469121"/>
            <a:ext cx="805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/>
              <a:t>Recomendaciones basadas en la evidencia y consideraciones </a:t>
            </a:r>
          </a:p>
          <a:p>
            <a:pPr algn="ctr"/>
            <a:r>
              <a:rPr lang="es-PE" sz="2000" b="1" dirty="0"/>
              <a:t>para la identificación y tratamiento de fragilidad en adultos mayores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847528" y="4725144"/>
            <a:ext cx="165618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Rectángulo"/>
          <p:cNvSpPr/>
          <p:nvPr/>
        </p:nvSpPr>
        <p:spPr>
          <a:xfrm>
            <a:off x="5639155" y="60932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PE" dirty="0"/>
          </a:p>
          <a:p>
            <a:r>
              <a:rPr lang="en-US" dirty="0"/>
              <a:t> </a:t>
            </a:r>
            <a:r>
              <a:rPr lang="en-US" i="1" dirty="0"/>
              <a:t>J </a:t>
            </a:r>
            <a:r>
              <a:rPr lang="en-US" i="1" dirty="0" err="1"/>
              <a:t>Nutr</a:t>
            </a:r>
            <a:r>
              <a:rPr lang="en-US" i="1" dirty="0"/>
              <a:t> Health Aging. 2019;23(9):771-787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43160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r="1845" b="89450"/>
          <a:stretch/>
        </p:blipFill>
        <p:spPr bwMode="auto">
          <a:xfrm>
            <a:off x="1765379" y="1901146"/>
            <a:ext cx="8770168" cy="30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710" r="-2194"/>
          <a:stretch/>
        </p:blipFill>
        <p:spPr bwMode="auto">
          <a:xfrm>
            <a:off x="1765379" y="2204865"/>
            <a:ext cx="8770168" cy="420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65379" y="548680"/>
            <a:ext cx="877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/>
              <a:t>Recomendaciones basadas en la evidencia y consideraciones </a:t>
            </a:r>
          </a:p>
          <a:p>
            <a:pPr algn="ctr"/>
            <a:r>
              <a:rPr lang="es-PE" sz="2000" b="1" dirty="0"/>
              <a:t>para la identificación y tratamiento de fragilidad en adultos mayores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919536" y="2204864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Rectángulo"/>
          <p:cNvSpPr/>
          <p:nvPr/>
        </p:nvSpPr>
        <p:spPr>
          <a:xfrm>
            <a:off x="1919536" y="4005064"/>
            <a:ext cx="734481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7 Rectángulo"/>
          <p:cNvSpPr/>
          <p:nvPr/>
        </p:nvSpPr>
        <p:spPr>
          <a:xfrm>
            <a:off x="1919536" y="5229200"/>
            <a:ext cx="73448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Rectángulo"/>
          <p:cNvSpPr/>
          <p:nvPr/>
        </p:nvSpPr>
        <p:spPr>
          <a:xfrm>
            <a:off x="5591944" y="6269505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1400" dirty="0"/>
          </a:p>
          <a:p>
            <a:r>
              <a:rPr lang="en-US" sz="1400" dirty="0"/>
              <a:t> </a:t>
            </a:r>
            <a:r>
              <a:rPr lang="en-US" sz="1400" i="1" dirty="0"/>
              <a:t>J </a:t>
            </a:r>
            <a:r>
              <a:rPr lang="en-US" sz="1400" i="1" dirty="0" err="1"/>
              <a:t>Nutr</a:t>
            </a:r>
            <a:r>
              <a:rPr lang="en-US" sz="1400" i="1" dirty="0"/>
              <a:t> Health Aging. 2019;23(9):771-787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51394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5160" y="441000"/>
            <a:ext cx="7459700" cy="778680"/>
          </a:xfrm>
        </p:spPr>
        <p:txBody>
          <a:bodyPr>
            <a:normAutofit/>
          </a:bodyPr>
          <a:lstStyle/>
          <a:p>
            <a:r>
              <a:rPr lang="es-PE" sz="3200" dirty="0"/>
              <a:t>Perú: Pirámide poblacional 1950-2024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968209" y="6237313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INEI 2024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213448" y="915271"/>
            <a:ext cx="1357624" cy="6088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AM: 13,9 %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4269" t="40913" r="8812" b="16100"/>
          <a:stretch/>
        </p:blipFill>
        <p:spPr>
          <a:xfrm>
            <a:off x="2088646" y="1429153"/>
            <a:ext cx="7124802" cy="4808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28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E" sz="4000" dirty="0"/>
              <a:t>Prevención de Fragilidad</a:t>
            </a:r>
          </a:p>
        </p:txBody>
      </p:sp>
    </p:spTree>
    <p:extLst>
      <p:ext uri="{BB962C8B-B14F-4D97-AF65-F5344CB8AC3E}">
        <p14:creationId xmlns:p14="http://schemas.microsoft.com/office/powerpoint/2010/main" val="1206230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860" y="3505909"/>
            <a:ext cx="8065654" cy="21873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endParaRPr lang="es-PE" dirty="0"/>
          </a:p>
          <a:p>
            <a:r>
              <a:rPr lang="en-US" sz="3400" b="1" dirty="0" err="1"/>
              <a:t>Objetivo</a:t>
            </a:r>
            <a:r>
              <a:rPr lang="en-US" sz="3400" b="1" dirty="0"/>
              <a:t>: </a:t>
            </a:r>
            <a:r>
              <a:rPr lang="en-US" sz="3400" dirty="0" err="1"/>
              <a:t>Evaluar</a:t>
            </a:r>
            <a:r>
              <a:rPr lang="en-US" sz="3400" dirty="0"/>
              <a:t> la </a:t>
            </a:r>
            <a:r>
              <a:rPr lang="en-US" sz="3400" dirty="0" err="1"/>
              <a:t>evidencia</a:t>
            </a:r>
            <a:r>
              <a:rPr lang="en-US" sz="3400" dirty="0"/>
              <a:t> de  </a:t>
            </a:r>
            <a:r>
              <a:rPr lang="en-US" sz="3400" dirty="0" err="1"/>
              <a:t>intervenciones</a:t>
            </a:r>
            <a:r>
              <a:rPr lang="en-US" sz="3400" dirty="0"/>
              <a:t> no </a:t>
            </a:r>
            <a:r>
              <a:rPr lang="en-US" sz="3400" dirty="0" err="1"/>
              <a:t>farmacológicas</a:t>
            </a:r>
            <a:r>
              <a:rPr lang="en-US" sz="3400" dirty="0"/>
              <a:t> para la </a:t>
            </a:r>
            <a:r>
              <a:rPr lang="en-US" sz="3400" dirty="0" err="1"/>
              <a:t>prevención</a:t>
            </a:r>
            <a:r>
              <a:rPr lang="en-US" sz="3400" dirty="0"/>
              <a:t>  o reversion de la </a:t>
            </a:r>
            <a:r>
              <a:rPr lang="en-US" sz="3400" dirty="0" err="1"/>
              <a:t>fragilidad</a:t>
            </a:r>
            <a:r>
              <a:rPr lang="en-US" sz="3400" dirty="0"/>
              <a:t> </a:t>
            </a:r>
            <a:r>
              <a:rPr lang="en-US" sz="3400" dirty="0" err="1"/>
              <a:t>física</a:t>
            </a:r>
            <a:r>
              <a:rPr lang="en-US" sz="3400" dirty="0"/>
              <a:t> </a:t>
            </a:r>
            <a:r>
              <a:rPr lang="en-US" sz="3400" dirty="0" err="1"/>
              <a:t>en</a:t>
            </a:r>
            <a:r>
              <a:rPr lang="en-US" sz="3400" dirty="0"/>
              <a:t> AM de la </a:t>
            </a:r>
            <a:r>
              <a:rPr lang="en-US" sz="3400" dirty="0" err="1"/>
              <a:t>comunidad</a:t>
            </a:r>
            <a:r>
              <a:rPr lang="en-US" sz="3400" dirty="0"/>
              <a:t>,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mayores</a:t>
            </a:r>
            <a:r>
              <a:rPr lang="en-US" sz="3400" dirty="0"/>
              <a:t> de 50 </a:t>
            </a:r>
            <a:r>
              <a:rPr lang="en-US" sz="3400" dirty="0" err="1"/>
              <a:t>años</a:t>
            </a:r>
            <a:r>
              <a:rPr lang="en-US" sz="3400" dirty="0"/>
              <a:t> a </a:t>
            </a:r>
            <a:r>
              <a:rPr lang="en-US" sz="3400" dirty="0" err="1"/>
              <a:t>más</a:t>
            </a:r>
            <a:endParaRPr lang="en-US" sz="3400" dirty="0"/>
          </a:p>
          <a:p>
            <a:r>
              <a:rPr lang="en-US" sz="3400" b="1" dirty="0" err="1"/>
              <a:t>Resultados</a:t>
            </a:r>
            <a:r>
              <a:rPr lang="en-US" sz="3400" b="1" dirty="0"/>
              <a:t>:</a:t>
            </a:r>
          </a:p>
          <a:p>
            <a:pPr marL="0" indent="0">
              <a:buNone/>
            </a:pPr>
            <a:r>
              <a:rPr lang="en-US" sz="3400" dirty="0"/>
              <a:t>      -23 </a:t>
            </a:r>
            <a:r>
              <a:rPr lang="en-US" sz="3400" dirty="0" err="1"/>
              <a:t>revisiones</a:t>
            </a:r>
            <a:r>
              <a:rPr lang="en-US" sz="3400" dirty="0"/>
              <a:t> </a:t>
            </a:r>
            <a:r>
              <a:rPr lang="en-US" sz="3400" dirty="0" err="1"/>
              <a:t>fueron</a:t>
            </a:r>
            <a:r>
              <a:rPr lang="en-US" sz="3400" dirty="0"/>
              <a:t> </a:t>
            </a:r>
            <a:r>
              <a:rPr lang="en-US" sz="3400" dirty="0" err="1"/>
              <a:t>incluídas</a:t>
            </a:r>
            <a:r>
              <a:rPr lang="en-US" sz="3400" dirty="0"/>
              <a:t>, 6 </a:t>
            </a:r>
            <a:r>
              <a:rPr lang="en-US" sz="3400" dirty="0" err="1"/>
              <a:t>fueron</a:t>
            </a:r>
            <a:r>
              <a:rPr lang="en-US" sz="3400" dirty="0"/>
              <a:t> de </a:t>
            </a:r>
            <a:r>
              <a:rPr lang="en-US" sz="3400" dirty="0" err="1"/>
              <a:t>alta</a:t>
            </a:r>
            <a:r>
              <a:rPr lang="en-US" sz="3400" dirty="0"/>
              <a:t> </a:t>
            </a:r>
            <a:r>
              <a:rPr lang="en-US" sz="3400" dirty="0" err="1"/>
              <a:t>calidad</a:t>
            </a:r>
            <a:r>
              <a:rPr lang="en-US" sz="3400" dirty="0"/>
              <a:t> , 18,768 </a:t>
            </a:r>
            <a:r>
              <a:rPr lang="en-US" sz="3400" dirty="0" err="1"/>
              <a:t>participantes</a:t>
            </a:r>
            <a:r>
              <a:rPr lang="en-US" sz="3400" dirty="0"/>
              <a:t>, </a:t>
            </a:r>
            <a:r>
              <a:rPr lang="en-US" sz="3400" b="1" i="1" u="sng" dirty="0" err="1"/>
              <a:t>actividad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fisica</a:t>
            </a:r>
            <a:r>
              <a:rPr lang="en-US" sz="3400" b="1" i="1" u="sng" dirty="0"/>
              <a:t> que tenia </a:t>
            </a:r>
            <a:r>
              <a:rPr lang="en-US" sz="3400" b="1" i="1" u="sng" dirty="0" err="1"/>
              <a:t>entrenamiento</a:t>
            </a:r>
            <a:r>
              <a:rPr lang="en-US" sz="3400" b="1" i="1" u="sng" dirty="0"/>
              <a:t> de Resistencia, </a:t>
            </a:r>
            <a:r>
              <a:rPr lang="en-US" sz="3400" b="1" i="1" u="sng" dirty="0" err="1"/>
              <a:t>mínimo</a:t>
            </a:r>
            <a:r>
              <a:rPr lang="en-US" sz="3400" b="1" i="1" u="sng" dirty="0"/>
              <a:t> 2 </a:t>
            </a:r>
            <a:r>
              <a:rPr lang="en-US" sz="3400" b="1" i="1" u="sng" dirty="0" err="1"/>
              <a:t>veces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por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semana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fue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evidenciado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como</a:t>
            </a:r>
            <a:r>
              <a:rPr lang="en-US" sz="3400" b="1" i="1" u="sng" dirty="0"/>
              <a:t> el </a:t>
            </a:r>
            <a:r>
              <a:rPr lang="en-US" sz="3400" b="1" i="1" u="sng" dirty="0" err="1"/>
              <a:t>más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beneficioso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parar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revertir</a:t>
            </a:r>
            <a:r>
              <a:rPr lang="en-US" sz="3400" b="1" i="1" u="sng" dirty="0"/>
              <a:t> </a:t>
            </a:r>
            <a:r>
              <a:rPr lang="en-US" sz="3400" b="1" i="1" u="sng" dirty="0" err="1"/>
              <a:t>fragilidad</a:t>
            </a:r>
            <a:r>
              <a:rPr lang="en-US" sz="3400" b="1" i="1" u="sng" dirty="0"/>
              <a:t>.</a:t>
            </a:r>
          </a:p>
          <a:p>
            <a:pPr marL="0" indent="0">
              <a:buNone/>
            </a:pPr>
            <a:r>
              <a:rPr lang="en-US" sz="3400" dirty="0"/>
              <a:t>      - </a:t>
            </a:r>
            <a:r>
              <a:rPr lang="en-US" sz="3400" dirty="0" err="1"/>
              <a:t>Intervenciones</a:t>
            </a:r>
            <a:r>
              <a:rPr lang="en-US" sz="3400" dirty="0"/>
              <a:t> </a:t>
            </a:r>
            <a:r>
              <a:rPr lang="en-US" sz="3400" dirty="0" err="1"/>
              <a:t>nutricionales</a:t>
            </a:r>
            <a:r>
              <a:rPr lang="en-US" sz="3400" dirty="0"/>
              <a:t> </a:t>
            </a:r>
            <a:r>
              <a:rPr lang="en-US" sz="3400" dirty="0" err="1"/>
              <a:t>combinado</a:t>
            </a:r>
            <a:r>
              <a:rPr lang="en-US" sz="3400" dirty="0"/>
              <a:t> con </a:t>
            </a:r>
            <a:r>
              <a:rPr lang="en-US" sz="3400" dirty="0" err="1"/>
              <a:t>actividad</a:t>
            </a:r>
            <a:r>
              <a:rPr lang="en-US" sz="3400" dirty="0"/>
              <a:t> </a:t>
            </a:r>
            <a:r>
              <a:rPr lang="en-US" sz="3400" dirty="0" err="1"/>
              <a:t>física</a:t>
            </a:r>
            <a:r>
              <a:rPr lang="en-US" sz="3400" dirty="0"/>
              <a:t> que </a:t>
            </a:r>
            <a:r>
              <a:rPr lang="en-US" sz="3400" dirty="0" err="1"/>
              <a:t>incluía</a:t>
            </a:r>
            <a:r>
              <a:rPr lang="en-US" sz="3400" dirty="0"/>
              <a:t> </a:t>
            </a:r>
            <a:r>
              <a:rPr lang="en-US" sz="3400" dirty="0" err="1"/>
              <a:t>entrenamiento</a:t>
            </a:r>
            <a:r>
              <a:rPr lang="en-US" sz="3400" dirty="0"/>
              <a:t> de Resistencia  </a:t>
            </a:r>
            <a:r>
              <a:rPr lang="en-US" sz="3400" dirty="0" err="1"/>
              <a:t>fue</a:t>
            </a:r>
            <a:r>
              <a:rPr lang="en-US" sz="3400" dirty="0"/>
              <a:t> </a:t>
            </a:r>
            <a:r>
              <a:rPr lang="en-US" sz="3400" dirty="0" err="1"/>
              <a:t>efectivo</a:t>
            </a:r>
            <a:r>
              <a:rPr lang="en-US" sz="3400" dirty="0"/>
              <a:t>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revertir</a:t>
            </a:r>
            <a:r>
              <a:rPr lang="en-US" sz="3400" dirty="0"/>
              <a:t> y </a:t>
            </a:r>
            <a:r>
              <a:rPr lang="en-US" sz="3400" dirty="0" err="1"/>
              <a:t>prevenir</a:t>
            </a:r>
            <a:r>
              <a:rPr lang="en-US" sz="3400" dirty="0"/>
              <a:t> </a:t>
            </a:r>
            <a:r>
              <a:rPr lang="en-US" sz="3400" dirty="0" err="1"/>
              <a:t>fragilidad</a:t>
            </a:r>
            <a:r>
              <a:rPr lang="en-US" sz="3400" dirty="0"/>
              <a:t>.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021" t="20630" r="13425" b="10836"/>
          <a:stretch/>
        </p:blipFill>
        <p:spPr>
          <a:xfrm>
            <a:off x="949036" y="-60614"/>
            <a:ext cx="9413508" cy="32842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3487479" y="5810439"/>
            <a:ext cx="8704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yriad Pro"/>
              </a:rPr>
              <a:t>Money </a:t>
            </a:r>
            <a:r>
              <a:rPr lang="en-US" sz="1200" i="1" dirty="0">
                <a:solidFill>
                  <a:srgbClr val="000000"/>
                </a:solidFill>
                <a:latin typeface="Myriad Pro"/>
              </a:rPr>
              <a:t>et al. BMC Geriatrics </a:t>
            </a:r>
            <a:r>
              <a:rPr lang="en-US" sz="1200" dirty="0">
                <a:solidFill>
                  <a:srgbClr val="000000"/>
                </a:solidFill>
                <a:latin typeface="Myriad Pro"/>
              </a:rPr>
              <a:t>(2025) 25:183  </a:t>
            </a:r>
            <a:r>
              <a:rPr lang="es-PE" sz="1200" dirty="0">
                <a:solidFill>
                  <a:srgbClr val="000000"/>
                </a:solidFill>
                <a:latin typeface="Myriad Pro"/>
              </a:rPr>
              <a:t>https://doi.org/10.1186/s12877-025-05768-1 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92654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6" t="21723" r="30538" b="23300"/>
          <a:stretch/>
        </p:blipFill>
        <p:spPr>
          <a:xfrm>
            <a:off x="1099126" y="547384"/>
            <a:ext cx="8238838" cy="408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1099125" y="4907018"/>
            <a:ext cx="8081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Objetivos</a:t>
            </a:r>
            <a:r>
              <a:rPr lang="en-US" dirty="0"/>
              <a:t>: </a:t>
            </a:r>
            <a:r>
              <a:rPr lang="en-US" dirty="0" err="1"/>
              <a:t>Investigar</a:t>
            </a:r>
            <a:r>
              <a:rPr lang="en-US" dirty="0"/>
              <a:t> la </a:t>
            </a:r>
            <a:r>
              <a:rPr lang="en-US" dirty="0" err="1"/>
              <a:t>eficacia</a:t>
            </a:r>
            <a:r>
              <a:rPr lang="en-US" dirty="0"/>
              <a:t> de </a:t>
            </a:r>
            <a:r>
              <a:rPr lang="en-US" dirty="0" err="1"/>
              <a:t>ambas</a:t>
            </a:r>
            <a:r>
              <a:rPr lang="en-US" dirty="0"/>
              <a:t> </a:t>
            </a:r>
            <a:r>
              <a:rPr lang="en-US" dirty="0" err="1"/>
              <a:t>intervenciones</a:t>
            </a:r>
            <a:r>
              <a:rPr lang="en-US" dirty="0"/>
              <a:t>:  </a:t>
            </a:r>
            <a:r>
              <a:rPr lang="en-US" dirty="0" err="1"/>
              <a:t>ejercicio</a:t>
            </a:r>
            <a:r>
              <a:rPr lang="en-US" dirty="0"/>
              <a:t> </a:t>
            </a:r>
            <a:r>
              <a:rPr lang="en-US" dirty="0" err="1"/>
              <a:t>multicomponente</a:t>
            </a:r>
            <a:r>
              <a:rPr lang="en-US" dirty="0"/>
              <a:t> e </a:t>
            </a:r>
            <a:r>
              <a:rPr lang="en-US" dirty="0" err="1"/>
              <a:t>intervenciones</a:t>
            </a:r>
            <a:r>
              <a:rPr lang="en-US" dirty="0"/>
              <a:t>  </a:t>
            </a:r>
            <a:r>
              <a:rPr lang="en-US" dirty="0" err="1"/>
              <a:t>nutricionales</a:t>
            </a:r>
            <a:r>
              <a:rPr lang="en-US" dirty="0"/>
              <a:t> 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fragilidad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445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36975" y="3729400"/>
            <a:ext cx="8810793" cy="25884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19 </a:t>
            </a:r>
            <a:r>
              <a:rPr lang="en-US" dirty="0" err="1"/>
              <a:t>estudios</a:t>
            </a:r>
            <a:r>
              <a:rPr lang="en-US" dirty="0"/>
              <a:t> de </a:t>
            </a:r>
            <a:r>
              <a:rPr lang="en-US" dirty="0" err="1"/>
              <a:t>ejercicio</a:t>
            </a:r>
            <a:r>
              <a:rPr lang="en-US" dirty="0"/>
              <a:t>  </a:t>
            </a:r>
            <a:r>
              <a:rPr lang="en-US" dirty="0" err="1"/>
              <a:t>multicomponente</a:t>
            </a:r>
            <a:r>
              <a:rPr lang="en-US" dirty="0"/>
              <a:t> y 7 </a:t>
            </a:r>
            <a:r>
              <a:rPr lang="en-US" dirty="0" err="1"/>
              <a:t>estudios</a:t>
            </a:r>
            <a:r>
              <a:rPr lang="en-US" dirty="0"/>
              <a:t> de </a:t>
            </a:r>
            <a:r>
              <a:rPr lang="en-US" dirty="0" err="1"/>
              <a:t>intervenciones</a:t>
            </a:r>
            <a:r>
              <a:rPr lang="en-US" dirty="0"/>
              <a:t> </a:t>
            </a:r>
            <a:r>
              <a:rPr lang="en-US" dirty="0" err="1"/>
              <a:t>nutritionales</a:t>
            </a:r>
            <a:r>
              <a:rPr lang="en-US" dirty="0"/>
              <a:t> </a:t>
            </a:r>
            <a:r>
              <a:rPr lang="en-US" dirty="0" err="1"/>
              <a:t>fueron</a:t>
            </a:r>
            <a:r>
              <a:rPr lang="en-US" dirty="0"/>
              <a:t> </a:t>
            </a:r>
            <a:r>
              <a:rPr lang="en-US" dirty="0" err="1"/>
              <a:t>elegibles</a:t>
            </a:r>
            <a:endParaRPr lang="en-US" dirty="0"/>
          </a:p>
          <a:p>
            <a:r>
              <a:rPr lang="en-US" dirty="0"/>
              <a:t>Los </a:t>
            </a:r>
            <a:r>
              <a:rPr lang="en-US" dirty="0" err="1"/>
              <a:t>ejercicios</a:t>
            </a:r>
            <a:r>
              <a:rPr lang="en-US" dirty="0"/>
              <a:t> </a:t>
            </a:r>
            <a:r>
              <a:rPr lang="en-US" dirty="0" err="1"/>
              <a:t>multicomponente</a:t>
            </a:r>
            <a:r>
              <a:rPr lang="en-US" dirty="0"/>
              <a:t> </a:t>
            </a:r>
            <a:r>
              <a:rPr lang="en-US" dirty="0" err="1"/>
              <a:t>mostraron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reducción</a:t>
            </a:r>
            <a:r>
              <a:rPr lang="en-US" dirty="0"/>
              <a:t> </a:t>
            </a:r>
            <a:r>
              <a:rPr lang="en-US" dirty="0" err="1"/>
              <a:t>significante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fragilidad</a:t>
            </a:r>
            <a:r>
              <a:rPr lang="en-US" dirty="0"/>
              <a:t> . </a:t>
            </a:r>
          </a:p>
          <a:p>
            <a:r>
              <a:rPr lang="en-US" dirty="0"/>
              <a:t>El </a:t>
            </a:r>
            <a:r>
              <a:rPr lang="en-US" dirty="0" err="1"/>
              <a:t>subgrupo</a:t>
            </a:r>
            <a:r>
              <a:rPr lang="en-US" dirty="0"/>
              <a:t> de </a:t>
            </a:r>
            <a:r>
              <a:rPr lang="en-US" dirty="0" err="1"/>
              <a:t>análisis</a:t>
            </a:r>
            <a:r>
              <a:rPr lang="en-US" dirty="0"/>
              <a:t> de </a:t>
            </a:r>
            <a:r>
              <a:rPr lang="en-US" dirty="0" err="1"/>
              <a:t>combinación</a:t>
            </a:r>
            <a:r>
              <a:rPr lang="en-US" dirty="0"/>
              <a:t> de </a:t>
            </a:r>
            <a:r>
              <a:rPr lang="en-US" dirty="0" err="1"/>
              <a:t>macronutrientes</a:t>
            </a:r>
            <a:r>
              <a:rPr lang="en-US" dirty="0"/>
              <a:t> y </a:t>
            </a:r>
            <a:r>
              <a:rPr lang="en-US" dirty="0" err="1"/>
              <a:t>micronutrientes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demostraron</a:t>
            </a:r>
            <a:r>
              <a:rPr lang="en-US" dirty="0"/>
              <a:t>  </a:t>
            </a:r>
            <a:r>
              <a:rPr lang="en-US" dirty="0" err="1"/>
              <a:t>disminución</a:t>
            </a:r>
            <a:r>
              <a:rPr lang="en-US" dirty="0"/>
              <a:t> </a:t>
            </a:r>
            <a:r>
              <a:rPr lang="en-US" dirty="0" err="1"/>
              <a:t>significativa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fragilidad</a:t>
            </a:r>
            <a:r>
              <a:rPr lang="en-US" dirty="0"/>
              <a:t>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6" t="21723" r="30538" b="23300"/>
          <a:stretch/>
        </p:blipFill>
        <p:spPr>
          <a:xfrm>
            <a:off x="838200" y="615591"/>
            <a:ext cx="8885383" cy="2863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4692072" y="6206837"/>
            <a:ext cx="332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Sirikul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 BMC Geriatrics (2024) 24:958</a:t>
            </a:r>
          </a:p>
          <a:p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https://doi.org/10.1186/s12877-024-05551-8</a:t>
            </a:r>
          </a:p>
        </p:txBody>
      </p:sp>
    </p:spTree>
    <p:extLst>
      <p:ext uri="{BB962C8B-B14F-4D97-AF65-F5344CB8AC3E}">
        <p14:creationId xmlns:p14="http://schemas.microsoft.com/office/powerpoint/2010/main" val="2957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/>
              <a:t>Meta análisis de intervenciones de ejercicio </a:t>
            </a:r>
            <a:r>
              <a:rPr lang="es-ES" sz="2800" dirty="0" err="1"/>
              <a:t>multicomponente</a:t>
            </a:r>
            <a:r>
              <a:rPr lang="es-ES" sz="2800" dirty="0"/>
              <a:t> para mejorar la fragilidad física</a:t>
            </a:r>
            <a:r>
              <a:rPr lang="es-ES" dirty="0"/>
              <a:t>.</a:t>
            </a:r>
            <a:endParaRPr lang="es-P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25" t="23586" r="35846" b="42834"/>
          <a:stretch/>
        </p:blipFill>
        <p:spPr>
          <a:xfrm>
            <a:off x="577515" y="1749651"/>
            <a:ext cx="5226519" cy="3534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/>
          <a:srcRect l="36647" t="58321" r="35483" b="15221"/>
          <a:stretch/>
        </p:blipFill>
        <p:spPr>
          <a:xfrm>
            <a:off x="6471385" y="1828799"/>
            <a:ext cx="5145534" cy="3455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436219" y="3556533"/>
            <a:ext cx="2290813" cy="38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9298004" y="2695074"/>
            <a:ext cx="1761423" cy="259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 7"/>
          <p:cNvSpPr/>
          <p:nvPr/>
        </p:nvSpPr>
        <p:spPr>
          <a:xfrm>
            <a:off x="9365381" y="3253339"/>
            <a:ext cx="1732547" cy="683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3588571" y="4921228"/>
            <a:ext cx="1786993" cy="2418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/>
          <p:cNvSpPr/>
          <p:nvPr/>
        </p:nvSpPr>
        <p:spPr>
          <a:xfrm>
            <a:off x="4692072" y="6206837"/>
            <a:ext cx="332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Sirikul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 BMC Geriatrics (2024) 24:958</a:t>
            </a:r>
          </a:p>
          <a:p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https://doi.org/10.1186/s12877-024-05551-8</a:t>
            </a:r>
          </a:p>
        </p:txBody>
      </p:sp>
    </p:spTree>
    <p:extLst>
      <p:ext uri="{BB962C8B-B14F-4D97-AF65-F5344CB8AC3E}">
        <p14:creationId xmlns:p14="http://schemas.microsoft.com/office/powerpoint/2010/main" val="21384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/>
              <a:t>Meta análisis de los suplementos macronutrientes para mejorar la fragilidad física</a:t>
            </a:r>
            <a:endParaRPr lang="es-PE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29" t="18725" r="20339" b="15220"/>
          <a:stretch/>
        </p:blipFill>
        <p:spPr>
          <a:xfrm>
            <a:off x="1571928" y="1637787"/>
            <a:ext cx="7355318" cy="45752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ángulo 4"/>
          <p:cNvSpPr/>
          <p:nvPr/>
        </p:nvSpPr>
        <p:spPr>
          <a:xfrm>
            <a:off x="5948218" y="4285673"/>
            <a:ext cx="3713018" cy="434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8515926" y="6213056"/>
            <a:ext cx="332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Sirikul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 BMC Geriatrics (2024) 24:958</a:t>
            </a:r>
          </a:p>
          <a:p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https://doi.org/10.1186/s12877-024-05551-8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71928" y="3287063"/>
            <a:ext cx="7204772" cy="10738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160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Resumen de los hallazgos:</a:t>
            </a:r>
            <a:endParaRPr lang="es-PE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095" t="20222" r="19327" b="8899"/>
          <a:stretch/>
        </p:blipFill>
        <p:spPr>
          <a:xfrm>
            <a:off x="1091543" y="1325563"/>
            <a:ext cx="7858493" cy="51719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ángulo 5"/>
          <p:cNvSpPr/>
          <p:nvPr/>
        </p:nvSpPr>
        <p:spPr>
          <a:xfrm>
            <a:off x="1182255" y="2438401"/>
            <a:ext cx="7767781" cy="528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1091543" y="4119418"/>
            <a:ext cx="7765378" cy="654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 7"/>
          <p:cNvSpPr/>
          <p:nvPr/>
        </p:nvSpPr>
        <p:spPr>
          <a:xfrm>
            <a:off x="9060873" y="6266723"/>
            <a:ext cx="332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Sirikul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 BMC Geriatrics (2024) 24:958</a:t>
            </a:r>
          </a:p>
          <a:p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https://doi.org/10.1186/s12877-024-05551-8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82255" y="4774019"/>
            <a:ext cx="7674666" cy="70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1283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91" t="26606" r="4390" b="9289"/>
          <a:stretch/>
        </p:blipFill>
        <p:spPr>
          <a:xfrm>
            <a:off x="838200" y="663728"/>
            <a:ext cx="8628634" cy="4350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969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772" t="27801" r="29490" b="11841"/>
          <a:stretch/>
        </p:blipFill>
        <p:spPr>
          <a:xfrm>
            <a:off x="1172380" y="1137952"/>
            <a:ext cx="6824700" cy="495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443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/>
              <a:t>Asociación entre Dieta Mediterránea e incidencia de fragilidad.</a:t>
            </a:r>
            <a:endParaRPr lang="es-PE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732" t="38936" r="9109" b="22214"/>
          <a:stretch/>
        </p:blipFill>
        <p:spPr>
          <a:xfrm>
            <a:off x="1041183" y="1690688"/>
            <a:ext cx="10449318" cy="3559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324436" y="3966297"/>
            <a:ext cx="4232347" cy="969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91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02395" y="480790"/>
            <a:ext cx="8568952" cy="715963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s-PE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Narrow"/>
                <a:cs typeface="Arial Narrow"/>
              </a:rPr>
              <a:t>¿QUÉ ES ENVEJECIMIENTO?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639616" y="6032031"/>
            <a:ext cx="53578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PE" sz="1600" dirty="0" err="1">
                <a:latin typeface="Arial Narrow"/>
                <a:cs typeface="Arial Narrow"/>
              </a:rPr>
              <a:t>Brocklehurst</a:t>
            </a:r>
            <a:r>
              <a:rPr lang="es-PE" sz="1600" dirty="0">
                <a:latin typeface="Arial Narrow"/>
                <a:cs typeface="Arial Narrow"/>
              </a:rPr>
              <a:t>. </a:t>
            </a:r>
            <a:r>
              <a:rPr lang="es-PE" sz="1600" dirty="0" err="1">
                <a:latin typeface="Arial Narrow"/>
                <a:cs typeface="Arial Narrow"/>
              </a:rPr>
              <a:t>Texbook</a:t>
            </a:r>
            <a:r>
              <a:rPr lang="es-PE" sz="1600" dirty="0">
                <a:latin typeface="Arial Narrow"/>
                <a:cs typeface="Arial Narrow"/>
              </a:rPr>
              <a:t> of </a:t>
            </a:r>
            <a:r>
              <a:rPr lang="es-PE" sz="1600" dirty="0" err="1">
                <a:latin typeface="Arial Narrow"/>
                <a:cs typeface="Arial Narrow"/>
              </a:rPr>
              <a:t>Geriatric</a:t>
            </a:r>
            <a:r>
              <a:rPr lang="es-PE" sz="1600" dirty="0">
                <a:latin typeface="Arial Narrow"/>
                <a:cs typeface="Arial Narrow"/>
              </a:rPr>
              <a:t>  Medicine and </a:t>
            </a:r>
            <a:r>
              <a:rPr lang="es-PE" sz="1600" dirty="0" err="1">
                <a:latin typeface="Arial Narrow"/>
                <a:cs typeface="Arial Narrow"/>
              </a:rPr>
              <a:t>Gerontology</a:t>
            </a:r>
            <a:r>
              <a:rPr lang="es-PE" sz="1600" dirty="0">
                <a:latin typeface="Arial Narrow"/>
                <a:cs typeface="Arial Narrow"/>
              </a:rPr>
              <a:t>. 2017</a:t>
            </a:r>
          </a:p>
        </p:txBody>
      </p:sp>
      <p:sp>
        <p:nvSpPr>
          <p:cNvPr id="4" name="Estrella de 32 puntas 3"/>
          <p:cNvSpPr/>
          <p:nvPr/>
        </p:nvSpPr>
        <p:spPr>
          <a:xfrm>
            <a:off x="1775520" y="980728"/>
            <a:ext cx="8424936" cy="5112568"/>
          </a:xfrm>
          <a:prstGeom prst="star3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15880" y="1916832"/>
            <a:ext cx="4752528" cy="396044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Lucida Grande"/>
              <a:buChar char="☛"/>
            </a:pPr>
            <a:r>
              <a:rPr lang="es-PE" dirty="0">
                <a:latin typeface="Arial Narrow"/>
                <a:cs typeface="Arial Narrow"/>
              </a:rPr>
              <a:t>Es un proceso: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Lucida Grande"/>
              <a:buChar char="☛"/>
            </a:pPr>
            <a:r>
              <a:rPr lang="es-PE" dirty="0">
                <a:latin typeface="Arial Narrow"/>
                <a:cs typeface="Arial Narrow"/>
              </a:rPr>
              <a:t>Universal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Lucida Grande"/>
              <a:buChar char="☛"/>
            </a:pPr>
            <a:r>
              <a:rPr lang="es-PE" dirty="0">
                <a:latin typeface="Arial Narrow"/>
                <a:cs typeface="Arial Narrow"/>
              </a:rPr>
              <a:t>Heterogéneo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Lucida Grande"/>
              <a:buChar char="☛"/>
            </a:pPr>
            <a:r>
              <a:rPr lang="es-PE" dirty="0">
                <a:latin typeface="Arial Narrow"/>
                <a:cs typeface="Arial Narrow"/>
              </a:rPr>
              <a:t>Continuo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Lucida Grande"/>
              <a:buChar char="☛"/>
            </a:pPr>
            <a:r>
              <a:rPr lang="es-PE" dirty="0">
                <a:latin typeface="Arial Narrow"/>
                <a:cs typeface="Arial Narrow"/>
              </a:rPr>
              <a:t>Irreversible</a:t>
            </a:r>
          </a:p>
        </p:txBody>
      </p:sp>
    </p:spTree>
    <p:extLst>
      <p:ext uri="{BB962C8B-B14F-4D97-AF65-F5344CB8AC3E}">
        <p14:creationId xmlns:p14="http://schemas.microsoft.com/office/powerpoint/2010/main" val="41378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0228" y="297321"/>
            <a:ext cx="9231086" cy="1070202"/>
          </a:xfrm>
        </p:spPr>
        <p:txBody>
          <a:bodyPr/>
          <a:lstStyle/>
          <a:p>
            <a:r>
              <a:rPr lang="es-ES" dirty="0"/>
              <a:t>Factores asociados con Fragilidad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877" t="13298" r="25491" b="11100"/>
          <a:stretch/>
        </p:blipFill>
        <p:spPr>
          <a:xfrm>
            <a:off x="1634933" y="1140904"/>
            <a:ext cx="6571116" cy="54122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919191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Boucham et al. BMC Geriatrics (2024) 24:737 https://doi.org/10.1186/s12877-024-05288-4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064673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5165" y="573699"/>
            <a:ext cx="8279328" cy="1734888"/>
            <a:chOff x="912" y="1008"/>
            <a:chExt cx="3984" cy="912"/>
          </a:xfrm>
        </p:grpSpPr>
        <p:sp>
          <p:nvSpPr>
            <p:cNvPr id="7578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s-PE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75782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/>
              </a:p>
            </p:txBody>
          </p:sp>
          <p:sp>
            <p:nvSpPr>
              <p:cNvPr id="75783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75784" name="Text Box 8"/>
              <p:cNvSpPr txBox="1">
                <a:spLocks noChangeArrowheads="1"/>
              </p:cNvSpPr>
              <p:nvPr/>
            </p:nvSpPr>
            <p:spPr bwMode="gray">
              <a:xfrm>
                <a:off x="1287" y="1296"/>
                <a:ext cx="177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</a:t>
                </a:r>
              </a:p>
            </p:txBody>
          </p:sp>
        </p:grpSp>
        <p:sp>
          <p:nvSpPr>
            <p:cNvPr id="75785" name="Text Box 9"/>
            <p:cNvSpPr txBox="1">
              <a:spLocks noChangeArrowheads="1"/>
            </p:cNvSpPr>
            <p:nvPr/>
          </p:nvSpPr>
          <p:spPr bwMode="gray">
            <a:xfrm>
              <a:off x="1872" y="1148"/>
              <a:ext cx="292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055166" y="2043869"/>
            <a:ext cx="8327343" cy="1134242"/>
            <a:chOff x="933" y="1934"/>
            <a:chExt cx="3984" cy="912"/>
          </a:xfrm>
        </p:grpSpPr>
        <p:sp>
          <p:nvSpPr>
            <p:cNvPr id="75787" name="AutoShape 11"/>
            <p:cNvSpPr>
              <a:spLocks noChangeArrowheads="1"/>
            </p:cNvSpPr>
            <p:nvPr/>
          </p:nvSpPr>
          <p:spPr bwMode="gray">
            <a:xfrm>
              <a:off x="933" y="1934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s-PE"/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999" y="1954"/>
              <a:ext cx="779" cy="892"/>
              <a:chOff x="999" y="1954"/>
              <a:chExt cx="779" cy="892"/>
            </a:xfrm>
          </p:grpSpPr>
          <p:sp>
            <p:nvSpPr>
              <p:cNvPr id="75789" name="AutoShape 13"/>
              <p:cNvSpPr>
                <a:spLocks noChangeArrowheads="1"/>
              </p:cNvSpPr>
              <p:nvPr/>
            </p:nvSpPr>
            <p:spPr bwMode="gray">
              <a:xfrm>
                <a:off x="999" y="1954"/>
                <a:ext cx="779" cy="89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/>
              </a:p>
            </p:txBody>
          </p:sp>
          <p:sp>
            <p:nvSpPr>
              <p:cNvPr id="75790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75791" name="Text Box 15"/>
              <p:cNvSpPr txBox="1">
                <a:spLocks noChangeArrowheads="1"/>
              </p:cNvSpPr>
              <p:nvPr/>
            </p:nvSpPr>
            <p:spPr bwMode="gray">
              <a:xfrm>
                <a:off x="1288" y="2304"/>
                <a:ext cx="176" cy="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</a:t>
                </a:r>
              </a:p>
            </p:txBody>
          </p:sp>
        </p:grpSp>
        <p:sp>
          <p:nvSpPr>
            <p:cNvPr id="75792" name="Text Box 16"/>
            <p:cNvSpPr txBox="1">
              <a:spLocks noChangeArrowheads="1"/>
            </p:cNvSpPr>
            <p:nvPr/>
          </p:nvSpPr>
          <p:spPr bwMode="gray">
            <a:xfrm>
              <a:off x="1872" y="2141"/>
              <a:ext cx="2928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055165" y="3272087"/>
            <a:ext cx="8298731" cy="1894612"/>
            <a:chOff x="912" y="3036"/>
            <a:chExt cx="3984" cy="912"/>
          </a:xfrm>
        </p:grpSpPr>
        <p:sp>
          <p:nvSpPr>
            <p:cNvPr id="7579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s-PE"/>
            </a:p>
          </p:txBody>
        </p:sp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75796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/>
              </a:p>
            </p:txBody>
          </p:sp>
          <p:sp>
            <p:nvSpPr>
              <p:cNvPr id="75797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75798" name="Text Box 22"/>
              <p:cNvSpPr txBox="1">
                <a:spLocks noChangeArrowheads="1"/>
              </p:cNvSpPr>
              <p:nvPr/>
            </p:nvSpPr>
            <p:spPr bwMode="gray">
              <a:xfrm>
                <a:off x="1290" y="3324"/>
                <a:ext cx="17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75799" name="Text Box 23"/>
            <p:cNvSpPr txBox="1">
              <a:spLocks noChangeArrowheads="1"/>
            </p:cNvSpPr>
            <p:nvPr/>
          </p:nvSpPr>
          <p:spPr bwMode="gray">
            <a:xfrm>
              <a:off x="1872" y="3161"/>
              <a:ext cx="2928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26 CuadroTexto"/>
          <p:cNvSpPr txBox="1"/>
          <p:nvPr/>
        </p:nvSpPr>
        <p:spPr>
          <a:xfrm>
            <a:off x="4414516" y="167602"/>
            <a:ext cx="3352018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CONCLUSIONES</a:t>
            </a:r>
            <a:endParaRPr lang="es-MX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14938" y="3178111"/>
            <a:ext cx="4950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i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3902796" y="755412"/>
            <a:ext cx="643169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000" b="1" dirty="0"/>
              <a:t>Fomentar </a:t>
            </a:r>
            <a:r>
              <a:rPr lang="es-ES" sz="2000" b="1" dirty="0"/>
              <a:t>un envejecimiento saludable exigirá adoptar medidas en múltiples niveles y sectores, encaminadas a    </a:t>
            </a:r>
            <a:r>
              <a:rPr lang="es-ES" sz="2000" b="1" i="1" dirty="0"/>
              <a:t>prevenir las enfermedades, promover la salud, mantener la capacidad intrínseca y facilitar la </a:t>
            </a:r>
            <a:r>
              <a:rPr lang="es-PE" sz="2000" b="1" i="1" dirty="0"/>
              <a:t>capacidad funcional</a:t>
            </a:r>
            <a:r>
              <a:rPr lang="es-PE" sz="2000" b="1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14938" y="2125839"/>
            <a:ext cx="6438958" cy="13234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PE" sz="2000" b="1" dirty="0">
                <a:solidFill>
                  <a:schemeClr val="tx1"/>
                </a:solidFill>
              </a:rPr>
              <a:t>Es necesario realizar la evaluación de fragilidad para poder identificar e intervenir oportunamente, debido a que es un factor de riesgo independiente para eventos adversos. </a:t>
            </a:r>
          </a:p>
          <a:p>
            <a:pPr algn="just"/>
            <a:endParaRPr lang="es-PE" sz="2000" b="1" i="1" dirty="0">
              <a:solidFill>
                <a:schemeClr val="bg2"/>
              </a:solidFill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3954083" y="3557673"/>
            <a:ext cx="6360667" cy="13234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000" b="1" dirty="0">
                <a:solidFill>
                  <a:schemeClr val="tx1"/>
                </a:solidFill>
              </a:rPr>
              <a:t>En el adulto mayor con enfermedades crónicas identificar la fragilidad es muy importante para la toma de decisiones, individualizando el manejo y de acuerdo con sus valores y preferencias de cuidado.</a:t>
            </a:r>
          </a:p>
        </p:txBody>
      </p:sp>
      <p:grpSp>
        <p:nvGrpSpPr>
          <p:cNvPr id="30" name="Group 17"/>
          <p:cNvGrpSpPr>
            <a:grpSpLocks/>
          </p:cNvGrpSpPr>
          <p:nvPr/>
        </p:nvGrpSpPr>
        <p:grpSpPr bwMode="auto">
          <a:xfrm>
            <a:off x="2235317" y="5141225"/>
            <a:ext cx="8147192" cy="1402262"/>
            <a:chOff x="1018" y="3168"/>
            <a:chExt cx="3733" cy="675"/>
          </a:xfrm>
        </p:grpSpPr>
        <p:grpSp>
          <p:nvGrpSpPr>
            <p:cNvPr id="32" name="Group 19"/>
            <p:cNvGrpSpPr>
              <a:grpSpLocks/>
            </p:cNvGrpSpPr>
            <p:nvPr/>
          </p:nvGrpSpPr>
          <p:grpSpPr bwMode="auto">
            <a:xfrm>
              <a:off x="1018" y="3168"/>
              <a:ext cx="733" cy="675"/>
              <a:chOff x="1018" y="3168"/>
              <a:chExt cx="733" cy="675"/>
            </a:xfrm>
          </p:grpSpPr>
          <p:sp>
            <p:nvSpPr>
              <p:cNvPr id="34" name="AutoShape 20"/>
              <p:cNvSpPr>
                <a:spLocks noChangeArrowheads="1"/>
              </p:cNvSpPr>
              <p:nvPr/>
            </p:nvSpPr>
            <p:spPr bwMode="gray">
              <a:xfrm>
                <a:off x="1018" y="3225"/>
                <a:ext cx="733" cy="61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E"/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gray">
              <a:xfrm>
                <a:off x="1290" y="3324"/>
                <a:ext cx="17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33" name="Text Box 23"/>
            <p:cNvSpPr txBox="1">
              <a:spLocks noChangeArrowheads="1"/>
            </p:cNvSpPr>
            <p:nvPr/>
          </p:nvSpPr>
          <p:spPr bwMode="gray">
            <a:xfrm>
              <a:off x="1793" y="3248"/>
              <a:ext cx="2958" cy="48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ejercicio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multicomponente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mejorar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el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estado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nutricional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suplemento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Vit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sólo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tiene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déficit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y el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soporte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social son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recomendaciones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para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manejo</a:t>
              </a:r>
              <a:r>
                <a:rPr lang="en-US" sz="1600" b="1" dirty="0">
                  <a:solidFill>
                    <a:srgbClr val="000000"/>
                  </a:solidFill>
                  <a:latin typeface="Georgia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26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3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43717" t="14063" r="4492" b="51250"/>
          <a:stretch>
            <a:fillRect/>
          </a:stretch>
        </p:blipFill>
        <p:spPr bwMode="auto">
          <a:xfrm>
            <a:off x="1881158" y="1142984"/>
            <a:ext cx="7671226" cy="328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6" descr="http://t2.gstatic.com/images?q=tbn:ANd9GcT2QbkZYKvlUBHMnnmsFRv0HnPGnytVuBlVeyu2IS9Zw1CvhHH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3" y="4143381"/>
            <a:ext cx="4071937" cy="2205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6" name="Picture 6" descr="HCayeta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2260" y="90039"/>
            <a:ext cx="1405361" cy="141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524001" y="4786322"/>
            <a:ext cx="5148263" cy="8239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36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Muchas Gracias!</a:t>
            </a:r>
          </a:p>
        </p:txBody>
      </p:sp>
      <p:pic>
        <p:nvPicPr>
          <p:cNvPr id="7" name="Picture 2" descr="G:\Igero Upchy Logo-1-2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31950"/>
            <a:ext cx="6317209" cy="1417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711624" y="5805264"/>
            <a:ext cx="222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tania.tello.r@upch.pe</a:t>
            </a:r>
          </a:p>
        </p:txBody>
      </p:sp>
    </p:spTree>
    <p:extLst>
      <p:ext uri="{BB962C8B-B14F-4D97-AF65-F5344CB8AC3E}">
        <p14:creationId xmlns:p14="http://schemas.microsoft.com/office/powerpoint/2010/main" val="4130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6419" y="2544905"/>
            <a:ext cx="8250381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¿Qué es envejecimiento saludable?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9104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2025" y="512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/>
              <a:t>Década del Envejecimiento Saludable en las Américas (2021-2030)</a:t>
            </a:r>
            <a:endParaRPr lang="es-PE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-754" t="16985" r="1158" b="5489"/>
          <a:stretch/>
        </p:blipFill>
        <p:spPr>
          <a:xfrm>
            <a:off x="499774" y="1546573"/>
            <a:ext cx="10427950" cy="45659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ángulo 3"/>
          <p:cNvSpPr/>
          <p:nvPr/>
        </p:nvSpPr>
        <p:spPr>
          <a:xfrm>
            <a:off x="7969779" y="1712394"/>
            <a:ext cx="3613727" cy="784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 4"/>
          <p:cNvSpPr/>
          <p:nvPr/>
        </p:nvSpPr>
        <p:spPr>
          <a:xfrm>
            <a:off x="4921779" y="1546573"/>
            <a:ext cx="64320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/>
              <a:t>Declarada por la Asamblea General de las Naciones Unidas en diciembre de 2020, es la principal estrategia para lograr y apoyar acciones para construir una sociedad para todas las edades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7633854" y="2103718"/>
            <a:ext cx="371994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5089789" y="626353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000" dirty="0"/>
              <a:t>https://www.paho.org/es/decada-envejecimiento-saludable-americas-2021-2030</a:t>
            </a:r>
          </a:p>
        </p:txBody>
      </p:sp>
    </p:spTree>
    <p:extLst>
      <p:ext uri="{BB962C8B-B14F-4D97-AF65-F5344CB8AC3E}">
        <p14:creationId xmlns:p14="http://schemas.microsoft.com/office/powerpoint/2010/main" val="418608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1825625"/>
            <a:ext cx="10642600" cy="27186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" dirty="0"/>
              <a:t>Las personas mayores son el centro del plan, los esfuerzos de los gobiernos, la sociedad civil, los organismos internacionales, los profesionales, el mundo académico, los medios de comunicación y el sector privado para mejorar la vida de las personas mayores, sus familias y sus comunidades.</a:t>
            </a:r>
          </a:p>
          <a:p>
            <a:endParaRPr lang="es-PE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82025" y="5129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/>
              <a:t>Década del Envejecimiento Saludable en las Américas (2021-2030)</a:t>
            </a:r>
            <a:endParaRPr lang="es-PE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6139825" y="4979554"/>
            <a:ext cx="711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050" dirty="0"/>
              <a:t>https://www.paho.org/es/decada-envejecimiento-saludable-americas-2021-2030</a:t>
            </a:r>
          </a:p>
        </p:txBody>
      </p:sp>
    </p:spTree>
    <p:extLst>
      <p:ext uri="{BB962C8B-B14F-4D97-AF65-F5344CB8AC3E}">
        <p14:creationId xmlns:p14="http://schemas.microsoft.com/office/powerpoint/2010/main" val="1617256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4365</TotalTime>
  <Words>2398</Words>
  <Application>Microsoft Office PowerPoint</Application>
  <PresentationFormat>Panorámica</PresentationFormat>
  <Paragraphs>245</Paragraphs>
  <Slides>62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8" baseType="lpstr">
      <vt:lpstr>Arial</vt:lpstr>
      <vt:lpstr>Arial Narrow</vt:lpstr>
      <vt:lpstr>ArialUnicodeMS</vt:lpstr>
      <vt:lpstr>Calibri</vt:lpstr>
      <vt:lpstr>Calibri Light</vt:lpstr>
      <vt:lpstr>Georgia</vt:lpstr>
      <vt:lpstr>HelveticaNeueLTStd-Bd</vt:lpstr>
      <vt:lpstr>JansonTextLTStd-Roman</vt:lpstr>
      <vt:lpstr>Lucida Grande</vt:lpstr>
      <vt:lpstr>Myriad Pro</vt:lpstr>
      <vt:lpstr>MyriadPro-SemiCn</vt:lpstr>
      <vt:lpstr>Times New Roman</vt:lpstr>
      <vt:lpstr>Times-Roman</vt:lpstr>
      <vt:lpstr>Verdana</vt:lpstr>
      <vt:lpstr>Wingdings</vt:lpstr>
      <vt:lpstr>Tema de Office</vt:lpstr>
      <vt:lpstr>Envejecimiento saludable y prevención de Fragilidad</vt:lpstr>
      <vt:lpstr>Presentación de PowerPoint</vt:lpstr>
      <vt:lpstr>AGENDA</vt:lpstr>
      <vt:lpstr>América Latina y el caribe: número y proporción de personas de 60 años y más, 2017-2060</vt:lpstr>
      <vt:lpstr>Perú: Pirámide poblacional 1950-2024</vt:lpstr>
      <vt:lpstr>¿QUÉ ES ENVEJECIMIENTO?</vt:lpstr>
      <vt:lpstr>¿Qué es envejecimiento saludable?</vt:lpstr>
      <vt:lpstr>Década del Envejecimiento Saludable en las Américas (2021-2030)</vt:lpstr>
      <vt:lpstr>Presentación de PowerPoint</vt:lpstr>
      <vt:lpstr>Década del Envejecimiento Saludable en las Américas (2021-2030)</vt:lpstr>
      <vt:lpstr>Envejecimiento saludable</vt:lpstr>
      <vt:lpstr>Dominios de la Capacidad Intrínseca</vt:lpstr>
      <vt:lpstr>Envejecimiento saludable:</vt:lpstr>
      <vt:lpstr>Determinantes del envejecimiento saludable</vt:lpstr>
      <vt:lpstr>Determinantes del envejecimiento saludable</vt:lpstr>
      <vt:lpstr>Presentación de PowerPoint</vt:lpstr>
      <vt:lpstr>Presentación de PowerPoint</vt:lpstr>
      <vt:lpstr>Factores que influyen en el estado de salud del adulto mayor</vt:lpstr>
      <vt:lpstr>Trayectorias hipotéticas de la capacidad física.</vt:lpstr>
      <vt:lpstr>Un marco de salud pública para el Envejecimiento Saludable</vt:lpstr>
      <vt:lpstr>Presentación de PowerPoint</vt:lpstr>
      <vt:lpstr>Presentación de PowerPoint</vt:lpstr>
      <vt:lpstr>Prevención:</vt:lpstr>
      <vt:lpstr>Presentación de PowerPoint</vt:lpstr>
      <vt:lpstr>Presentación de PowerPoint</vt:lpstr>
      <vt:lpstr>Asociación entre infecciones respiratorias y eventos CDV</vt:lpstr>
      <vt:lpstr>Presentación de PowerPoint</vt:lpstr>
      <vt:lpstr>Definición: Fragilidad</vt:lpstr>
      <vt:lpstr>Presentación de PowerPoint</vt:lpstr>
      <vt:lpstr>Fragilidad: </vt:lpstr>
      <vt:lpstr>Presentación de PowerPoint</vt:lpstr>
      <vt:lpstr>Presentación de PowerPoint</vt:lpstr>
      <vt:lpstr>Presentación de PowerPoint</vt:lpstr>
      <vt:lpstr>Presentación de PowerPoint</vt:lpstr>
      <vt:lpstr>FISIOPATOLOGÍA</vt:lpstr>
      <vt:lpstr>Presentación de PowerPoint</vt:lpstr>
      <vt:lpstr>Fragilidad AM en la comunidad en Lima Metropolitana</vt:lpstr>
      <vt:lpstr>Presentación de PowerPoint</vt:lpstr>
      <vt:lpstr>Presentación de PowerPoint</vt:lpstr>
      <vt:lpstr>Presentación de PowerPoint</vt:lpstr>
      <vt:lpstr>Presentación de PowerPoint</vt:lpstr>
      <vt:lpstr>Instrumentos para evaluar Fragilidad</vt:lpstr>
      <vt:lpstr>Presentación de PowerPoint</vt:lpstr>
      <vt:lpstr>Presentación de PowerPoint</vt:lpstr>
      <vt:lpstr>Presentación de PowerPoint</vt:lpstr>
      <vt:lpstr>Presentación de PowerPoint</vt:lpstr>
      <vt:lpstr>Reinfarto ,mortalidad,readmision estratificado de acuerdo a presencia de fragilidad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Meta análisis de intervenciones de ejercicio multicomponente para mejorar la fragilidad física.</vt:lpstr>
      <vt:lpstr>Meta análisis de los suplementos macronutrientes para mejorar la fragilidad física</vt:lpstr>
      <vt:lpstr>Resumen de los hallazgos:</vt:lpstr>
      <vt:lpstr>Presentación de PowerPoint</vt:lpstr>
      <vt:lpstr>Presentación de PowerPoint</vt:lpstr>
      <vt:lpstr>Asociación entre Dieta Mediterránea e incidencia de fragilidad.</vt:lpstr>
      <vt:lpstr>Factores asociados con Fragilidad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Impacto de la Vacunación en las personas adultas mayores</dc:title>
  <dc:creator>Tania Tello Rodríguez</dc:creator>
  <cp:lastModifiedBy>David Urquizo</cp:lastModifiedBy>
  <cp:revision>615</cp:revision>
  <dcterms:created xsi:type="dcterms:W3CDTF">2021-10-06T00:04:48Z</dcterms:created>
  <dcterms:modified xsi:type="dcterms:W3CDTF">2025-03-26T21:57:44Z</dcterms:modified>
</cp:coreProperties>
</file>