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9"/>
  </p:notesMasterIdLst>
  <p:sldIdLst>
    <p:sldId id="256" r:id="rId2"/>
    <p:sldId id="265" r:id="rId3"/>
    <p:sldId id="266" r:id="rId4"/>
    <p:sldId id="257" r:id="rId5"/>
    <p:sldId id="278" r:id="rId6"/>
    <p:sldId id="260" r:id="rId7"/>
    <p:sldId id="261" r:id="rId8"/>
    <p:sldId id="276" r:id="rId9"/>
    <p:sldId id="277" r:id="rId10"/>
    <p:sldId id="267" r:id="rId11"/>
    <p:sldId id="259" r:id="rId12"/>
    <p:sldId id="264" r:id="rId13"/>
    <p:sldId id="279" r:id="rId14"/>
    <p:sldId id="280" r:id="rId15"/>
    <p:sldId id="281" r:id="rId16"/>
    <p:sldId id="282" r:id="rId17"/>
    <p:sldId id="268" r:id="rId18"/>
    <p:sldId id="274" r:id="rId19"/>
    <p:sldId id="271" r:id="rId20"/>
    <p:sldId id="273" r:id="rId21"/>
    <p:sldId id="286" r:id="rId22"/>
    <p:sldId id="290" r:id="rId23"/>
    <p:sldId id="272" r:id="rId24"/>
    <p:sldId id="289" r:id="rId25"/>
    <p:sldId id="297" r:id="rId26"/>
    <p:sldId id="287" r:id="rId27"/>
    <p:sldId id="291" r:id="rId28"/>
    <p:sldId id="292" r:id="rId29"/>
    <p:sldId id="294" r:id="rId30"/>
    <p:sldId id="293" r:id="rId31"/>
    <p:sldId id="284" r:id="rId32"/>
    <p:sldId id="269" r:id="rId33"/>
    <p:sldId id="285" r:id="rId34"/>
    <p:sldId id="296" r:id="rId35"/>
    <p:sldId id="270" r:id="rId36"/>
    <p:sldId id="275" r:id="rId37"/>
    <p:sldId id="263" r:id="rId3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182" autoAdjust="0"/>
  </p:normalViewPr>
  <p:slideViewPr>
    <p:cSldViewPr snapToGrid="0">
      <p:cViewPr varScale="1">
        <p:scale>
          <a:sx n="80" d="100"/>
          <a:sy n="80" d="100"/>
        </p:scale>
        <p:origin x="12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0F10F-1D0D-4F9D-8B5D-F67D504AA0E8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22B1DC-7A37-4F03-8AC8-3CC1497DAEA6}">
      <dgm:prSet phldrT="[Texto]"/>
      <dgm:spPr/>
      <dgm:t>
        <a:bodyPr/>
        <a:lstStyle/>
        <a:p>
          <a:r>
            <a:rPr lang="es-ES" dirty="0"/>
            <a:t>Afecta aproximadamente al 10% de la población general</a:t>
          </a:r>
        </a:p>
      </dgm:t>
    </dgm:pt>
    <dgm:pt modelId="{BC5D951B-F02A-4D61-9F33-A50A3F988301}" type="parTrans" cxnId="{046722A4-097D-4195-9D98-7105D8501112}">
      <dgm:prSet/>
      <dgm:spPr/>
      <dgm:t>
        <a:bodyPr/>
        <a:lstStyle/>
        <a:p>
          <a:endParaRPr lang="es-ES"/>
        </a:p>
      </dgm:t>
    </dgm:pt>
    <dgm:pt modelId="{426A1037-7BDE-49FE-9174-C3774B2EE5F4}" type="sibTrans" cxnId="{046722A4-097D-4195-9D98-7105D8501112}">
      <dgm:prSet/>
      <dgm:spPr/>
      <dgm:t>
        <a:bodyPr/>
        <a:lstStyle/>
        <a:p>
          <a:endParaRPr lang="es-ES"/>
        </a:p>
      </dgm:t>
    </dgm:pt>
    <dgm:pt modelId="{6BB15BE1-6E63-4BB5-9DB6-3120A8299773}">
      <dgm:prSet phldrT="[Texto]"/>
      <dgm:spPr/>
      <dgm:t>
        <a:bodyPr/>
        <a:lstStyle/>
        <a:p>
          <a:r>
            <a:rPr lang="es-ES" dirty="0"/>
            <a:t>Prevalencia según estadios: </a:t>
          </a:r>
          <a:br>
            <a:rPr lang="es-ES" dirty="0"/>
          </a:br>
          <a:r>
            <a:rPr lang="es-ES" dirty="0"/>
            <a:t>10.6% (III-V)</a:t>
          </a:r>
          <a:br>
            <a:rPr lang="es-ES" dirty="0"/>
          </a:br>
          <a:r>
            <a:rPr lang="es-ES" dirty="0"/>
            <a:t>7.5% (III)</a:t>
          </a:r>
        </a:p>
      </dgm:t>
    </dgm:pt>
    <dgm:pt modelId="{879C7545-ACA5-4665-9F27-06D42D3E8B4A}" type="parTrans" cxnId="{626DB55A-2663-4034-BFA3-133235CE593F}">
      <dgm:prSet/>
      <dgm:spPr/>
      <dgm:t>
        <a:bodyPr/>
        <a:lstStyle/>
        <a:p>
          <a:endParaRPr lang="es-ES"/>
        </a:p>
      </dgm:t>
    </dgm:pt>
    <dgm:pt modelId="{93BBB606-3221-4E8E-AFA5-11510E36BD20}" type="sibTrans" cxnId="{626DB55A-2663-4034-BFA3-133235CE593F}">
      <dgm:prSet/>
      <dgm:spPr/>
      <dgm:t>
        <a:bodyPr/>
        <a:lstStyle/>
        <a:p>
          <a:endParaRPr lang="es-ES"/>
        </a:p>
      </dgm:t>
    </dgm:pt>
    <dgm:pt modelId="{00ACB080-4FAB-4A5A-8055-41FB2233B221}">
      <dgm:prSet phldrT="[Texto]"/>
      <dgm:spPr/>
      <dgm:t>
        <a:bodyPr/>
        <a:lstStyle/>
        <a:p>
          <a:r>
            <a:rPr lang="es-ES" dirty="0"/>
            <a:t>Mortalidad importante (4.6%) y en aumento   </a:t>
          </a:r>
        </a:p>
      </dgm:t>
    </dgm:pt>
    <dgm:pt modelId="{01FAA251-DC95-4E17-9309-22E6DC0083B7}" type="parTrans" cxnId="{464E6334-B1FF-4B6C-AD98-526A230C4224}">
      <dgm:prSet/>
      <dgm:spPr/>
      <dgm:t>
        <a:bodyPr/>
        <a:lstStyle/>
        <a:p>
          <a:endParaRPr lang="es-ES"/>
        </a:p>
      </dgm:t>
    </dgm:pt>
    <dgm:pt modelId="{43E8FE9C-6208-48EA-AFE8-12444BB8F095}" type="sibTrans" cxnId="{464E6334-B1FF-4B6C-AD98-526A230C4224}">
      <dgm:prSet/>
      <dgm:spPr/>
      <dgm:t>
        <a:bodyPr/>
        <a:lstStyle/>
        <a:p>
          <a:endParaRPr lang="es-ES"/>
        </a:p>
      </dgm:t>
    </dgm:pt>
    <dgm:pt modelId="{A3774FA9-2D24-4570-8E90-AED286A3F106}">
      <dgm:prSet phldrT="[Texto]"/>
      <dgm:spPr/>
      <dgm:t>
        <a:bodyPr/>
        <a:lstStyle/>
        <a:p>
          <a:r>
            <a:rPr lang="es-ES" dirty="0"/>
            <a:t>Grado de discapacidad por ERC de gran impacto (41.5 millones de AVAD) </a:t>
          </a:r>
        </a:p>
      </dgm:t>
    </dgm:pt>
    <dgm:pt modelId="{29C51D0E-0787-4972-8C61-7BD549E58AEF}" type="parTrans" cxnId="{BF687806-64EC-4412-B009-0FB3D5DD7BE2}">
      <dgm:prSet/>
      <dgm:spPr/>
      <dgm:t>
        <a:bodyPr/>
        <a:lstStyle/>
        <a:p>
          <a:endParaRPr lang="es-ES"/>
        </a:p>
      </dgm:t>
    </dgm:pt>
    <dgm:pt modelId="{F109FC45-3586-4999-B8DD-B6F85F96DC5F}" type="sibTrans" cxnId="{BF687806-64EC-4412-B009-0FB3D5DD7BE2}">
      <dgm:prSet/>
      <dgm:spPr/>
      <dgm:t>
        <a:bodyPr/>
        <a:lstStyle/>
        <a:p>
          <a:endParaRPr lang="es-ES"/>
        </a:p>
      </dgm:t>
    </dgm:pt>
    <dgm:pt modelId="{CFB0EDD7-7350-48B0-ACD5-F8882A9A1808}">
      <dgm:prSet phldrT="[Texto]"/>
      <dgm:spPr/>
      <dgm:t>
        <a:bodyPr/>
        <a:lstStyle/>
        <a:p>
          <a:r>
            <a:rPr lang="es-ES" dirty="0"/>
            <a:t>Asociación frecuente a otras comorbilidades cardiovasculares (aumento de morbimortalidad)</a:t>
          </a:r>
        </a:p>
      </dgm:t>
    </dgm:pt>
    <dgm:pt modelId="{9D98CF57-8508-4010-96E6-B2125DE99937}" type="parTrans" cxnId="{5AD76256-8513-42A8-9F80-4B3CDEA2D8AF}">
      <dgm:prSet/>
      <dgm:spPr/>
      <dgm:t>
        <a:bodyPr/>
        <a:lstStyle/>
        <a:p>
          <a:endParaRPr lang="es-ES"/>
        </a:p>
      </dgm:t>
    </dgm:pt>
    <dgm:pt modelId="{2C5E12B0-5A42-4292-90AC-D9084779B311}" type="sibTrans" cxnId="{5AD76256-8513-42A8-9F80-4B3CDEA2D8AF}">
      <dgm:prSet/>
      <dgm:spPr/>
      <dgm:t>
        <a:bodyPr/>
        <a:lstStyle/>
        <a:p>
          <a:endParaRPr lang="es-ES"/>
        </a:p>
      </dgm:t>
    </dgm:pt>
    <dgm:pt modelId="{B604B69D-F9B5-45A7-99D6-8A1CAF8B3DF6}" type="pres">
      <dgm:prSet presAssocID="{4300F10F-1D0D-4F9D-8B5D-F67D504AA0E8}" presName="diagram" presStyleCnt="0">
        <dgm:presLayoutVars>
          <dgm:dir/>
          <dgm:resizeHandles val="exact"/>
        </dgm:presLayoutVars>
      </dgm:prSet>
      <dgm:spPr/>
    </dgm:pt>
    <dgm:pt modelId="{7CE44806-D99F-446F-A0B4-E32F3965378A}" type="pres">
      <dgm:prSet presAssocID="{C922B1DC-7A37-4F03-8AC8-3CC1497DAEA6}" presName="node" presStyleLbl="node1" presStyleIdx="0" presStyleCnt="5">
        <dgm:presLayoutVars>
          <dgm:bulletEnabled val="1"/>
        </dgm:presLayoutVars>
      </dgm:prSet>
      <dgm:spPr/>
    </dgm:pt>
    <dgm:pt modelId="{0B727CA9-CADC-421A-8F82-1FF6F03F51BC}" type="pres">
      <dgm:prSet presAssocID="{426A1037-7BDE-49FE-9174-C3774B2EE5F4}" presName="sibTrans" presStyleCnt="0"/>
      <dgm:spPr/>
    </dgm:pt>
    <dgm:pt modelId="{32DC49E9-C0D0-4839-B59B-485E2FCE3DF3}" type="pres">
      <dgm:prSet presAssocID="{6BB15BE1-6E63-4BB5-9DB6-3120A8299773}" presName="node" presStyleLbl="node1" presStyleIdx="1" presStyleCnt="5">
        <dgm:presLayoutVars>
          <dgm:bulletEnabled val="1"/>
        </dgm:presLayoutVars>
      </dgm:prSet>
      <dgm:spPr/>
    </dgm:pt>
    <dgm:pt modelId="{6B37C8F2-C43F-4066-9264-B04C3CFB6B46}" type="pres">
      <dgm:prSet presAssocID="{93BBB606-3221-4E8E-AFA5-11510E36BD20}" presName="sibTrans" presStyleCnt="0"/>
      <dgm:spPr/>
    </dgm:pt>
    <dgm:pt modelId="{9A7C8518-23D1-4000-ADB4-B3BDCAFCA0BC}" type="pres">
      <dgm:prSet presAssocID="{00ACB080-4FAB-4A5A-8055-41FB2233B221}" presName="node" presStyleLbl="node1" presStyleIdx="2" presStyleCnt="5">
        <dgm:presLayoutVars>
          <dgm:bulletEnabled val="1"/>
        </dgm:presLayoutVars>
      </dgm:prSet>
      <dgm:spPr/>
    </dgm:pt>
    <dgm:pt modelId="{12D41A7A-117F-4C6F-A22B-88AD43FC04BA}" type="pres">
      <dgm:prSet presAssocID="{43E8FE9C-6208-48EA-AFE8-12444BB8F095}" presName="sibTrans" presStyleCnt="0"/>
      <dgm:spPr/>
    </dgm:pt>
    <dgm:pt modelId="{C5224996-1708-49F1-9F8C-F70FE7458022}" type="pres">
      <dgm:prSet presAssocID="{A3774FA9-2D24-4570-8E90-AED286A3F106}" presName="node" presStyleLbl="node1" presStyleIdx="3" presStyleCnt="5">
        <dgm:presLayoutVars>
          <dgm:bulletEnabled val="1"/>
        </dgm:presLayoutVars>
      </dgm:prSet>
      <dgm:spPr/>
    </dgm:pt>
    <dgm:pt modelId="{3E26B06F-72FB-48DC-B4B8-4515B1B178F9}" type="pres">
      <dgm:prSet presAssocID="{F109FC45-3586-4999-B8DD-B6F85F96DC5F}" presName="sibTrans" presStyleCnt="0"/>
      <dgm:spPr/>
    </dgm:pt>
    <dgm:pt modelId="{963DD971-F200-4621-A0EF-2D8FE80989A2}" type="pres">
      <dgm:prSet presAssocID="{CFB0EDD7-7350-48B0-ACD5-F8882A9A1808}" presName="node" presStyleLbl="node1" presStyleIdx="4" presStyleCnt="5">
        <dgm:presLayoutVars>
          <dgm:bulletEnabled val="1"/>
        </dgm:presLayoutVars>
      </dgm:prSet>
      <dgm:spPr/>
    </dgm:pt>
  </dgm:ptLst>
  <dgm:cxnLst>
    <dgm:cxn modelId="{BF687806-64EC-4412-B009-0FB3D5DD7BE2}" srcId="{4300F10F-1D0D-4F9D-8B5D-F67D504AA0E8}" destId="{A3774FA9-2D24-4570-8E90-AED286A3F106}" srcOrd="3" destOrd="0" parTransId="{29C51D0E-0787-4972-8C61-7BD549E58AEF}" sibTransId="{F109FC45-3586-4999-B8DD-B6F85F96DC5F}"/>
    <dgm:cxn modelId="{B0380508-CFB2-44F9-979E-3F89F22C3611}" type="presOf" srcId="{00ACB080-4FAB-4A5A-8055-41FB2233B221}" destId="{9A7C8518-23D1-4000-ADB4-B3BDCAFCA0BC}" srcOrd="0" destOrd="0" presId="urn:microsoft.com/office/officeart/2005/8/layout/default"/>
    <dgm:cxn modelId="{CE807128-D84A-4605-A2EC-5A4556647CE8}" type="presOf" srcId="{CFB0EDD7-7350-48B0-ACD5-F8882A9A1808}" destId="{963DD971-F200-4621-A0EF-2D8FE80989A2}" srcOrd="0" destOrd="0" presId="urn:microsoft.com/office/officeart/2005/8/layout/default"/>
    <dgm:cxn modelId="{464E6334-B1FF-4B6C-AD98-526A230C4224}" srcId="{4300F10F-1D0D-4F9D-8B5D-F67D504AA0E8}" destId="{00ACB080-4FAB-4A5A-8055-41FB2233B221}" srcOrd="2" destOrd="0" parTransId="{01FAA251-DC95-4E17-9309-22E6DC0083B7}" sibTransId="{43E8FE9C-6208-48EA-AFE8-12444BB8F095}"/>
    <dgm:cxn modelId="{E53E3437-181A-4E48-B2C5-7F7D68C3FB67}" type="presOf" srcId="{6BB15BE1-6E63-4BB5-9DB6-3120A8299773}" destId="{32DC49E9-C0D0-4839-B59B-485E2FCE3DF3}" srcOrd="0" destOrd="0" presId="urn:microsoft.com/office/officeart/2005/8/layout/default"/>
    <dgm:cxn modelId="{C32BE83D-D88D-46DF-A2DE-97A7BA88422C}" type="presOf" srcId="{4300F10F-1D0D-4F9D-8B5D-F67D504AA0E8}" destId="{B604B69D-F9B5-45A7-99D6-8A1CAF8B3DF6}" srcOrd="0" destOrd="0" presId="urn:microsoft.com/office/officeart/2005/8/layout/default"/>
    <dgm:cxn modelId="{93CF475D-084E-4075-93FC-EA9250F1B49F}" type="presOf" srcId="{C922B1DC-7A37-4F03-8AC8-3CC1497DAEA6}" destId="{7CE44806-D99F-446F-A0B4-E32F3965378A}" srcOrd="0" destOrd="0" presId="urn:microsoft.com/office/officeart/2005/8/layout/default"/>
    <dgm:cxn modelId="{5AD76256-8513-42A8-9F80-4B3CDEA2D8AF}" srcId="{4300F10F-1D0D-4F9D-8B5D-F67D504AA0E8}" destId="{CFB0EDD7-7350-48B0-ACD5-F8882A9A1808}" srcOrd="4" destOrd="0" parTransId="{9D98CF57-8508-4010-96E6-B2125DE99937}" sibTransId="{2C5E12B0-5A42-4292-90AC-D9084779B311}"/>
    <dgm:cxn modelId="{626DB55A-2663-4034-BFA3-133235CE593F}" srcId="{4300F10F-1D0D-4F9D-8B5D-F67D504AA0E8}" destId="{6BB15BE1-6E63-4BB5-9DB6-3120A8299773}" srcOrd="1" destOrd="0" parTransId="{879C7545-ACA5-4665-9F27-06D42D3E8B4A}" sibTransId="{93BBB606-3221-4E8E-AFA5-11510E36BD20}"/>
    <dgm:cxn modelId="{C917048A-53B6-4C90-AEBE-D7B2A82515EA}" type="presOf" srcId="{A3774FA9-2D24-4570-8E90-AED286A3F106}" destId="{C5224996-1708-49F1-9F8C-F70FE7458022}" srcOrd="0" destOrd="0" presId="urn:microsoft.com/office/officeart/2005/8/layout/default"/>
    <dgm:cxn modelId="{046722A4-097D-4195-9D98-7105D8501112}" srcId="{4300F10F-1D0D-4F9D-8B5D-F67D504AA0E8}" destId="{C922B1DC-7A37-4F03-8AC8-3CC1497DAEA6}" srcOrd="0" destOrd="0" parTransId="{BC5D951B-F02A-4D61-9F33-A50A3F988301}" sibTransId="{426A1037-7BDE-49FE-9174-C3774B2EE5F4}"/>
    <dgm:cxn modelId="{81BB3CA6-D94F-4990-9B1B-E7D52ADF6980}" type="presParOf" srcId="{B604B69D-F9B5-45A7-99D6-8A1CAF8B3DF6}" destId="{7CE44806-D99F-446F-A0B4-E32F3965378A}" srcOrd="0" destOrd="0" presId="urn:microsoft.com/office/officeart/2005/8/layout/default"/>
    <dgm:cxn modelId="{1C96FA2A-4CC4-48A6-9393-A668FA4A0332}" type="presParOf" srcId="{B604B69D-F9B5-45A7-99D6-8A1CAF8B3DF6}" destId="{0B727CA9-CADC-421A-8F82-1FF6F03F51BC}" srcOrd="1" destOrd="0" presId="urn:microsoft.com/office/officeart/2005/8/layout/default"/>
    <dgm:cxn modelId="{EDEC2E80-CAFA-4BA6-99CC-D4AAF86D21FA}" type="presParOf" srcId="{B604B69D-F9B5-45A7-99D6-8A1CAF8B3DF6}" destId="{32DC49E9-C0D0-4839-B59B-485E2FCE3DF3}" srcOrd="2" destOrd="0" presId="urn:microsoft.com/office/officeart/2005/8/layout/default"/>
    <dgm:cxn modelId="{D1166167-3123-472E-8750-4671CA1E0602}" type="presParOf" srcId="{B604B69D-F9B5-45A7-99D6-8A1CAF8B3DF6}" destId="{6B37C8F2-C43F-4066-9264-B04C3CFB6B46}" srcOrd="3" destOrd="0" presId="urn:microsoft.com/office/officeart/2005/8/layout/default"/>
    <dgm:cxn modelId="{26036D49-F61B-4920-BA0E-D7E6866E825A}" type="presParOf" srcId="{B604B69D-F9B5-45A7-99D6-8A1CAF8B3DF6}" destId="{9A7C8518-23D1-4000-ADB4-B3BDCAFCA0BC}" srcOrd="4" destOrd="0" presId="urn:microsoft.com/office/officeart/2005/8/layout/default"/>
    <dgm:cxn modelId="{8C479C5E-786F-4DD4-964E-808CE310E03E}" type="presParOf" srcId="{B604B69D-F9B5-45A7-99D6-8A1CAF8B3DF6}" destId="{12D41A7A-117F-4C6F-A22B-88AD43FC04BA}" srcOrd="5" destOrd="0" presId="urn:microsoft.com/office/officeart/2005/8/layout/default"/>
    <dgm:cxn modelId="{1FB978D9-3A26-42AF-AED8-E3786139FB64}" type="presParOf" srcId="{B604B69D-F9B5-45A7-99D6-8A1CAF8B3DF6}" destId="{C5224996-1708-49F1-9F8C-F70FE7458022}" srcOrd="6" destOrd="0" presId="urn:microsoft.com/office/officeart/2005/8/layout/default"/>
    <dgm:cxn modelId="{383C6F03-DB89-4B84-B7E8-DC1570E95871}" type="presParOf" srcId="{B604B69D-F9B5-45A7-99D6-8A1CAF8B3DF6}" destId="{3E26B06F-72FB-48DC-B4B8-4515B1B178F9}" srcOrd="7" destOrd="0" presId="urn:microsoft.com/office/officeart/2005/8/layout/default"/>
    <dgm:cxn modelId="{46F34439-F79F-472B-B4AB-02FA22ADAF0C}" type="presParOf" srcId="{B604B69D-F9B5-45A7-99D6-8A1CAF8B3DF6}" destId="{963DD971-F200-4621-A0EF-2D8FE80989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43F6A-FA97-4EFD-BAB3-660F00CC9B6D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2601D6-78B5-4F2D-BD2A-6AEDE501781E}">
      <dgm:prSet phldrT="[Texto]"/>
      <dgm:spPr/>
      <dgm:t>
        <a:bodyPr/>
        <a:lstStyle/>
        <a:p>
          <a:r>
            <a:rPr lang="es-ES" b="1" dirty="0"/>
            <a:t>No modificables</a:t>
          </a:r>
        </a:p>
      </dgm:t>
    </dgm:pt>
    <dgm:pt modelId="{BE2FA84E-1852-45CA-9170-86B1A3AE71B1}" type="parTrans" cxnId="{887B7C71-F1E7-4AF8-9840-2BA2DEE4920C}">
      <dgm:prSet/>
      <dgm:spPr/>
      <dgm:t>
        <a:bodyPr/>
        <a:lstStyle/>
        <a:p>
          <a:endParaRPr lang="es-ES"/>
        </a:p>
      </dgm:t>
    </dgm:pt>
    <dgm:pt modelId="{7F1773A5-854D-4172-B251-4D33E7335FF4}" type="sibTrans" cxnId="{887B7C71-F1E7-4AF8-9840-2BA2DEE4920C}">
      <dgm:prSet/>
      <dgm:spPr/>
      <dgm:t>
        <a:bodyPr/>
        <a:lstStyle/>
        <a:p>
          <a:endParaRPr lang="es-ES"/>
        </a:p>
      </dgm:t>
    </dgm:pt>
    <dgm:pt modelId="{81FBC9D4-A852-4BF1-A018-A3442606D9D9}">
      <dgm:prSet phldrT="[Texto]"/>
      <dgm:spPr/>
      <dgm:t>
        <a:bodyPr/>
        <a:lstStyle/>
        <a:p>
          <a:r>
            <a:rPr lang="es-ES" b="1" dirty="0"/>
            <a:t>Edad adulta mayor: </a:t>
          </a:r>
          <a:r>
            <a:rPr lang="es-ES" dirty="0"/>
            <a:t>&gt;65 años</a:t>
          </a:r>
        </a:p>
      </dgm:t>
    </dgm:pt>
    <dgm:pt modelId="{EF726BB3-B6A0-4B49-B22D-62786CD18C07}" type="parTrans" cxnId="{5FCAE02A-B6C7-4675-B7AB-5DA16259C793}">
      <dgm:prSet/>
      <dgm:spPr/>
      <dgm:t>
        <a:bodyPr/>
        <a:lstStyle/>
        <a:p>
          <a:endParaRPr lang="es-ES"/>
        </a:p>
      </dgm:t>
    </dgm:pt>
    <dgm:pt modelId="{FF52FA7A-A791-4B6A-9743-9545465C4549}" type="sibTrans" cxnId="{5FCAE02A-B6C7-4675-B7AB-5DA16259C793}">
      <dgm:prSet/>
      <dgm:spPr/>
      <dgm:t>
        <a:bodyPr/>
        <a:lstStyle/>
        <a:p>
          <a:endParaRPr lang="es-ES"/>
        </a:p>
      </dgm:t>
    </dgm:pt>
    <dgm:pt modelId="{2E4E09BD-0FA8-458F-B623-7E1187F2EE0C}">
      <dgm:prSet phldrT="[Texto]"/>
      <dgm:spPr/>
      <dgm:t>
        <a:bodyPr/>
        <a:lstStyle/>
        <a:p>
          <a:r>
            <a:rPr lang="es-ES" b="1" dirty="0"/>
            <a:t>Sexo:</a:t>
          </a:r>
          <a:r>
            <a:rPr lang="es-ES" dirty="0"/>
            <a:t> mujer &gt; hombre (?)</a:t>
          </a:r>
        </a:p>
      </dgm:t>
    </dgm:pt>
    <dgm:pt modelId="{50953C94-B152-4FA9-8FD5-47A55AB07F52}" type="parTrans" cxnId="{B7612CA0-C606-406E-B117-554D66B8F1F6}">
      <dgm:prSet/>
      <dgm:spPr/>
      <dgm:t>
        <a:bodyPr/>
        <a:lstStyle/>
        <a:p>
          <a:endParaRPr lang="es-ES"/>
        </a:p>
      </dgm:t>
    </dgm:pt>
    <dgm:pt modelId="{B8B40437-B4DF-4100-9731-E2A8AE7C20D5}" type="sibTrans" cxnId="{B7612CA0-C606-406E-B117-554D66B8F1F6}">
      <dgm:prSet/>
      <dgm:spPr/>
      <dgm:t>
        <a:bodyPr/>
        <a:lstStyle/>
        <a:p>
          <a:endParaRPr lang="es-ES"/>
        </a:p>
      </dgm:t>
    </dgm:pt>
    <dgm:pt modelId="{B84184C9-D31E-461D-A002-1740EDC152EF}">
      <dgm:prSet phldrT="[Texto]"/>
      <dgm:spPr/>
      <dgm:t>
        <a:bodyPr/>
        <a:lstStyle/>
        <a:p>
          <a:r>
            <a:rPr lang="es-ES" b="1" dirty="0"/>
            <a:t>Modificables</a:t>
          </a:r>
        </a:p>
      </dgm:t>
    </dgm:pt>
    <dgm:pt modelId="{C9EADBF8-8559-483E-AE23-C49BA93EC6E1}" type="parTrans" cxnId="{9A0F4E0C-F90A-457E-B141-E3FEA15FC9DA}">
      <dgm:prSet/>
      <dgm:spPr/>
      <dgm:t>
        <a:bodyPr/>
        <a:lstStyle/>
        <a:p>
          <a:endParaRPr lang="es-ES"/>
        </a:p>
      </dgm:t>
    </dgm:pt>
    <dgm:pt modelId="{9F4790CA-2D93-4A92-B6E4-E750362D2651}" type="sibTrans" cxnId="{9A0F4E0C-F90A-457E-B141-E3FEA15FC9DA}">
      <dgm:prSet/>
      <dgm:spPr/>
      <dgm:t>
        <a:bodyPr/>
        <a:lstStyle/>
        <a:p>
          <a:endParaRPr lang="es-ES"/>
        </a:p>
      </dgm:t>
    </dgm:pt>
    <dgm:pt modelId="{51B8B903-6E4A-43E7-8642-D40466EF2525}">
      <dgm:prSet phldrT="[Texto]"/>
      <dgm:spPr/>
      <dgm:t>
        <a:bodyPr/>
        <a:lstStyle/>
        <a:p>
          <a:r>
            <a:rPr lang="es-ES" b="1" dirty="0"/>
            <a:t>Cardiovasculares:</a:t>
          </a:r>
          <a:r>
            <a:rPr lang="es-ES" dirty="0"/>
            <a:t> Hipertensión arterial, falla cardíaca, fibrilación auricular</a:t>
          </a:r>
        </a:p>
      </dgm:t>
    </dgm:pt>
    <dgm:pt modelId="{25E8A20E-B867-4B04-BFA2-365159D706AC}" type="parTrans" cxnId="{41BB5D42-8E0A-4395-AC3B-5E9895E2460F}">
      <dgm:prSet/>
      <dgm:spPr/>
      <dgm:t>
        <a:bodyPr/>
        <a:lstStyle/>
        <a:p>
          <a:endParaRPr lang="es-ES"/>
        </a:p>
      </dgm:t>
    </dgm:pt>
    <dgm:pt modelId="{BD548F77-683A-42AE-B5A5-2289AEEDA387}" type="sibTrans" cxnId="{41BB5D42-8E0A-4395-AC3B-5E9895E2460F}">
      <dgm:prSet/>
      <dgm:spPr/>
      <dgm:t>
        <a:bodyPr/>
        <a:lstStyle/>
        <a:p>
          <a:endParaRPr lang="es-ES"/>
        </a:p>
      </dgm:t>
    </dgm:pt>
    <dgm:pt modelId="{2C6E1D4B-8AF1-4086-9A38-83FA18C82ACE}">
      <dgm:prSet phldrT="[Texto]"/>
      <dgm:spPr/>
      <dgm:t>
        <a:bodyPr/>
        <a:lstStyle/>
        <a:p>
          <a:r>
            <a:rPr lang="es-ES" b="1" dirty="0"/>
            <a:t>Metabólicos:</a:t>
          </a:r>
          <a:r>
            <a:rPr lang="es-ES" dirty="0"/>
            <a:t> Diabetes mellitus, </a:t>
          </a:r>
          <a:r>
            <a:rPr lang="es-ES" dirty="0" err="1"/>
            <a:t>dislipidemia</a:t>
          </a:r>
          <a:endParaRPr lang="es-ES" dirty="0"/>
        </a:p>
      </dgm:t>
    </dgm:pt>
    <dgm:pt modelId="{A60EE5FF-E8D0-4CF4-BCB9-670388C42DD4}" type="parTrans" cxnId="{E9B0658C-D1CE-4F48-BB66-30F8157088D4}">
      <dgm:prSet/>
      <dgm:spPr/>
      <dgm:t>
        <a:bodyPr/>
        <a:lstStyle/>
        <a:p>
          <a:endParaRPr lang="es-ES"/>
        </a:p>
      </dgm:t>
    </dgm:pt>
    <dgm:pt modelId="{FC976142-FAD9-4C10-8892-6A3E73AC6581}" type="sibTrans" cxnId="{E9B0658C-D1CE-4F48-BB66-30F8157088D4}">
      <dgm:prSet/>
      <dgm:spPr/>
      <dgm:t>
        <a:bodyPr/>
        <a:lstStyle/>
        <a:p>
          <a:endParaRPr lang="es-ES"/>
        </a:p>
      </dgm:t>
    </dgm:pt>
    <dgm:pt modelId="{CFCD91D9-17AA-4E5D-81B6-9A9A041F7172}">
      <dgm:prSet phldrT="[Texto]"/>
      <dgm:spPr/>
      <dgm:t>
        <a:bodyPr/>
        <a:lstStyle/>
        <a:p>
          <a:r>
            <a:rPr lang="es-ES" b="1" dirty="0"/>
            <a:t>Raza:</a:t>
          </a:r>
          <a:r>
            <a:rPr lang="es-ES" dirty="0"/>
            <a:t> Afroamericanos, hispánicos</a:t>
          </a:r>
        </a:p>
      </dgm:t>
    </dgm:pt>
    <dgm:pt modelId="{2861C658-5A63-4A76-B947-289BB2DB668E}" type="parTrans" cxnId="{DAD51C30-75B9-4CFC-B7C1-AA63DFD012B8}">
      <dgm:prSet/>
      <dgm:spPr/>
      <dgm:t>
        <a:bodyPr/>
        <a:lstStyle/>
        <a:p>
          <a:endParaRPr lang="es-ES"/>
        </a:p>
      </dgm:t>
    </dgm:pt>
    <dgm:pt modelId="{48E2626F-1E82-425D-A156-5EE03A670A07}" type="sibTrans" cxnId="{DAD51C30-75B9-4CFC-B7C1-AA63DFD012B8}">
      <dgm:prSet/>
      <dgm:spPr/>
      <dgm:t>
        <a:bodyPr/>
        <a:lstStyle/>
        <a:p>
          <a:endParaRPr lang="es-ES"/>
        </a:p>
      </dgm:t>
    </dgm:pt>
    <dgm:pt modelId="{AA490D05-3473-4C4C-8EEE-AAB7AD83846C}">
      <dgm:prSet phldrT="[Texto]"/>
      <dgm:spPr/>
      <dgm:t>
        <a:bodyPr/>
        <a:lstStyle/>
        <a:p>
          <a:endParaRPr lang="es-ES" dirty="0"/>
        </a:p>
      </dgm:t>
    </dgm:pt>
    <dgm:pt modelId="{179967B5-A31A-4781-8E7C-32E1ED09A32A}" type="parTrans" cxnId="{43F0E3EE-3D78-46C5-B4A4-D7A022EB5669}">
      <dgm:prSet/>
      <dgm:spPr/>
      <dgm:t>
        <a:bodyPr/>
        <a:lstStyle/>
        <a:p>
          <a:endParaRPr lang="es-ES"/>
        </a:p>
      </dgm:t>
    </dgm:pt>
    <dgm:pt modelId="{C0519B91-B715-479C-BDF1-4A46470B02A2}" type="sibTrans" cxnId="{43F0E3EE-3D78-46C5-B4A4-D7A022EB5669}">
      <dgm:prSet/>
      <dgm:spPr/>
      <dgm:t>
        <a:bodyPr/>
        <a:lstStyle/>
        <a:p>
          <a:endParaRPr lang="es-ES"/>
        </a:p>
      </dgm:t>
    </dgm:pt>
    <dgm:pt modelId="{FE0831F3-4E7B-4452-9B92-6130C4C9FCDC}">
      <dgm:prSet phldrT="[Texto]"/>
      <dgm:spPr/>
      <dgm:t>
        <a:bodyPr/>
        <a:lstStyle/>
        <a:p>
          <a:r>
            <a:rPr lang="es-ES" b="1" dirty="0"/>
            <a:t>Factores genéticos:</a:t>
          </a:r>
          <a:r>
            <a:rPr lang="es-ES" dirty="0"/>
            <a:t> APOL1, </a:t>
          </a:r>
          <a:r>
            <a:rPr lang="es-ES" dirty="0" err="1"/>
            <a:t>uromodulina</a:t>
          </a:r>
          <a:endParaRPr lang="es-ES" dirty="0"/>
        </a:p>
      </dgm:t>
    </dgm:pt>
    <dgm:pt modelId="{8C5855BE-D6DF-4D03-BFA4-24B0996955C0}" type="parTrans" cxnId="{D59958AA-BE7A-4655-BD43-71E15B8FBB76}">
      <dgm:prSet/>
      <dgm:spPr/>
      <dgm:t>
        <a:bodyPr/>
        <a:lstStyle/>
        <a:p>
          <a:endParaRPr lang="es-ES"/>
        </a:p>
      </dgm:t>
    </dgm:pt>
    <dgm:pt modelId="{F1884D6A-4FA0-4B56-862A-7228ECDBC26B}" type="sibTrans" cxnId="{D59958AA-BE7A-4655-BD43-71E15B8FBB76}">
      <dgm:prSet/>
      <dgm:spPr/>
      <dgm:t>
        <a:bodyPr/>
        <a:lstStyle/>
        <a:p>
          <a:endParaRPr lang="es-ES"/>
        </a:p>
      </dgm:t>
    </dgm:pt>
    <dgm:pt modelId="{A977719D-69D0-4A82-9D5C-9FD795DDA2C0}">
      <dgm:prSet phldrT="[Texto]"/>
      <dgm:spPr/>
      <dgm:t>
        <a:bodyPr/>
        <a:lstStyle/>
        <a:p>
          <a:endParaRPr lang="es-ES" dirty="0"/>
        </a:p>
      </dgm:t>
    </dgm:pt>
    <dgm:pt modelId="{0CA80B84-87E7-4FCD-AE07-2104C997A85A}" type="parTrans" cxnId="{13E9BB51-BD16-4353-8115-899CF671C243}">
      <dgm:prSet/>
      <dgm:spPr/>
      <dgm:t>
        <a:bodyPr/>
        <a:lstStyle/>
        <a:p>
          <a:endParaRPr lang="es-ES"/>
        </a:p>
      </dgm:t>
    </dgm:pt>
    <dgm:pt modelId="{BDB65792-6F25-41E1-B97B-801709D47F25}" type="sibTrans" cxnId="{13E9BB51-BD16-4353-8115-899CF671C243}">
      <dgm:prSet/>
      <dgm:spPr/>
      <dgm:t>
        <a:bodyPr/>
        <a:lstStyle/>
        <a:p>
          <a:endParaRPr lang="es-ES"/>
        </a:p>
      </dgm:t>
    </dgm:pt>
    <dgm:pt modelId="{5624795E-EE30-4877-81E7-5B56D26E06AA}">
      <dgm:prSet phldrT="[Texto]"/>
      <dgm:spPr/>
      <dgm:t>
        <a:bodyPr/>
        <a:lstStyle/>
        <a:p>
          <a:r>
            <a:rPr lang="es-ES" b="1" dirty="0"/>
            <a:t>Renales:</a:t>
          </a:r>
          <a:r>
            <a:rPr lang="es-ES" dirty="0"/>
            <a:t> Injuria renal aguda, proteinuria, nefropatías inflamatorias</a:t>
          </a:r>
        </a:p>
      </dgm:t>
    </dgm:pt>
    <dgm:pt modelId="{80BB400C-E1AF-48D1-856E-6ED1C514C5C0}" type="parTrans" cxnId="{CA66DAA4-A77D-4077-AB19-357798B18E82}">
      <dgm:prSet/>
      <dgm:spPr/>
      <dgm:t>
        <a:bodyPr/>
        <a:lstStyle/>
        <a:p>
          <a:endParaRPr lang="es-ES"/>
        </a:p>
      </dgm:t>
    </dgm:pt>
    <dgm:pt modelId="{331B246F-5E99-4FAC-91E2-7D3E143F2F25}" type="sibTrans" cxnId="{CA66DAA4-A77D-4077-AB19-357798B18E82}">
      <dgm:prSet/>
      <dgm:spPr/>
      <dgm:t>
        <a:bodyPr/>
        <a:lstStyle/>
        <a:p>
          <a:endParaRPr lang="es-ES"/>
        </a:p>
      </dgm:t>
    </dgm:pt>
    <dgm:pt modelId="{8C83E488-EE17-47F0-879B-FB850C45C61D}">
      <dgm:prSet phldrT="[Texto]"/>
      <dgm:spPr/>
      <dgm:t>
        <a:bodyPr/>
        <a:lstStyle/>
        <a:p>
          <a:r>
            <a:rPr lang="es-ES" b="1" dirty="0"/>
            <a:t>Estilos de vida:</a:t>
          </a:r>
          <a:r>
            <a:rPr lang="es-ES" dirty="0"/>
            <a:t> Dieta (rica en sodio, procesados, grasas saturadas), tabaquismo, sedentarismo</a:t>
          </a:r>
        </a:p>
      </dgm:t>
    </dgm:pt>
    <dgm:pt modelId="{94290325-19F2-4EB4-93BA-749254FB3AA7}" type="parTrans" cxnId="{5F8ABB51-BF40-4646-B181-59E186BC042C}">
      <dgm:prSet/>
      <dgm:spPr/>
      <dgm:t>
        <a:bodyPr/>
        <a:lstStyle/>
        <a:p>
          <a:endParaRPr lang="es-ES"/>
        </a:p>
      </dgm:t>
    </dgm:pt>
    <dgm:pt modelId="{7F35A9D8-D2EC-485E-8BBF-F9E86DDB54C7}" type="sibTrans" cxnId="{5F8ABB51-BF40-4646-B181-59E186BC042C}">
      <dgm:prSet/>
      <dgm:spPr/>
      <dgm:t>
        <a:bodyPr/>
        <a:lstStyle/>
        <a:p>
          <a:endParaRPr lang="es-ES"/>
        </a:p>
      </dgm:t>
    </dgm:pt>
    <dgm:pt modelId="{1395E1A7-777B-44A1-816C-20D6A4F0C8F4}" type="pres">
      <dgm:prSet presAssocID="{42643F6A-FA97-4EFD-BAB3-660F00CC9B6D}" presName="Name0" presStyleCnt="0">
        <dgm:presLayoutVars>
          <dgm:dir/>
          <dgm:animLvl val="lvl"/>
          <dgm:resizeHandles val="exact"/>
        </dgm:presLayoutVars>
      </dgm:prSet>
      <dgm:spPr/>
    </dgm:pt>
    <dgm:pt modelId="{D80797C3-DF2A-447F-B73A-DEE8ACAD693D}" type="pres">
      <dgm:prSet presAssocID="{7F2601D6-78B5-4F2D-BD2A-6AEDE501781E}" presName="composite" presStyleCnt="0"/>
      <dgm:spPr/>
    </dgm:pt>
    <dgm:pt modelId="{74D71E88-5BAE-4CFC-ACFD-D398BBABC2AA}" type="pres">
      <dgm:prSet presAssocID="{7F2601D6-78B5-4F2D-BD2A-6AEDE50178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F9453BC-965F-4333-9192-6E541004A09F}" type="pres">
      <dgm:prSet presAssocID="{7F2601D6-78B5-4F2D-BD2A-6AEDE501781E}" presName="desTx" presStyleLbl="alignAccFollowNode1" presStyleIdx="0" presStyleCnt="2">
        <dgm:presLayoutVars>
          <dgm:bulletEnabled val="1"/>
        </dgm:presLayoutVars>
      </dgm:prSet>
      <dgm:spPr/>
    </dgm:pt>
    <dgm:pt modelId="{0E341B52-2DE9-435C-9C04-A1C65CC74E00}" type="pres">
      <dgm:prSet presAssocID="{7F1773A5-854D-4172-B251-4D33E7335FF4}" presName="space" presStyleCnt="0"/>
      <dgm:spPr/>
    </dgm:pt>
    <dgm:pt modelId="{15046C3A-DE72-4ECF-9C3D-D4CBB47A88DF}" type="pres">
      <dgm:prSet presAssocID="{B84184C9-D31E-461D-A002-1740EDC152EF}" presName="composite" presStyleCnt="0"/>
      <dgm:spPr/>
    </dgm:pt>
    <dgm:pt modelId="{ACD5EA76-E326-4F3C-88D7-F8D0CF2B9AB0}" type="pres">
      <dgm:prSet presAssocID="{B84184C9-D31E-461D-A002-1740EDC152E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7DC43A7-AD0C-47BC-9B19-ED52821583C6}" type="pres">
      <dgm:prSet presAssocID="{B84184C9-D31E-461D-A002-1740EDC152E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A0F4E0C-F90A-457E-B141-E3FEA15FC9DA}" srcId="{42643F6A-FA97-4EFD-BAB3-660F00CC9B6D}" destId="{B84184C9-D31E-461D-A002-1740EDC152EF}" srcOrd="1" destOrd="0" parTransId="{C9EADBF8-8559-483E-AE23-C49BA93EC6E1}" sibTransId="{9F4790CA-2D93-4A92-B6E4-E750362D2651}"/>
    <dgm:cxn modelId="{5FCAE02A-B6C7-4675-B7AB-5DA16259C793}" srcId="{7F2601D6-78B5-4F2D-BD2A-6AEDE501781E}" destId="{81FBC9D4-A852-4BF1-A018-A3442606D9D9}" srcOrd="0" destOrd="0" parTransId="{EF726BB3-B6A0-4B49-B22D-62786CD18C07}" sibTransId="{FF52FA7A-A791-4B6A-9743-9545465C4549}"/>
    <dgm:cxn modelId="{DAD51C30-75B9-4CFC-B7C1-AA63DFD012B8}" srcId="{7F2601D6-78B5-4F2D-BD2A-6AEDE501781E}" destId="{CFCD91D9-17AA-4E5D-81B6-9A9A041F7172}" srcOrd="2" destOrd="0" parTransId="{2861C658-5A63-4A76-B947-289BB2DB668E}" sibTransId="{48E2626F-1E82-425D-A156-5EE03A670A07}"/>
    <dgm:cxn modelId="{BD10FC3F-FB3E-4A57-9354-3D41F21DE8E4}" type="presOf" srcId="{8C83E488-EE17-47F0-879B-FB850C45C61D}" destId="{E7DC43A7-AD0C-47BC-9B19-ED52821583C6}" srcOrd="0" destOrd="0" presId="urn:microsoft.com/office/officeart/2005/8/layout/hList1"/>
    <dgm:cxn modelId="{E0BFA15F-0F49-4828-B6A7-D5BBEF92913A}" type="presOf" srcId="{51B8B903-6E4A-43E7-8642-D40466EF2525}" destId="{E7DC43A7-AD0C-47BC-9B19-ED52821583C6}" srcOrd="0" destOrd="1" presId="urn:microsoft.com/office/officeart/2005/8/layout/hList1"/>
    <dgm:cxn modelId="{41BB5D42-8E0A-4395-AC3B-5E9895E2460F}" srcId="{B84184C9-D31E-461D-A002-1740EDC152EF}" destId="{51B8B903-6E4A-43E7-8642-D40466EF2525}" srcOrd="1" destOrd="0" parTransId="{25E8A20E-B867-4B04-BFA2-365159D706AC}" sibTransId="{BD548F77-683A-42AE-B5A5-2289AEEDA387}"/>
    <dgm:cxn modelId="{BB37034E-09B5-4577-AFBE-1C07B83BD83B}" type="presOf" srcId="{AA490D05-3473-4C4C-8EEE-AAB7AD83846C}" destId="{8F9453BC-965F-4333-9192-6E541004A09F}" srcOrd="0" destOrd="5" presId="urn:microsoft.com/office/officeart/2005/8/layout/hList1"/>
    <dgm:cxn modelId="{887B7C71-F1E7-4AF8-9840-2BA2DEE4920C}" srcId="{42643F6A-FA97-4EFD-BAB3-660F00CC9B6D}" destId="{7F2601D6-78B5-4F2D-BD2A-6AEDE501781E}" srcOrd="0" destOrd="0" parTransId="{BE2FA84E-1852-45CA-9170-86B1A3AE71B1}" sibTransId="{7F1773A5-854D-4172-B251-4D33E7335FF4}"/>
    <dgm:cxn modelId="{5F8ABB51-BF40-4646-B181-59E186BC042C}" srcId="{B84184C9-D31E-461D-A002-1740EDC152EF}" destId="{8C83E488-EE17-47F0-879B-FB850C45C61D}" srcOrd="0" destOrd="0" parTransId="{94290325-19F2-4EB4-93BA-749254FB3AA7}" sibTransId="{7F35A9D8-D2EC-485E-8BBF-F9E86DDB54C7}"/>
    <dgm:cxn modelId="{13E9BB51-BD16-4353-8115-899CF671C243}" srcId="{7F2601D6-78B5-4F2D-BD2A-6AEDE501781E}" destId="{A977719D-69D0-4A82-9D5C-9FD795DDA2C0}" srcOrd="4" destOrd="0" parTransId="{0CA80B84-87E7-4FCD-AE07-2104C997A85A}" sibTransId="{BDB65792-6F25-41E1-B97B-801709D47F25}"/>
    <dgm:cxn modelId="{FFEB548A-DC22-49C5-92D6-72317DD2C583}" type="presOf" srcId="{FE0831F3-4E7B-4452-9B92-6130C4C9FCDC}" destId="{8F9453BC-965F-4333-9192-6E541004A09F}" srcOrd="0" destOrd="3" presId="urn:microsoft.com/office/officeart/2005/8/layout/hList1"/>
    <dgm:cxn modelId="{E9B0658C-D1CE-4F48-BB66-30F8157088D4}" srcId="{B84184C9-D31E-461D-A002-1740EDC152EF}" destId="{2C6E1D4B-8AF1-4086-9A38-83FA18C82ACE}" srcOrd="2" destOrd="0" parTransId="{A60EE5FF-E8D0-4CF4-BCB9-670388C42DD4}" sibTransId="{FC976142-FAD9-4C10-8892-6A3E73AC6581}"/>
    <dgm:cxn modelId="{432EEF91-B5E1-4959-9BCA-5B109A973BA0}" type="presOf" srcId="{42643F6A-FA97-4EFD-BAB3-660F00CC9B6D}" destId="{1395E1A7-777B-44A1-816C-20D6A4F0C8F4}" srcOrd="0" destOrd="0" presId="urn:microsoft.com/office/officeart/2005/8/layout/hList1"/>
    <dgm:cxn modelId="{B7612CA0-C606-406E-B117-554D66B8F1F6}" srcId="{7F2601D6-78B5-4F2D-BD2A-6AEDE501781E}" destId="{2E4E09BD-0FA8-458F-B623-7E1187F2EE0C}" srcOrd="1" destOrd="0" parTransId="{50953C94-B152-4FA9-8FD5-47A55AB07F52}" sibTransId="{B8B40437-B4DF-4100-9731-E2A8AE7C20D5}"/>
    <dgm:cxn modelId="{D13E0AA1-552C-42D4-B678-6202AC40DD73}" type="presOf" srcId="{B84184C9-D31E-461D-A002-1740EDC152EF}" destId="{ACD5EA76-E326-4F3C-88D7-F8D0CF2B9AB0}" srcOrd="0" destOrd="0" presId="urn:microsoft.com/office/officeart/2005/8/layout/hList1"/>
    <dgm:cxn modelId="{C3D5A9A2-7D63-46BB-B3B1-C24BBA2378F8}" type="presOf" srcId="{2E4E09BD-0FA8-458F-B623-7E1187F2EE0C}" destId="{8F9453BC-965F-4333-9192-6E541004A09F}" srcOrd="0" destOrd="1" presId="urn:microsoft.com/office/officeart/2005/8/layout/hList1"/>
    <dgm:cxn modelId="{CA66DAA4-A77D-4077-AB19-357798B18E82}" srcId="{B84184C9-D31E-461D-A002-1740EDC152EF}" destId="{5624795E-EE30-4877-81E7-5B56D26E06AA}" srcOrd="3" destOrd="0" parTransId="{80BB400C-E1AF-48D1-856E-6ED1C514C5C0}" sibTransId="{331B246F-5E99-4FAC-91E2-7D3E143F2F25}"/>
    <dgm:cxn modelId="{1EA080A8-6501-4C95-8F23-F63B16454D19}" type="presOf" srcId="{81FBC9D4-A852-4BF1-A018-A3442606D9D9}" destId="{8F9453BC-965F-4333-9192-6E541004A09F}" srcOrd="0" destOrd="0" presId="urn:microsoft.com/office/officeart/2005/8/layout/hList1"/>
    <dgm:cxn modelId="{D59958AA-BE7A-4655-BD43-71E15B8FBB76}" srcId="{7F2601D6-78B5-4F2D-BD2A-6AEDE501781E}" destId="{FE0831F3-4E7B-4452-9B92-6130C4C9FCDC}" srcOrd="3" destOrd="0" parTransId="{8C5855BE-D6DF-4D03-BFA4-24B0996955C0}" sibTransId="{F1884D6A-4FA0-4B56-862A-7228ECDBC26B}"/>
    <dgm:cxn modelId="{DA6712D2-2F77-4905-B6B8-FA578C60CDD1}" type="presOf" srcId="{2C6E1D4B-8AF1-4086-9A38-83FA18C82ACE}" destId="{E7DC43A7-AD0C-47BC-9B19-ED52821583C6}" srcOrd="0" destOrd="2" presId="urn:microsoft.com/office/officeart/2005/8/layout/hList1"/>
    <dgm:cxn modelId="{D31841D5-DF7D-4F8F-AA0F-A8067FC2D4A0}" type="presOf" srcId="{CFCD91D9-17AA-4E5D-81B6-9A9A041F7172}" destId="{8F9453BC-965F-4333-9192-6E541004A09F}" srcOrd="0" destOrd="2" presId="urn:microsoft.com/office/officeart/2005/8/layout/hList1"/>
    <dgm:cxn modelId="{0E2271D5-46E5-46E8-B292-08E682DAC3EF}" type="presOf" srcId="{A977719D-69D0-4A82-9D5C-9FD795DDA2C0}" destId="{8F9453BC-965F-4333-9192-6E541004A09F}" srcOrd="0" destOrd="4" presId="urn:microsoft.com/office/officeart/2005/8/layout/hList1"/>
    <dgm:cxn modelId="{7D30E1E0-51E5-4127-BC73-22A3597E7820}" type="presOf" srcId="{7F2601D6-78B5-4F2D-BD2A-6AEDE501781E}" destId="{74D71E88-5BAE-4CFC-ACFD-D398BBABC2AA}" srcOrd="0" destOrd="0" presId="urn:microsoft.com/office/officeart/2005/8/layout/hList1"/>
    <dgm:cxn modelId="{43F0E3EE-3D78-46C5-B4A4-D7A022EB5669}" srcId="{7F2601D6-78B5-4F2D-BD2A-6AEDE501781E}" destId="{AA490D05-3473-4C4C-8EEE-AAB7AD83846C}" srcOrd="5" destOrd="0" parTransId="{179967B5-A31A-4781-8E7C-32E1ED09A32A}" sibTransId="{C0519B91-B715-479C-BDF1-4A46470B02A2}"/>
    <dgm:cxn modelId="{BC7048FA-A6CC-4679-9B23-D1E6944F04EA}" type="presOf" srcId="{5624795E-EE30-4877-81E7-5B56D26E06AA}" destId="{E7DC43A7-AD0C-47BC-9B19-ED52821583C6}" srcOrd="0" destOrd="3" presId="urn:microsoft.com/office/officeart/2005/8/layout/hList1"/>
    <dgm:cxn modelId="{1682075D-4629-4A14-8A92-93CBDBEF6A53}" type="presParOf" srcId="{1395E1A7-777B-44A1-816C-20D6A4F0C8F4}" destId="{D80797C3-DF2A-447F-B73A-DEE8ACAD693D}" srcOrd="0" destOrd="0" presId="urn:microsoft.com/office/officeart/2005/8/layout/hList1"/>
    <dgm:cxn modelId="{BAF7E0AA-52C9-485A-BBA2-1CBD241B6D43}" type="presParOf" srcId="{D80797C3-DF2A-447F-B73A-DEE8ACAD693D}" destId="{74D71E88-5BAE-4CFC-ACFD-D398BBABC2AA}" srcOrd="0" destOrd="0" presId="urn:microsoft.com/office/officeart/2005/8/layout/hList1"/>
    <dgm:cxn modelId="{4AFC97B8-C291-453F-BC7E-A0810EADBB5D}" type="presParOf" srcId="{D80797C3-DF2A-447F-B73A-DEE8ACAD693D}" destId="{8F9453BC-965F-4333-9192-6E541004A09F}" srcOrd="1" destOrd="0" presId="urn:microsoft.com/office/officeart/2005/8/layout/hList1"/>
    <dgm:cxn modelId="{9EC5EB5E-E0F3-40E5-90B1-AD760ABC60A9}" type="presParOf" srcId="{1395E1A7-777B-44A1-816C-20D6A4F0C8F4}" destId="{0E341B52-2DE9-435C-9C04-A1C65CC74E00}" srcOrd="1" destOrd="0" presId="urn:microsoft.com/office/officeart/2005/8/layout/hList1"/>
    <dgm:cxn modelId="{5771E2EC-4013-4748-9AFF-663E89BC0C97}" type="presParOf" srcId="{1395E1A7-777B-44A1-816C-20D6A4F0C8F4}" destId="{15046C3A-DE72-4ECF-9C3D-D4CBB47A88DF}" srcOrd="2" destOrd="0" presId="urn:microsoft.com/office/officeart/2005/8/layout/hList1"/>
    <dgm:cxn modelId="{6E9AD116-550B-4545-984C-AC2DD291CE1D}" type="presParOf" srcId="{15046C3A-DE72-4ECF-9C3D-D4CBB47A88DF}" destId="{ACD5EA76-E326-4F3C-88D7-F8D0CF2B9AB0}" srcOrd="0" destOrd="0" presId="urn:microsoft.com/office/officeart/2005/8/layout/hList1"/>
    <dgm:cxn modelId="{4487BAD7-6568-4B40-A163-6DECA371E30E}" type="presParOf" srcId="{15046C3A-DE72-4ECF-9C3D-D4CBB47A88DF}" destId="{E7DC43A7-AD0C-47BC-9B19-ED52821583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7E768-0E6A-4CFD-B519-73DA83D8218C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3ADE890-4B3B-474E-A93D-3DFBCD97C51D}">
      <dgm:prSet phldrT="[Texto]"/>
      <dgm:spPr/>
      <dgm:t>
        <a:bodyPr/>
        <a:lstStyle/>
        <a:p>
          <a:r>
            <a:rPr lang="es-ES" b="1" dirty="0"/>
            <a:t>Uso de </a:t>
          </a:r>
          <a:r>
            <a:rPr lang="es-ES" b="1" dirty="0" err="1"/>
            <a:t>IECAs</a:t>
          </a:r>
          <a:r>
            <a:rPr lang="es-ES" b="1" dirty="0"/>
            <a:t>/</a:t>
          </a:r>
          <a:r>
            <a:rPr lang="es-ES" b="1" dirty="0" err="1"/>
            <a:t>ARAs</a:t>
          </a:r>
          <a:endParaRPr lang="es-ES" b="1" dirty="0"/>
        </a:p>
      </dgm:t>
    </dgm:pt>
    <dgm:pt modelId="{805EF74A-BF73-44A1-BA7F-39A973E0F255}" type="parTrans" cxnId="{49BF913F-B3D2-4E33-8AD2-636DD301161D}">
      <dgm:prSet/>
      <dgm:spPr/>
      <dgm:t>
        <a:bodyPr/>
        <a:lstStyle/>
        <a:p>
          <a:endParaRPr lang="es-ES"/>
        </a:p>
      </dgm:t>
    </dgm:pt>
    <dgm:pt modelId="{08501512-E18A-4132-9FF2-5FCF62602F52}" type="sibTrans" cxnId="{49BF913F-B3D2-4E33-8AD2-636DD301161D}">
      <dgm:prSet/>
      <dgm:spPr/>
      <dgm:t>
        <a:bodyPr/>
        <a:lstStyle/>
        <a:p>
          <a:endParaRPr lang="es-ES"/>
        </a:p>
      </dgm:t>
    </dgm:pt>
    <dgm:pt modelId="{1C7FCEB4-018D-4125-848D-C65E982CA99E}">
      <dgm:prSet phldrT="[Texto]"/>
      <dgm:spPr/>
      <dgm:t>
        <a:bodyPr/>
        <a:lstStyle/>
        <a:p>
          <a:r>
            <a:rPr lang="es-ES" dirty="0"/>
            <a:t>Contraindicado en TFG &lt; 25-30ml/min/1.73m2 o en </a:t>
          </a:r>
          <a:r>
            <a:rPr lang="es-ES" dirty="0" err="1"/>
            <a:t>hipercalemia</a:t>
          </a:r>
          <a:endParaRPr lang="es-ES" dirty="0"/>
        </a:p>
      </dgm:t>
    </dgm:pt>
    <dgm:pt modelId="{C7300DDB-BE02-422B-AE3B-A004F0369624}" type="parTrans" cxnId="{03A9E84E-D811-4B31-84F3-89B1298B7A72}">
      <dgm:prSet/>
      <dgm:spPr/>
      <dgm:t>
        <a:bodyPr/>
        <a:lstStyle/>
        <a:p>
          <a:endParaRPr lang="es-ES"/>
        </a:p>
      </dgm:t>
    </dgm:pt>
    <dgm:pt modelId="{AFBCF577-4E8B-4B14-A06E-8D94EAF198BF}" type="sibTrans" cxnId="{03A9E84E-D811-4B31-84F3-89B1298B7A72}">
      <dgm:prSet/>
      <dgm:spPr/>
      <dgm:t>
        <a:bodyPr/>
        <a:lstStyle/>
        <a:p>
          <a:endParaRPr lang="es-ES"/>
        </a:p>
      </dgm:t>
    </dgm:pt>
    <dgm:pt modelId="{F048769F-3CA0-4C77-9D8D-651F7E609414}">
      <dgm:prSet phldrT="[Texto]"/>
      <dgm:spPr/>
      <dgm:t>
        <a:bodyPr/>
        <a:lstStyle/>
        <a:p>
          <a:r>
            <a:rPr lang="es-ES" b="1" dirty="0"/>
            <a:t>Uso de </a:t>
          </a:r>
          <a:r>
            <a:rPr lang="es-ES" b="1" dirty="0" err="1"/>
            <a:t>ARMs</a:t>
          </a:r>
          <a:endParaRPr lang="es-ES" b="1" dirty="0"/>
        </a:p>
      </dgm:t>
    </dgm:pt>
    <dgm:pt modelId="{50A8A274-B916-437E-B686-57FB94410F90}" type="parTrans" cxnId="{D72851A4-5700-462D-8F1B-BD8D8DB3BD0E}">
      <dgm:prSet/>
      <dgm:spPr/>
      <dgm:t>
        <a:bodyPr/>
        <a:lstStyle/>
        <a:p>
          <a:endParaRPr lang="es-ES"/>
        </a:p>
      </dgm:t>
    </dgm:pt>
    <dgm:pt modelId="{23F660A8-A545-4B3F-92FF-64E88496A04E}" type="sibTrans" cxnId="{D72851A4-5700-462D-8F1B-BD8D8DB3BD0E}">
      <dgm:prSet/>
      <dgm:spPr/>
      <dgm:t>
        <a:bodyPr/>
        <a:lstStyle/>
        <a:p>
          <a:endParaRPr lang="es-ES"/>
        </a:p>
      </dgm:t>
    </dgm:pt>
    <dgm:pt modelId="{1E2E6A9A-B1C4-4A1A-B4D1-CFF690D05C14}">
      <dgm:prSet phldrT="[Texto]"/>
      <dgm:spPr/>
      <dgm:t>
        <a:bodyPr/>
        <a:lstStyle/>
        <a:p>
          <a:r>
            <a:rPr lang="es-ES" dirty="0"/>
            <a:t>Iniciar en paciente con ERC G1-G4 y rangos de albuminuria significativos (ACR &gt;30mg/g </a:t>
          </a:r>
          <a:r>
            <a:rPr lang="es-ES" dirty="0">
              <a:sym typeface="Wingdings" panose="05000000000000000000" pitchFamily="2" charset="2"/>
            </a:rPr>
            <a:t> A2,A3) con o sin diabetes</a:t>
          </a:r>
          <a:endParaRPr lang="es-ES" dirty="0"/>
        </a:p>
      </dgm:t>
    </dgm:pt>
    <dgm:pt modelId="{1FDCC434-7888-4F57-9C0E-397E7B68127F}" type="parTrans" cxnId="{82BFBC8C-B07E-4528-9A1D-AD2980D2DF30}">
      <dgm:prSet/>
      <dgm:spPr/>
      <dgm:t>
        <a:bodyPr/>
        <a:lstStyle/>
        <a:p>
          <a:endParaRPr lang="es-ES"/>
        </a:p>
      </dgm:t>
    </dgm:pt>
    <dgm:pt modelId="{4EFAE825-8BA0-4FB8-9DC0-5902278232CC}" type="sibTrans" cxnId="{82BFBC8C-B07E-4528-9A1D-AD2980D2DF30}">
      <dgm:prSet/>
      <dgm:spPr/>
      <dgm:t>
        <a:bodyPr/>
        <a:lstStyle/>
        <a:p>
          <a:endParaRPr lang="es-ES"/>
        </a:p>
      </dgm:t>
    </dgm:pt>
    <dgm:pt modelId="{F6F07DB4-A72C-4DB2-9808-172403E1AF5F}">
      <dgm:prSet phldrT="[Texto]"/>
      <dgm:spPr/>
      <dgm:t>
        <a:bodyPr/>
        <a:lstStyle/>
        <a:p>
          <a:r>
            <a:rPr lang="es-ES" dirty="0"/>
            <a:t>No combinar </a:t>
          </a:r>
          <a:r>
            <a:rPr lang="es-ES" dirty="0" err="1"/>
            <a:t>IECAs</a:t>
          </a:r>
          <a:r>
            <a:rPr lang="es-ES" dirty="0"/>
            <a:t> + </a:t>
          </a:r>
          <a:r>
            <a:rPr lang="es-ES" dirty="0" err="1"/>
            <a:t>ARAs</a:t>
          </a:r>
          <a:endParaRPr lang="es-ES" dirty="0"/>
        </a:p>
      </dgm:t>
    </dgm:pt>
    <dgm:pt modelId="{0D056012-9147-4CDB-B7DF-18527B405A9B}" type="parTrans" cxnId="{8FB5676C-5AF1-4766-9AE2-0293E7496327}">
      <dgm:prSet/>
      <dgm:spPr/>
      <dgm:t>
        <a:bodyPr/>
        <a:lstStyle/>
        <a:p>
          <a:endParaRPr lang="es-ES"/>
        </a:p>
      </dgm:t>
    </dgm:pt>
    <dgm:pt modelId="{7C8F0F09-D213-4B21-840F-167776029494}" type="sibTrans" cxnId="{8FB5676C-5AF1-4766-9AE2-0293E7496327}">
      <dgm:prSet/>
      <dgm:spPr/>
      <dgm:t>
        <a:bodyPr/>
        <a:lstStyle/>
        <a:p>
          <a:endParaRPr lang="es-ES"/>
        </a:p>
      </dgm:t>
    </dgm:pt>
    <dgm:pt modelId="{7753439C-CCF4-4503-B4E4-F432CA44B11E}">
      <dgm:prSet phldrT="[Texto]"/>
      <dgm:spPr/>
      <dgm:t>
        <a:bodyPr/>
        <a:lstStyle/>
        <a:p>
          <a:r>
            <a:rPr lang="es-ES" dirty="0"/>
            <a:t>Usar la dosis más alta y mejor tolerada posible</a:t>
          </a:r>
        </a:p>
      </dgm:t>
    </dgm:pt>
    <dgm:pt modelId="{33E33E76-F428-41A6-8A47-792AAA32AD8B}" type="parTrans" cxnId="{13567E17-5FE5-43A2-86CC-7809B6EC77B8}">
      <dgm:prSet/>
      <dgm:spPr/>
      <dgm:t>
        <a:bodyPr/>
        <a:lstStyle/>
        <a:p>
          <a:endParaRPr lang="es-ES"/>
        </a:p>
      </dgm:t>
    </dgm:pt>
    <dgm:pt modelId="{3CFA578E-BB3D-483D-B532-766849FA483D}" type="sibTrans" cxnId="{13567E17-5FE5-43A2-86CC-7809B6EC77B8}">
      <dgm:prSet/>
      <dgm:spPr/>
      <dgm:t>
        <a:bodyPr/>
        <a:lstStyle/>
        <a:p>
          <a:endParaRPr lang="es-ES"/>
        </a:p>
      </dgm:t>
    </dgm:pt>
    <dgm:pt modelId="{9921F998-D93A-4A9D-A4EA-B97F9CD704EB}">
      <dgm:prSet phldrT="[Texto]"/>
      <dgm:spPr/>
      <dgm:t>
        <a:bodyPr/>
        <a:lstStyle/>
        <a:p>
          <a:r>
            <a:rPr lang="es-ES" dirty="0"/>
            <a:t>Seguimiento y evaluación de función renal cada 2-4 semanas</a:t>
          </a:r>
        </a:p>
      </dgm:t>
    </dgm:pt>
    <dgm:pt modelId="{E4EBF884-91F0-4195-A4B9-16EA90CC3865}" type="parTrans" cxnId="{0C22F1DD-2B9A-4410-8C19-CDA0331A2C03}">
      <dgm:prSet/>
      <dgm:spPr/>
      <dgm:t>
        <a:bodyPr/>
        <a:lstStyle/>
        <a:p>
          <a:endParaRPr lang="es-ES"/>
        </a:p>
      </dgm:t>
    </dgm:pt>
    <dgm:pt modelId="{7CA593E5-8E64-4341-BEF4-28A572B3F868}" type="sibTrans" cxnId="{0C22F1DD-2B9A-4410-8C19-CDA0331A2C03}">
      <dgm:prSet/>
      <dgm:spPr/>
      <dgm:t>
        <a:bodyPr/>
        <a:lstStyle/>
        <a:p>
          <a:endParaRPr lang="es-ES"/>
        </a:p>
      </dgm:t>
    </dgm:pt>
    <dgm:pt modelId="{EFBD13F4-25AD-4EF8-ADE5-4FA0A7F689A0}">
      <dgm:prSet phldrT="[Texto]"/>
      <dgm:spPr/>
      <dgm:t>
        <a:bodyPr/>
        <a:lstStyle/>
        <a:p>
          <a:r>
            <a:rPr lang="es-ES" dirty="0"/>
            <a:t>Vigilar niveles de potasio séricos (valorar manejo paralelo para </a:t>
          </a:r>
          <a:r>
            <a:rPr lang="es-ES" dirty="0" err="1"/>
            <a:t>hipercalemia</a:t>
          </a:r>
          <a:r>
            <a:rPr lang="es-ES" dirty="0"/>
            <a:t>)</a:t>
          </a:r>
        </a:p>
      </dgm:t>
    </dgm:pt>
    <dgm:pt modelId="{F930AAEB-8D25-45CF-B5C6-1E52B5821952}" type="parTrans" cxnId="{A7F31296-B278-46EA-AD0A-E38FA4324BD5}">
      <dgm:prSet/>
      <dgm:spPr/>
      <dgm:t>
        <a:bodyPr/>
        <a:lstStyle/>
        <a:p>
          <a:endParaRPr lang="es-ES"/>
        </a:p>
      </dgm:t>
    </dgm:pt>
    <dgm:pt modelId="{35075A5B-4D65-459D-81D0-AF0B580F2B41}" type="sibTrans" cxnId="{A7F31296-B278-46EA-AD0A-E38FA4324BD5}">
      <dgm:prSet/>
      <dgm:spPr/>
      <dgm:t>
        <a:bodyPr/>
        <a:lstStyle/>
        <a:p>
          <a:endParaRPr lang="es-ES"/>
        </a:p>
      </dgm:t>
    </dgm:pt>
    <dgm:pt modelId="{6C90A707-5945-4529-ABA8-B8C4E19F2ADA}">
      <dgm:prSet phldrT="[Texto]"/>
      <dgm:spPr/>
      <dgm:t>
        <a:bodyPr/>
        <a:lstStyle/>
        <a:p>
          <a:r>
            <a:rPr lang="es-ES" dirty="0"/>
            <a:t>Evitar hipotensión (reducir dosis si es necesario)</a:t>
          </a:r>
        </a:p>
      </dgm:t>
    </dgm:pt>
    <dgm:pt modelId="{5FEAB490-92BD-43A1-98B9-FD2EA6284571}" type="parTrans" cxnId="{2FE3DB86-09C5-4FA0-9870-D08D19666041}">
      <dgm:prSet/>
      <dgm:spPr/>
      <dgm:t>
        <a:bodyPr/>
        <a:lstStyle/>
        <a:p>
          <a:endParaRPr lang="es-ES"/>
        </a:p>
      </dgm:t>
    </dgm:pt>
    <dgm:pt modelId="{A44BC818-777C-4F24-9A0F-FB7BD9B9CBF1}" type="sibTrans" cxnId="{2FE3DB86-09C5-4FA0-9870-D08D19666041}">
      <dgm:prSet/>
      <dgm:spPr/>
      <dgm:t>
        <a:bodyPr/>
        <a:lstStyle/>
        <a:p>
          <a:endParaRPr lang="es-ES"/>
        </a:p>
      </dgm:t>
    </dgm:pt>
    <dgm:pt modelId="{9E801E04-A65B-4975-90F7-0FCBCF699B9F}">
      <dgm:prSet phldrT="[Texto]"/>
      <dgm:spPr/>
      <dgm:t>
        <a:bodyPr/>
        <a:lstStyle/>
        <a:p>
          <a:r>
            <a:rPr lang="es-ES" dirty="0"/>
            <a:t>Reducir dosis o suspender si deterioro de TFG ≥30% en 4 semanas</a:t>
          </a:r>
        </a:p>
      </dgm:t>
    </dgm:pt>
    <dgm:pt modelId="{93FC46B1-FE4B-4890-B4A8-D107F4463277}" type="parTrans" cxnId="{DA7C5C05-CDFA-4152-A9DB-2A2117DAC2A3}">
      <dgm:prSet/>
      <dgm:spPr/>
      <dgm:t>
        <a:bodyPr/>
        <a:lstStyle/>
        <a:p>
          <a:endParaRPr lang="es-ES"/>
        </a:p>
      </dgm:t>
    </dgm:pt>
    <dgm:pt modelId="{87F22440-7C91-44A2-B2D1-04C99B6740D5}" type="sibTrans" cxnId="{DA7C5C05-CDFA-4152-A9DB-2A2117DAC2A3}">
      <dgm:prSet/>
      <dgm:spPr/>
      <dgm:t>
        <a:bodyPr/>
        <a:lstStyle/>
        <a:p>
          <a:endParaRPr lang="es-ES"/>
        </a:p>
      </dgm:t>
    </dgm:pt>
    <dgm:pt modelId="{E1EDB8CD-431F-4E06-8124-126CBF6D1B84}">
      <dgm:prSet phldrT="[Texto]"/>
      <dgm:spPr/>
      <dgm:t>
        <a:bodyPr/>
        <a:lstStyle/>
        <a:p>
          <a:r>
            <a:rPr lang="es-ES" dirty="0"/>
            <a:t>Priorizar en casos de </a:t>
          </a:r>
          <a:r>
            <a:rPr lang="es-ES" dirty="0" err="1"/>
            <a:t>hiperaldosteronismo</a:t>
          </a:r>
          <a:r>
            <a:rPr lang="es-ES" dirty="0"/>
            <a:t>, falla cardiaca o hipertensión refractaria</a:t>
          </a:r>
        </a:p>
      </dgm:t>
    </dgm:pt>
    <dgm:pt modelId="{DE3A8D1D-D7B9-4DFA-ADD2-DB37EA0BFC0C}" type="parTrans" cxnId="{0BD2B0A2-C2E6-4704-BEC7-613E193C9519}">
      <dgm:prSet/>
      <dgm:spPr/>
      <dgm:t>
        <a:bodyPr/>
        <a:lstStyle/>
        <a:p>
          <a:endParaRPr lang="es-ES"/>
        </a:p>
      </dgm:t>
    </dgm:pt>
    <dgm:pt modelId="{13BA11E6-8600-485D-8DEE-466344422199}" type="sibTrans" cxnId="{0BD2B0A2-C2E6-4704-BEC7-613E193C9519}">
      <dgm:prSet/>
      <dgm:spPr/>
      <dgm:t>
        <a:bodyPr/>
        <a:lstStyle/>
        <a:p>
          <a:endParaRPr lang="es-ES"/>
        </a:p>
      </dgm:t>
    </dgm:pt>
    <dgm:pt modelId="{1F763ACF-3173-40A3-B94B-5FA444BFE792}">
      <dgm:prSet phldrT="[Texto]"/>
      <dgm:spPr/>
      <dgm:t>
        <a:bodyPr/>
        <a:lstStyle/>
        <a:p>
          <a:r>
            <a:rPr lang="es-ES" dirty="0"/>
            <a:t>Indicado en casos de alto riesgo de progresión de ERC y eventos cardiovasculares + DM2 + albuminuria elevada persistente</a:t>
          </a:r>
        </a:p>
      </dgm:t>
    </dgm:pt>
    <dgm:pt modelId="{8691DDCD-7D29-4D75-AF79-4F9A112D0B40}" type="parTrans" cxnId="{9FFC16F2-67E1-4423-9C35-83D79642C2E8}">
      <dgm:prSet/>
      <dgm:spPr/>
      <dgm:t>
        <a:bodyPr/>
        <a:lstStyle/>
        <a:p>
          <a:endParaRPr lang="es-ES"/>
        </a:p>
      </dgm:t>
    </dgm:pt>
    <dgm:pt modelId="{8C756BF1-E69A-4151-A655-C8FD78BB4FDA}" type="sibTrans" cxnId="{9FFC16F2-67E1-4423-9C35-83D79642C2E8}">
      <dgm:prSet/>
      <dgm:spPr/>
      <dgm:t>
        <a:bodyPr/>
        <a:lstStyle/>
        <a:p>
          <a:endParaRPr lang="es-ES"/>
        </a:p>
      </dgm:t>
    </dgm:pt>
    <dgm:pt modelId="{80A58705-DBA9-4CEE-B6AC-753C5C24FA24}">
      <dgm:prSet phldrT="[Texto]"/>
      <dgm:spPr/>
      <dgm:t>
        <a:bodyPr/>
        <a:lstStyle/>
        <a:p>
          <a:r>
            <a:rPr lang="es-ES" dirty="0"/>
            <a:t>Priorizar no esteroideos selectivos (</a:t>
          </a:r>
          <a:r>
            <a:rPr lang="es-ES" dirty="0" err="1"/>
            <a:t>finerenona</a:t>
          </a:r>
          <a:r>
            <a:rPr lang="es-ES" dirty="0"/>
            <a:t>)</a:t>
          </a:r>
        </a:p>
      </dgm:t>
    </dgm:pt>
    <dgm:pt modelId="{869F2E9F-89B7-4010-842D-783BD4E35C72}" type="parTrans" cxnId="{039A8DA7-AB09-4A99-BF36-F7AA5F312BF8}">
      <dgm:prSet/>
      <dgm:spPr/>
      <dgm:t>
        <a:bodyPr/>
        <a:lstStyle/>
        <a:p>
          <a:endParaRPr lang="es-ES"/>
        </a:p>
      </dgm:t>
    </dgm:pt>
    <dgm:pt modelId="{AE8B2AED-6C6F-4131-877B-99EEB3FC460E}" type="sibTrans" cxnId="{039A8DA7-AB09-4A99-BF36-F7AA5F312BF8}">
      <dgm:prSet/>
      <dgm:spPr/>
      <dgm:t>
        <a:bodyPr/>
        <a:lstStyle/>
        <a:p>
          <a:endParaRPr lang="es-ES"/>
        </a:p>
      </dgm:t>
    </dgm:pt>
    <dgm:pt modelId="{073E6F81-6C6E-44F2-8828-DD1212965A0E}" type="pres">
      <dgm:prSet presAssocID="{B077E768-0E6A-4CFD-B519-73DA83D8218C}" presName="linear" presStyleCnt="0">
        <dgm:presLayoutVars>
          <dgm:animLvl val="lvl"/>
          <dgm:resizeHandles val="exact"/>
        </dgm:presLayoutVars>
      </dgm:prSet>
      <dgm:spPr/>
    </dgm:pt>
    <dgm:pt modelId="{EEF9D5DF-6481-400C-A2E4-D39B2F59FC82}" type="pres">
      <dgm:prSet presAssocID="{F3ADE890-4B3B-474E-A93D-3DFBCD97C5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24817C-405A-4A2D-9CCE-E19BA923AC97}" type="pres">
      <dgm:prSet presAssocID="{F3ADE890-4B3B-474E-A93D-3DFBCD97C51D}" presName="childText" presStyleLbl="revTx" presStyleIdx="0" presStyleCnt="2">
        <dgm:presLayoutVars>
          <dgm:bulletEnabled val="1"/>
        </dgm:presLayoutVars>
      </dgm:prSet>
      <dgm:spPr/>
    </dgm:pt>
    <dgm:pt modelId="{06A19498-EE48-45D0-A799-2236029EFD89}" type="pres">
      <dgm:prSet presAssocID="{F048769F-3CA0-4C77-9D8D-651F7E60941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B1B2FE-B46D-4C0A-B769-CB515DE4D292}" type="pres">
      <dgm:prSet presAssocID="{F048769F-3CA0-4C77-9D8D-651F7E60941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A7C5C05-CDFA-4152-A9DB-2A2117DAC2A3}" srcId="{F3ADE890-4B3B-474E-A93D-3DFBCD97C51D}" destId="{9E801E04-A65B-4975-90F7-0FCBCF699B9F}" srcOrd="6" destOrd="0" parTransId="{93FC46B1-FE4B-4890-B4A8-D107F4463277}" sibTransId="{87F22440-7C91-44A2-B2D1-04C99B6740D5}"/>
    <dgm:cxn modelId="{FF070A12-A035-49B3-A608-7B2A6DD101A8}" type="presOf" srcId="{9E801E04-A65B-4975-90F7-0FCBCF699B9F}" destId="{B224817C-405A-4A2D-9CCE-E19BA923AC97}" srcOrd="0" destOrd="6" presId="urn:microsoft.com/office/officeart/2005/8/layout/vList2"/>
    <dgm:cxn modelId="{43901F14-0659-4D6C-BBEA-92A4E8FA368D}" type="presOf" srcId="{E1EDB8CD-431F-4E06-8124-126CBF6D1B84}" destId="{8DB1B2FE-B46D-4C0A-B769-CB515DE4D292}" srcOrd="0" destOrd="3" presId="urn:microsoft.com/office/officeart/2005/8/layout/vList2"/>
    <dgm:cxn modelId="{13567E17-5FE5-43A2-86CC-7809B6EC77B8}" srcId="{F3ADE890-4B3B-474E-A93D-3DFBCD97C51D}" destId="{7753439C-CCF4-4503-B4E4-F432CA44B11E}" srcOrd="2" destOrd="0" parTransId="{33E33E76-F428-41A6-8A47-792AAA32AD8B}" sibTransId="{3CFA578E-BB3D-483D-B532-766849FA483D}"/>
    <dgm:cxn modelId="{5442051A-CA95-4C5B-A978-27690C25604C}" type="presOf" srcId="{F6F07DB4-A72C-4DB2-9808-172403E1AF5F}" destId="{B224817C-405A-4A2D-9CCE-E19BA923AC97}" srcOrd="0" destOrd="1" presId="urn:microsoft.com/office/officeart/2005/8/layout/vList2"/>
    <dgm:cxn modelId="{AC82342D-0EBF-46B1-BCFE-C000511CC8A8}" type="presOf" srcId="{7753439C-CCF4-4503-B4E4-F432CA44B11E}" destId="{B224817C-405A-4A2D-9CCE-E19BA923AC97}" srcOrd="0" destOrd="2" presId="urn:microsoft.com/office/officeart/2005/8/layout/vList2"/>
    <dgm:cxn modelId="{9146D736-E2E1-4ACA-8736-21BE7ED86C51}" type="presOf" srcId="{9921F998-D93A-4A9D-A4EA-B97F9CD704EB}" destId="{B224817C-405A-4A2D-9CCE-E19BA923AC97}" srcOrd="0" destOrd="3" presId="urn:microsoft.com/office/officeart/2005/8/layout/vList2"/>
    <dgm:cxn modelId="{00652738-683E-418D-8E61-24ED6FAF6811}" type="presOf" srcId="{6C90A707-5945-4529-ABA8-B8C4E19F2ADA}" destId="{B224817C-405A-4A2D-9CCE-E19BA923AC97}" srcOrd="0" destOrd="5" presId="urn:microsoft.com/office/officeart/2005/8/layout/vList2"/>
    <dgm:cxn modelId="{49BF913F-B3D2-4E33-8AD2-636DD301161D}" srcId="{B077E768-0E6A-4CFD-B519-73DA83D8218C}" destId="{F3ADE890-4B3B-474E-A93D-3DFBCD97C51D}" srcOrd="0" destOrd="0" parTransId="{805EF74A-BF73-44A1-BA7F-39A973E0F255}" sibTransId="{08501512-E18A-4132-9FF2-5FCF62602F52}"/>
    <dgm:cxn modelId="{3C6BD666-CFFE-4AC3-AA8A-2AE2811EAC94}" type="presOf" srcId="{1C7FCEB4-018D-4125-848D-C65E982CA99E}" destId="{8DB1B2FE-B46D-4C0A-B769-CB515DE4D292}" srcOrd="0" destOrd="1" presId="urn:microsoft.com/office/officeart/2005/8/layout/vList2"/>
    <dgm:cxn modelId="{8FB5676C-5AF1-4766-9AE2-0293E7496327}" srcId="{F3ADE890-4B3B-474E-A93D-3DFBCD97C51D}" destId="{F6F07DB4-A72C-4DB2-9808-172403E1AF5F}" srcOrd="1" destOrd="0" parTransId="{0D056012-9147-4CDB-B7DF-18527B405A9B}" sibTransId="{7C8F0F09-D213-4B21-840F-167776029494}"/>
    <dgm:cxn modelId="{03A9E84E-D811-4B31-84F3-89B1298B7A72}" srcId="{F048769F-3CA0-4C77-9D8D-651F7E609414}" destId="{1C7FCEB4-018D-4125-848D-C65E982CA99E}" srcOrd="1" destOrd="0" parTransId="{C7300DDB-BE02-422B-AE3B-A004F0369624}" sibTransId="{AFBCF577-4E8B-4B14-A06E-8D94EAF198BF}"/>
    <dgm:cxn modelId="{C53BB872-AB4B-41E6-8CA7-4B4E6A484121}" type="presOf" srcId="{1E2E6A9A-B1C4-4A1A-B4D1-CFF690D05C14}" destId="{B224817C-405A-4A2D-9CCE-E19BA923AC97}" srcOrd="0" destOrd="0" presId="urn:microsoft.com/office/officeart/2005/8/layout/vList2"/>
    <dgm:cxn modelId="{2FE3DB86-09C5-4FA0-9870-D08D19666041}" srcId="{F3ADE890-4B3B-474E-A93D-3DFBCD97C51D}" destId="{6C90A707-5945-4529-ABA8-B8C4E19F2ADA}" srcOrd="5" destOrd="0" parTransId="{5FEAB490-92BD-43A1-98B9-FD2EA6284571}" sibTransId="{A44BC818-777C-4F24-9A0F-FB7BD9B9CBF1}"/>
    <dgm:cxn modelId="{D53B708C-F017-4E0E-8D70-FAFB6E5DAB4A}" type="presOf" srcId="{B077E768-0E6A-4CFD-B519-73DA83D8218C}" destId="{073E6F81-6C6E-44F2-8828-DD1212965A0E}" srcOrd="0" destOrd="0" presId="urn:microsoft.com/office/officeart/2005/8/layout/vList2"/>
    <dgm:cxn modelId="{82BFBC8C-B07E-4528-9A1D-AD2980D2DF30}" srcId="{F3ADE890-4B3B-474E-A93D-3DFBCD97C51D}" destId="{1E2E6A9A-B1C4-4A1A-B4D1-CFF690D05C14}" srcOrd="0" destOrd="0" parTransId="{1FDCC434-7888-4F57-9C0E-397E7B68127F}" sibTransId="{4EFAE825-8BA0-4FB8-9DC0-5902278232CC}"/>
    <dgm:cxn modelId="{A7F31296-B278-46EA-AD0A-E38FA4324BD5}" srcId="{F3ADE890-4B3B-474E-A93D-3DFBCD97C51D}" destId="{EFBD13F4-25AD-4EF8-ADE5-4FA0A7F689A0}" srcOrd="4" destOrd="0" parTransId="{F930AAEB-8D25-45CF-B5C6-1E52B5821952}" sibTransId="{35075A5B-4D65-459D-81D0-AF0B580F2B41}"/>
    <dgm:cxn modelId="{0BD2B0A2-C2E6-4704-BEC7-613E193C9519}" srcId="{F048769F-3CA0-4C77-9D8D-651F7E609414}" destId="{E1EDB8CD-431F-4E06-8124-126CBF6D1B84}" srcOrd="3" destOrd="0" parTransId="{DE3A8D1D-D7B9-4DFA-ADD2-DB37EA0BFC0C}" sibTransId="{13BA11E6-8600-485D-8DEE-466344422199}"/>
    <dgm:cxn modelId="{D72851A4-5700-462D-8F1B-BD8D8DB3BD0E}" srcId="{B077E768-0E6A-4CFD-B519-73DA83D8218C}" destId="{F048769F-3CA0-4C77-9D8D-651F7E609414}" srcOrd="1" destOrd="0" parTransId="{50A8A274-B916-437E-B686-57FB94410F90}" sibTransId="{23F660A8-A545-4B3F-92FF-64E88496A04E}"/>
    <dgm:cxn modelId="{039A8DA7-AB09-4A99-BF36-F7AA5F312BF8}" srcId="{F048769F-3CA0-4C77-9D8D-651F7E609414}" destId="{80A58705-DBA9-4CEE-B6AC-753C5C24FA24}" srcOrd="0" destOrd="0" parTransId="{869F2E9F-89B7-4010-842D-783BD4E35C72}" sibTransId="{AE8B2AED-6C6F-4131-877B-99EEB3FC460E}"/>
    <dgm:cxn modelId="{5BE313A9-39EA-448B-89C3-B7AF981D89B9}" type="presOf" srcId="{EFBD13F4-25AD-4EF8-ADE5-4FA0A7F689A0}" destId="{B224817C-405A-4A2D-9CCE-E19BA923AC97}" srcOrd="0" destOrd="4" presId="urn:microsoft.com/office/officeart/2005/8/layout/vList2"/>
    <dgm:cxn modelId="{D658FEAF-5798-4C5B-A5CF-0BF1B74B5F52}" type="presOf" srcId="{F048769F-3CA0-4C77-9D8D-651F7E609414}" destId="{06A19498-EE48-45D0-A799-2236029EFD89}" srcOrd="0" destOrd="0" presId="urn:microsoft.com/office/officeart/2005/8/layout/vList2"/>
    <dgm:cxn modelId="{C9A402BF-91A1-4A1E-A20E-299DB014C809}" type="presOf" srcId="{1F763ACF-3173-40A3-B94B-5FA444BFE792}" destId="{8DB1B2FE-B46D-4C0A-B769-CB515DE4D292}" srcOrd="0" destOrd="2" presId="urn:microsoft.com/office/officeart/2005/8/layout/vList2"/>
    <dgm:cxn modelId="{8B6EE6D9-5043-4AEE-A956-96D39EBBB7E4}" type="presOf" srcId="{F3ADE890-4B3B-474E-A93D-3DFBCD97C51D}" destId="{EEF9D5DF-6481-400C-A2E4-D39B2F59FC82}" srcOrd="0" destOrd="0" presId="urn:microsoft.com/office/officeart/2005/8/layout/vList2"/>
    <dgm:cxn modelId="{0C22F1DD-2B9A-4410-8C19-CDA0331A2C03}" srcId="{F3ADE890-4B3B-474E-A93D-3DFBCD97C51D}" destId="{9921F998-D93A-4A9D-A4EA-B97F9CD704EB}" srcOrd="3" destOrd="0" parTransId="{E4EBF884-91F0-4195-A4B9-16EA90CC3865}" sibTransId="{7CA593E5-8E64-4341-BEF4-28A572B3F868}"/>
    <dgm:cxn modelId="{9FFC16F2-67E1-4423-9C35-83D79642C2E8}" srcId="{F048769F-3CA0-4C77-9D8D-651F7E609414}" destId="{1F763ACF-3173-40A3-B94B-5FA444BFE792}" srcOrd="2" destOrd="0" parTransId="{8691DDCD-7D29-4D75-AF79-4F9A112D0B40}" sibTransId="{8C756BF1-E69A-4151-A655-C8FD78BB4FDA}"/>
    <dgm:cxn modelId="{A8CB11F9-005D-416A-A311-9D931E6DEDAB}" type="presOf" srcId="{80A58705-DBA9-4CEE-B6AC-753C5C24FA24}" destId="{8DB1B2FE-B46D-4C0A-B769-CB515DE4D292}" srcOrd="0" destOrd="0" presId="urn:microsoft.com/office/officeart/2005/8/layout/vList2"/>
    <dgm:cxn modelId="{30164F9E-AC37-4502-8524-A26DE077900A}" type="presParOf" srcId="{073E6F81-6C6E-44F2-8828-DD1212965A0E}" destId="{EEF9D5DF-6481-400C-A2E4-D39B2F59FC82}" srcOrd="0" destOrd="0" presId="urn:microsoft.com/office/officeart/2005/8/layout/vList2"/>
    <dgm:cxn modelId="{53AA54BD-A814-450D-BD7B-D453B73D71C5}" type="presParOf" srcId="{073E6F81-6C6E-44F2-8828-DD1212965A0E}" destId="{B224817C-405A-4A2D-9CCE-E19BA923AC97}" srcOrd="1" destOrd="0" presId="urn:microsoft.com/office/officeart/2005/8/layout/vList2"/>
    <dgm:cxn modelId="{0BAC423D-3CD8-4957-9A05-5A0DE848B111}" type="presParOf" srcId="{073E6F81-6C6E-44F2-8828-DD1212965A0E}" destId="{06A19498-EE48-45D0-A799-2236029EFD89}" srcOrd="2" destOrd="0" presId="urn:microsoft.com/office/officeart/2005/8/layout/vList2"/>
    <dgm:cxn modelId="{A9B713BF-7869-4931-94E9-B0407F983C37}" type="presParOf" srcId="{073E6F81-6C6E-44F2-8828-DD1212965A0E}" destId="{8DB1B2FE-B46D-4C0A-B769-CB515DE4D2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24841-4115-42D2-82E9-5B929CCD0F86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22DD380-8D87-460D-A602-8EEF3AB0D456}">
      <dgm:prSet phldrT="[Texto]" custT="1"/>
      <dgm:spPr/>
      <dgm:t>
        <a:bodyPr/>
        <a:lstStyle/>
        <a:p>
          <a:r>
            <a:rPr lang="es-ES" sz="2400" b="1" dirty="0"/>
            <a:t>Manejo de acidosis</a:t>
          </a:r>
        </a:p>
      </dgm:t>
    </dgm:pt>
    <dgm:pt modelId="{469803E5-29FE-4CB5-9002-12D6FDCB0101}" type="parTrans" cxnId="{5DE60A4C-2E19-4C4C-B581-89A0DBB79378}">
      <dgm:prSet/>
      <dgm:spPr/>
      <dgm:t>
        <a:bodyPr/>
        <a:lstStyle/>
        <a:p>
          <a:endParaRPr lang="es-ES"/>
        </a:p>
      </dgm:t>
    </dgm:pt>
    <dgm:pt modelId="{F9952730-BD00-4306-B63A-F02714DCE9E8}" type="sibTrans" cxnId="{5DE60A4C-2E19-4C4C-B581-89A0DBB79378}">
      <dgm:prSet/>
      <dgm:spPr/>
      <dgm:t>
        <a:bodyPr/>
        <a:lstStyle/>
        <a:p>
          <a:endParaRPr lang="es-ES"/>
        </a:p>
      </dgm:t>
    </dgm:pt>
    <dgm:pt modelId="{AF0D6444-5B9E-465C-97D7-D8C4EDBC9A10}">
      <dgm:prSet phldrT="[Texto]" custT="1"/>
      <dgm:spPr/>
      <dgm:t>
        <a:bodyPr/>
        <a:lstStyle/>
        <a:p>
          <a:r>
            <a:rPr lang="es-ES" sz="1400" dirty="0"/>
            <a:t>Manejo farmacológico +/- aporte dietario (objetivo: HCO3 &gt;18mEq)</a:t>
          </a:r>
        </a:p>
      </dgm:t>
    </dgm:pt>
    <dgm:pt modelId="{094CFB10-C40F-48B2-A1AF-9DAB831AF493}" type="parTrans" cxnId="{50B1C9FB-0FE7-4522-AB25-E41856A806B1}">
      <dgm:prSet/>
      <dgm:spPr/>
      <dgm:t>
        <a:bodyPr/>
        <a:lstStyle/>
        <a:p>
          <a:endParaRPr lang="es-ES"/>
        </a:p>
      </dgm:t>
    </dgm:pt>
    <dgm:pt modelId="{2BA36AB1-064A-469E-9A12-79FF22FB51D2}" type="sibTrans" cxnId="{50B1C9FB-0FE7-4522-AB25-E41856A806B1}">
      <dgm:prSet/>
      <dgm:spPr/>
      <dgm:t>
        <a:bodyPr/>
        <a:lstStyle/>
        <a:p>
          <a:endParaRPr lang="es-ES"/>
        </a:p>
      </dgm:t>
    </dgm:pt>
    <dgm:pt modelId="{7DB87D89-1868-4CA3-8A2D-83638B3EFFF4}">
      <dgm:prSet phldrT="[Texto]" custT="1"/>
      <dgm:spPr/>
      <dgm:t>
        <a:bodyPr/>
        <a:lstStyle/>
        <a:p>
          <a:r>
            <a:rPr lang="es-ES" sz="2400" b="1" dirty="0"/>
            <a:t>Manejo de anemia</a:t>
          </a:r>
        </a:p>
      </dgm:t>
    </dgm:pt>
    <dgm:pt modelId="{5A3A6A15-2A08-4C16-814E-3BBFD72D140C}" type="parTrans" cxnId="{94D0DE4A-119F-410C-B112-C499FC8415AD}">
      <dgm:prSet/>
      <dgm:spPr/>
      <dgm:t>
        <a:bodyPr/>
        <a:lstStyle/>
        <a:p>
          <a:endParaRPr lang="es-ES"/>
        </a:p>
      </dgm:t>
    </dgm:pt>
    <dgm:pt modelId="{118C9EEC-4723-4A3A-B027-5CEC86CAB87B}" type="sibTrans" cxnId="{94D0DE4A-119F-410C-B112-C499FC8415AD}">
      <dgm:prSet/>
      <dgm:spPr/>
      <dgm:t>
        <a:bodyPr/>
        <a:lstStyle/>
        <a:p>
          <a:endParaRPr lang="es-ES"/>
        </a:p>
      </dgm:t>
    </dgm:pt>
    <dgm:pt modelId="{31516BFA-B329-4F7C-8312-B13F647E235D}">
      <dgm:prSet phldrT="[Texto]"/>
      <dgm:spPr/>
      <dgm:t>
        <a:bodyPr/>
        <a:lstStyle/>
        <a:p>
          <a:r>
            <a:rPr lang="es-ES" dirty="0" err="1"/>
            <a:t>Reposicion</a:t>
          </a:r>
          <a:r>
            <a:rPr lang="es-ES" dirty="0"/>
            <a:t> de hierro (Ferritina &lt;100-300ug/l en no dializados, &lt;500ug/l en paciente con diálisis) </a:t>
          </a:r>
        </a:p>
      </dgm:t>
    </dgm:pt>
    <dgm:pt modelId="{E7EF9825-55B3-41D2-A424-B967DD4D64A2}" type="parTrans" cxnId="{07E96A11-179A-41D2-9003-161ED69DA2C0}">
      <dgm:prSet/>
      <dgm:spPr/>
      <dgm:t>
        <a:bodyPr/>
        <a:lstStyle/>
        <a:p>
          <a:endParaRPr lang="es-ES"/>
        </a:p>
      </dgm:t>
    </dgm:pt>
    <dgm:pt modelId="{57143166-67E4-46E0-BF93-B0286B9476DC}" type="sibTrans" cxnId="{07E96A11-179A-41D2-9003-161ED69DA2C0}">
      <dgm:prSet/>
      <dgm:spPr/>
      <dgm:t>
        <a:bodyPr/>
        <a:lstStyle/>
        <a:p>
          <a:endParaRPr lang="es-ES"/>
        </a:p>
      </dgm:t>
    </dgm:pt>
    <dgm:pt modelId="{A8FC40B2-EDB0-47B7-B043-36286E7BF8DC}">
      <dgm:prSet phldrT="[Texto]"/>
      <dgm:spPr/>
      <dgm:t>
        <a:bodyPr/>
        <a:lstStyle/>
        <a:p>
          <a:r>
            <a:rPr lang="es-ES" dirty="0"/>
            <a:t>Uso de EPO tras descarte de otras causas de anemia (meta: </a:t>
          </a:r>
          <a:r>
            <a:rPr lang="es-ES" dirty="0" err="1"/>
            <a:t>Hb</a:t>
          </a:r>
          <a:r>
            <a:rPr lang="es-ES" dirty="0"/>
            <a:t> &gt;11.5g/dl)</a:t>
          </a:r>
        </a:p>
      </dgm:t>
    </dgm:pt>
    <dgm:pt modelId="{FE1DC078-AF1F-41E1-A197-EFE3871834C5}" type="parTrans" cxnId="{D8BB3896-77BC-4223-87DA-4DECB6421C76}">
      <dgm:prSet/>
      <dgm:spPr/>
      <dgm:t>
        <a:bodyPr/>
        <a:lstStyle/>
        <a:p>
          <a:endParaRPr lang="es-ES"/>
        </a:p>
      </dgm:t>
    </dgm:pt>
    <dgm:pt modelId="{095FD2EA-9512-4016-BD4E-5EB4EF2BF92E}" type="sibTrans" cxnId="{D8BB3896-77BC-4223-87DA-4DECB6421C76}">
      <dgm:prSet/>
      <dgm:spPr/>
      <dgm:t>
        <a:bodyPr/>
        <a:lstStyle/>
        <a:p>
          <a:endParaRPr lang="es-ES"/>
        </a:p>
      </dgm:t>
    </dgm:pt>
    <dgm:pt modelId="{26B51E4B-481B-4740-ADC1-298D81A7FCEB}">
      <dgm:prSet phldrT="[Texto]" custT="1"/>
      <dgm:spPr/>
      <dgm:t>
        <a:bodyPr/>
        <a:lstStyle/>
        <a:p>
          <a:r>
            <a:rPr lang="es-ES" sz="2400" b="1" dirty="0"/>
            <a:t>Manejo de </a:t>
          </a:r>
          <a:r>
            <a:rPr lang="es-ES" sz="2400" b="1" dirty="0" err="1"/>
            <a:t>dislipidemia</a:t>
          </a:r>
          <a:endParaRPr lang="es-ES" sz="2400" b="1" dirty="0"/>
        </a:p>
      </dgm:t>
    </dgm:pt>
    <dgm:pt modelId="{FED64B23-E42B-4C62-8B93-CEEEE3C55139}" type="parTrans" cxnId="{5F314E55-6721-4A9D-AA7A-BA14BBE260E9}">
      <dgm:prSet/>
      <dgm:spPr/>
      <dgm:t>
        <a:bodyPr/>
        <a:lstStyle/>
        <a:p>
          <a:endParaRPr lang="es-ES"/>
        </a:p>
      </dgm:t>
    </dgm:pt>
    <dgm:pt modelId="{0E47B11B-AEE9-43D1-B52A-84FED5AF8514}" type="sibTrans" cxnId="{5F314E55-6721-4A9D-AA7A-BA14BBE260E9}">
      <dgm:prSet/>
      <dgm:spPr/>
      <dgm:t>
        <a:bodyPr/>
        <a:lstStyle/>
        <a:p>
          <a:endParaRPr lang="es-ES"/>
        </a:p>
      </dgm:t>
    </dgm:pt>
    <dgm:pt modelId="{A7D3F78F-F065-4517-9E3C-B32400243B27}">
      <dgm:prSet phldrT="[Texto]" custT="1"/>
      <dgm:spPr/>
      <dgm:t>
        <a:bodyPr/>
        <a:lstStyle/>
        <a:p>
          <a:r>
            <a:rPr lang="es-ES" sz="1400" dirty="0"/>
            <a:t>Uso de </a:t>
          </a:r>
          <a:r>
            <a:rPr lang="es-ES" sz="1400" dirty="0" err="1"/>
            <a:t>estatinas</a:t>
          </a:r>
          <a:r>
            <a:rPr lang="es-ES" sz="1400" dirty="0"/>
            <a:t> +/- </a:t>
          </a:r>
          <a:r>
            <a:rPr lang="es-ES" sz="1400" dirty="0" err="1"/>
            <a:t>ezetimiba</a:t>
          </a:r>
          <a:r>
            <a:rPr lang="es-ES" sz="1400" dirty="0"/>
            <a:t> en pacientes ≥50 años con </a:t>
          </a:r>
          <a:r>
            <a:rPr lang="es-ES" sz="1400" dirty="0" err="1"/>
            <a:t>TFGe</a:t>
          </a:r>
          <a:r>
            <a:rPr lang="es-ES" sz="1400" dirty="0"/>
            <a:t> &lt;60ml/min/1.73m2 sin uso de terapia de reemplazo renal</a:t>
          </a:r>
        </a:p>
      </dgm:t>
    </dgm:pt>
    <dgm:pt modelId="{DC4A0153-DAF5-4CAB-AB93-50F1D8D7F276}" type="parTrans" cxnId="{5BA59ABA-D732-42A7-804C-C5CD64E5216F}">
      <dgm:prSet/>
      <dgm:spPr/>
      <dgm:t>
        <a:bodyPr/>
        <a:lstStyle/>
        <a:p>
          <a:endParaRPr lang="es-ES"/>
        </a:p>
      </dgm:t>
    </dgm:pt>
    <dgm:pt modelId="{BFBCBF75-BA34-4410-8ACD-9D0FFE1BF0FB}" type="sibTrans" cxnId="{5BA59ABA-D732-42A7-804C-C5CD64E5216F}">
      <dgm:prSet/>
      <dgm:spPr/>
      <dgm:t>
        <a:bodyPr/>
        <a:lstStyle/>
        <a:p>
          <a:endParaRPr lang="es-ES"/>
        </a:p>
      </dgm:t>
    </dgm:pt>
    <dgm:pt modelId="{BAACCF95-C11D-4830-9547-7F67638F49A2}">
      <dgm:prSet phldrT="[Texto]" custT="1"/>
      <dgm:spPr/>
      <dgm:t>
        <a:bodyPr/>
        <a:lstStyle/>
        <a:p>
          <a:r>
            <a:rPr lang="es-ES" sz="1400" dirty="0"/>
            <a:t>En pacientes &lt;50 años, valorar uso en DM, eventos cardiovasculares previos o enfermedad coronaria conocida</a:t>
          </a:r>
        </a:p>
      </dgm:t>
    </dgm:pt>
    <dgm:pt modelId="{7E9A6CC7-CCB6-421D-BDAE-76E1F45B09AD}" type="parTrans" cxnId="{B54F9980-199C-4721-A2F0-197311C80604}">
      <dgm:prSet/>
      <dgm:spPr/>
      <dgm:t>
        <a:bodyPr/>
        <a:lstStyle/>
        <a:p>
          <a:endParaRPr lang="es-ES"/>
        </a:p>
      </dgm:t>
    </dgm:pt>
    <dgm:pt modelId="{CF7A2305-6BF5-4C29-AF22-DE7C0D001F52}" type="sibTrans" cxnId="{B54F9980-199C-4721-A2F0-197311C80604}">
      <dgm:prSet/>
      <dgm:spPr/>
      <dgm:t>
        <a:bodyPr/>
        <a:lstStyle/>
        <a:p>
          <a:endParaRPr lang="es-ES"/>
        </a:p>
      </dgm:t>
    </dgm:pt>
    <dgm:pt modelId="{7551A833-0C0D-4469-BE17-041B36A17007}">
      <dgm:prSet phldrT="[Texto]" custT="1"/>
      <dgm:spPr/>
      <dgm:t>
        <a:bodyPr/>
        <a:lstStyle/>
        <a:p>
          <a:r>
            <a:rPr lang="es-ES" sz="2400" b="1" dirty="0"/>
            <a:t>Control de uricemia</a:t>
          </a:r>
        </a:p>
      </dgm:t>
    </dgm:pt>
    <dgm:pt modelId="{0018B9BC-433B-43CC-B0A8-6E865130BC63}" type="parTrans" cxnId="{94A03F4B-9E36-40B2-826E-4AEC64C39F6B}">
      <dgm:prSet/>
      <dgm:spPr/>
      <dgm:t>
        <a:bodyPr/>
        <a:lstStyle/>
        <a:p>
          <a:endParaRPr lang="es-ES"/>
        </a:p>
      </dgm:t>
    </dgm:pt>
    <dgm:pt modelId="{A0BAD011-51B6-4333-9FD5-80F3BBE3F626}" type="sibTrans" cxnId="{94A03F4B-9E36-40B2-826E-4AEC64C39F6B}">
      <dgm:prSet/>
      <dgm:spPr/>
      <dgm:t>
        <a:bodyPr/>
        <a:lstStyle/>
        <a:p>
          <a:endParaRPr lang="es-ES"/>
        </a:p>
      </dgm:t>
    </dgm:pt>
    <dgm:pt modelId="{968C92D6-B74F-49C6-B6B6-D81760D864EA}">
      <dgm:prSet phldrT="[Texto]" custT="1"/>
      <dgm:spPr/>
      <dgm:t>
        <a:bodyPr/>
        <a:lstStyle/>
        <a:p>
          <a:r>
            <a:rPr lang="es-ES" sz="1400" dirty="0"/>
            <a:t>Manejo indicado en pacientes con hiperuricemia sintomática</a:t>
          </a:r>
        </a:p>
      </dgm:t>
    </dgm:pt>
    <dgm:pt modelId="{3D91A2F1-5E09-4369-A493-608ED4A8C110}" type="parTrans" cxnId="{8A36A090-A10B-4B2F-B08D-3C9D64D2D778}">
      <dgm:prSet/>
      <dgm:spPr/>
      <dgm:t>
        <a:bodyPr/>
        <a:lstStyle/>
        <a:p>
          <a:endParaRPr lang="es-ES"/>
        </a:p>
      </dgm:t>
    </dgm:pt>
    <dgm:pt modelId="{0DE09045-47EF-4986-9410-2220B6680A29}" type="sibTrans" cxnId="{8A36A090-A10B-4B2F-B08D-3C9D64D2D778}">
      <dgm:prSet/>
      <dgm:spPr/>
      <dgm:t>
        <a:bodyPr/>
        <a:lstStyle/>
        <a:p>
          <a:endParaRPr lang="es-ES"/>
        </a:p>
      </dgm:t>
    </dgm:pt>
    <dgm:pt modelId="{E4FDAB53-8B5E-48C8-827E-4EB61B11A3FD}">
      <dgm:prSet phldrT="[Texto]" custT="1"/>
      <dgm:spPr/>
      <dgm:t>
        <a:bodyPr/>
        <a:lstStyle/>
        <a:p>
          <a:r>
            <a:rPr lang="es-ES" sz="1400" dirty="0"/>
            <a:t>Manejo indicado con niveles de ácido úrico &gt;9mg/dl</a:t>
          </a:r>
        </a:p>
      </dgm:t>
    </dgm:pt>
    <dgm:pt modelId="{37FD53BC-C09F-4289-83F0-9D2E39606711}" type="parTrans" cxnId="{7E24183B-D03A-47BA-9BC3-08A683705374}">
      <dgm:prSet/>
      <dgm:spPr/>
      <dgm:t>
        <a:bodyPr/>
        <a:lstStyle/>
        <a:p>
          <a:endParaRPr lang="es-ES"/>
        </a:p>
      </dgm:t>
    </dgm:pt>
    <dgm:pt modelId="{918F7042-FD57-44B4-8FFC-03803517577A}" type="sibTrans" cxnId="{7E24183B-D03A-47BA-9BC3-08A683705374}">
      <dgm:prSet/>
      <dgm:spPr/>
      <dgm:t>
        <a:bodyPr/>
        <a:lstStyle/>
        <a:p>
          <a:endParaRPr lang="es-ES"/>
        </a:p>
      </dgm:t>
    </dgm:pt>
    <dgm:pt modelId="{E79D626B-28E9-4883-95C0-A7C392ED0C82}">
      <dgm:prSet phldrT="[Texto]" custT="1"/>
      <dgm:spPr/>
      <dgm:t>
        <a:bodyPr/>
        <a:lstStyle/>
        <a:p>
          <a:r>
            <a:rPr lang="es-ES" sz="1400" dirty="0"/>
            <a:t>1º opción: Inhibidores de </a:t>
          </a:r>
          <a:r>
            <a:rPr lang="es-ES" sz="1400" dirty="0" err="1"/>
            <a:t>xantina</a:t>
          </a:r>
          <a:r>
            <a:rPr lang="es-ES" sz="1400" dirty="0"/>
            <a:t> oxidasa</a:t>
          </a:r>
        </a:p>
      </dgm:t>
    </dgm:pt>
    <dgm:pt modelId="{CF5B385F-D529-4B57-A507-D13D50662BE5}" type="parTrans" cxnId="{7E14D748-03F0-417F-A7F3-DD3DD64BE108}">
      <dgm:prSet/>
      <dgm:spPr/>
      <dgm:t>
        <a:bodyPr/>
        <a:lstStyle/>
        <a:p>
          <a:endParaRPr lang="es-ES"/>
        </a:p>
      </dgm:t>
    </dgm:pt>
    <dgm:pt modelId="{3C8B5A98-0E23-4EB4-A070-6EE2C2BA393F}" type="sibTrans" cxnId="{7E14D748-03F0-417F-A7F3-DD3DD64BE108}">
      <dgm:prSet/>
      <dgm:spPr/>
      <dgm:t>
        <a:bodyPr/>
        <a:lstStyle/>
        <a:p>
          <a:endParaRPr lang="es-ES"/>
        </a:p>
      </dgm:t>
    </dgm:pt>
    <dgm:pt modelId="{3342EA7A-34AF-44E0-9D2F-651CF1CACEC6}" type="pres">
      <dgm:prSet presAssocID="{52C24841-4115-42D2-82E9-5B929CCD0F86}" presName="Name0" presStyleCnt="0">
        <dgm:presLayoutVars>
          <dgm:dir/>
          <dgm:animLvl val="lvl"/>
          <dgm:resizeHandles val="exact"/>
        </dgm:presLayoutVars>
      </dgm:prSet>
      <dgm:spPr/>
    </dgm:pt>
    <dgm:pt modelId="{BD7249E1-E1FB-4136-A076-3516F48849BC}" type="pres">
      <dgm:prSet presAssocID="{422DD380-8D87-460D-A602-8EEF3AB0D456}" presName="linNode" presStyleCnt="0"/>
      <dgm:spPr/>
    </dgm:pt>
    <dgm:pt modelId="{88BFD398-0117-4CA7-8F37-CA2EC2F9F7A3}" type="pres">
      <dgm:prSet presAssocID="{422DD380-8D87-460D-A602-8EEF3AB0D45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C4B0375-925D-4236-B279-24E27F46AD40}" type="pres">
      <dgm:prSet presAssocID="{422DD380-8D87-460D-A602-8EEF3AB0D456}" presName="descendantText" presStyleLbl="alignAccFollowNode1" presStyleIdx="0" presStyleCnt="4">
        <dgm:presLayoutVars>
          <dgm:bulletEnabled val="1"/>
        </dgm:presLayoutVars>
      </dgm:prSet>
      <dgm:spPr/>
    </dgm:pt>
    <dgm:pt modelId="{1E2375DE-8630-474F-ADA6-4D08B9F010B9}" type="pres">
      <dgm:prSet presAssocID="{F9952730-BD00-4306-B63A-F02714DCE9E8}" presName="sp" presStyleCnt="0"/>
      <dgm:spPr/>
    </dgm:pt>
    <dgm:pt modelId="{E839E41A-C845-4CEE-AA91-47122E73B83D}" type="pres">
      <dgm:prSet presAssocID="{7DB87D89-1868-4CA3-8A2D-83638B3EFFF4}" presName="linNode" presStyleCnt="0"/>
      <dgm:spPr/>
    </dgm:pt>
    <dgm:pt modelId="{F5001253-B3C6-4D7D-95EA-8A0ECBB2915E}" type="pres">
      <dgm:prSet presAssocID="{7DB87D89-1868-4CA3-8A2D-83638B3EFFF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E52C044-B231-49D9-ABB5-92FC76D67A5D}" type="pres">
      <dgm:prSet presAssocID="{7DB87D89-1868-4CA3-8A2D-83638B3EFFF4}" presName="descendantText" presStyleLbl="alignAccFollowNode1" presStyleIdx="1" presStyleCnt="4">
        <dgm:presLayoutVars>
          <dgm:bulletEnabled val="1"/>
        </dgm:presLayoutVars>
      </dgm:prSet>
      <dgm:spPr/>
    </dgm:pt>
    <dgm:pt modelId="{7DFF5E25-3C7C-4553-968E-30FEA480F882}" type="pres">
      <dgm:prSet presAssocID="{118C9EEC-4723-4A3A-B027-5CEC86CAB87B}" presName="sp" presStyleCnt="0"/>
      <dgm:spPr/>
    </dgm:pt>
    <dgm:pt modelId="{B0851418-9DBD-4DBB-A1E1-4CDA04357199}" type="pres">
      <dgm:prSet presAssocID="{26B51E4B-481B-4740-ADC1-298D81A7FCEB}" presName="linNode" presStyleCnt="0"/>
      <dgm:spPr/>
    </dgm:pt>
    <dgm:pt modelId="{7832BB70-D2B0-48D6-9D07-576C54036F5E}" type="pres">
      <dgm:prSet presAssocID="{26B51E4B-481B-4740-ADC1-298D81A7FCE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F01216E-49BF-43D1-B835-9DFD21C3BB8A}" type="pres">
      <dgm:prSet presAssocID="{26B51E4B-481B-4740-ADC1-298D81A7FCEB}" presName="descendantText" presStyleLbl="alignAccFollowNode1" presStyleIdx="2" presStyleCnt="4">
        <dgm:presLayoutVars>
          <dgm:bulletEnabled val="1"/>
        </dgm:presLayoutVars>
      </dgm:prSet>
      <dgm:spPr/>
    </dgm:pt>
    <dgm:pt modelId="{B7D6F3A9-2BCE-4BA7-9A39-CF8E201B55A0}" type="pres">
      <dgm:prSet presAssocID="{0E47B11B-AEE9-43D1-B52A-84FED5AF8514}" presName="sp" presStyleCnt="0"/>
      <dgm:spPr/>
    </dgm:pt>
    <dgm:pt modelId="{26C3F063-D41E-43A9-962D-C749357DBECC}" type="pres">
      <dgm:prSet presAssocID="{7551A833-0C0D-4469-BE17-041B36A17007}" presName="linNode" presStyleCnt="0"/>
      <dgm:spPr/>
    </dgm:pt>
    <dgm:pt modelId="{102FA762-FC35-447D-AA4F-A8D2A4E1EA67}" type="pres">
      <dgm:prSet presAssocID="{7551A833-0C0D-4469-BE17-041B36A1700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442218F-7997-4C21-B265-617F64C70574}" type="pres">
      <dgm:prSet presAssocID="{7551A833-0C0D-4469-BE17-041B36A1700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7E96A11-179A-41D2-9003-161ED69DA2C0}" srcId="{7DB87D89-1868-4CA3-8A2D-83638B3EFFF4}" destId="{31516BFA-B329-4F7C-8312-B13F647E235D}" srcOrd="0" destOrd="0" parTransId="{E7EF9825-55B3-41D2-A424-B967DD4D64A2}" sibTransId="{57143166-67E4-46E0-BF93-B0286B9476DC}"/>
    <dgm:cxn modelId="{9C499416-5C2E-48E9-932E-42A51FB23274}" type="presOf" srcId="{BAACCF95-C11D-4830-9547-7F67638F49A2}" destId="{FF01216E-49BF-43D1-B835-9DFD21C3BB8A}" srcOrd="0" destOrd="1" presId="urn:microsoft.com/office/officeart/2005/8/layout/vList5"/>
    <dgm:cxn modelId="{7E24183B-D03A-47BA-9BC3-08A683705374}" srcId="{7551A833-0C0D-4469-BE17-041B36A17007}" destId="{E4FDAB53-8B5E-48C8-827E-4EB61B11A3FD}" srcOrd="1" destOrd="0" parTransId="{37FD53BC-C09F-4289-83F0-9D2E39606711}" sibTransId="{918F7042-FD57-44B4-8FFC-03803517577A}"/>
    <dgm:cxn modelId="{D5933842-3FBE-4C9E-A22B-9B755B29113F}" type="presOf" srcId="{A7D3F78F-F065-4517-9E3C-B32400243B27}" destId="{FF01216E-49BF-43D1-B835-9DFD21C3BB8A}" srcOrd="0" destOrd="0" presId="urn:microsoft.com/office/officeart/2005/8/layout/vList5"/>
    <dgm:cxn modelId="{7E14D748-03F0-417F-A7F3-DD3DD64BE108}" srcId="{7551A833-0C0D-4469-BE17-041B36A17007}" destId="{E79D626B-28E9-4883-95C0-A7C392ED0C82}" srcOrd="2" destOrd="0" parTransId="{CF5B385F-D529-4B57-A507-D13D50662BE5}" sibTransId="{3C8B5A98-0E23-4EB4-A070-6EE2C2BA393F}"/>
    <dgm:cxn modelId="{94D0DE4A-119F-410C-B112-C499FC8415AD}" srcId="{52C24841-4115-42D2-82E9-5B929CCD0F86}" destId="{7DB87D89-1868-4CA3-8A2D-83638B3EFFF4}" srcOrd="1" destOrd="0" parTransId="{5A3A6A15-2A08-4C16-814E-3BBFD72D140C}" sibTransId="{118C9EEC-4723-4A3A-B027-5CEC86CAB87B}"/>
    <dgm:cxn modelId="{94A03F4B-9E36-40B2-826E-4AEC64C39F6B}" srcId="{52C24841-4115-42D2-82E9-5B929CCD0F86}" destId="{7551A833-0C0D-4469-BE17-041B36A17007}" srcOrd="3" destOrd="0" parTransId="{0018B9BC-433B-43CC-B0A8-6E865130BC63}" sibTransId="{A0BAD011-51B6-4333-9FD5-80F3BBE3F626}"/>
    <dgm:cxn modelId="{5DE60A4C-2E19-4C4C-B581-89A0DBB79378}" srcId="{52C24841-4115-42D2-82E9-5B929CCD0F86}" destId="{422DD380-8D87-460D-A602-8EEF3AB0D456}" srcOrd="0" destOrd="0" parTransId="{469803E5-29FE-4CB5-9002-12D6FDCB0101}" sibTransId="{F9952730-BD00-4306-B63A-F02714DCE9E8}"/>
    <dgm:cxn modelId="{D42D6A6C-F7A5-4222-9B32-81093E87773D}" type="presOf" srcId="{968C92D6-B74F-49C6-B6B6-D81760D864EA}" destId="{5442218F-7997-4C21-B265-617F64C70574}" srcOrd="0" destOrd="0" presId="urn:microsoft.com/office/officeart/2005/8/layout/vList5"/>
    <dgm:cxn modelId="{C849D952-C06C-4478-8A14-7602DC650ED8}" type="presOf" srcId="{7DB87D89-1868-4CA3-8A2D-83638B3EFFF4}" destId="{F5001253-B3C6-4D7D-95EA-8A0ECBB2915E}" srcOrd="0" destOrd="0" presId="urn:microsoft.com/office/officeart/2005/8/layout/vList5"/>
    <dgm:cxn modelId="{5F314E55-6721-4A9D-AA7A-BA14BBE260E9}" srcId="{52C24841-4115-42D2-82E9-5B929CCD0F86}" destId="{26B51E4B-481B-4740-ADC1-298D81A7FCEB}" srcOrd="2" destOrd="0" parTransId="{FED64B23-E42B-4C62-8B93-CEEEE3C55139}" sibTransId="{0E47B11B-AEE9-43D1-B52A-84FED5AF8514}"/>
    <dgm:cxn modelId="{6EE63E76-B663-4F4B-96A4-597D252C615D}" type="presOf" srcId="{E79D626B-28E9-4883-95C0-A7C392ED0C82}" destId="{5442218F-7997-4C21-B265-617F64C70574}" srcOrd="0" destOrd="2" presId="urn:microsoft.com/office/officeart/2005/8/layout/vList5"/>
    <dgm:cxn modelId="{30EE9B79-938D-4AB3-8B44-F6F4F484134B}" type="presOf" srcId="{AF0D6444-5B9E-465C-97D7-D8C4EDBC9A10}" destId="{1C4B0375-925D-4236-B279-24E27F46AD40}" srcOrd="0" destOrd="0" presId="urn:microsoft.com/office/officeart/2005/8/layout/vList5"/>
    <dgm:cxn modelId="{EFF6085A-CB1C-41D4-ADDD-6C7427BAFB26}" type="presOf" srcId="{52C24841-4115-42D2-82E9-5B929CCD0F86}" destId="{3342EA7A-34AF-44E0-9D2F-651CF1CACEC6}" srcOrd="0" destOrd="0" presId="urn:microsoft.com/office/officeart/2005/8/layout/vList5"/>
    <dgm:cxn modelId="{B54F9980-199C-4721-A2F0-197311C80604}" srcId="{26B51E4B-481B-4740-ADC1-298D81A7FCEB}" destId="{BAACCF95-C11D-4830-9547-7F67638F49A2}" srcOrd="1" destOrd="0" parTransId="{7E9A6CC7-CCB6-421D-BDAE-76E1F45B09AD}" sibTransId="{CF7A2305-6BF5-4C29-AF22-DE7C0D001F52}"/>
    <dgm:cxn modelId="{8A36A090-A10B-4B2F-B08D-3C9D64D2D778}" srcId="{7551A833-0C0D-4469-BE17-041B36A17007}" destId="{968C92D6-B74F-49C6-B6B6-D81760D864EA}" srcOrd="0" destOrd="0" parTransId="{3D91A2F1-5E09-4369-A493-608ED4A8C110}" sibTransId="{0DE09045-47EF-4986-9410-2220B6680A29}"/>
    <dgm:cxn modelId="{D8BB3896-77BC-4223-87DA-4DECB6421C76}" srcId="{7DB87D89-1868-4CA3-8A2D-83638B3EFFF4}" destId="{A8FC40B2-EDB0-47B7-B043-36286E7BF8DC}" srcOrd="1" destOrd="0" parTransId="{FE1DC078-AF1F-41E1-A197-EFE3871834C5}" sibTransId="{095FD2EA-9512-4016-BD4E-5EB4EF2BF92E}"/>
    <dgm:cxn modelId="{3B92DDAB-5068-403A-8445-CA35B7DE5B3A}" type="presOf" srcId="{E4FDAB53-8B5E-48C8-827E-4EB61B11A3FD}" destId="{5442218F-7997-4C21-B265-617F64C70574}" srcOrd="0" destOrd="1" presId="urn:microsoft.com/office/officeart/2005/8/layout/vList5"/>
    <dgm:cxn modelId="{5BA59ABA-D732-42A7-804C-C5CD64E5216F}" srcId="{26B51E4B-481B-4740-ADC1-298D81A7FCEB}" destId="{A7D3F78F-F065-4517-9E3C-B32400243B27}" srcOrd="0" destOrd="0" parTransId="{DC4A0153-DAF5-4CAB-AB93-50F1D8D7F276}" sibTransId="{BFBCBF75-BA34-4410-8ACD-9D0FFE1BF0FB}"/>
    <dgm:cxn modelId="{42955ECB-E32F-480F-A69D-80A644235413}" type="presOf" srcId="{26B51E4B-481B-4740-ADC1-298D81A7FCEB}" destId="{7832BB70-D2B0-48D6-9D07-576C54036F5E}" srcOrd="0" destOrd="0" presId="urn:microsoft.com/office/officeart/2005/8/layout/vList5"/>
    <dgm:cxn modelId="{D51C8ED9-E5BB-40C7-A602-E1D29DBC4120}" type="presOf" srcId="{A8FC40B2-EDB0-47B7-B043-36286E7BF8DC}" destId="{9E52C044-B231-49D9-ABB5-92FC76D67A5D}" srcOrd="0" destOrd="1" presId="urn:microsoft.com/office/officeart/2005/8/layout/vList5"/>
    <dgm:cxn modelId="{28D59BEE-6EEF-4BBE-A442-1EF79C1E606A}" type="presOf" srcId="{31516BFA-B329-4F7C-8312-B13F647E235D}" destId="{9E52C044-B231-49D9-ABB5-92FC76D67A5D}" srcOrd="0" destOrd="0" presId="urn:microsoft.com/office/officeart/2005/8/layout/vList5"/>
    <dgm:cxn modelId="{7A583FF7-8BA2-4E79-AE72-AF7688351665}" type="presOf" srcId="{422DD380-8D87-460D-A602-8EEF3AB0D456}" destId="{88BFD398-0117-4CA7-8F37-CA2EC2F9F7A3}" srcOrd="0" destOrd="0" presId="urn:microsoft.com/office/officeart/2005/8/layout/vList5"/>
    <dgm:cxn modelId="{50B1C9FB-0FE7-4522-AB25-E41856A806B1}" srcId="{422DD380-8D87-460D-A602-8EEF3AB0D456}" destId="{AF0D6444-5B9E-465C-97D7-D8C4EDBC9A10}" srcOrd="0" destOrd="0" parTransId="{094CFB10-C40F-48B2-A1AF-9DAB831AF493}" sibTransId="{2BA36AB1-064A-469E-9A12-79FF22FB51D2}"/>
    <dgm:cxn modelId="{D8A9DDFF-7751-4ECC-A178-6882A5F1006B}" type="presOf" srcId="{7551A833-0C0D-4469-BE17-041B36A17007}" destId="{102FA762-FC35-447D-AA4F-A8D2A4E1EA67}" srcOrd="0" destOrd="0" presId="urn:microsoft.com/office/officeart/2005/8/layout/vList5"/>
    <dgm:cxn modelId="{BC4A74D7-33C7-44E6-AF18-7D01E4AFE70D}" type="presParOf" srcId="{3342EA7A-34AF-44E0-9D2F-651CF1CACEC6}" destId="{BD7249E1-E1FB-4136-A076-3516F48849BC}" srcOrd="0" destOrd="0" presId="urn:microsoft.com/office/officeart/2005/8/layout/vList5"/>
    <dgm:cxn modelId="{9816E23F-124F-4D68-A0DC-C410B7747BC2}" type="presParOf" srcId="{BD7249E1-E1FB-4136-A076-3516F48849BC}" destId="{88BFD398-0117-4CA7-8F37-CA2EC2F9F7A3}" srcOrd="0" destOrd="0" presId="urn:microsoft.com/office/officeart/2005/8/layout/vList5"/>
    <dgm:cxn modelId="{8F0354CD-3DFA-45B6-B53E-A18197F00F00}" type="presParOf" srcId="{BD7249E1-E1FB-4136-A076-3516F48849BC}" destId="{1C4B0375-925D-4236-B279-24E27F46AD40}" srcOrd="1" destOrd="0" presId="urn:microsoft.com/office/officeart/2005/8/layout/vList5"/>
    <dgm:cxn modelId="{F39FEB66-40BF-41B2-9A1B-1D251F897710}" type="presParOf" srcId="{3342EA7A-34AF-44E0-9D2F-651CF1CACEC6}" destId="{1E2375DE-8630-474F-ADA6-4D08B9F010B9}" srcOrd="1" destOrd="0" presId="urn:microsoft.com/office/officeart/2005/8/layout/vList5"/>
    <dgm:cxn modelId="{C3554A7F-9BA2-43D3-BB05-F2D134FD0395}" type="presParOf" srcId="{3342EA7A-34AF-44E0-9D2F-651CF1CACEC6}" destId="{E839E41A-C845-4CEE-AA91-47122E73B83D}" srcOrd="2" destOrd="0" presId="urn:microsoft.com/office/officeart/2005/8/layout/vList5"/>
    <dgm:cxn modelId="{69C5AD19-AA2A-49CC-AC7B-E64510D1431A}" type="presParOf" srcId="{E839E41A-C845-4CEE-AA91-47122E73B83D}" destId="{F5001253-B3C6-4D7D-95EA-8A0ECBB2915E}" srcOrd="0" destOrd="0" presId="urn:microsoft.com/office/officeart/2005/8/layout/vList5"/>
    <dgm:cxn modelId="{6C8F30D3-2DEB-450E-9241-2320F25A55EE}" type="presParOf" srcId="{E839E41A-C845-4CEE-AA91-47122E73B83D}" destId="{9E52C044-B231-49D9-ABB5-92FC76D67A5D}" srcOrd="1" destOrd="0" presId="urn:microsoft.com/office/officeart/2005/8/layout/vList5"/>
    <dgm:cxn modelId="{0C9699ED-13AE-465E-9404-0E0B9A60D07D}" type="presParOf" srcId="{3342EA7A-34AF-44E0-9D2F-651CF1CACEC6}" destId="{7DFF5E25-3C7C-4553-968E-30FEA480F882}" srcOrd="3" destOrd="0" presId="urn:microsoft.com/office/officeart/2005/8/layout/vList5"/>
    <dgm:cxn modelId="{20F56A59-70C0-4EDC-A1CA-4922B727C69C}" type="presParOf" srcId="{3342EA7A-34AF-44E0-9D2F-651CF1CACEC6}" destId="{B0851418-9DBD-4DBB-A1E1-4CDA04357199}" srcOrd="4" destOrd="0" presId="urn:microsoft.com/office/officeart/2005/8/layout/vList5"/>
    <dgm:cxn modelId="{C2CA250B-FB3D-4228-A569-4CDBDE25A513}" type="presParOf" srcId="{B0851418-9DBD-4DBB-A1E1-4CDA04357199}" destId="{7832BB70-D2B0-48D6-9D07-576C54036F5E}" srcOrd="0" destOrd="0" presId="urn:microsoft.com/office/officeart/2005/8/layout/vList5"/>
    <dgm:cxn modelId="{6455310F-B57E-4006-889F-9677B54D18F5}" type="presParOf" srcId="{B0851418-9DBD-4DBB-A1E1-4CDA04357199}" destId="{FF01216E-49BF-43D1-B835-9DFD21C3BB8A}" srcOrd="1" destOrd="0" presId="urn:microsoft.com/office/officeart/2005/8/layout/vList5"/>
    <dgm:cxn modelId="{FA700945-9AF8-45F1-83D2-744155A0EE25}" type="presParOf" srcId="{3342EA7A-34AF-44E0-9D2F-651CF1CACEC6}" destId="{B7D6F3A9-2BCE-4BA7-9A39-CF8E201B55A0}" srcOrd="5" destOrd="0" presId="urn:microsoft.com/office/officeart/2005/8/layout/vList5"/>
    <dgm:cxn modelId="{35025AC9-0B1E-440B-ACAA-70DF02629F09}" type="presParOf" srcId="{3342EA7A-34AF-44E0-9D2F-651CF1CACEC6}" destId="{26C3F063-D41E-43A9-962D-C749357DBECC}" srcOrd="6" destOrd="0" presId="urn:microsoft.com/office/officeart/2005/8/layout/vList5"/>
    <dgm:cxn modelId="{41CBC994-D8A8-489E-B057-DEF9050DC091}" type="presParOf" srcId="{26C3F063-D41E-43A9-962D-C749357DBECC}" destId="{102FA762-FC35-447D-AA4F-A8D2A4E1EA67}" srcOrd="0" destOrd="0" presId="urn:microsoft.com/office/officeart/2005/8/layout/vList5"/>
    <dgm:cxn modelId="{FA03C329-0A42-4188-B70D-4E8412151520}" type="presParOf" srcId="{26C3F063-D41E-43A9-962D-C749357DBECC}" destId="{5442218F-7997-4C21-B265-617F64C705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FCD69-8D93-436A-B5AE-BDCAFE83EFB9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EB8BC87-2941-42C3-A60D-046CFCBCCF67}">
      <dgm:prSet phldrT="[Texto]"/>
      <dgm:spPr/>
      <dgm:t>
        <a:bodyPr/>
        <a:lstStyle/>
        <a:p>
          <a:r>
            <a:rPr lang="es-ES" dirty="0"/>
            <a:t>La progresión de la enfermedad renal crónica está condicionada en gran parte de factores modificables que tienen posibilidad de manejo preventivo</a:t>
          </a:r>
        </a:p>
      </dgm:t>
    </dgm:pt>
    <dgm:pt modelId="{29C9F1FC-A7A6-419E-AC09-4D9A834CFBE0}" type="parTrans" cxnId="{C371AF83-C837-4680-A8BC-4BF6E6BB72B3}">
      <dgm:prSet/>
      <dgm:spPr/>
      <dgm:t>
        <a:bodyPr/>
        <a:lstStyle/>
        <a:p>
          <a:endParaRPr lang="es-ES"/>
        </a:p>
      </dgm:t>
    </dgm:pt>
    <dgm:pt modelId="{4261B181-B1A7-4E58-AC0F-B059A72ED3CB}" type="sibTrans" cxnId="{C371AF83-C837-4680-A8BC-4BF6E6BB72B3}">
      <dgm:prSet/>
      <dgm:spPr/>
      <dgm:t>
        <a:bodyPr/>
        <a:lstStyle/>
        <a:p>
          <a:endParaRPr lang="es-ES"/>
        </a:p>
      </dgm:t>
    </dgm:pt>
    <dgm:pt modelId="{6C63724E-C58F-49D2-94DB-F80FAD9663B4}">
      <dgm:prSet phldrT="[Texto]"/>
      <dgm:spPr/>
      <dgm:t>
        <a:bodyPr/>
        <a:lstStyle/>
        <a:p>
          <a:r>
            <a:rPr lang="es-ES" dirty="0"/>
            <a:t>El tratamiento oportuno de los factores de riesgo asociados a progresión de la falla renal crónica mejora en gran proporción el pronóstico de estos pacientes y mejora su calidad de vida</a:t>
          </a:r>
        </a:p>
      </dgm:t>
    </dgm:pt>
    <dgm:pt modelId="{A80451E9-C530-427A-8D12-C3F62BAE9494}" type="parTrans" cxnId="{673187CE-59E6-4E9C-9817-02DDDE375520}">
      <dgm:prSet/>
      <dgm:spPr/>
      <dgm:t>
        <a:bodyPr/>
        <a:lstStyle/>
        <a:p>
          <a:endParaRPr lang="es-ES"/>
        </a:p>
      </dgm:t>
    </dgm:pt>
    <dgm:pt modelId="{06858375-CE90-48E8-8808-AFDD3DEC0F4C}" type="sibTrans" cxnId="{673187CE-59E6-4E9C-9817-02DDDE375520}">
      <dgm:prSet/>
      <dgm:spPr/>
      <dgm:t>
        <a:bodyPr/>
        <a:lstStyle/>
        <a:p>
          <a:endParaRPr lang="es-ES"/>
        </a:p>
      </dgm:t>
    </dgm:pt>
    <dgm:pt modelId="{BDBE18A5-7E21-40D5-80A0-B0CAFC594299}" type="pres">
      <dgm:prSet presAssocID="{6D3FCD69-8D93-436A-B5AE-BDCAFE83EFB9}" presName="diagram" presStyleCnt="0">
        <dgm:presLayoutVars>
          <dgm:dir/>
          <dgm:resizeHandles val="exact"/>
        </dgm:presLayoutVars>
      </dgm:prSet>
      <dgm:spPr/>
    </dgm:pt>
    <dgm:pt modelId="{C2DBAB7A-9B74-47A8-9FA6-F6AF70A05F5F}" type="pres">
      <dgm:prSet presAssocID="{FEB8BC87-2941-42C3-A60D-046CFCBCCF67}" presName="node" presStyleLbl="node1" presStyleIdx="0" presStyleCnt="2">
        <dgm:presLayoutVars>
          <dgm:bulletEnabled val="1"/>
        </dgm:presLayoutVars>
      </dgm:prSet>
      <dgm:spPr/>
    </dgm:pt>
    <dgm:pt modelId="{92914F4F-8A55-4957-BB2B-28BAC2D2074A}" type="pres">
      <dgm:prSet presAssocID="{4261B181-B1A7-4E58-AC0F-B059A72ED3CB}" presName="sibTrans" presStyleCnt="0"/>
      <dgm:spPr/>
    </dgm:pt>
    <dgm:pt modelId="{C3874363-D923-4BD7-8A00-10E9E3581046}" type="pres">
      <dgm:prSet presAssocID="{6C63724E-C58F-49D2-94DB-F80FAD9663B4}" presName="node" presStyleLbl="node1" presStyleIdx="1" presStyleCnt="2">
        <dgm:presLayoutVars>
          <dgm:bulletEnabled val="1"/>
        </dgm:presLayoutVars>
      </dgm:prSet>
      <dgm:spPr/>
    </dgm:pt>
  </dgm:ptLst>
  <dgm:cxnLst>
    <dgm:cxn modelId="{C371AF83-C837-4680-A8BC-4BF6E6BB72B3}" srcId="{6D3FCD69-8D93-436A-B5AE-BDCAFE83EFB9}" destId="{FEB8BC87-2941-42C3-A60D-046CFCBCCF67}" srcOrd="0" destOrd="0" parTransId="{29C9F1FC-A7A6-419E-AC09-4D9A834CFBE0}" sibTransId="{4261B181-B1A7-4E58-AC0F-B059A72ED3CB}"/>
    <dgm:cxn modelId="{673187CE-59E6-4E9C-9817-02DDDE375520}" srcId="{6D3FCD69-8D93-436A-B5AE-BDCAFE83EFB9}" destId="{6C63724E-C58F-49D2-94DB-F80FAD9663B4}" srcOrd="1" destOrd="0" parTransId="{A80451E9-C530-427A-8D12-C3F62BAE9494}" sibTransId="{06858375-CE90-48E8-8808-AFDD3DEC0F4C}"/>
    <dgm:cxn modelId="{1B5D34D3-F6E0-4D3C-8982-72B225904A1B}" type="presOf" srcId="{6D3FCD69-8D93-436A-B5AE-BDCAFE83EFB9}" destId="{BDBE18A5-7E21-40D5-80A0-B0CAFC594299}" srcOrd="0" destOrd="0" presId="urn:microsoft.com/office/officeart/2005/8/layout/default"/>
    <dgm:cxn modelId="{B67425E0-C0C2-4CFA-BDCD-1BCFB2435F34}" type="presOf" srcId="{FEB8BC87-2941-42C3-A60D-046CFCBCCF67}" destId="{C2DBAB7A-9B74-47A8-9FA6-F6AF70A05F5F}" srcOrd="0" destOrd="0" presId="urn:microsoft.com/office/officeart/2005/8/layout/default"/>
    <dgm:cxn modelId="{30BAACF0-8271-4943-A0CE-201059B40AC6}" type="presOf" srcId="{6C63724E-C58F-49D2-94DB-F80FAD9663B4}" destId="{C3874363-D923-4BD7-8A00-10E9E3581046}" srcOrd="0" destOrd="0" presId="urn:microsoft.com/office/officeart/2005/8/layout/default"/>
    <dgm:cxn modelId="{A781A6C0-745E-4C85-A8A0-A1611F14C331}" type="presParOf" srcId="{BDBE18A5-7E21-40D5-80A0-B0CAFC594299}" destId="{C2DBAB7A-9B74-47A8-9FA6-F6AF70A05F5F}" srcOrd="0" destOrd="0" presId="urn:microsoft.com/office/officeart/2005/8/layout/default"/>
    <dgm:cxn modelId="{3DDE7D4D-D2E1-4E72-BE7E-9B1A4D539024}" type="presParOf" srcId="{BDBE18A5-7E21-40D5-80A0-B0CAFC594299}" destId="{92914F4F-8A55-4957-BB2B-28BAC2D2074A}" srcOrd="1" destOrd="0" presId="urn:microsoft.com/office/officeart/2005/8/layout/default"/>
    <dgm:cxn modelId="{FF822E21-C086-43F0-BB0E-34DA35DF9E13}" type="presParOf" srcId="{BDBE18A5-7E21-40D5-80A0-B0CAFC594299}" destId="{C3874363-D923-4BD7-8A00-10E9E358104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4806-D99F-446F-A0B4-E32F3965378A}">
      <dsp:nvSpPr>
        <dsp:cNvPr id="0" name=""/>
        <dsp:cNvSpPr/>
      </dsp:nvSpPr>
      <dsp:spPr>
        <a:xfrm>
          <a:off x="432855" y="174"/>
          <a:ext cx="2767047" cy="1660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Afecta aproximadamente al 10% de la población general</a:t>
          </a:r>
        </a:p>
      </dsp:txBody>
      <dsp:txXfrm>
        <a:off x="432855" y="174"/>
        <a:ext cx="2767047" cy="1660228"/>
      </dsp:txXfrm>
    </dsp:sp>
    <dsp:sp modelId="{32DC49E9-C0D0-4839-B59B-485E2FCE3DF3}">
      <dsp:nvSpPr>
        <dsp:cNvPr id="0" name=""/>
        <dsp:cNvSpPr/>
      </dsp:nvSpPr>
      <dsp:spPr>
        <a:xfrm>
          <a:off x="3476607" y="174"/>
          <a:ext cx="2767047" cy="1660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Prevalencia según estadios: </a:t>
          </a:r>
          <a:br>
            <a:rPr lang="es-ES" sz="2100" kern="1200" dirty="0"/>
          </a:br>
          <a:r>
            <a:rPr lang="es-ES" sz="2100" kern="1200" dirty="0"/>
            <a:t>10.6% (III-V)</a:t>
          </a:r>
          <a:br>
            <a:rPr lang="es-ES" sz="2100" kern="1200" dirty="0"/>
          </a:br>
          <a:r>
            <a:rPr lang="es-ES" sz="2100" kern="1200" dirty="0"/>
            <a:t>7.5% (III)</a:t>
          </a:r>
        </a:p>
      </dsp:txBody>
      <dsp:txXfrm>
        <a:off x="3476607" y="174"/>
        <a:ext cx="2767047" cy="1660228"/>
      </dsp:txXfrm>
    </dsp:sp>
    <dsp:sp modelId="{9A7C8518-23D1-4000-ADB4-B3BDCAFCA0BC}">
      <dsp:nvSpPr>
        <dsp:cNvPr id="0" name=""/>
        <dsp:cNvSpPr/>
      </dsp:nvSpPr>
      <dsp:spPr>
        <a:xfrm>
          <a:off x="6520359" y="174"/>
          <a:ext cx="2767047" cy="1660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Mortalidad importante (4.6%) y en aumento   </a:t>
          </a:r>
        </a:p>
      </dsp:txBody>
      <dsp:txXfrm>
        <a:off x="6520359" y="174"/>
        <a:ext cx="2767047" cy="1660228"/>
      </dsp:txXfrm>
    </dsp:sp>
    <dsp:sp modelId="{C5224996-1708-49F1-9F8C-F70FE7458022}">
      <dsp:nvSpPr>
        <dsp:cNvPr id="0" name=""/>
        <dsp:cNvSpPr/>
      </dsp:nvSpPr>
      <dsp:spPr>
        <a:xfrm>
          <a:off x="1954731" y="1937107"/>
          <a:ext cx="2767047" cy="1660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Grado de discapacidad por ERC de gran impacto (41.5 millones de AVAD) </a:t>
          </a:r>
        </a:p>
      </dsp:txBody>
      <dsp:txXfrm>
        <a:off x="1954731" y="1937107"/>
        <a:ext cx="2767047" cy="1660228"/>
      </dsp:txXfrm>
    </dsp:sp>
    <dsp:sp modelId="{963DD971-F200-4621-A0EF-2D8FE80989A2}">
      <dsp:nvSpPr>
        <dsp:cNvPr id="0" name=""/>
        <dsp:cNvSpPr/>
      </dsp:nvSpPr>
      <dsp:spPr>
        <a:xfrm>
          <a:off x="4998483" y="1937107"/>
          <a:ext cx="2767047" cy="16602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Asociación frecuente a otras comorbilidades cardiovasculares (aumento de morbimortalidad)</a:t>
          </a:r>
        </a:p>
      </dsp:txBody>
      <dsp:txXfrm>
        <a:off x="4998483" y="1937107"/>
        <a:ext cx="2767047" cy="1660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71E88-5BAE-4CFC-ACFD-D398BBABC2AA}">
      <dsp:nvSpPr>
        <dsp:cNvPr id="0" name=""/>
        <dsp:cNvSpPr/>
      </dsp:nvSpPr>
      <dsp:spPr>
        <a:xfrm>
          <a:off x="47" y="172475"/>
          <a:ext cx="4542134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No modificables</a:t>
          </a:r>
        </a:p>
      </dsp:txBody>
      <dsp:txXfrm>
        <a:off x="47" y="172475"/>
        <a:ext cx="4542134" cy="547200"/>
      </dsp:txXfrm>
    </dsp:sp>
    <dsp:sp modelId="{8F9453BC-965F-4333-9192-6E541004A09F}">
      <dsp:nvSpPr>
        <dsp:cNvPr id="0" name=""/>
        <dsp:cNvSpPr/>
      </dsp:nvSpPr>
      <dsp:spPr>
        <a:xfrm>
          <a:off x="47" y="719675"/>
          <a:ext cx="4542134" cy="28033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Edad adulta mayor: </a:t>
          </a:r>
          <a:r>
            <a:rPr lang="es-ES" sz="1900" kern="1200" dirty="0"/>
            <a:t>&gt;65 años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Sexo:</a:t>
          </a:r>
          <a:r>
            <a:rPr lang="es-ES" sz="1900" kern="1200" dirty="0"/>
            <a:t> mujer &gt; hombre (?)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Raza:</a:t>
          </a:r>
          <a:r>
            <a:rPr lang="es-ES" sz="1900" kern="1200" dirty="0"/>
            <a:t> Afroamericanos, hispánicos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Factores genéticos:</a:t>
          </a:r>
          <a:r>
            <a:rPr lang="es-ES" sz="1900" kern="1200" dirty="0"/>
            <a:t> APOL1, </a:t>
          </a:r>
          <a:r>
            <a:rPr lang="es-ES" sz="1900" kern="1200" dirty="0" err="1"/>
            <a:t>uromodulina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900" kern="1200" dirty="0"/>
        </a:p>
      </dsp:txBody>
      <dsp:txXfrm>
        <a:off x="47" y="719675"/>
        <a:ext cx="4542134" cy="2803331"/>
      </dsp:txXfrm>
    </dsp:sp>
    <dsp:sp modelId="{ACD5EA76-E326-4F3C-88D7-F8D0CF2B9AB0}">
      <dsp:nvSpPr>
        <dsp:cNvPr id="0" name=""/>
        <dsp:cNvSpPr/>
      </dsp:nvSpPr>
      <dsp:spPr>
        <a:xfrm>
          <a:off x="5178080" y="172475"/>
          <a:ext cx="4542134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Modificables</a:t>
          </a:r>
        </a:p>
      </dsp:txBody>
      <dsp:txXfrm>
        <a:off x="5178080" y="172475"/>
        <a:ext cx="4542134" cy="547200"/>
      </dsp:txXfrm>
    </dsp:sp>
    <dsp:sp modelId="{E7DC43A7-AD0C-47BC-9B19-ED52821583C6}">
      <dsp:nvSpPr>
        <dsp:cNvPr id="0" name=""/>
        <dsp:cNvSpPr/>
      </dsp:nvSpPr>
      <dsp:spPr>
        <a:xfrm>
          <a:off x="5178080" y="719675"/>
          <a:ext cx="4542134" cy="28033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Estilos de vida:</a:t>
          </a:r>
          <a:r>
            <a:rPr lang="es-ES" sz="1900" kern="1200" dirty="0"/>
            <a:t> Dieta (rica en sodio, procesados, grasas saturadas), tabaquismo, sedentarismo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Cardiovasculares:</a:t>
          </a:r>
          <a:r>
            <a:rPr lang="es-ES" sz="1900" kern="1200" dirty="0"/>
            <a:t> Hipertensión arterial, falla cardíaca, fibrilación auricular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Metabólicos:</a:t>
          </a:r>
          <a:r>
            <a:rPr lang="es-ES" sz="1900" kern="1200" dirty="0"/>
            <a:t> Diabetes mellitus, </a:t>
          </a:r>
          <a:r>
            <a:rPr lang="es-ES" sz="1900" kern="1200" dirty="0" err="1"/>
            <a:t>dislipidemia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b="1" kern="1200" dirty="0"/>
            <a:t>Renales:</a:t>
          </a:r>
          <a:r>
            <a:rPr lang="es-ES" sz="1900" kern="1200" dirty="0"/>
            <a:t> Injuria renal aguda, proteinuria, nefropatías inflamatorias</a:t>
          </a:r>
        </a:p>
      </dsp:txBody>
      <dsp:txXfrm>
        <a:off x="5178080" y="719675"/>
        <a:ext cx="4542134" cy="280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9D5DF-6481-400C-A2E4-D39B2F59FC82}">
      <dsp:nvSpPr>
        <dsp:cNvPr id="0" name=""/>
        <dsp:cNvSpPr/>
      </dsp:nvSpPr>
      <dsp:spPr>
        <a:xfrm>
          <a:off x="0" y="230519"/>
          <a:ext cx="10491303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Uso de </a:t>
          </a:r>
          <a:r>
            <a:rPr lang="es-ES" sz="1900" b="1" kern="1200" dirty="0" err="1"/>
            <a:t>IECAs</a:t>
          </a:r>
          <a:r>
            <a:rPr lang="es-ES" sz="1900" b="1" kern="1200" dirty="0"/>
            <a:t>/</a:t>
          </a:r>
          <a:r>
            <a:rPr lang="es-ES" sz="1900" b="1" kern="1200" dirty="0" err="1"/>
            <a:t>ARAs</a:t>
          </a:r>
          <a:endParaRPr lang="es-ES" sz="1900" b="1" kern="1200" dirty="0"/>
        </a:p>
      </dsp:txBody>
      <dsp:txXfrm>
        <a:off x="22246" y="252765"/>
        <a:ext cx="10446811" cy="411223"/>
      </dsp:txXfrm>
    </dsp:sp>
    <dsp:sp modelId="{B224817C-405A-4A2D-9CCE-E19BA923AC97}">
      <dsp:nvSpPr>
        <dsp:cNvPr id="0" name=""/>
        <dsp:cNvSpPr/>
      </dsp:nvSpPr>
      <dsp:spPr>
        <a:xfrm>
          <a:off x="0" y="686234"/>
          <a:ext cx="10491303" cy="18091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9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Iniciar en paciente con ERC G1-G4 y rangos de albuminuria significativos (ACR &gt;30mg/g </a:t>
          </a:r>
          <a:r>
            <a:rPr lang="es-ES" sz="1500" kern="1200" dirty="0">
              <a:sym typeface="Wingdings" panose="05000000000000000000" pitchFamily="2" charset="2"/>
            </a:rPr>
            <a:t> A2,A3) con o sin diabetes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No combinar </a:t>
          </a:r>
          <a:r>
            <a:rPr lang="es-ES" sz="1500" kern="1200" dirty="0" err="1"/>
            <a:t>IECAs</a:t>
          </a:r>
          <a:r>
            <a:rPr lang="es-ES" sz="1500" kern="1200" dirty="0"/>
            <a:t> + </a:t>
          </a:r>
          <a:r>
            <a:rPr lang="es-ES" sz="1500" kern="1200" dirty="0" err="1"/>
            <a:t>ARAs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Usar la dosis más alta y mejor tolerada posible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Seguimiento y evaluación de función renal cada 2-4 semanas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Vigilar niveles de potasio séricos (valorar manejo paralelo para </a:t>
          </a:r>
          <a:r>
            <a:rPr lang="es-ES" sz="1500" kern="1200" dirty="0" err="1"/>
            <a:t>hipercalemia</a:t>
          </a:r>
          <a:r>
            <a:rPr lang="es-E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Evitar hipotensión (reducir dosis si es necesario)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Reducir dosis o suspender si deterioro de TFG ≥30% en 4 semanas</a:t>
          </a:r>
        </a:p>
      </dsp:txBody>
      <dsp:txXfrm>
        <a:off x="0" y="686234"/>
        <a:ext cx="10491303" cy="1809180"/>
      </dsp:txXfrm>
    </dsp:sp>
    <dsp:sp modelId="{06A19498-EE48-45D0-A799-2236029EFD89}">
      <dsp:nvSpPr>
        <dsp:cNvPr id="0" name=""/>
        <dsp:cNvSpPr/>
      </dsp:nvSpPr>
      <dsp:spPr>
        <a:xfrm>
          <a:off x="0" y="2495414"/>
          <a:ext cx="10491303" cy="4557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Uso de </a:t>
          </a:r>
          <a:r>
            <a:rPr lang="es-ES" sz="1900" b="1" kern="1200" dirty="0" err="1"/>
            <a:t>ARMs</a:t>
          </a:r>
          <a:endParaRPr lang="es-ES" sz="1900" b="1" kern="1200" dirty="0"/>
        </a:p>
      </dsp:txBody>
      <dsp:txXfrm>
        <a:off x="22246" y="2517660"/>
        <a:ext cx="10446811" cy="411223"/>
      </dsp:txXfrm>
    </dsp:sp>
    <dsp:sp modelId="{8DB1B2FE-B46D-4C0A-B769-CB515DE4D292}">
      <dsp:nvSpPr>
        <dsp:cNvPr id="0" name=""/>
        <dsp:cNvSpPr/>
      </dsp:nvSpPr>
      <dsp:spPr>
        <a:xfrm>
          <a:off x="0" y="2951129"/>
          <a:ext cx="10491303" cy="104224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9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Priorizar no esteroideos selectivos (</a:t>
          </a:r>
          <a:r>
            <a:rPr lang="es-ES" sz="1500" kern="1200" dirty="0" err="1"/>
            <a:t>finerenona</a:t>
          </a:r>
          <a:r>
            <a:rPr lang="es-E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Contraindicado en TFG &lt; 25-30ml/min/1.73m2 o en </a:t>
          </a:r>
          <a:r>
            <a:rPr lang="es-ES" sz="1500" kern="1200" dirty="0" err="1"/>
            <a:t>hipercalemia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Indicado en casos de alto riesgo de progresión de ERC y eventos cardiovasculares + DM2 + albuminuria elevada persistente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Priorizar en casos de </a:t>
          </a:r>
          <a:r>
            <a:rPr lang="es-ES" sz="1500" kern="1200" dirty="0" err="1"/>
            <a:t>hiperaldosteronismo</a:t>
          </a:r>
          <a:r>
            <a:rPr lang="es-ES" sz="1500" kern="1200" dirty="0"/>
            <a:t>, falla cardiaca o hipertensión refractaria</a:t>
          </a:r>
        </a:p>
      </dsp:txBody>
      <dsp:txXfrm>
        <a:off x="0" y="2951129"/>
        <a:ext cx="10491303" cy="1042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0375-925D-4236-B279-24E27F46AD40}">
      <dsp:nvSpPr>
        <dsp:cNvPr id="0" name=""/>
        <dsp:cNvSpPr/>
      </dsp:nvSpPr>
      <dsp:spPr>
        <a:xfrm rot="5400000">
          <a:off x="5968968" y="-2512302"/>
          <a:ext cx="756104" cy="597366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Manejo farmacológico +/- aporte dietario (objetivo: HCO3 &gt;18mEq)</a:t>
          </a:r>
        </a:p>
      </dsp:txBody>
      <dsp:txXfrm rot="-5400000">
        <a:off x="3360187" y="133389"/>
        <a:ext cx="5936756" cy="682284"/>
      </dsp:txXfrm>
    </dsp:sp>
    <dsp:sp modelId="{88BFD398-0117-4CA7-8F37-CA2EC2F9F7A3}">
      <dsp:nvSpPr>
        <dsp:cNvPr id="0" name=""/>
        <dsp:cNvSpPr/>
      </dsp:nvSpPr>
      <dsp:spPr>
        <a:xfrm>
          <a:off x="0" y="1965"/>
          <a:ext cx="3360187" cy="9451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Manejo de acidosis</a:t>
          </a:r>
        </a:p>
      </dsp:txBody>
      <dsp:txXfrm>
        <a:off x="46137" y="48102"/>
        <a:ext cx="3267913" cy="852857"/>
      </dsp:txXfrm>
    </dsp:sp>
    <dsp:sp modelId="{9E52C044-B231-49D9-ABB5-92FC76D67A5D}">
      <dsp:nvSpPr>
        <dsp:cNvPr id="0" name=""/>
        <dsp:cNvSpPr/>
      </dsp:nvSpPr>
      <dsp:spPr>
        <a:xfrm rot="5400000">
          <a:off x="5968968" y="-1519915"/>
          <a:ext cx="756104" cy="597366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Reposicion</a:t>
          </a:r>
          <a:r>
            <a:rPr lang="es-ES" sz="1400" kern="1200" dirty="0"/>
            <a:t> de hierro (Ferritina &lt;100-300ug/l en no dializados, &lt;500ug/l en paciente con diálisis)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Uso de EPO tras descarte de otras causas de anemia (meta: </a:t>
          </a:r>
          <a:r>
            <a:rPr lang="es-ES" sz="1400" kern="1200" dirty="0" err="1"/>
            <a:t>Hb</a:t>
          </a:r>
          <a:r>
            <a:rPr lang="es-ES" sz="1400" kern="1200" dirty="0"/>
            <a:t> &gt;11.5g/dl)</a:t>
          </a:r>
        </a:p>
      </dsp:txBody>
      <dsp:txXfrm rot="-5400000">
        <a:off x="3360187" y="1125776"/>
        <a:ext cx="5936756" cy="682284"/>
      </dsp:txXfrm>
    </dsp:sp>
    <dsp:sp modelId="{F5001253-B3C6-4D7D-95EA-8A0ECBB2915E}">
      <dsp:nvSpPr>
        <dsp:cNvPr id="0" name=""/>
        <dsp:cNvSpPr/>
      </dsp:nvSpPr>
      <dsp:spPr>
        <a:xfrm>
          <a:off x="0" y="994352"/>
          <a:ext cx="3360187" cy="9451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Manejo de anemia</a:t>
          </a:r>
        </a:p>
      </dsp:txBody>
      <dsp:txXfrm>
        <a:off x="46137" y="1040489"/>
        <a:ext cx="3267913" cy="852857"/>
      </dsp:txXfrm>
    </dsp:sp>
    <dsp:sp modelId="{FF01216E-49BF-43D1-B835-9DFD21C3BB8A}">
      <dsp:nvSpPr>
        <dsp:cNvPr id="0" name=""/>
        <dsp:cNvSpPr/>
      </dsp:nvSpPr>
      <dsp:spPr>
        <a:xfrm rot="5400000">
          <a:off x="5968968" y="-527527"/>
          <a:ext cx="756104" cy="597366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Uso de </a:t>
          </a:r>
          <a:r>
            <a:rPr lang="es-ES" sz="1400" kern="1200" dirty="0" err="1"/>
            <a:t>estatinas</a:t>
          </a:r>
          <a:r>
            <a:rPr lang="es-ES" sz="1400" kern="1200" dirty="0"/>
            <a:t> +/- </a:t>
          </a:r>
          <a:r>
            <a:rPr lang="es-ES" sz="1400" kern="1200" dirty="0" err="1"/>
            <a:t>ezetimiba</a:t>
          </a:r>
          <a:r>
            <a:rPr lang="es-ES" sz="1400" kern="1200" dirty="0"/>
            <a:t> en pacientes ≥50 años con </a:t>
          </a:r>
          <a:r>
            <a:rPr lang="es-ES" sz="1400" kern="1200" dirty="0" err="1"/>
            <a:t>TFGe</a:t>
          </a:r>
          <a:r>
            <a:rPr lang="es-ES" sz="1400" kern="1200" dirty="0"/>
            <a:t> &lt;60ml/min/1.73m2 sin uso de terapia de reemplazo renal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En pacientes &lt;50 años, valorar uso en DM, eventos cardiovasculares previos o enfermedad coronaria conocida</a:t>
          </a:r>
        </a:p>
      </dsp:txBody>
      <dsp:txXfrm rot="-5400000">
        <a:off x="3360187" y="2118164"/>
        <a:ext cx="5936756" cy="682284"/>
      </dsp:txXfrm>
    </dsp:sp>
    <dsp:sp modelId="{7832BB70-D2B0-48D6-9D07-576C54036F5E}">
      <dsp:nvSpPr>
        <dsp:cNvPr id="0" name=""/>
        <dsp:cNvSpPr/>
      </dsp:nvSpPr>
      <dsp:spPr>
        <a:xfrm>
          <a:off x="0" y="1986740"/>
          <a:ext cx="3360187" cy="9451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Manejo de </a:t>
          </a:r>
          <a:r>
            <a:rPr lang="es-ES" sz="2400" b="1" kern="1200" dirty="0" err="1"/>
            <a:t>dislipidemia</a:t>
          </a:r>
          <a:endParaRPr lang="es-ES" sz="2400" b="1" kern="1200" dirty="0"/>
        </a:p>
      </dsp:txBody>
      <dsp:txXfrm>
        <a:off x="46137" y="2032877"/>
        <a:ext cx="3267913" cy="852857"/>
      </dsp:txXfrm>
    </dsp:sp>
    <dsp:sp modelId="{5442218F-7997-4C21-B265-617F64C70574}">
      <dsp:nvSpPr>
        <dsp:cNvPr id="0" name=""/>
        <dsp:cNvSpPr/>
      </dsp:nvSpPr>
      <dsp:spPr>
        <a:xfrm rot="5400000">
          <a:off x="5968968" y="464860"/>
          <a:ext cx="756104" cy="5973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Manejo indicado en pacientes con hiperuricemia sintomática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Manejo indicado con niveles de ácido úrico &gt;9mg/dl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1º opción: Inhibidores de </a:t>
          </a:r>
          <a:r>
            <a:rPr lang="es-ES" sz="1400" kern="1200" dirty="0" err="1"/>
            <a:t>xantina</a:t>
          </a:r>
          <a:r>
            <a:rPr lang="es-ES" sz="1400" kern="1200" dirty="0"/>
            <a:t> oxidasa</a:t>
          </a:r>
        </a:p>
      </dsp:txBody>
      <dsp:txXfrm rot="-5400000">
        <a:off x="3360187" y="3110551"/>
        <a:ext cx="5936756" cy="682284"/>
      </dsp:txXfrm>
    </dsp:sp>
    <dsp:sp modelId="{102FA762-FC35-447D-AA4F-A8D2A4E1EA67}">
      <dsp:nvSpPr>
        <dsp:cNvPr id="0" name=""/>
        <dsp:cNvSpPr/>
      </dsp:nvSpPr>
      <dsp:spPr>
        <a:xfrm>
          <a:off x="0" y="2979127"/>
          <a:ext cx="3360187" cy="9451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Control de uricemia</a:t>
          </a:r>
        </a:p>
      </dsp:txBody>
      <dsp:txXfrm>
        <a:off x="46137" y="3025264"/>
        <a:ext cx="3267913" cy="852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BAB7A-9B74-47A8-9FA6-F6AF70A05F5F}">
      <dsp:nvSpPr>
        <dsp:cNvPr id="0" name=""/>
        <dsp:cNvSpPr/>
      </dsp:nvSpPr>
      <dsp:spPr>
        <a:xfrm>
          <a:off x="1194" y="426895"/>
          <a:ext cx="4659582" cy="27957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La progresión de la enfermedad renal crónica está condicionada en gran parte de factores modificables que tienen posibilidad de manejo preventivo</a:t>
          </a:r>
        </a:p>
      </dsp:txBody>
      <dsp:txXfrm>
        <a:off x="1194" y="426895"/>
        <a:ext cx="4659582" cy="2795749"/>
      </dsp:txXfrm>
    </dsp:sp>
    <dsp:sp modelId="{C3874363-D923-4BD7-8A00-10E9E3581046}">
      <dsp:nvSpPr>
        <dsp:cNvPr id="0" name=""/>
        <dsp:cNvSpPr/>
      </dsp:nvSpPr>
      <dsp:spPr>
        <a:xfrm>
          <a:off x="5126735" y="426895"/>
          <a:ext cx="4659582" cy="279574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El tratamiento oportuno de los factores de riesgo asociados a progresión de la falla renal crónica mejora en gran proporción el pronóstico de estos pacientes y mejora su calidad de vida</a:t>
          </a:r>
        </a:p>
      </dsp:txBody>
      <dsp:txXfrm>
        <a:off x="5126735" y="426895"/>
        <a:ext cx="4659582" cy="279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893F-9951-4B3B-9B34-1B7072A2E72F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7229-6F68-4296-A1BF-3798AFCF71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781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168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7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Reduccion</a:t>
            </a:r>
            <a:r>
              <a:rPr lang="es-ES" dirty="0"/>
              <a:t> de progresión</a:t>
            </a:r>
            <a:r>
              <a:rPr lang="es-ES" baseline="0" dirty="0"/>
              <a:t> de falla renal en un 37% comparado al placebo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1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diferencias</a:t>
            </a:r>
            <a:r>
              <a:rPr lang="es-ES" baseline="0" dirty="0"/>
              <a:t> estadísticamente significativas para la prevención de progresión de falla renal crónica en los 5 fármacos estudiados</a:t>
            </a:r>
          </a:p>
          <a:p>
            <a:r>
              <a:rPr lang="es-ES" baseline="0" dirty="0"/>
              <a:t>Sin embargo, </a:t>
            </a:r>
            <a:r>
              <a:rPr lang="es-ES" baseline="0" dirty="0" err="1"/>
              <a:t>empaglifozina</a:t>
            </a:r>
            <a:r>
              <a:rPr lang="es-ES" baseline="0" dirty="0"/>
              <a:t> y </a:t>
            </a:r>
            <a:r>
              <a:rPr lang="es-ES" baseline="0" dirty="0" err="1"/>
              <a:t>dapaglifozina</a:t>
            </a:r>
            <a:r>
              <a:rPr lang="es-ES" baseline="0" dirty="0"/>
              <a:t> estuvieron asociados a menor riesgo de falla renal aguda en comparación a </a:t>
            </a:r>
            <a:r>
              <a:rPr lang="es-ES" baseline="0" dirty="0" err="1"/>
              <a:t>sotaglifozina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732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Agonistas</a:t>
            </a:r>
            <a:r>
              <a:rPr lang="es-ES" baseline="0" dirty="0"/>
              <a:t> del receptor de GLP-1:  inhibición de </a:t>
            </a:r>
            <a:r>
              <a:rPr lang="es-ES" baseline="0" dirty="0" err="1"/>
              <a:t>incretina</a:t>
            </a:r>
            <a:r>
              <a:rPr lang="es-ES" baseline="0" dirty="0"/>
              <a:t> a nivel intestinal reduciendo la secreción de glucagón, disminuyendo vaciamiento gástrico (aumento de secreción de insulina, proliferación de células beta)</a:t>
            </a:r>
            <a:endParaRPr lang="es-ES" dirty="0"/>
          </a:p>
          <a:p>
            <a:r>
              <a:rPr lang="es-ES" dirty="0"/>
              <a:t>Recomendación</a:t>
            </a:r>
            <a:r>
              <a:rPr lang="es-ES" baseline="0" dirty="0"/>
              <a:t> de uso: pacientes con ERC y DM2 que no han alcanzado metas de control glicémico a pesar de </a:t>
            </a:r>
            <a:r>
              <a:rPr lang="es-ES" baseline="0" dirty="0" err="1"/>
              <a:t>metfomina</a:t>
            </a:r>
            <a:r>
              <a:rPr lang="es-ES" baseline="0" dirty="0"/>
              <a:t>/iSGLT-2, o en caso de contraindicación o intolerancia a los otros medicamentos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202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Angiotensina II (vasoconstricción</a:t>
            </a:r>
            <a:r>
              <a:rPr lang="es-ES" baseline="0" dirty="0"/>
              <a:t> eferente)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aumento</a:t>
            </a:r>
            <a:r>
              <a:rPr lang="es-ES" baseline="0" dirty="0">
                <a:sym typeface="Wingdings" panose="05000000000000000000" pitchFamily="2" charset="2"/>
              </a:rPr>
              <a:t> de respuesta </a:t>
            </a:r>
            <a:r>
              <a:rPr lang="es-ES" baseline="0" dirty="0" err="1">
                <a:sym typeface="Wingdings" panose="05000000000000000000" pitchFamily="2" charset="2"/>
              </a:rPr>
              <a:t>simpaticomimetica</a:t>
            </a:r>
            <a:r>
              <a:rPr lang="es-ES" baseline="0" dirty="0">
                <a:sym typeface="Wingdings" panose="05000000000000000000" pitchFamily="2" charset="2"/>
              </a:rPr>
              <a:t>, aumento de la reabsorción tubular de </a:t>
            </a:r>
            <a:r>
              <a:rPr lang="es-ES" baseline="0" dirty="0" err="1">
                <a:sym typeface="Wingdings" panose="05000000000000000000" pitchFamily="2" charset="2"/>
              </a:rPr>
              <a:t>Na</a:t>
            </a:r>
            <a:r>
              <a:rPr lang="es-ES" baseline="0" dirty="0">
                <a:sym typeface="Wingdings" panose="05000000000000000000" pitchFamily="2" charset="2"/>
              </a:rPr>
              <a:t>+ (hipertrofia tubular, disminución de la perfusión de la vasa recta, estimulo de bomba </a:t>
            </a:r>
            <a:r>
              <a:rPr lang="es-ES" baseline="0" dirty="0" err="1">
                <a:sym typeface="Wingdings" panose="05000000000000000000" pitchFamily="2" charset="2"/>
              </a:rPr>
              <a:t>Na</a:t>
            </a:r>
            <a:r>
              <a:rPr lang="es-ES" baseline="0" dirty="0">
                <a:sym typeface="Wingdings" panose="05000000000000000000" pitchFamily="2" charset="2"/>
              </a:rPr>
              <a:t>+/H+ en asa de Henle), aumento de presión glomerular (sistémica), estimulo de secreción de hormona </a:t>
            </a:r>
            <a:r>
              <a:rPr lang="es-ES" baseline="0" dirty="0" err="1">
                <a:sym typeface="Wingdings" panose="05000000000000000000" pitchFamily="2" charset="2"/>
              </a:rPr>
              <a:t>antidiuretica</a:t>
            </a:r>
            <a:r>
              <a:rPr lang="es-ES" baseline="0" dirty="0">
                <a:sym typeface="Wingdings" panose="05000000000000000000" pitchFamily="2" charset="2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88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Proteinuria:</a:t>
            </a:r>
          </a:p>
          <a:p>
            <a:r>
              <a:rPr lang="es-ES" dirty="0"/>
              <a:t>Mecanismo</a:t>
            </a:r>
            <a:r>
              <a:rPr lang="es-ES" baseline="0" dirty="0"/>
              <a:t> de daño renal:</a:t>
            </a:r>
          </a:p>
          <a:p>
            <a:pPr marL="171450" indent="-171450">
              <a:buFontTx/>
              <a:buChar char="-"/>
            </a:pPr>
            <a:r>
              <a:rPr lang="es-ES" dirty="0"/>
              <a:t>Inflamación tubular </a:t>
            </a:r>
            <a:r>
              <a:rPr lang="es-ES" dirty="0">
                <a:sym typeface="Wingdings" panose="05000000000000000000" pitchFamily="2" charset="2"/>
              </a:rPr>
              <a:t> fibrosis</a:t>
            </a:r>
          </a:p>
          <a:p>
            <a:pPr marL="171450" indent="-171450">
              <a:buFontTx/>
              <a:buChar char="-"/>
            </a:pPr>
            <a:r>
              <a:rPr lang="es-ES" dirty="0">
                <a:sym typeface="Wingdings" panose="05000000000000000000" pitchFamily="2" charset="2"/>
              </a:rPr>
              <a:t>Aumento de estrés</a:t>
            </a:r>
            <a:r>
              <a:rPr lang="es-ES" baseline="0" dirty="0">
                <a:sym typeface="Wingdings" panose="05000000000000000000" pitchFamily="2" charset="2"/>
              </a:rPr>
              <a:t> oxidativo</a:t>
            </a:r>
          </a:p>
          <a:p>
            <a:pPr marL="171450" indent="-171450">
              <a:buFontTx/>
              <a:buChar char="-"/>
            </a:pPr>
            <a:r>
              <a:rPr lang="es-ES" baseline="0" dirty="0">
                <a:sym typeface="Wingdings" panose="05000000000000000000" pitchFamily="2" charset="2"/>
              </a:rPr>
              <a:t>Mayor activación del SRAA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519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Evaluación</a:t>
            </a:r>
            <a:r>
              <a:rPr lang="en-US" baseline="0" dirty="0"/>
              <a:t> de: </a:t>
            </a:r>
            <a:r>
              <a:rPr lang="en-US" baseline="0" dirty="0" err="1"/>
              <a:t>estudio</a:t>
            </a:r>
            <a:r>
              <a:rPr lang="en-US" baseline="0" dirty="0"/>
              <a:t> </a:t>
            </a:r>
            <a:r>
              <a:rPr lang="en-US" baseline="0" dirty="0" err="1"/>
              <a:t>multicentrico</a:t>
            </a:r>
            <a:r>
              <a:rPr lang="en-US" baseline="0" dirty="0"/>
              <a:t> </a:t>
            </a:r>
            <a:r>
              <a:rPr lang="en-US" baseline="0" dirty="0" err="1"/>
              <a:t>doble</a:t>
            </a:r>
            <a:r>
              <a:rPr lang="en-US" baseline="0" dirty="0"/>
              <a:t> </a:t>
            </a:r>
            <a:r>
              <a:rPr lang="en-US" baseline="0" dirty="0" err="1"/>
              <a:t>ciego</a:t>
            </a:r>
            <a:r>
              <a:rPr lang="en-US" baseline="0" dirty="0"/>
              <a:t> </a:t>
            </a:r>
            <a:r>
              <a:rPr lang="en-US" baseline="0" dirty="0" err="1"/>
              <a:t>fase</a:t>
            </a:r>
            <a:r>
              <a:rPr lang="en-US" baseline="0" dirty="0"/>
              <a:t> III (</a:t>
            </a:r>
            <a:r>
              <a:rPr lang="en-US" baseline="0" dirty="0" err="1"/>
              <a:t>comparacion</a:t>
            </a:r>
            <a:r>
              <a:rPr lang="en-US" baseline="0" dirty="0"/>
              <a:t> vs placebo)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evaluacion</a:t>
            </a:r>
            <a:r>
              <a:rPr lang="en-US" baseline="0" dirty="0">
                <a:sym typeface="Wingdings" panose="05000000000000000000" pitchFamily="2" charset="2"/>
              </a:rPr>
              <a:t> renal – </a:t>
            </a:r>
            <a:r>
              <a:rPr lang="en-US" baseline="0" dirty="0" err="1">
                <a:sym typeface="Wingdings" panose="05000000000000000000" pitchFamily="2" charset="2"/>
              </a:rPr>
              <a:t>descenso</a:t>
            </a:r>
            <a:r>
              <a:rPr lang="en-US" baseline="0" dirty="0">
                <a:sym typeface="Wingdings" panose="05000000000000000000" pitchFamily="2" charset="2"/>
              </a:rPr>
              <a:t> de TFG &gt;57% </a:t>
            </a:r>
            <a:r>
              <a:rPr lang="en-US" baseline="0" dirty="0" err="1">
                <a:sym typeface="Wingdings" panose="05000000000000000000" pitchFamily="2" charset="2"/>
              </a:rPr>
              <a:t>en</a:t>
            </a:r>
            <a:r>
              <a:rPr lang="en-US" baseline="0" dirty="0">
                <a:sym typeface="Wingdings" panose="05000000000000000000" pitchFamily="2" charset="2"/>
              </a:rPr>
              <a:t> 4 </a:t>
            </a:r>
            <a:r>
              <a:rPr lang="en-US" baseline="0" dirty="0" err="1">
                <a:sym typeface="Wingdings" panose="05000000000000000000" pitchFamily="2" charset="2"/>
              </a:rPr>
              <a:t>semanas</a:t>
            </a:r>
            <a:r>
              <a:rPr lang="en-US" baseline="0" dirty="0">
                <a:sym typeface="Wingdings" panose="05000000000000000000" pitchFamily="2" charset="2"/>
              </a:rPr>
              <a:t> (13000 </a:t>
            </a:r>
            <a:r>
              <a:rPr lang="en-US" baseline="0" dirty="0" err="1">
                <a:sym typeface="Wingdings" panose="05000000000000000000" pitchFamily="2" charset="2"/>
              </a:rPr>
              <a:t>pacientes</a:t>
            </a:r>
            <a:r>
              <a:rPr lang="en-US" baseline="0" dirty="0">
                <a:sym typeface="Wingdings" panose="05000000000000000000" pitchFamily="2" charset="2"/>
              </a:rPr>
              <a:t> ERC+DM2, </a:t>
            </a:r>
            <a:r>
              <a:rPr lang="en-US" baseline="0" dirty="0" err="1">
                <a:sym typeface="Wingdings" panose="05000000000000000000" pitchFamily="2" charset="2"/>
              </a:rPr>
              <a:t>seguimiento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medio</a:t>
            </a:r>
            <a:r>
              <a:rPr lang="en-US" baseline="0" dirty="0">
                <a:sym typeface="Wingdings" panose="05000000000000000000" pitchFamily="2" charset="2"/>
              </a:rPr>
              <a:t> de 3 </a:t>
            </a:r>
            <a:r>
              <a:rPr lang="en-US" baseline="0" dirty="0" err="1">
                <a:sym typeface="Wingdings" panose="05000000000000000000" pitchFamily="2" charset="2"/>
              </a:rPr>
              <a:t>años</a:t>
            </a:r>
            <a:r>
              <a:rPr lang="en-US" baseline="0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 err="1"/>
              <a:t>Finerenona</a:t>
            </a:r>
            <a:r>
              <a:rPr lang="en-US" baseline="0" dirty="0"/>
              <a:t> </a:t>
            </a:r>
            <a:r>
              <a:rPr lang="en-US" baseline="0" dirty="0" err="1"/>
              <a:t>redujo</a:t>
            </a:r>
            <a:r>
              <a:rPr lang="en-US" baseline="0" dirty="0"/>
              <a:t> progression de ERC y </a:t>
            </a:r>
            <a:r>
              <a:rPr lang="en-US" baseline="0" dirty="0" err="1"/>
              <a:t>eventos</a:t>
            </a:r>
            <a:r>
              <a:rPr lang="en-US" baseline="0" dirty="0"/>
              <a:t> </a:t>
            </a:r>
            <a:r>
              <a:rPr lang="en-US" baseline="0" dirty="0" err="1"/>
              <a:t>cardiovasculares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un 18%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relacion</a:t>
            </a:r>
            <a:r>
              <a:rPr lang="en-US" baseline="0" dirty="0"/>
              <a:t> a placebo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reduction in composite renal outcomes compared to</a:t>
            </a:r>
          </a:p>
          <a:p>
            <a:r>
              <a:rPr lang="en-US" dirty="0"/>
              <a:t>placebo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7789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Antagonistas de receptores de </a:t>
            </a:r>
            <a:r>
              <a:rPr lang="es-ES" dirty="0" err="1"/>
              <a:t>endotelina</a:t>
            </a:r>
            <a:r>
              <a:rPr lang="es-ES" dirty="0"/>
              <a:t>: efecto </a:t>
            </a:r>
            <a:r>
              <a:rPr lang="es-ES" dirty="0" err="1"/>
              <a:t>nefroprotector</a:t>
            </a:r>
            <a:r>
              <a:rPr lang="es-ES" baseline="0" dirty="0"/>
              <a:t> pero tendencia a retención de sodio.</a:t>
            </a:r>
          </a:p>
          <a:p>
            <a:r>
              <a:rPr lang="es-ES" baseline="0" dirty="0"/>
              <a:t>No ofrece efectos </a:t>
            </a:r>
            <a:r>
              <a:rPr lang="es-ES" baseline="0" dirty="0" err="1"/>
              <a:t>cardioprotectores</a:t>
            </a:r>
            <a:r>
              <a:rPr lang="es-ES" baseline="0" dirty="0"/>
              <a:t> como iSGT-2</a:t>
            </a:r>
          </a:p>
          <a:p>
            <a:r>
              <a:rPr lang="es-ES" baseline="0" dirty="0"/>
              <a:t>Combinado con ARA </a:t>
            </a:r>
            <a:r>
              <a:rPr lang="es-ES" baseline="0" dirty="0">
                <a:sym typeface="Wingdings" panose="05000000000000000000" pitchFamily="2" charset="2"/>
              </a:rPr>
              <a:t> mayor potencial </a:t>
            </a:r>
            <a:r>
              <a:rPr lang="es-ES" baseline="0" dirty="0" err="1">
                <a:sym typeface="Wingdings" panose="05000000000000000000" pitchFamily="2" charset="2"/>
              </a:rPr>
              <a:t>antiproteinurico</a:t>
            </a:r>
            <a:r>
              <a:rPr lang="es-ES" baseline="0" dirty="0">
                <a:sym typeface="Wingdings" panose="05000000000000000000" pitchFamily="2" charset="2"/>
              </a:rPr>
              <a:t> que solo ARA</a:t>
            </a:r>
          </a:p>
          <a:p>
            <a:endParaRPr lang="es-ES" dirty="0"/>
          </a:p>
          <a:p>
            <a:r>
              <a:rPr lang="es-ES" dirty="0"/>
              <a:t>Estabilizador</a:t>
            </a:r>
            <a:r>
              <a:rPr lang="es-ES" baseline="0" dirty="0"/>
              <a:t> del factor de hipoxia </a:t>
            </a:r>
            <a:r>
              <a:rPr lang="es-ES" baseline="0" dirty="0">
                <a:sym typeface="Wingdings" panose="05000000000000000000" pitchFamily="2" charset="2"/>
              </a:rPr>
              <a:t> estimulo de la producción de EPO, </a:t>
            </a:r>
            <a:r>
              <a:rPr lang="es-ES" baseline="0" dirty="0" err="1">
                <a:sym typeface="Wingdings" panose="05000000000000000000" pitchFamily="2" charset="2"/>
              </a:rPr>
              <a:t>mejori</a:t>
            </a:r>
            <a:r>
              <a:rPr lang="es-ES" baseline="0" dirty="0">
                <a:sym typeface="Wingdings" panose="05000000000000000000" pitchFamily="2" charset="2"/>
              </a:rPr>
              <a:t> disponibilidad de hierro, disminución de </a:t>
            </a:r>
            <a:r>
              <a:rPr lang="es-ES" baseline="0" dirty="0" err="1">
                <a:sym typeface="Wingdings" panose="05000000000000000000" pitchFamily="2" charset="2"/>
              </a:rPr>
              <a:t>hepcidina</a:t>
            </a:r>
            <a:endParaRPr lang="es-ES" baseline="0" dirty="0">
              <a:sym typeface="Wingdings" panose="05000000000000000000" pitchFamily="2" charset="2"/>
            </a:endParaRPr>
          </a:p>
          <a:p>
            <a:r>
              <a:rPr lang="es-ES" baseline="0" dirty="0" err="1">
                <a:sym typeface="Wingdings" panose="05000000000000000000" pitchFamily="2" charset="2"/>
              </a:rPr>
              <a:t>Via</a:t>
            </a:r>
            <a:r>
              <a:rPr lang="es-ES" baseline="0" dirty="0">
                <a:sym typeface="Wingdings" panose="05000000000000000000" pitchFamily="2" charset="2"/>
              </a:rPr>
              <a:t> oral en relación a EPO</a:t>
            </a:r>
          </a:p>
          <a:p>
            <a:endParaRPr lang="es-ES" baseline="0" dirty="0">
              <a:sym typeface="Wingdings" panose="05000000000000000000" pitchFamily="2" charset="2"/>
            </a:endParaRPr>
          </a:p>
          <a:p>
            <a:r>
              <a:rPr lang="es-ES" baseline="0" dirty="0" err="1">
                <a:sym typeface="Wingdings" panose="05000000000000000000" pitchFamily="2" charset="2"/>
              </a:rPr>
              <a:t>Voclosporina</a:t>
            </a:r>
            <a:r>
              <a:rPr lang="es-ES" baseline="0" dirty="0">
                <a:sym typeface="Wingdings" panose="05000000000000000000" pitchFamily="2" charset="2"/>
              </a:rPr>
              <a:t> (nefritis </a:t>
            </a:r>
            <a:r>
              <a:rPr lang="es-ES" baseline="0" dirty="0" err="1">
                <a:sym typeface="Wingdings" panose="05000000000000000000" pitchFamily="2" charset="2"/>
              </a:rPr>
              <a:t>lupica</a:t>
            </a:r>
            <a:r>
              <a:rPr lang="es-ES" baseline="0" dirty="0">
                <a:sym typeface="Wingdings" panose="05000000000000000000" pitchFamily="2" charset="2"/>
              </a:rPr>
              <a:t>  clase 3,4,5)  disminución de ACR junto a </a:t>
            </a:r>
            <a:r>
              <a:rPr lang="es-ES" baseline="0" dirty="0" err="1">
                <a:sym typeface="Wingdings" panose="05000000000000000000" pitchFamily="2" charset="2"/>
              </a:rPr>
              <a:t>MMF+corticoides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95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ERC AFECTA APROX AL 10% DE POBLACION MUNDIAL (700-850</a:t>
            </a:r>
            <a:r>
              <a:rPr lang="es-ES" baseline="0" dirty="0"/>
              <a:t> millones de personas </a:t>
            </a:r>
            <a:r>
              <a:rPr lang="es-ES" baseline="0" dirty="0" err="1"/>
              <a:t>aprox</a:t>
            </a:r>
            <a:r>
              <a:rPr lang="es-ES" baseline="0" dirty="0"/>
              <a:t>)</a:t>
            </a:r>
          </a:p>
          <a:p>
            <a:r>
              <a:rPr lang="es-ES" baseline="0" dirty="0"/>
              <a:t>-- Mas de 2.5 millones en </a:t>
            </a:r>
            <a:r>
              <a:rPr lang="es-ES" baseline="0" dirty="0" err="1"/>
              <a:t>Peru</a:t>
            </a:r>
            <a:endParaRPr lang="es-ES" baseline="0" dirty="0"/>
          </a:p>
          <a:p>
            <a:r>
              <a:rPr lang="es-ES" baseline="0" dirty="0"/>
              <a:t>Pudiera ser más pacientes, debido a la falta de programas de detección temprana y tamizaje en varios lugares a nivel mundial</a:t>
            </a:r>
            <a:endParaRPr lang="es-ES" dirty="0"/>
          </a:p>
          <a:p>
            <a:r>
              <a:rPr lang="es-ES" dirty="0"/>
              <a:t>9° causa de muerte a nivel mundial (USA 2022)</a:t>
            </a:r>
          </a:p>
          <a:p>
            <a:r>
              <a:rPr lang="es-ES" dirty="0"/>
              <a:t>Mortalidad</a:t>
            </a:r>
            <a:r>
              <a:rPr lang="es-ES" baseline="0" dirty="0"/>
              <a:t> ha aumentado en un 41.5% respecto al año 1990 (y probablemente siga en aumento)</a:t>
            </a:r>
            <a:endParaRPr lang="es-ES" dirty="0"/>
          </a:p>
          <a:p>
            <a:endParaRPr lang="es-PE" dirty="0"/>
          </a:p>
          <a:p>
            <a:r>
              <a:rPr lang="es-PE" dirty="0"/>
              <a:t>9</a:t>
            </a:r>
            <a:r>
              <a:rPr lang="es-PE" baseline="0" dirty="0"/>
              <a:t> de 10 personas con ERC (en estratos socioeconómicos de bajos recursos) no notan presencia de que tienen la enfermedad</a:t>
            </a:r>
          </a:p>
          <a:p>
            <a:endParaRPr lang="es-PE" baseline="0" dirty="0"/>
          </a:p>
          <a:p>
            <a:r>
              <a:rPr lang="es-PE" baseline="0" dirty="0"/>
              <a:t>Mortalidad: 1.2 millones de personas al año aproximadamente</a:t>
            </a:r>
          </a:p>
          <a:p>
            <a:r>
              <a:rPr lang="es-PE" baseline="0" dirty="0"/>
              <a:t>Índices de mortalidad en aumento </a:t>
            </a:r>
            <a:r>
              <a:rPr lang="es-PE" baseline="0" dirty="0">
                <a:sym typeface="Wingdings" panose="05000000000000000000" pitchFamily="2" charset="2"/>
              </a:rPr>
              <a:t></a:t>
            </a:r>
            <a:r>
              <a:rPr lang="es-PE" baseline="0" dirty="0"/>
              <a:t> 3º enfermedad con mayor velocidad de aumento de causa de mortalidad a nivel mundial (5º causa de muerte estimada al 2040)</a:t>
            </a:r>
          </a:p>
          <a:p>
            <a:r>
              <a:rPr lang="es-ES" dirty="0"/>
              <a:t>Incidencia en aumento</a:t>
            </a:r>
            <a:r>
              <a:rPr lang="es-ES" baseline="0" dirty="0"/>
              <a:t> relacionada a aumento poblacional, edad avanzada y aumento de carga de enfermedades como DM2, HTA y otras enfermedades cardiovasculares</a:t>
            </a:r>
          </a:p>
          <a:p>
            <a:endParaRPr lang="es-ES" baseline="0" dirty="0"/>
          </a:p>
          <a:p>
            <a:r>
              <a:rPr lang="es-ES" baseline="0" dirty="0"/>
              <a:t>Aumento de personas con riesgo de ERC con acceso limitado a cuidados de salud renal</a:t>
            </a:r>
          </a:p>
          <a:p>
            <a:r>
              <a:rPr lang="es-ES" baseline="0" dirty="0"/>
              <a:t>Aumento de AVAD : 35.8 millones de AVAD en el 2017 (frecuentemente en lugares de bajos recursos socioeconómicos </a:t>
            </a:r>
            <a:r>
              <a:rPr lang="es-ES" baseline="0" dirty="0">
                <a:sym typeface="Wingdings" panose="05000000000000000000" pitchFamily="2" charset="2"/>
              </a:rPr>
              <a:t> elevación en </a:t>
            </a:r>
            <a:r>
              <a:rPr lang="es-ES" baseline="0" dirty="0" err="1">
                <a:sym typeface="Wingdings" panose="05000000000000000000" pitchFamily="2" charset="2"/>
              </a:rPr>
              <a:t>Latinoamerica</a:t>
            </a:r>
            <a:r>
              <a:rPr lang="es-ES" baseline="0" dirty="0"/>
              <a:t>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986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Nefropatia</a:t>
            </a:r>
            <a:r>
              <a:rPr lang="es-ES" baseline="0" dirty="0"/>
              <a:t> diabética fue la causa que representó aproximadamente el 30% de los AVAD por ERC.</a:t>
            </a:r>
          </a:p>
          <a:p>
            <a:r>
              <a:rPr lang="es-ES" baseline="0" dirty="0"/>
              <a:t>DM2 </a:t>
            </a:r>
            <a:r>
              <a:rPr lang="es-ES" baseline="0" dirty="0">
                <a:sym typeface="Wingdings" panose="05000000000000000000" pitchFamily="2" charset="2"/>
              </a:rPr>
              <a:t> 8.1 millones de AVAD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25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ESCAPE:</a:t>
            </a:r>
            <a:r>
              <a:rPr lang="es-ES" baseline="0" dirty="0"/>
              <a:t> Reducción del 50% de proteinuria dentro de 2 meses de iniciado tratamiento está asociado a reducción de la mitad del riesgo de progresión de ERC en 5 años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508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Progresion</a:t>
            </a:r>
            <a:r>
              <a:rPr lang="es-ES" baseline="0" dirty="0"/>
              <a:t> rápida </a:t>
            </a:r>
            <a:r>
              <a:rPr lang="es-ES" baseline="0" dirty="0">
                <a:sym typeface="Wingdings" panose="05000000000000000000" pitchFamily="2" charset="2"/>
              </a:rPr>
              <a:t> disminución de la TFG ≥5ml/min/1.73m2 al año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73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Mitad de adultos mayores entre 65-74</a:t>
            </a:r>
            <a:r>
              <a:rPr lang="es-ES" baseline="0" dirty="0"/>
              <a:t> años tiene ≥5 enfermedades crónicas (70% en &gt;85 años)</a:t>
            </a:r>
          </a:p>
          <a:p>
            <a:r>
              <a:rPr lang="es-ES" baseline="0" dirty="0"/>
              <a:t>Prevalencia estimada de ERC en adultos de </a:t>
            </a:r>
            <a:r>
              <a:rPr lang="es-ES" baseline="0" dirty="0" err="1"/>
              <a:t>aprox</a:t>
            </a:r>
            <a:r>
              <a:rPr lang="es-ES" baseline="0" dirty="0"/>
              <a:t> 44%</a:t>
            </a:r>
          </a:p>
          <a:p>
            <a:r>
              <a:rPr lang="es-ES" baseline="0" dirty="0"/>
              <a:t>Procesos ligados a vejez: fibrosis y depósitos lipídicos que reemplazan a tejido renal // </a:t>
            </a:r>
            <a:r>
              <a:rPr lang="es-ES" baseline="0" dirty="0" err="1"/>
              <a:t>glomeruloesclerosis</a:t>
            </a:r>
            <a:r>
              <a:rPr lang="es-ES" baseline="0" dirty="0"/>
              <a:t> difusa // arterioesclerosis aumentada con </a:t>
            </a:r>
            <a:r>
              <a:rPr lang="es-ES" baseline="0" dirty="0" err="1"/>
              <a:t>hialinosis</a:t>
            </a:r>
            <a:r>
              <a:rPr lang="es-ES" baseline="0" dirty="0"/>
              <a:t> </a:t>
            </a:r>
            <a:r>
              <a:rPr lang="es-ES" baseline="0" dirty="0" err="1"/>
              <a:t>arteriolar</a:t>
            </a:r>
            <a:endParaRPr lang="es-ES" baseline="0" dirty="0"/>
          </a:p>
          <a:p>
            <a:endParaRPr lang="es-ES" baseline="0" dirty="0"/>
          </a:p>
          <a:p>
            <a:r>
              <a:rPr lang="es-ES" baseline="0" dirty="0"/>
              <a:t>Prevalencia estandarizada por edad es 1.29 veces mayor en mujeres que en hombres (G1-G3)</a:t>
            </a:r>
          </a:p>
          <a:p>
            <a:r>
              <a:rPr lang="es-ES" baseline="0" dirty="0"/>
              <a:t>Sin embargo, mortalidad y necesidad de diálisis/trasplante es mayor en hombres</a:t>
            </a:r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r>
              <a:rPr lang="es-ES" baseline="0" dirty="0"/>
              <a:t> 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736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Control de PA &lt; 120mmHg</a:t>
            </a:r>
          </a:p>
          <a:p>
            <a:r>
              <a:rPr lang="es-ES" dirty="0"/>
              <a:t>HbA1c</a:t>
            </a:r>
            <a:r>
              <a:rPr lang="es-ES" baseline="0" dirty="0"/>
              <a:t> &lt;6.5-8%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500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HTN: hipertensión</a:t>
            </a:r>
            <a:r>
              <a:rPr lang="es-ES" baseline="0" dirty="0"/>
              <a:t> arterial</a:t>
            </a:r>
          </a:p>
          <a:p>
            <a:r>
              <a:rPr lang="es-ES" baseline="0" dirty="0"/>
              <a:t>ASCVD: enfermedad cardiovascular ateroesclerótica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63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Inhibidores</a:t>
            </a:r>
            <a:r>
              <a:rPr lang="es-ES" baseline="0" dirty="0"/>
              <a:t> del </a:t>
            </a:r>
            <a:r>
              <a:rPr lang="es-ES" baseline="0" dirty="0" err="1"/>
              <a:t>cotransportador</a:t>
            </a:r>
            <a:r>
              <a:rPr lang="es-ES" baseline="0" dirty="0"/>
              <a:t> sodio-glucosa tipo 2</a:t>
            </a:r>
          </a:p>
          <a:p>
            <a:r>
              <a:rPr lang="es-ES" baseline="0" dirty="0"/>
              <a:t>Aprobado por FDA en el 2013 (</a:t>
            </a:r>
            <a:r>
              <a:rPr lang="es-ES" baseline="0" dirty="0" err="1"/>
              <a:t>canaglifozina</a:t>
            </a:r>
            <a:r>
              <a:rPr lang="es-ES" baseline="0" dirty="0"/>
              <a:t>)</a:t>
            </a:r>
          </a:p>
          <a:p>
            <a:r>
              <a:rPr lang="es-ES" baseline="0" dirty="0"/>
              <a:t>Acción sobre dichos transportadores (proteínas de membrana en el túbulo proximal renal) </a:t>
            </a:r>
            <a:r>
              <a:rPr lang="es-ES" baseline="0" dirty="0">
                <a:sym typeface="Wingdings" panose="05000000000000000000" pitchFamily="2" charset="2"/>
              </a:rPr>
              <a:t> responsables de reabsorción de glucosa y sodio (90% de la reabsorción total de glucosa)</a:t>
            </a:r>
          </a:p>
          <a:p>
            <a:r>
              <a:rPr lang="es-ES" baseline="0" dirty="0">
                <a:sym typeface="Wingdings" panose="05000000000000000000" pitchFamily="2" charset="2"/>
              </a:rPr>
              <a:t>Mecanismo de acción en falla renal: </a:t>
            </a:r>
          </a:p>
          <a:p>
            <a:pPr marL="171450" indent="-171450">
              <a:buFontTx/>
              <a:buChar char="-"/>
            </a:pPr>
            <a:r>
              <a:rPr lang="es-ES" baseline="0" dirty="0" err="1">
                <a:sym typeface="Wingdings" panose="05000000000000000000" pitchFamily="2" charset="2"/>
              </a:rPr>
              <a:t>Hiperlfiltración</a:t>
            </a:r>
            <a:r>
              <a:rPr lang="es-ES" baseline="0" dirty="0">
                <a:sym typeface="Wingdings" panose="05000000000000000000" pitchFamily="2" charset="2"/>
              </a:rPr>
              <a:t> glomerular (70% de pacientes con DM2) asociado a vasodilatación </a:t>
            </a:r>
            <a:r>
              <a:rPr lang="es-ES" baseline="0" dirty="0" err="1">
                <a:sym typeface="Wingdings" panose="05000000000000000000" pitchFamily="2" charset="2"/>
              </a:rPr>
              <a:t>arteriolar</a:t>
            </a:r>
            <a:r>
              <a:rPr lang="es-ES" baseline="0" dirty="0">
                <a:sym typeface="Wingdings" panose="05000000000000000000" pitchFamily="2" charset="2"/>
              </a:rPr>
              <a:t>  hipertensión glomerular</a:t>
            </a:r>
          </a:p>
          <a:p>
            <a:pPr marL="171450" indent="-171450">
              <a:buFontTx/>
              <a:buChar char="-"/>
            </a:pPr>
            <a:r>
              <a:rPr lang="es-ES" baseline="0" dirty="0">
                <a:sym typeface="Wingdings" panose="05000000000000000000" pitchFamily="2" charset="2"/>
              </a:rPr>
              <a:t>Disminución de flujo de sodio a nivel de túbulo contorneado distal (macula densa)  interpretado como disminución del volumen efectivo circundante: disminución de conversión de ATP a ADP (disminución de adenosina)</a:t>
            </a:r>
          </a:p>
          <a:p>
            <a:pPr marL="171450" indent="-171450">
              <a:buFontTx/>
              <a:buChar char="-"/>
            </a:pPr>
            <a:r>
              <a:rPr lang="es-ES" baseline="0" dirty="0">
                <a:sym typeface="Wingdings" panose="05000000000000000000" pitchFamily="2" charset="2"/>
              </a:rPr>
              <a:t>Adenosina induce a vasoconstricción </a:t>
            </a:r>
            <a:r>
              <a:rPr lang="es-ES" baseline="0" dirty="0" err="1">
                <a:sym typeface="Wingdings" panose="05000000000000000000" pitchFamily="2" charset="2"/>
              </a:rPr>
              <a:t>arteriolar</a:t>
            </a:r>
            <a:r>
              <a:rPr lang="es-ES" baseline="0" dirty="0">
                <a:sym typeface="Wingdings" panose="05000000000000000000" pitchFamily="2" charset="2"/>
              </a:rPr>
              <a:t> aferente  si baja su producción, se produce vasodilatación aferente (</a:t>
            </a:r>
            <a:r>
              <a:rPr lang="es-ES" baseline="0" dirty="0" err="1">
                <a:sym typeface="Wingdings" panose="05000000000000000000" pitchFamily="2" charset="2"/>
              </a:rPr>
              <a:t>hiperfiltración</a:t>
            </a:r>
            <a:r>
              <a:rPr lang="es-ES" baseline="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Tx/>
              <a:buChar char="-"/>
            </a:pPr>
            <a:endParaRPr lang="es-ES" baseline="0" dirty="0"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7229-6F68-4296-A1BF-3798AFCF7157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50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134AE-1719-FFDE-AA58-FDAE278DF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0DCE3-CCE5-BB96-8025-70256B73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71169-16BE-130B-5859-99177981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F8BF5-2848-95EC-7AA5-53F3B064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E65EB-1CE5-9A81-F3B9-CFEBAAA8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74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40298-1EFE-8C95-7D1A-6B881EA7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DD4EB3-5B24-E0CC-26FD-CE2A318AA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BF42E-4DE3-C46B-91F6-AABE9400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F2736-9D9C-29B2-244A-6C6AE253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8C041-C45C-DCDC-32A6-2B4B3353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93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9358E5-419D-DBC4-DAA9-E2EDA91C9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4F05A9-CFCB-25E9-BE84-F2EF610D9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E7290-2B50-0A89-FD5D-679B7B1D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1CEDE5-B9DC-288C-36CB-F8CC18E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8397F-29DC-29A6-31DD-9116687D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762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F54CD-0551-20E2-298C-0CED8E1E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556EB9-BB4C-F869-C1CE-7A463420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6F4E6-C443-3337-1F18-39C07398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E9FC1-BC42-053C-A53E-70658E84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3FBCD-72D0-C7C6-5B84-49A61384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723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936C1-085E-417B-1CDD-70C6EA94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A76F28-563D-CA1F-3AE0-2174AAD25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E85E9-0110-0445-9EFC-09105864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A6402-1C97-60DA-4593-268AD79E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5862FE-A590-8E1F-8FAA-1D78BBD7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4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4DD27-A161-DD2C-4DF9-F1F6293B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92860-E25F-3DFF-AD82-E12C6A690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AEA6D0-2CB3-930B-ACAA-DAA271E0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D4E1F-5EBD-3B29-75A8-1DBB9D45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761D46-918B-F758-8727-07B7DD68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4E664E-1504-F79A-6174-348842F7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974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D2056-8B44-9F39-B79C-7FFDBD14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A4D22B-1A59-324A-8D37-9237F540C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DC0705-C8BC-BE79-947B-11E04D7A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A38BE5-B90C-2A89-45F0-355037E4B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4F68DB-F352-7654-20F5-288EC8323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AC01E7-4E52-50E0-7463-305F6604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C15115-F0D6-0946-FA16-F8B617DC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B6B861-96B1-9C97-A620-B319BEA3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5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F76E9-2BF6-6C8D-7F90-8E000222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E05A98-F826-BD3A-F3F8-96030D4F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4246F6-3A7C-D123-4569-AEB2E7CE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40964E-A291-DE5A-2AE2-DE8EA23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11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E2E9FC-007C-443C-77FA-95D8DEDF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F55E64-BE5E-4A0D-F6BC-C3EF9218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00C846-09DA-287F-B033-B2C5EDEF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1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75E54-47C9-76F0-72B3-0CFD1CF8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B656B-4F8F-4F8D-F690-C1799DA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640CB0-6498-0758-94BA-E10E27AF3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AA6076-7FA9-215D-E553-27858E9D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F0B8-D0C2-4A26-E694-72EB327E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C7FC22-82BA-4901-EDD9-D4F720F8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40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9A838-A00D-DF47-268E-AEE6DBA2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3F2FCF-0825-A20D-26F6-BBF547A33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543B02-7E66-4C53-B890-F72D7A30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97FAA-18A5-6F41-8FA9-CDE7E975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C25F7-F984-36E8-077D-7DE973DB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66222A-88DA-60EC-75BB-6341D6E2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01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BD63FE-3F58-4CF6-51B7-8C1ECE39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571FB-0121-2F3F-8F9F-791DEF30D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E7462-1D35-7FEB-29EC-A1D6D7ECE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6F10-0ACF-4E79-ACED-FA736E8D9BB9}" type="datetimeFigureOut">
              <a:rPr lang="es-PE" smtClean="0"/>
              <a:t>26/03/2025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1A173F-168F-065C-B9FF-03225F6C8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D6B25-68C9-80E8-2537-2545B616C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B9A8-4867-4504-B9A3-1092BB89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8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dpodesta@gmail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jpodestac@usmp.pe" TargetMode="External"/><Relationship Id="rId4" Type="http://schemas.openxmlformats.org/officeDocument/2006/relationships/hyperlink" Target="mailto:juan.podesta.c@upch.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9660C-0401-F0F3-EB7E-248DB2DF0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984" y="1005073"/>
            <a:ext cx="10288988" cy="2994177"/>
          </a:xfrm>
        </p:spPr>
        <p:txBody>
          <a:bodyPr>
            <a:noAutofit/>
          </a:bodyPr>
          <a:lstStyle/>
          <a:p>
            <a:r>
              <a:rPr lang="es-PE" sz="7200" b="1" dirty="0"/>
              <a:t>Medidas terapéuticas para evitar la progresión de la enfermedad renal crónica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7EFA76-3395-2B88-4A17-0576F5B67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47" y="4468730"/>
            <a:ext cx="9144000" cy="1655762"/>
          </a:xfrm>
        </p:spPr>
        <p:txBody>
          <a:bodyPr/>
          <a:lstStyle/>
          <a:p>
            <a:r>
              <a:rPr lang="es-PE" dirty="0"/>
              <a:t>Juan Diego Podestá Céspedes</a:t>
            </a:r>
          </a:p>
          <a:p>
            <a:r>
              <a:rPr lang="es-PE" dirty="0"/>
              <a:t>Medico Internista</a:t>
            </a:r>
          </a:p>
          <a:p>
            <a:r>
              <a:rPr lang="es-PE" dirty="0"/>
              <a:t>Hospital Nacional Edgardo </a:t>
            </a:r>
            <a:r>
              <a:rPr lang="es-PE" dirty="0" err="1"/>
              <a:t>Regabliati</a:t>
            </a:r>
            <a:r>
              <a:rPr lang="es-PE" dirty="0"/>
              <a:t> </a:t>
            </a:r>
            <a:r>
              <a:rPr lang="es-PE" dirty="0" err="1"/>
              <a:t>Martins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038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68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698BD-E1E9-3B83-DCDE-D112BA24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ERC: estadios y riesgo de progresión</a:t>
            </a:r>
            <a:endParaRPr lang="es-PE" b="1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163612" y="2913312"/>
            <a:ext cx="3222409" cy="1457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Correlación directa de TFG y albuminuria con el riesgo de progresión de ERC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00" y="1751123"/>
            <a:ext cx="6045553" cy="415354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Stevens PE et al. KDIGO 2024 </a:t>
            </a:r>
            <a:r>
              <a:rPr lang="es-ES" sz="1200" dirty="0" err="1">
                <a:solidFill>
                  <a:schemeClr val="tx1"/>
                </a:solidFill>
              </a:rPr>
              <a:t>Clinical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Practice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Guideline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for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Evaluation</a:t>
            </a:r>
            <a:r>
              <a:rPr lang="es-ES" sz="1200" dirty="0">
                <a:solidFill>
                  <a:schemeClr val="tx1"/>
                </a:solidFill>
              </a:rPr>
              <a:t> and Management of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Int</a:t>
            </a:r>
            <a:r>
              <a:rPr lang="es-ES" sz="1200" dirty="0">
                <a:solidFill>
                  <a:schemeClr val="tx1"/>
                </a:solidFill>
              </a:rPr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297371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Blum MF et al. Risk-directed management of chronic kidney disease. Nat Rev </a:t>
            </a:r>
            <a:r>
              <a:rPr lang="en-US" sz="1200" dirty="0" err="1">
                <a:solidFill>
                  <a:schemeClr val="tx1"/>
                </a:solidFill>
              </a:rPr>
              <a:t>Nephrol</a:t>
            </a:r>
            <a:r>
              <a:rPr lang="en-US" sz="1200" dirty="0">
                <a:solidFill>
                  <a:schemeClr val="tx1"/>
                </a:solidFill>
              </a:rPr>
              <a:t>, 2025.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82" y="666792"/>
            <a:ext cx="11449036" cy="52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2" y="606495"/>
            <a:ext cx="10325100" cy="32289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Vestergaard</a:t>
            </a:r>
            <a:r>
              <a:rPr lang="es-ES" sz="1200" dirty="0">
                <a:solidFill>
                  <a:schemeClr val="tx1"/>
                </a:solidFill>
              </a:rPr>
              <a:t> A et al. </a:t>
            </a:r>
            <a:r>
              <a:rPr lang="en-US" sz="1200" dirty="0">
                <a:solidFill>
                  <a:schemeClr val="tx1"/>
                </a:solidFill>
              </a:rPr>
              <a:t>Risk factor analysis for a rapid progression of chronic kidney disease. </a:t>
            </a:r>
            <a:r>
              <a:rPr lang="en-US" sz="1200" dirty="0" err="1">
                <a:solidFill>
                  <a:schemeClr val="tx1"/>
                </a:solidFill>
              </a:rPr>
              <a:t>Nephrol</a:t>
            </a:r>
            <a:r>
              <a:rPr lang="en-US" sz="1200" dirty="0">
                <a:solidFill>
                  <a:schemeClr val="tx1"/>
                </a:solidFill>
              </a:rPr>
              <a:t> Dial Transplant, 2024.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204321" y="4199671"/>
            <a:ext cx="9390681" cy="15347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dirty="0"/>
              <a:t>Deterioro rápidamente progresivo de ERC en 3 años es de alto riesgo a partir del estadio G3 (15%)</a:t>
            </a:r>
          </a:p>
          <a:p>
            <a:pPr marL="0" indent="0" algn="ctr">
              <a:buNone/>
            </a:pPr>
            <a:r>
              <a:rPr lang="es-ES" sz="2400" dirty="0"/>
              <a:t>Riesgo aumenta en presencia de albuminuria, diabetes mellitus y enfermedades cardiovasculares (hipertensión arterial, falla cardiaca, infarto cerebral o miocárdico)</a:t>
            </a:r>
          </a:p>
        </p:txBody>
      </p:sp>
    </p:spTree>
    <p:extLst>
      <p:ext uri="{BB962C8B-B14F-4D97-AF65-F5344CB8AC3E}">
        <p14:creationId xmlns:p14="http://schemas.microsoft.com/office/powerpoint/2010/main" val="27608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Factores de riesgo descritos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4474"/>
              </p:ext>
            </p:extLst>
          </p:nvPr>
        </p:nvGraphicFramePr>
        <p:xfrm>
          <a:off x="1235869" y="2063278"/>
          <a:ext cx="9720262" cy="369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Mallamaci</a:t>
            </a:r>
            <a:r>
              <a:rPr lang="en-US" sz="1200" dirty="0">
                <a:solidFill>
                  <a:schemeClr val="tx1"/>
                </a:solidFill>
              </a:rPr>
              <a:t> F et al. Risk Factors of Chronic Kidney Disease Progression: Between Old and New Concepts. J </a:t>
            </a:r>
            <a:r>
              <a:rPr lang="en-US" sz="1200" dirty="0" err="1">
                <a:solidFill>
                  <a:schemeClr val="tx1"/>
                </a:solidFill>
              </a:rPr>
              <a:t>Clin</a:t>
            </a:r>
            <a:r>
              <a:rPr lang="en-US" sz="1200" dirty="0">
                <a:solidFill>
                  <a:schemeClr val="tx1"/>
                </a:solidFill>
              </a:rPr>
              <a:t> Med, 2024.</a:t>
            </a:r>
          </a:p>
          <a:p>
            <a:r>
              <a:rPr lang="en-US" sz="1200" dirty="0">
                <a:solidFill>
                  <a:schemeClr val="tx1"/>
                </a:solidFill>
              </a:rPr>
              <a:t>Cisneros-</a:t>
            </a:r>
            <a:r>
              <a:rPr lang="en-US" sz="1200" dirty="0" err="1">
                <a:solidFill>
                  <a:schemeClr val="tx1"/>
                </a:solidFill>
              </a:rPr>
              <a:t>García</a:t>
            </a:r>
            <a:r>
              <a:rPr lang="en-US" sz="1200" dirty="0">
                <a:solidFill>
                  <a:schemeClr val="tx1"/>
                </a:solidFill>
              </a:rPr>
              <a:t> DL et al. Non-traditional risk factors of progression of chronic kidney disease in adult population: a scoping review. Front Med, 2023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2" y="486741"/>
            <a:ext cx="8820297" cy="530914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Chen TK et al. Reducing Kidney Function Decline in Patients With CKD: Core Curriculum 2021. Am J Kidney Dis, 2021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9509760" y="547502"/>
            <a:ext cx="2250831" cy="399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Evidencia de </a:t>
            </a:r>
            <a:r>
              <a:rPr lang="es-ES" sz="2400" b="1" dirty="0">
                <a:solidFill>
                  <a:srgbClr val="FF0000"/>
                </a:solidFill>
              </a:rPr>
              <a:t>reducción de progresión de riesgo de ERC</a:t>
            </a:r>
            <a:r>
              <a:rPr lang="es-ES" sz="2400" dirty="0"/>
              <a:t> con control de la </a:t>
            </a:r>
            <a:r>
              <a:rPr lang="es-ES" sz="2400" b="1" dirty="0">
                <a:solidFill>
                  <a:srgbClr val="FF0000"/>
                </a:solidFill>
              </a:rPr>
              <a:t>presión arterial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4754" y="4631961"/>
            <a:ext cx="8895855" cy="1133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48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0" y="480060"/>
            <a:ext cx="8825059" cy="54705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Chen TK et al. Reducing Kidney Function Decline in Patients With CKD: Core Curriculum 2021. Am J Kidney Dis, 2021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9509760" y="547502"/>
            <a:ext cx="2250831" cy="399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Evidencia de </a:t>
            </a:r>
            <a:r>
              <a:rPr lang="es-ES" sz="2400" b="1" dirty="0">
                <a:solidFill>
                  <a:srgbClr val="0070C0"/>
                </a:solidFill>
              </a:rPr>
              <a:t>reducción de progresión de riesgo de ERC </a:t>
            </a:r>
            <a:r>
              <a:rPr lang="es-ES" sz="2400" dirty="0"/>
              <a:t>con </a:t>
            </a:r>
            <a:r>
              <a:rPr lang="es-ES" sz="2400" b="1" dirty="0">
                <a:solidFill>
                  <a:srgbClr val="0070C0"/>
                </a:solidFill>
              </a:rPr>
              <a:t>control glicémico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4754" y="4279722"/>
            <a:ext cx="9009089" cy="1670912"/>
          </a:xfrm>
          <a:prstGeom prst="rect">
            <a:avLst/>
          </a:prstGeom>
          <a:noFill/>
          <a:ln w="38100"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88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40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550"/>
          <a:stretch/>
        </p:blipFill>
        <p:spPr>
          <a:xfrm>
            <a:off x="4587498" y="156480"/>
            <a:ext cx="6215096" cy="60603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Chen</a:t>
            </a:r>
            <a:r>
              <a:rPr lang="es-ES" sz="1200" dirty="0">
                <a:solidFill>
                  <a:schemeClr val="tx1"/>
                </a:solidFill>
              </a:rPr>
              <a:t> TK et al. </a:t>
            </a:r>
            <a:r>
              <a:rPr lang="en-US" sz="1200" dirty="0">
                <a:solidFill>
                  <a:schemeClr val="tx1"/>
                </a:solidFill>
              </a:rPr>
              <a:t>Advances in the management of chronic kidney disease. BMJ, 2023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791748" cy="170078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Manejo integral propuesto</a:t>
            </a:r>
          </a:p>
        </p:txBody>
      </p:sp>
    </p:spTree>
    <p:extLst>
      <p:ext uri="{BB962C8B-B14F-4D97-AF65-F5344CB8AC3E}">
        <p14:creationId xmlns:p14="http://schemas.microsoft.com/office/powerpoint/2010/main" val="144387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1CC26D-BFE8-BF3A-F488-84202225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17" y="69566"/>
            <a:ext cx="8076766" cy="61239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Stevens PE et al. KDIGO 2024 </a:t>
            </a:r>
            <a:r>
              <a:rPr lang="es-ES" sz="1200" dirty="0" err="1">
                <a:solidFill>
                  <a:schemeClr val="tx1"/>
                </a:solidFill>
              </a:rPr>
              <a:t>Clinical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Practice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Guideline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for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Evaluation</a:t>
            </a:r>
            <a:r>
              <a:rPr lang="es-ES" sz="1200" dirty="0">
                <a:solidFill>
                  <a:schemeClr val="tx1"/>
                </a:solidFill>
              </a:rPr>
              <a:t> and Management of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Int</a:t>
            </a:r>
            <a:r>
              <a:rPr lang="es-ES" sz="1200" dirty="0">
                <a:solidFill>
                  <a:schemeClr val="tx1"/>
                </a:solidFill>
              </a:rPr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180931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08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E47C3-0A64-B0AD-B973-7692F891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DAAEDD-A003-CF47-A145-FF56EFFC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934277"/>
              </p:ext>
            </p:extLst>
          </p:nvPr>
        </p:nvGraphicFramePr>
        <p:xfrm>
          <a:off x="347602" y="143256"/>
          <a:ext cx="11490607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691">
                  <a:extLst>
                    <a:ext uri="{9D8B030D-6E8A-4147-A177-3AD203B41FA5}">
                      <a16:colId xmlns:a16="http://schemas.microsoft.com/office/drawing/2014/main" val="603175557"/>
                    </a:ext>
                  </a:extLst>
                </a:gridCol>
                <a:gridCol w="1359655">
                  <a:extLst>
                    <a:ext uri="{9D8B030D-6E8A-4147-A177-3AD203B41FA5}">
                      <a16:colId xmlns:a16="http://schemas.microsoft.com/office/drawing/2014/main" val="941424353"/>
                    </a:ext>
                  </a:extLst>
                </a:gridCol>
                <a:gridCol w="4163022">
                  <a:extLst>
                    <a:ext uri="{9D8B030D-6E8A-4147-A177-3AD203B41FA5}">
                      <a16:colId xmlns:a16="http://schemas.microsoft.com/office/drawing/2014/main" val="1588964720"/>
                    </a:ext>
                  </a:extLst>
                </a:gridCol>
                <a:gridCol w="4375239">
                  <a:extLst>
                    <a:ext uri="{9D8B030D-6E8A-4147-A177-3AD203B41FA5}">
                      <a16:colId xmlns:a16="http://schemas.microsoft.com/office/drawing/2014/main" val="114473315"/>
                    </a:ext>
                  </a:extLst>
                </a:gridCol>
              </a:tblGrid>
              <a:tr h="29100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FACTOR DE RIESGO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PREVALENCIA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MECANISMOS DE DAÑO RENAL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MANEJO</a:t>
                      </a:r>
                      <a:endParaRPr lang="es-P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937636"/>
                  </a:ext>
                </a:extLst>
              </a:tr>
              <a:tr h="756809">
                <a:tc>
                  <a:txBody>
                    <a:bodyPr/>
                    <a:lstStyle/>
                    <a:p>
                      <a:r>
                        <a:rPr lang="es-MX" sz="1200" b="1" u="sng" dirty="0"/>
                        <a:t>Endocrinológico</a:t>
                      </a:r>
                    </a:p>
                    <a:p>
                      <a:endParaRPr lang="es-MX" sz="500" b="1" u="sng" dirty="0"/>
                    </a:p>
                    <a:p>
                      <a:r>
                        <a:rPr lang="es-MX" sz="1200" dirty="0"/>
                        <a:t>Diabetes mellitus</a:t>
                      </a:r>
                    </a:p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Hipotiroidismo</a:t>
                      </a:r>
                    </a:p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Testosterona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MX" sz="1200" dirty="0"/>
                        <a:t>25-40%</a:t>
                      </a:r>
                      <a:r>
                        <a:rPr lang="es-MX" sz="1200" b="1" baseline="30000" dirty="0"/>
                        <a:t>a</a:t>
                      </a:r>
                    </a:p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MX" sz="1200" dirty="0"/>
                        <a:t>55.5%</a:t>
                      </a:r>
                      <a:r>
                        <a:rPr lang="es-MX" sz="1200" b="1" baseline="30000" dirty="0"/>
                        <a:t>b</a:t>
                      </a:r>
                    </a:p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MX" sz="1200" dirty="0"/>
                        <a:t>ND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 err="1"/>
                        <a:t>Hiperfiltración</a:t>
                      </a:r>
                      <a:r>
                        <a:rPr lang="es-PE" sz="1200" dirty="0"/>
                        <a:t> glomerular, </a:t>
                      </a:r>
                      <a:r>
                        <a:rPr lang="es-PE" sz="1200" dirty="0" err="1"/>
                        <a:t>sobreactivación</a:t>
                      </a:r>
                      <a:r>
                        <a:rPr lang="es-PE" sz="1200" dirty="0"/>
                        <a:t> del SRAA, estrés oxidativo, disfunción inmunológica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Disminución del GC, disminución del SRAA, disminución de la perfusión renal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Estrés oxidativo, hipertensión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HbA1c &lt;6.5-8%, bloqueo de SRAA, análogos de receptores de GLP-1, iSGLT-2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Reemplazo hormonal</a:t>
                      </a:r>
                    </a:p>
                    <a:p>
                      <a:endParaRPr lang="es-PE" sz="1200" dirty="0"/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Falta de evidencia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sng" dirty="0"/>
                        <a:t>Cardiovascular</a:t>
                      </a:r>
                    </a:p>
                    <a:p>
                      <a:endParaRPr lang="es-MX" sz="500" b="1" u="sng" dirty="0"/>
                    </a:p>
                    <a:p>
                      <a:r>
                        <a:rPr lang="es-MX" sz="1200" dirty="0"/>
                        <a:t>Hipertensión arterial</a:t>
                      </a:r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Dislipidemia</a:t>
                      </a:r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Disfunción cardio-renal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PE" sz="1200" dirty="0"/>
                        <a:t>15-30%</a:t>
                      </a:r>
                      <a:r>
                        <a:rPr lang="es-MX" sz="1200" b="1" baseline="30000" dirty="0"/>
                        <a:t>a</a:t>
                      </a:r>
                      <a:endParaRPr lang="es-PE" sz="1200" b="1" dirty="0"/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53.9%</a:t>
                      </a:r>
                      <a:r>
                        <a:rPr lang="es-MX" sz="1200" b="1" baseline="30000" dirty="0"/>
                        <a:t>b</a:t>
                      </a:r>
                      <a:endParaRPr lang="es-PE" sz="1200" dirty="0"/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49-91%</a:t>
                      </a:r>
                      <a:r>
                        <a:rPr lang="es-MX" sz="1200" b="1" baseline="30000" dirty="0"/>
                        <a:t>a</a:t>
                      </a:r>
                      <a:endParaRPr lang="es-P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Remodelación de arteriola aferente </a:t>
                      </a:r>
                      <a:r>
                        <a:rPr lang="es-PE" sz="1200" dirty="0">
                          <a:sym typeface="Wingdings" panose="05000000000000000000" pitchFamily="2" charset="2"/>
                        </a:rPr>
                        <a:t> nefroesclerosis</a:t>
                      </a:r>
                    </a:p>
                    <a:p>
                      <a:endParaRPr lang="es-PE" sz="5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s-PE" sz="1200" dirty="0">
                          <a:sym typeface="Wingdings" panose="05000000000000000000" pitchFamily="2" charset="2"/>
                        </a:rPr>
                        <a:t>Acumulación lipídica  estrés oxidativo, daño mitocondrial</a:t>
                      </a:r>
                    </a:p>
                    <a:p>
                      <a:endParaRPr lang="es-PE" sz="5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s-PE" sz="1200" dirty="0">
                          <a:sym typeface="Wingdings" panose="05000000000000000000" pitchFamily="2" charset="2"/>
                        </a:rPr>
                        <a:t>Disminución del GC (isquemia renal), congestión venosa renal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Modificar estilos de vida, </a:t>
                      </a:r>
                      <a:r>
                        <a:rPr lang="es-PE" sz="1200" dirty="0" err="1"/>
                        <a:t>IECAs</a:t>
                      </a:r>
                      <a:r>
                        <a:rPr lang="es-PE" sz="1200" dirty="0"/>
                        <a:t>/</a:t>
                      </a:r>
                      <a:r>
                        <a:rPr lang="es-PE" sz="1200" dirty="0" err="1"/>
                        <a:t>ARAs</a:t>
                      </a:r>
                      <a:r>
                        <a:rPr lang="es-PE" sz="1200" dirty="0"/>
                        <a:t>, diuréticos, BCC, ARM, iSGLT-2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Modificar estilos de vida, estatinas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Manejo sintomáticos (diuréticos), betabloqueadores, </a:t>
                      </a:r>
                      <a:r>
                        <a:rPr lang="es-PE" sz="1200" dirty="0" err="1"/>
                        <a:t>IECAs</a:t>
                      </a:r>
                      <a:r>
                        <a:rPr lang="es-PE" sz="1200" dirty="0"/>
                        <a:t>/</a:t>
                      </a:r>
                      <a:r>
                        <a:rPr lang="es-PE" sz="1200" dirty="0" err="1"/>
                        <a:t>ARAs</a:t>
                      </a:r>
                      <a:r>
                        <a:rPr lang="es-PE" sz="1200" dirty="0"/>
                        <a:t>, ARM, ARNI, iSGLT-2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9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sng" dirty="0"/>
                        <a:t>Estilos de vida</a:t>
                      </a:r>
                    </a:p>
                    <a:p>
                      <a:endParaRPr lang="es-MX" sz="500" b="1" u="sng" dirty="0"/>
                    </a:p>
                    <a:p>
                      <a:r>
                        <a:rPr lang="es-MX" sz="1200" dirty="0"/>
                        <a:t>Obesidad</a:t>
                      </a:r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Dieta</a:t>
                      </a:r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Tabaquismo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PE" sz="1200" dirty="0"/>
                        <a:t>17%</a:t>
                      </a:r>
                      <a:r>
                        <a:rPr lang="es-MX" sz="1200" b="1" baseline="30000" dirty="0"/>
                        <a:t>a</a:t>
                      </a:r>
                      <a:endParaRPr lang="es-PE" sz="1200" b="1" dirty="0"/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ND</a:t>
                      </a:r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50%</a:t>
                      </a:r>
                      <a:r>
                        <a:rPr lang="es-MX" sz="1200" b="1" baseline="30000" dirty="0"/>
                        <a:t>b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Inflamación, estrés oxidativo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Uremia, carga ácida </a:t>
                      </a:r>
                      <a:r>
                        <a:rPr lang="es-PE" sz="1200" dirty="0" err="1"/>
                        <a:t>dietaria</a:t>
                      </a:r>
                      <a:r>
                        <a:rPr lang="es-PE" sz="1200" dirty="0"/>
                        <a:t>, enfermedades metabólicas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Estrés oxidativo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Baja de peso, bloqueo de SRAA, análogos del receptor GLP-1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Dieta PLADO, disminución de grasas saturadas y sodio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Abandono de tabaquismo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9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sng" dirty="0"/>
                        <a:t>Ambiental</a:t>
                      </a:r>
                    </a:p>
                    <a:p>
                      <a:endParaRPr lang="es-MX" sz="500" b="1" u="sng" dirty="0"/>
                    </a:p>
                    <a:p>
                      <a:r>
                        <a:rPr lang="es-MX" sz="1200" dirty="0" err="1"/>
                        <a:t>ERCu</a:t>
                      </a:r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APOL1</a:t>
                      </a:r>
                    </a:p>
                    <a:p>
                      <a:endParaRPr lang="es-MX" sz="500" dirty="0"/>
                    </a:p>
                    <a:p>
                      <a:r>
                        <a:rPr lang="es-MX" sz="1200" dirty="0"/>
                        <a:t>Nefropatía por hierbas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/>
                    </a:p>
                    <a:p>
                      <a:pPr algn="ctr"/>
                      <a:endParaRPr lang="es-MX" sz="500" dirty="0"/>
                    </a:p>
                    <a:p>
                      <a:pPr algn="ctr"/>
                      <a:r>
                        <a:rPr lang="es-PE" sz="1200" dirty="0"/>
                        <a:t>9-18%</a:t>
                      </a:r>
                      <a:r>
                        <a:rPr lang="es-MX" sz="1200" b="1" baseline="30000" dirty="0"/>
                        <a:t>b</a:t>
                      </a:r>
                      <a:endParaRPr lang="es-PE" sz="1200" dirty="0"/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20%</a:t>
                      </a:r>
                      <a:r>
                        <a:rPr lang="es-MX" sz="1200" b="1" baseline="30000" dirty="0"/>
                        <a:t>b</a:t>
                      </a:r>
                    </a:p>
                    <a:p>
                      <a:pPr algn="ctr"/>
                      <a:endParaRPr lang="es-PE" sz="500" dirty="0"/>
                    </a:p>
                    <a:p>
                      <a:pPr algn="ctr"/>
                      <a:r>
                        <a:rPr lang="es-PE" sz="1200" dirty="0"/>
                        <a:t>50%</a:t>
                      </a:r>
                      <a:r>
                        <a:rPr lang="es-MX" sz="1200" b="1" baseline="30000" dirty="0"/>
                        <a:t>b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Calor intenso, trabajos extenuantes continuos (injuria prerrenal)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Injuria citotóxica del podocito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Fibrosis intersticial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500" dirty="0"/>
                    </a:p>
                    <a:p>
                      <a:r>
                        <a:rPr lang="es-PE" sz="1200" dirty="0"/>
                        <a:t>Hidratación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Evitar infecciones prevenibles</a:t>
                      </a:r>
                    </a:p>
                    <a:p>
                      <a:endParaRPr lang="es-PE" sz="500" dirty="0"/>
                    </a:p>
                    <a:p>
                      <a:r>
                        <a:rPr lang="es-PE" sz="1200" dirty="0"/>
                        <a:t>Evitar exposición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6081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sz="1050" dirty="0"/>
                        <a:t>a: Prevalencia de ERC en dichos pacientes</a:t>
                      </a:r>
                    </a:p>
                    <a:p>
                      <a:r>
                        <a:rPr lang="es-MX" sz="1050" dirty="0"/>
                        <a:t>b: Prevalencia de dicho factor en ERC</a:t>
                      </a:r>
                      <a:endParaRPr lang="es-PE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668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47606" y="927324"/>
            <a:ext cx="1219932" cy="297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7606" y="2349402"/>
            <a:ext cx="1497518" cy="295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Lo R et al. </a:t>
            </a:r>
            <a:r>
              <a:rPr lang="en-US" sz="1200" dirty="0">
                <a:solidFill>
                  <a:schemeClr val="tx1"/>
                </a:solidFill>
              </a:rPr>
              <a:t>Management of traditional risk factors for the development and progression of chronic kidney disease. </a:t>
            </a:r>
            <a:r>
              <a:rPr lang="en-US" sz="1200" dirty="0" err="1">
                <a:solidFill>
                  <a:schemeClr val="tx1"/>
                </a:solidFill>
              </a:rPr>
              <a:t>Clin</a:t>
            </a:r>
            <a:r>
              <a:rPr lang="en-US" sz="1200" dirty="0">
                <a:solidFill>
                  <a:schemeClr val="tx1"/>
                </a:solidFill>
              </a:rPr>
              <a:t> Kidney J, 2023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Inhibidores del sglt-2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2286000"/>
            <a:ext cx="3578869" cy="402336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Disminución de filtración glomerular:</a:t>
            </a:r>
          </a:p>
          <a:p>
            <a:pPr lvl="1"/>
            <a:r>
              <a:rPr lang="es-ES" dirty="0"/>
              <a:t>Vasoconstricción </a:t>
            </a:r>
            <a:r>
              <a:rPr lang="es-ES" dirty="0" err="1"/>
              <a:t>arteriolar</a:t>
            </a:r>
            <a:r>
              <a:rPr lang="es-ES" dirty="0"/>
              <a:t> aferente</a:t>
            </a:r>
          </a:p>
          <a:p>
            <a:pPr lvl="1"/>
            <a:r>
              <a:rPr lang="es-ES" dirty="0"/>
              <a:t>Disminución de daño glomerular</a:t>
            </a:r>
          </a:p>
          <a:p>
            <a:pPr lvl="1"/>
            <a:r>
              <a:rPr lang="es-ES" dirty="0"/>
              <a:t>Vasodilatación eferente </a:t>
            </a:r>
            <a:r>
              <a:rPr lang="es-ES" dirty="0">
                <a:sym typeface="Wingdings" panose="05000000000000000000" pitchFamily="2" charset="2"/>
              </a:rPr>
              <a:t> disminución de actividad del SRAA</a:t>
            </a:r>
          </a:p>
          <a:p>
            <a:pPr lvl="1"/>
            <a:endParaRPr lang="es-ES" dirty="0">
              <a:sym typeface="Wingdings" panose="05000000000000000000" pitchFamily="2" charset="2"/>
            </a:endParaRPr>
          </a:p>
          <a:p>
            <a:pPr lvl="0">
              <a:buClr>
                <a:srgbClr val="58B6C0"/>
              </a:buClr>
            </a:pPr>
            <a:r>
              <a:rPr lang="es-ES" dirty="0">
                <a:solidFill>
                  <a:prstClr val="black"/>
                </a:solidFill>
              </a:rPr>
              <a:t>Efecto </a:t>
            </a:r>
            <a:r>
              <a:rPr lang="es-ES" dirty="0" err="1">
                <a:solidFill>
                  <a:prstClr val="black"/>
                </a:solidFill>
              </a:rPr>
              <a:t>cardioprotector</a:t>
            </a:r>
            <a:r>
              <a:rPr lang="es-ES" dirty="0">
                <a:solidFill>
                  <a:prstClr val="black"/>
                </a:solidFill>
              </a:rPr>
              <a:t> y </a:t>
            </a:r>
            <a:r>
              <a:rPr lang="es-ES" dirty="0" err="1">
                <a:solidFill>
                  <a:prstClr val="black"/>
                </a:solidFill>
              </a:rPr>
              <a:t>nefroprotector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NH Kim et al. </a:t>
            </a:r>
            <a:r>
              <a:rPr lang="en-US" sz="1200" dirty="0" err="1">
                <a:solidFill>
                  <a:schemeClr val="tx1"/>
                </a:solidFill>
              </a:rPr>
              <a:t>Renoprotective</a:t>
            </a:r>
            <a:r>
              <a:rPr lang="en-US" sz="1200" dirty="0">
                <a:solidFill>
                  <a:schemeClr val="tx1"/>
                </a:solidFill>
              </a:rPr>
              <a:t> Mechanism of Sodium-Glucose Cotransporter 2 Inhibitors: Focusing on Renal Hemodynamics. Diabetes </a:t>
            </a:r>
            <a:r>
              <a:rPr lang="en-US" sz="1200" dirty="0" err="1">
                <a:solidFill>
                  <a:schemeClr val="tx1"/>
                </a:solidFill>
              </a:rPr>
              <a:t>Metab</a:t>
            </a:r>
            <a:r>
              <a:rPr lang="en-US" sz="1200" dirty="0">
                <a:solidFill>
                  <a:schemeClr val="tx1"/>
                </a:solidFill>
              </a:rPr>
              <a:t> J, 2022.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020" y="1966837"/>
            <a:ext cx="6095108" cy="40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95431"/>
              </p:ext>
            </p:extLst>
          </p:nvPr>
        </p:nvGraphicFramePr>
        <p:xfrm>
          <a:off x="650921" y="757367"/>
          <a:ext cx="8477580" cy="45415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95516">
                  <a:extLst>
                    <a:ext uri="{9D8B030D-6E8A-4147-A177-3AD203B41FA5}">
                      <a16:colId xmlns:a16="http://schemas.microsoft.com/office/drawing/2014/main" val="831132165"/>
                    </a:ext>
                  </a:extLst>
                </a:gridCol>
                <a:gridCol w="1695516">
                  <a:extLst>
                    <a:ext uri="{9D8B030D-6E8A-4147-A177-3AD203B41FA5}">
                      <a16:colId xmlns:a16="http://schemas.microsoft.com/office/drawing/2014/main" val="601981621"/>
                    </a:ext>
                  </a:extLst>
                </a:gridCol>
                <a:gridCol w="1695516">
                  <a:extLst>
                    <a:ext uri="{9D8B030D-6E8A-4147-A177-3AD203B41FA5}">
                      <a16:colId xmlns:a16="http://schemas.microsoft.com/office/drawing/2014/main" val="4116053372"/>
                    </a:ext>
                  </a:extLst>
                </a:gridCol>
                <a:gridCol w="1695516">
                  <a:extLst>
                    <a:ext uri="{9D8B030D-6E8A-4147-A177-3AD203B41FA5}">
                      <a16:colId xmlns:a16="http://schemas.microsoft.com/office/drawing/2014/main" val="1290324387"/>
                    </a:ext>
                  </a:extLst>
                </a:gridCol>
                <a:gridCol w="1695516">
                  <a:extLst>
                    <a:ext uri="{9D8B030D-6E8A-4147-A177-3AD203B41FA5}">
                      <a16:colId xmlns:a16="http://schemas.microsoft.com/office/drawing/2014/main" val="2494287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Dapaglifozina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Empaglifozina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Cana</a:t>
                      </a:r>
                      <a:r>
                        <a:rPr lang="es-ES" sz="1600" baseline="0" dirty="0" err="1"/>
                        <a:t>glifozina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Ertuglifozina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19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Absorción (</a:t>
                      </a:r>
                      <a:r>
                        <a:rPr lang="es-ES" sz="1600" b="1" dirty="0" err="1"/>
                        <a:t>Tmax</a:t>
                      </a:r>
                      <a:r>
                        <a:rPr lang="es-ES" sz="16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1.5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1-2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 hora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92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Biodisponibilidad (oral)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22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Fracción unida a proteínas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71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Volumen</a:t>
                      </a:r>
                      <a:r>
                        <a:rPr lang="es-ES" sz="1600" b="1" baseline="0" dirty="0"/>
                        <a:t> de distribución (L)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551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T</a:t>
                      </a:r>
                      <a:r>
                        <a:rPr lang="es-ES" sz="1600" b="1" baseline="0" dirty="0"/>
                        <a:t> ½ 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12.9</a:t>
                      </a:r>
                      <a:r>
                        <a:rPr lang="es-ES" sz="1600" baseline="0" dirty="0"/>
                        <a:t> horas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12.4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13.1 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17 horas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72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Metabolismo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Hepático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Hepático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Hepático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Hepático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3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Eliminación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Renal (75%)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Renal (54%)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Fecal</a:t>
                      </a:r>
                      <a:r>
                        <a:rPr lang="es-ES" sz="1600" baseline="0" dirty="0"/>
                        <a:t> (52%)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Renal</a:t>
                      </a:r>
                      <a:r>
                        <a:rPr lang="es-ES" sz="1600" baseline="0" dirty="0"/>
                        <a:t> (50%)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8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Selectividad a SLGT-2 vs SGLT-1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26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Dosis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5-10mg/</a:t>
                      </a:r>
                      <a:r>
                        <a:rPr lang="es-ES" sz="1600" dirty="0" err="1"/>
                        <a:t>dia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10-25mg/</a:t>
                      </a:r>
                      <a:r>
                        <a:rPr lang="es-ES" sz="1600" dirty="0" err="1"/>
                        <a:t>dia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100-300mg/</a:t>
                      </a:r>
                      <a:r>
                        <a:rPr lang="es-ES" sz="1600" dirty="0" err="1"/>
                        <a:t>dia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5-15mg/</a:t>
                      </a:r>
                      <a:r>
                        <a:rPr lang="es-ES" sz="1600" dirty="0" err="1"/>
                        <a:t>dia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45855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Williams DM et al. Sodium-Glucose Co-Transporter 2 (SGLT2) Inhibitors: Are They All the Same? A Narrative Review of Cardiovascular Outcome Trials. Diabetes Therapy, 2020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438468" y="647209"/>
            <a:ext cx="2123268" cy="774915"/>
          </a:xfrm>
          <a:prstGeom prst="roundRect">
            <a:avLst/>
          </a:prstGeom>
          <a:solidFill>
            <a:srgbClr val="2683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Indicado en </a:t>
            </a:r>
            <a:r>
              <a:rPr lang="es-ES" dirty="0" err="1"/>
              <a:t>TFGe</a:t>
            </a:r>
            <a:r>
              <a:rPr lang="es-ES" dirty="0"/>
              <a:t> ≥20ml/min/1.73m</a:t>
            </a:r>
            <a:r>
              <a:rPr lang="es-ES" baseline="30000" dirty="0"/>
              <a:t>2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438468" y="1596153"/>
            <a:ext cx="2123268" cy="1211451"/>
          </a:xfrm>
          <a:prstGeom prst="roundRect">
            <a:avLst/>
          </a:prstGeom>
          <a:solidFill>
            <a:srgbClr val="2683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Recomendado en casos de ACR ≥200 y/o falla cardiaca preexistente</a:t>
            </a:r>
            <a:endParaRPr lang="es-ES" baseline="300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9438468" y="2981633"/>
            <a:ext cx="2123268" cy="244277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Eventos adversos asociados: infecciones urogenitales, depleción de volumen, </a:t>
            </a:r>
            <a:r>
              <a:rPr lang="es-ES" dirty="0" err="1"/>
              <a:t>cetoacidosis</a:t>
            </a:r>
            <a:r>
              <a:rPr lang="es-ES" dirty="0"/>
              <a:t>, falla renal aguda </a:t>
            </a:r>
            <a:endParaRPr lang="es-ES" baseline="30000" dirty="0"/>
          </a:p>
        </p:txBody>
      </p:sp>
    </p:spTree>
    <p:extLst>
      <p:ext uri="{BB962C8B-B14F-4D97-AF65-F5344CB8AC3E}">
        <p14:creationId xmlns:p14="http://schemas.microsoft.com/office/powerpoint/2010/main" val="406121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1BB0CD-4D64-4752-A260-1A9AF934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9" y="119860"/>
            <a:ext cx="5076960" cy="59885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Impact</a:t>
            </a:r>
            <a:r>
              <a:rPr lang="es-ES" sz="1200" dirty="0">
                <a:solidFill>
                  <a:schemeClr val="tx1"/>
                </a:solidFill>
              </a:rPr>
              <a:t> of diabetes </a:t>
            </a:r>
            <a:r>
              <a:rPr lang="es-ES" sz="1200" dirty="0" err="1">
                <a:solidFill>
                  <a:schemeClr val="tx1"/>
                </a:solidFill>
              </a:rPr>
              <a:t>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effects</a:t>
            </a:r>
            <a:r>
              <a:rPr lang="es-ES" sz="1200" dirty="0">
                <a:solidFill>
                  <a:schemeClr val="tx1"/>
                </a:solidFill>
              </a:rPr>
              <a:t> of </a:t>
            </a:r>
            <a:r>
              <a:rPr lang="es-ES" sz="1200" dirty="0" err="1">
                <a:solidFill>
                  <a:schemeClr val="tx1"/>
                </a:solidFill>
              </a:rPr>
              <a:t>sodium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glucose</a:t>
            </a:r>
            <a:r>
              <a:rPr lang="es-ES" sz="1200" dirty="0">
                <a:solidFill>
                  <a:schemeClr val="tx1"/>
                </a:solidFill>
              </a:rPr>
              <a:t> co-transporter-2 </a:t>
            </a:r>
            <a:r>
              <a:rPr lang="es-ES" sz="1200" dirty="0" err="1">
                <a:solidFill>
                  <a:schemeClr val="tx1"/>
                </a:solidFill>
              </a:rPr>
              <a:t>inhibitors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outcomes</a:t>
            </a:r>
            <a:r>
              <a:rPr lang="es-ES" sz="1200" dirty="0">
                <a:solidFill>
                  <a:schemeClr val="tx1"/>
                </a:solidFill>
              </a:rPr>
              <a:t>: </a:t>
            </a:r>
            <a:r>
              <a:rPr lang="es-ES" sz="1200" dirty="0" err="1">
                <a:solidFill>
                  <a:schemeClr val="tx1"/>
                </a:solidFill>
              </a:rPr>
              <a:t>collaborative</a:t>
            </a:r>
            <a:r>
              <a:rPr lang="es-ES" sz="1200" dirty="0">
                <a:solidFill>
                  <a:schemeClr val="tx1"/>
                </a:solidFill>
              </a:rPr>
              <a:t> meta-</a:t>
            </a:r>
            <a:r>
              <a:rPr lang="es-ES" sz="1200" dirty="0" err="1">
                <a:solidFill>
                  <a:schemeClr val="tx1"/>
                </a:solidFill>
              </a:rPr>
              <a:t>analysis</a:t>
            </a:r>
            <a:r>
              <a:rPr lang="es-ES" sz="1200" dirty="0">
                <a:solidFill>
                  <a:schemeClr val="tx1"/>
                </a:solidFill>
              </a:rPr>
              <a:t> of </a:t>
            </a:r>
            <a:r>
              <a:rPr lang="es-ES" sz="1200" dirty="0" err="1">
                <a:solidFill>
                  <a:schemeClr val="tx1"/>
                </a:solidFill>
              </a:rPr>
              <a:t>large</a:t>
            </a:r>
            <a:r>
              <a:rPr lang="es-ES" sz="1200" dirty="0">
                <a:solidFill>
                  <a:schemeClr val="tx1"/>
                </a:solidFill>
              </a:rPr>
              <a:t> placebo-</a:t>
            </a:r>
            <a:r>
              <a:rPr lang="es-ES" sz="1200" dirty="0" err="1">
                <a:solidFill>
                  <a:schemeClr val="tx1"/>
                </a:solidFill>
              </a:rPr>
              <a:t>controlled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trials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Lancet</a:t>
            </a:r>
            <a:r>
              <a:rPr lang="es-ES" sz="1200" dirty="0">
                <a:solidFill>
                  <a:schemeClr val="tx1"/>
                </a:solidFill>
              </a:rPr>
              <a:t>.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66807" y="119860"/>
            <a:ext cx="1658318" cy="2675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45209" y="1078172"/>
            <a:ext cx="541150" cy="239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45208" y="4045058"/>
            <a:ext cx="680635" cy="232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4943959" y="4045058"/>
            <a:ext cx="247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018868" y="5623302"/>
            <a:ext cx="247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6276576" y="941924"/>
            <a:ext cx="4364301" cy="158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Efecto beneficioso en el riesgo de progresión de ERC, tanto en pacientes con diabetes mellitus como sin dicha enfermedad</a:t>
            </a:r>
          </a:p>
        </p:txBody>
      </p:sp>
    </p:spTree>
    <p:extLst>
      <p:ext uri="{BB962C8B-B14F-4D97-AF65-F5344CB8AC3E}">
        <p14:creationId xmlns:p14="http://schemas.microsoft.com/office/powerpoint/2010/main" val="208603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oup.silverchair-cdn.com/oup/backfile/Content_public/Journal/eurheartj/44/Supplement_2/10.1093_eurheartj_ehad655.2819/3/ehad655_31041320230228135526_1.jpeg?Expires=1745621554&amp;Signature=ddj9B6ROFmyoJLXauPHY31BW2JiSxSN-gbZWYJahtscil7~Mm~DvAmJTTOIdkkVyfETWtyunvJmZTZbfMdbSL0pX1tOnw1geYwOpCLVnqMLsw~Ve-d7o6jkCJItRwby3ucuUGRbxdqhOyPStmp1I5~gwCxeN9T4Uf0hSxb9QwzcMZtljBx7fYigKB8M~7zjJ-uAe4iUSqBuLrIobYYQ-OW13Il0VNQu0pSG8wGMk1MI6eDylt0VCLVBLPew17KEX-iqNVaSFFqmmgFabI59pwH5eSZriZ4YL0rIuyG7sGzK-uLnjOpSyGtFekl77otas7EtKGIOWNQimpjxREc5fVA__&amp;Key-Pair-Id=APKAIE5G5CRDK6RD3P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8" y="467056"/>
            <a:ext cx="11482287" cy="52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Kani</a:t>
            </a:r>
            <a:r>
              <a:rPr lang="en-US" sz="1200" dirty="0">
                <a:solidFill>
                  <a:schemeClr val="tx1"/>
                </a:solidFill>
              </a:rPr>
              <a:t> R et al. Comparison of sodium-glucose cotransporter-2 (SGLT2) inhibitors to reduce cardiovascular and renal outcomes: a network meta-analysis of randomized controlled trials. </a:t>
            </a:r>
            <a:r>
              <a:rPr lang="en-US" sz="1200" dirty="0" err="1">
                <a:solidFill>
                  <a:schemeClr val="tx1"/>
                </a:solidFill>
              </a:rPr>
              <a:t>Eur</a:t>
            </a:r>
            <a:r>
              <a:rPr lang="en-US" sz="1200" dirty="0">
                <a:solidFill>
                  <a:schemeClr val="tx1"/>
                </a:solidFill>
              </a:rPr>
              <a:t> Heart J, 2023.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92312" y="467056"/>
            <a:ext cx="5061488" cy="1206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99358" y="467056"/>
            <a:ext cx="933496" cy="369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3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s://ada.silverchair-cdn.com/ada/content_public/journal/diabetes/73/supplement_1/10.2337_db24-912-p/3/g2162_1.jpeg?Expires=1745691531&amp;Signature=y32xMy4g~~4qg4~hkEAJHYNq6IUXDaSdU8PPtfYXQkZYRxmZQOcrrNxILrMm~hQxaFGd7sdp9PCNuQUsMCj6anyluU7yZ-sCMzvzsvAWee6YO5K6Mw2H4z4tsoX2NiqoXk22E~xRxJ2jqkOLMdoXmVOCL9t0KM24hylEkzOHATvM6KDBLwewr9lBC8eGz4y32gdlq9X6OKu8kiDJkx4jOEaGNcZAqglERWqpySvs96QS45NI-rWKe49rzN39dbJMQ36fxLbydQ0P4CwfvJJXcwUnmE25XbRP4-l8O9CAXbtV4MOMys5fFYVhFvqzjvuHOgLgPIXGn-kxk5cdJEDzhA__&amp;Key-Pair-Id=APKAIE5G5CRDK6RD3P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4" y="369311"/>
            <a:ext cx="10361959" cy="58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21396" y="1837716"/>
            <a:ext cx="10318694" cy="303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231756" y="1146875"/>
            <a:ext cx="511444" cy="2479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60775" y="2140880"/>
            <a:ext cx="1050037" cy="37685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31756" y="2165932"/>
            <a:ext cx="2634712" cy="351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077251" y="4259866"/>
            <a:ext cx="2876775" cy="351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202980" y="4259866"/>
            <a:ext cx="2837111" cy="351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8202979" y="2160780"/>
            <a:ext cx="2837111" cy="351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21396" y="4264249"/>
            <a:ext cx="4145072" cy="351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Edmonston</a:t>
            </a:r>
            <a:r>
              <a:rPr lang="en-US" sz="1200" dirty="0">
                <a:solidFill>
                  <a:schemeClr val="tx1"/>
                </a:solidFill>
              </a:rPr>
              <a:t> D et al. Kidney and Cardiovascular Effectiveness of SGLT2 Inhibitors Compared with GLP-1 Receptor Agonists in Patients with Type 2 Diabetes. Diabetes 2024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3184" y="369311"/>
            <a:ext cx="10361959" cy="515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Comparación de iSGLT-2 y agonistas del GLP1R en eventos cardiovasculares y renales</a:t>
            </a:r>
          </a:p>
        </p:txBody>
      </p:sp>
    </p:spTree>
    <p:extLst>
      <p:ext uri="{BB962C8B-B14F-4D97-AF65-F5344CB8AC3E}">
        <p14:creationId xmlns:p14="http://schemas.microsoft.com/office/powerpoint/2010/main" val="853615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Bloqueadores del sistema renina-angiotensina-aldosterona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972" y="2143384"/>
            <a:ext cx="7474384" cy="40559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Loutradis</a:t>
            </a:r>
            <a:r>
              <a:rPr lang="en-US" sz="1200" dirty="0">
                <a:solidFill>
                  <a:schemeClr val="tx1"/>
                </a:solidFill>
              </a:rPr>
              <a:t> C et al. Renin-angiotensin system blockade in patients with chronic kidney disease: benefits, problems in everyday clinical use, and open questions for advanced renal dysfunction. J Hum </a:t>
            </a:r>
            <a:r>
              <a:rPr lang="en-US" sz="1200" dirty="0" err="1">
                <a:solidFill>
                  <a:schemeClr val="tx1"/>
                </a:solidFill>
              </a:rPr>
              <a:t>Hypertens</a:t>
            </a:r>
            <a:r>
              <a:rPr lang="en-US" sz="1200" dirty="0">
                <a:solidFill>
                  <a:schemeClr val="tx1"/>
                </a:solidFill>
              </a:rPr>
              <a:t>, 2021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1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9" y="263469"/>
            <a:ext cx="7849292" cy="562588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Koppe</a:t>
            </a:r>
            <a:r>
              <a:rPr lang="en-US" sz="1200" dirty="0">
                <a:solidFill>
                  <a:schemeClr val="tx1"/>
                </a:solidFill>
              </a:rPr>
              <a:t> L et al. The Role for Protein Restriction in Addition to Renin-Angiotensin-Aldosterone System Inhibitors in the Management of CKD. Am J Kidney Dis, 2018.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220251" y="647456"/>
            <a:ext cx="3409865" cy="221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Inhibición del SRAA: regulación de niveles de presión arterial y característica </a:t>
            </a:r>
            <a:r>
              <a:rPr lang="es-ES" sz="2400" dirty="0" err="1"/>
              <a:t>antiproteinúrica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96175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Recomendaciones en bloqueo de </a:t>
            </a:r>
            <a:r>
              <a:rPr lang="es-ES" b="1" dirty="0" err="1"/>
              <a:t>sraa</a:t>
            </a:r>
            <a:r>
              <a:rPr lang="es-ES" b="1" dirty="0"/>
              <a:t> en </a:t>
            </a:r>
            <a:r>
              <a:rPr lang="es-ES" b="1" dirty="0" err="1"/>
              <a:t>erc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51963"/>
              </p:ext>
            </p:extLst>
          </p:nvPr>
        </p:nvGraphicFramePr>
        <p:xfrm>
          <a:off x="884452" y="2022838"/>
          <a:ext cx="10491303" cy="422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Stevens PE et al. KDIGO 2024 </a:t>
            </a:r>
            <a:r>
              <a:rPr lang="es-ES" sz="1200" dirty="0" err="1">
                <a:solidFill>
                  <a:schemeClr val="tx1"/>
                </a:solidFill>
              </a:rPr>
              <a:t>Clinical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Practice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Guideline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for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Evaluation</a:t>
            </a:r>
            <a:r>
              <a:rPr lang="es-ES" sz="1200" dirty="0">
                <a:solidFill>
                  <a:schemeClr val="tx1"/>
                </a:solidFill>
              </a:rPr>
              <a:t> and Management of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Int</a:t>
            </a:r>
            <a:r>
              <a:rPr lang="es-ES" sz="1200" dirty="0">
                <a:solidFill>
                  <a:schemeClr val="tx1"/>
                </a:solidFill>
              </a:rPr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426719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482" y="348711"/>
            <a:ext cx="8197364" cy="563051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Koppe</a:t>
            </a:r>
            <a:r>
              <a:rPr lang="en-US" sz="1200" dirty="0">
                <a:solidFill>
                  <a:schemeClr val="tx1"/>
                </a:solidFill>
              </a:rPr>
              <a:t> L et al. The Role for Protein Restriction in Addition to Renin-Angiotensin-Aldosterone System Inhibitors in the Management of CKD. Am J Kidney Dis, 2018.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85482" y="743919"/>
            <a:ext cx="3406450" cy="201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943835" y="1268279"/>
            <a:ext cx="851812" cy="188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517928" y="1885627"/>
            <a:ext cx="1820159" cy="222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579921" y="2549387"/>
            <a:ext cx="828270" cy="19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6994057" y="2853813"/>
            <a:ext cx="1468018" cy="235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785482" y="3015002"/>
            <a:ext cx="4018008" cy="2517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587295" y="3680595"/>
            <a:ext cx="848086" cy="2517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597991" y="4945523"/>
            <a:ext cx="848086" cy="2517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1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797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461229"/>
            <a:ext cx="10562683" cy="566060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38187" y="2774197"/>
            <a:ext cx="3213881" cy="1968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Agarwal</a:t>
            </a:r>
            <a:r>
              <a:rPr lang="es-ES" sz="1200" dirty="0">
                <a:solidFill>
                  <a:schemeClr val="tx1"/>
                </a:solidFill>
              </a:rPr>
              <a:t> R et al. Cardiovascular and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outcomes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with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finerenone</a:t>
            </a:r>
            <a:r>
              <a:rPr lang="es-ES" sz="1200" dirty="0">
                <a:solidFill>
                  <a:schemeClr val="tx1"/>
                </a:solidFill>
              </a:rPr>
              <a:t> in </a:t>
            </a:r>
            <a:r>
              <a:rPr lang="es-ES" sz="1200" dirty="0" err="1">
                <a:solidFill>
                  <a:schemeClr val="tx1"/>
                </a:solidFill>
              </a:rPr>
              <a:t>patients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with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type</a:t>
            </a:r>
            <a:r>
              <a:rPr lang="es-ES" sz="1200" dirty="0">
                <a:solidFill>
                  <a:schemeClr val="tx1"/>
                </a:solidFill>
              </a:rPr>
              <a:t> 2 diabetes and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: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FIDELITY </a:t>
            </a:r>
            <a:r>
              <a:rPr lang="es-ES" sz="1200" dirty="0" err="1">
                <a:solidFill>
                  <a:schemeClr val="tx1"/>
                </a:solidFill>
              </a:rPr>
              <a:t>pooled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analysis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Eur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Heart</a:t>
            </a:r>
            <a:r>
              <a:rPr lang="es-ES" sz="1200" dirty="0">
                <a:solidFill>
                  <a:schemeClr val="tx1"/>
                </a:solidFill>
              </a:rPr>
              <a:t> J., 2022</a:t>
            </a:r>
          </a:p>
        </p:txBody>
      </p:sp>
    </p:spTree>
    <p:extLst>
      <p:ext uri="{BB962C8B-B14F-4D97-AF65-F5344CB8AC3E}">
        <p14:creationId xmlns:p14="http://schemas.microsoft.com/office/powerpoint/2010/main" val="3409506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Otros aspectos terapéuticos a considerar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032577"/>
              </p:ext>
            </p:extLst>
          </p:nvPr>
        </p:nvGraphicFramePr>
        <p:xfrm>
          <a:off x="1286360" y="2084832"/>
          <a:ext cx="9333854" cy="392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Stevens PE et al. KDIGO 2024 </a:t>
            </a:r>
            <a:r>
              <a:rPr lang="es-ES" sz="1200" dirty="0" err="1">
                <a:solidFill>
                  <a:schemeClr val="tx1"/>
                </a:solidFill>
              </a:rPr>
              <a:t>Clinical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Practice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Guideline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for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the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Evaluation</a:t>
            </a:r>
            <a:r>
              <a:rPr lang="es-ES" sz="1200" dirty="0">
                <a:solidFill>
                  <a:schemeClr val="tx1"/>
                </a:solidFill>
              </a:rPr>
              <a:t> and Management of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Int</a:t>
            </a:r>
            <a:r>
              <a:rPr lang="es-ES" sz="1200" dirty="0">
                <a:solidFill>
                  <a:schemeClr val="tx1"/>
                </a:solidFill>
              </a:rPr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291118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87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Copur</a:t>
            </a:r>
            <a:r>
              <a:rPr lang="es-ES" sz="1200" dirty="0">
                <a:solidFill>
                  <a:schemeClr val="tx1"/>
                </a:solidFill>
              </a:rPr>
              <a:t> S et al. </a:t>
            </a:r>
            <a:r>
              <a:rPr lang="en-US" sz="1200" dirty="0">
                <a:solidFill>
                  <a:schemeClr val="tx1"/>
                </a:solidFill>
              </a:rPr>
              <a:t>Novel strategies in nephrology: what to expect from the future?. </a:t>
            </a:r>
            <a:r>
              <a:rPr lang="en-US" sz="1200" dirty="0" err="1">
                <a:solidFill>
                  <a:schemeClr val="tx1"/>
                </a:solidFill>
              </a:rPr>
              <a:t>Clin</a:t>
            </a:r>
            <a:r>
              <a:rPr lang="en-US" sz="1200" dirty="0">
                <a:solidFill>
                  <a:schemeClr val="tx1"/>
                </a:solidFill>
              </a:rPr>
              <a:t> Kidney J, 2022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68" y="845941"/>
            <a:ext cx="8416415" cy="4414449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26706" y="798769"/>
            <a:ext cx="2402474" cy="226989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Terapia farmacológica propuesta como posibles preventivos de la progresión de ERC</a:t>
            </a:r>
          </a:p>
        </p:txBody>
      </p:sp>
    </p:spTree>
    <p:extLst>
      <p:ext uri="{BB962C8B-B14F-4D97-AF65-F5344CB8AC3E}">
        <p14:creationId xmlns:p14="http://schemas.microsoft.com/office/powerpoint/2010/main" val="249502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4400279" cy="2219977"/>
          </a:xfrm>
        </p:spPr>
        <p:txBody>
          <a:bodyPr/>
          <a:lstStyle/>
          <a:p>
            <a:r>
              <a:rPr lang="es-ES" b="1" dirty="0"/>
              <a:t>Intervenciones potencialmente beneficiosas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685259" y="585215"/>
            <a:ext cx="2402474" cy="22698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Terapias </a:t>
            </a:r>
            <a:r>
              <a:rPr lang="es-ES" sz="2400" dirty="0" err="1"/>
              <a:t>semi</a:t>
            </a:r>
            <a:r>
              <a:rPr lang="es-ES" sz="2400" dirty="0"/>
              <a:t>-invasivas / invasivas para el manejo de ERC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30" y="285505"/>
            <a:ext cx="7661131" cy="572783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Copur</a:t>
            </a:r>
            <a:r>
              <a:rPr lang="es-ES" sz="1200" dirty="0">
                <a:solidFill>
                  <a:schemeClr val="tx1"/>
                </a:solidFill>
              </a:rPr>
              <a:t> S et al. </a:t>
            </a:r>
            <a:r>
              <a:rPr lang="en-US" sz="1200" dirty="0">
                <a:solidFill>
                  <a:schemeClr val="tx1"/>
                </a:solidFill>
              </a:rPr>
              <a:t>Novel strategies in nephrology: what to expect from the future?. </a:t>
            </a:r>
            <a:r>
              <a:rPr lang="en-US" sz="1200" dirty="0" err="1">
                <a:solidFill>
                  <a:schemeClr val="tx1"/>
                </a:solidFill>
              </a:rPr>
              <a:t>Clin</a:t>
            </a:r>
            <a:r>
              <a:rPr lang="en-US" sz="1200" dirty="0">
                <a:solidFill>
                  <a:schemeClr val="tx1"/>
                </a:solidFill>
              </a:rPr>
              <a:t> Kidney J, 2022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79349" y="3332136"/>
            <a:ext cx="2324746" cy="433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63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Temas a trabajar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Situación actual de la enfermedad renal crónica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Factores de riesgo asociados a progresión de ERC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Tratamientos descritos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Futuras opciones terapéuticas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dirty="0">
                <a:solidFill>
                  <a:srgbClr val="FF0000"/>
                </a:solidFill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581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642024"/>
              </p:ext>
            </p:extLst>
          </p:nvPr>
        </p:nvGraphicFramePr>
        <p:xfrm>
          <a:off x="1154291" y="2084832"/>
          <a:ext cx="9787513" cy="364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890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966" y="4960138"/>
            <a:ext cx="7197634" cy="1463040"/>
          </a:xfrm>
        </p:spPr>
        <p:txBody>
          <a:bodyPr/>
          <a:lstStyle/>
          <a:p>
            <a:r>
              <a:rPr lang="es-ES" b="1" dirty="0"/>
              <a:t>MUCHAS GRACIAS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14257"/>
          <a:stretch>
            <a:fillRect/>
          </a:stretch>
        </p:blipFill>
        <p:spPr>
          <a:solidFill>
            <a:schemeClr val="bg2">
              <a:lumMod val="75000"/>
            </a:schemeClr>
          </a:solidFill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Contacto:</a:t>
            </a:r>
          </a:p>
          <a:p>
            <a:r>
              <a:rPr lang="es-ES" dirty="0">
                <a:hlinkClick r:id="rId3"/>
              </a:rPr>
              <a:t>jdpodesta@gmail.com</a:t>
            </a:r>
            <a:endParaRPr lang="es-ES" dirty="0"/>
          </a:p>
          <a:p>
            <a:r>
              <a:rPr lang="es-ES" dirty="0">
                <a:hlinkClick r:id="rId4"/>
              </a:rPr>
              <a:t>juan.podesta.c@upch.pe</a:t>
            </a:r>
            <a:endParaRPr lang="es-ES" dirty="0"/>
          </a:p>
          <a:p>
            <a:r>
              <a:rPr lang="es-ES" dirty="0">
                <a:hlinkClick r:id="rId5"/>
              </a:rPr>
              <a:t>jpodestac@usmp.pe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49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B231D-573A-4DB7-2D0C-40F62D6B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ERC: Epidemiología</a:t>
            </a:r>
            <a:endParaRPr lang="es-PE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33835"/>
              </p:ext>
            </p:extLst>
          </p:nvPr>
        </p:nvGraphicFramePr>
        <p:xfrm>
          <a:off x="1235869" y="2084832"/>
          <a:ext cx="9720262" cy="359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Kovesdy</a:t>
            </a:r>
            <a:r>
              <a:rPr lang="es-ES" sz="1200" dirty="0">
                <a:solidFill>
                  <a:schemeClr val="tx1"/>
                </a:solidFill>
              </a:rPr>
              <a:t> CP. </a:t>
            </a:r>
            <a:r>
              <a:rPr lang="es-ES" sz="1200" dirty="0" err="1">
                <a:solidFill>
                  <a:schemeClr val="tx1"/>
                </a:solidFill>
              </a:rPr>
              <a:t>Epidemiology</a:t>
            </a:r>
            <a:r>
              <a:rPr lang="es-ES" sz="1200" dirty="0">
                <a:solidFill>
                  <a:schemeClr val="tx1"/>
                </a:solidFill>
              </a:rPr>
              <a:t> of </a:t>
            </a:r>
            <a:r>
              <a:rPr lang="es-ES" sz="1200" dirty="0" err="1">
                <a:solidFill>
                  <a:schemeClr val="tx1"/>
                </a:solidFill>
              </a:rPr>
              <a:t>chronic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kidney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disease</a:t>
            </a:r>
            <a:r>
              <a:rPr lang="es-ES" sz="1200" dirty="0">
                <a:solidFill>
                  <a:schemeClr val="tx1"/>
                </a:solidFill>
              </a:rPr>
              <a:t>: </a:t>
            </a:r>
            <a:r>
              <a:rPr lang="es-ES" sz="1200" dirty="0" err="1">
                <a:solidFill>
                  <a:schemeClr val="tx1"/>
                </a:solidFill>
              </a:rPr>
              <a:t>an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update</a:t>
            </a:r>
            <a:r>
              <a:rPr lang="es-ES" sz="1200" dirty="0">
                <a:solidFill>
                  <a:schemeClr val="tx1"/>
                </a:solidFill>
              </a:rPr>
              <a:t>. 2022</a:t>
            </a:r>
          </a:p>
        </p:txBody>
      </p:sp>
    </p:spTree>
    <p:extLst>
      <p:ext uri="{BB962C8B-B14F-4D97-AF65-F5344CB8AC3E}">
        <p14:creationId xmlns:p14="http://schemas.microsoft.com/office/powerpoint/2010/main" val="367620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291"/>
          <a:stretch/>
        </p:blipFill>
        <p:spPr>
          <a:xfrm>
            <a:off x="0" y="781159"/>
            <a:ext cx="12140112" cy="48339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Xie</a:t>
            </a:r>
            <a:r>
              <a:rPr lang="en-US" sz="1200" dirty="0">
                <a:solidFill>
                  <a:schemeClr val="tx1"/>
                </a:solidFill>
              </a:rPr>
              <a:t> Y et al. Analysis of the Global Burden of Disease study highlights the global, regional, and national trends of chronic kidney disease epidemiology from 1990 to 2016. Kidney </a:t>
            </a:r>
            <a:r>
              <a:rPr lang="en-US" sz="1200" dirty="0" err="1">
                <a:solidFill>
                  <a:schemeClr val="tx1"/>
                </a:solidFill>
              </a:rPr>
              <a:t>Int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s-ES" sz="1200" dirty="0">
                <a:solidFill>
                  <a:schemeClr val="tx1"/>
                </a:solidFill>
              </a:rPr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17456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4E1DD-62BE-BAEE-10AD-B0F2066B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2" y="23380"/>
            <a:ext cx="11157595" cy="61535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Francis A et al. </a:t>
            </a:r>
            <a:r>
              <a:rPr lang="en-US" sz="1200" dirty="0">
                <a:solidFill>
                  <a:schemeClr val="tx1"/>
                </a:solidFill>
              </a:rPr>
              <a:t>Chronic kidney disease and the global public health agenda: an international consensus. Nat Rev </a:t>
            </a:r>
            <a:r>
              <a:rPr lang="en-US" sz="1200" dirty="0" err="1">
                <a:solidFill>
                  <a:schemeClr val="tx1"/>
                </a:solidFill>
              </a:rPr>
              <a:t>Nephrol</a:t>
            </a:r>
            <a:r>
              <a:rPr lang="en-US" sz="1200" dirty="0">
                <a:solidFill>
                  <a:schemeClr val="tx1"/>
                </a:solidFill>
              </a:rPr>
              <a:t>, 2024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8200" y="5142279"/>
            <a:ext cx="1851925" cy="415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Cambio en mortalidad anual asociada a ERC (%)</a:t>
            </a:r>
          </a:p>
        </p:txBody>
      </p:sp>
    </p:spTree>
    <p:extLst>
      <p:ext uri="{BB962C8B-B14F-4D97-AF65-F5344CB8AC3E}">
        <p14:creationId xmlns:p14="http://schemas.microsoft.com/office/powerpoint/2010/main" val="223546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Francis A et al. </a:t>
            </a:r>
            <a:r>
              <a:rPr lang="en-US" sz="1200" dirty="0">
                <a:solidFill>
                  <a:schemeClr val="tx1"/>
                </a:solidFill>
              </a:rPr>
              <a:t>Chronic kidney disease and the global public health agenda: an international consensus. Nat Rev </a:t>
            </a:r>
            <a:r>
              <a:rPr lang="en-US" sz="1200" dirty="0" err="1">
                <a:solidFill>
                  <a:schemeClr val="tx1"/>
                </a:solidFill>
              </a:rPr>
              <a:t>Nephrol</a:t>
            </a:r>
            <a:r>
              <a:rPr lang="en-US" sz="1200" dirty="0">
                <a:solidFill>
                  <a:schemeClr val="tx1"/>
                </a:solidFill>
              </a:rPr>
              <a:t>, 2024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5" y="0"/>
            <a:ext cx="11138621" cy="61943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24128" y="5156662"/>
            <a:ext cx="1851925" cy="415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Cambio en AVP asociados a ERC (%)</a:t>
            </a:r>
          </a:p>
        </p:txBody>
      </p:sp>
    </p:spTree>
    <p:extLst>
      <p:ext uri="{BB962C8B-B14F-4D97-AF65-F5344CB8AC3E}">
        <p14:creationId xmlns:p14="http://schemas.microsoft.com/office/powerpoint/2010/main" val="1459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168310"/>
            <a:ext cx="7953831" cy="59762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Bikbov</a:t>
            </a:r>
            <a:r>
              <a:rPr lang="es-ES" sz="1200" dirty="0">
                <a:solidFill>
                  <a:schemeClr val="tx1"/>
                </a:solidFill>
              </a:rPr>
              <a:t> B et al. </a:t>
            </a:r>
            <a:r>
              <a:rPr lang="en-US" sz="1200" dirty="0">
                <a:solidFill>
                  <a:schemeClr val="tx1"/>
                </a:solidFill>
              </a:rPr>
              <a:t>Global, regional, and national burden of chronic kidney disease, 1990–2017: a systematic analysis for the Global Burden of Disease Study 2017. Lancet, 2020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16835" y="547503"/>
            <a:ext cx="2689073" cy="24629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Asociación de ERC con AVAD en aumento progresivo en el transcurso de los años</a:t>
            </a:r>
          </a:p>
        </p:txBody>
      </p:sp>
    </p:spTree>
    <p:extLst>
      <p:ext uri="{BB962C8B-B14F-4D97-AF65-F5344CB8AC3E}">
        <p14:creationId xmlns:p14="http://schemas.microsoft.com/office/powerpoint/2010/main" val="367506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2D80530-28A5-53E9-621C-AD0BABFA4DB5}"/>
              </a:ext>
            </a:extLst>
          </p:cNvPr>
          <p:cNvSpPr/>
          <p:nvPr/>
        </p:nvSpPr>
        <p:spPr>
          <a:xfrm>
            <a:off x="838200" y="6193536"/>
            <a:ext cx="10515600" cy="414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>
                <a:solidFill>
                  <a:schemeClr val="tx1"/>
                </a:solidFill>
              </a:rPr>
              <a:t>Grams</a:t>
            </a:r>
            <a:r>
              <a:rPr lang="es-ES" sz="1200" dirty="0">
                <a:solidFill>
                  <a:schemeClr val="tx1"/>
                </a:solidFill>
              </a:rPr>
              <a:t> ME et al. </a:t>
            </a:r>
            <a:r>
              <a:rPr lang="es-ES" sz="1200" dirty="0" err="1">
                <a:solidFill>
                  <a:schemeClr val="tx1"/>
                </a:solidFill>
              </a:rPr>
              <a:t>Estimated</a:t>
            </a:r>
            <a:r>
              <a:rPr lang="es-ES" sz="1200" dirty="0">
                <a:solidFill>
                  <a:schemeClr val="tx1"/>
                </a:solidFill>
              </a:rPr>
              <a:t> Glomerular </a:t>
            </a:r>
            <a:r>
              <a:rPr lang="es-ES" sz="1200" dirty="0" err="1">
                <a:solidFill>
                  <a:schemeClr val="tx1"/>
                </a:solidFill>
              </a:rPr>
              <a:t>Filtration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Rate</a:t>
            </a:r>
            <a:r>
              <a:rPr lang="es-ES" sz="1200" dirty="0">
                <a:solidFill>
                  <a:schemeClr val="tx1"/>
                </a:solidFill>
              </a:rPr>
              <a:t>, Albuminuria, and Adverse </a:t>
            </a:r>
            <a:r>
              <a:rPr lang="es-ES" sz="1200" dirty="0" err="1">
                <a:solidFill>
                  <a:schemeClr val="tx1"/>
                </a:solidFill>
              </a:rPr>
              <a:t>Outcomes</a:t>
            </a:r>
            <a:r>
              <a:rPr lang="es-ES" sz="1200" dirty="0">
                <a:solidFill>
                  <a:schemeClr val="tx1"/>
                </a:solidFill>
              </a:rPr>
              <a:t>: </a:t>
            </a:r>
            <a:r>
              <a:rPr lang="es-ES" sz="1200" dirty="0" err="1">
                <a:solidFill>
                  <a:schemeClr val="tx1"/>
                </a:solidFill>
              </a:rPr>
              <a:t>An</a:t>
            </a:r>
            <a:r>
              <a:rPr lang="es-ES" sz="1200" dirty="0">
                <a:solidFill>
                  <a:schemeClr val="tx1"/>
                </a:solidFill>
              </a:rPr>
              <a:t> Individual-</a:t>
            </a:r>
            <a:r>
              <a:rPr lang="es-ES" sz="1200" dirty="0" err="1">
                <a:solidFill>
                  <a:schemeClr val="tx1"/>
                </a:solidFill>
              </a:rPr>
              <a:t>Participant</a:t>
            </a:r>
            <a:r>
              <a:rPr lang="es-ES" sz="1200" dirty="0">
                <a:solidFill>
                  <a:schemeClr val="tx1"/>
                </a:solidFill>
              </a:rPr>
              <a:t> Data Meta-</a:t>
            </a:r>
            <a:r>
              <a:rPr lang="es-ES" sz="1200" dirty="0" err="1">
                <a:solidFill>
                  <a:schemeClr val="tx1"/>
                </a:solidFill>
              </a:rPr>
              <a:t>Analysis</a:t>
            </a:r>
            <a:r>
              <a:rPr lang="es-ES" sz="1200" dirty="0">
                <a:solidFill>
                  <a:schemeClr val="tx1"/>
                </a:solidFill>
              </a:rPr>
              <a:t>. JAMA, 2023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4" y="273686"/>
            <a:ext cx="5693574" cy="3045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5" y="3326255"/>
            <a:ext cx="5693574" cy="2709431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989499" y="828857"/>
            <a:ext cx="4364301" cy="158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Asociación de ERC y otras comorbilidades con relación directamente proporcional a la TFG y albuminuria</a:t>
            </a:r>
          </a:p>
        </p:txBody>
      </p:sp>
    </p:spTree>
    <p:extLst>
      <p:ext uri="{BB962C8B-B14F-4D97-AF65-F5344CB8AC3E}">
        <p14:creationId xmlns:p14="http://schemas.microsoft.com/office/powerpoint/2010/main" val="713751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12657</TotalTime>
  <Words>2884</Words>
  <Application>Microsoft Office PowerPoint</Application>
  <PresentationFormat>Panorámica</PresentationFormat>
  <Paragraphs>401</Paragraphs>
  <Slides>37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Tema de Office</vt:lpstr>
      <vt:lpstr>Medidas terapéuticas para evitar la progresión de la enfermedad renal crónica</vt:lpstr>
      <vt:lpstr>Temas a trabajar</vt:lpstr>
      <vt:lpstr>Temas a trabajar</vt:lpstr>
      <vt:lpstr>ERC: Epidemiología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Temas a trabajar</vt:lpstr>
      <vt:lpstr>ERC: estadios y riesgo de progresión</vt:lpstr>
      <vt:lpstr>Presentación de PowerPoint</vt:lpstr>
      <vt:lpstr>Presentación de PowerPoint</vt:lpstr>
      <vt:lpstr>Factores de riesgo descritos</vt:lpstr>
      <vt:lpstr>Presentación de PowerPoint</vt:lpstr>
      <vt:lpstr>Presentación de PowerPoint</vt:lpstr>
      <vt:lpstr>Temas a trabajar</vt:lpstr>
      <vt:lpstr>Manejo integral propuesto</vt:lpstr>
      <vt:lpstr>Presentación de PowerPoint</vt:lpstr>
      <vt:lpstr>Presentación de PowerPoint</vt:lpstr>
      <vt:lpstr>Inhibidores del sglt-2</vt:lpstr>
      <vt:lpstr>Presentación de PowerPoint</vt:lpstr>
      <vt:lpstr>Presentación de PowerPoint</vt:lpstr>
      <vt:lpstr>Presentación de PowerPoint</vt:lpstr>
      <vt:lpstr>Presentación de PowerPoint</vt:lpstr>
      <vt:lpstr>Bloqueadores del sistema renina-angiotensina-aldosterona</vt:lpstr>
      <vt:lpstr>Presentación de PowerPoint</vt:lpstr>
      <vt:lpstr>Recomendaciones en bloqueo de sraa en erc</vt:lpstr>
      <vt:lpstr>Presentación de PowerPoint</vt:lpstr>
      <vt:lpstr>Presentación de PowerPoint</vt:lpstr>
      <vt:lpstr>Otros aspectos terapéuticos a considerar</vt:lpstr>
      <vt:lpstr>Temas a trabajar</vt:lpstr>
      <vt:lpstr>Presentación de PowerPoint</vt:lpstr>
      <vt:lpstr>Intervenciones potencialmente beneficiosas</vt:lpstr>
      <vt:lpstr>Temas a trabajar</vt:lpstr>
      <vt:lpstr>Conclusiones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ess2642643 ess2642643</dc:creator>
  <cp:lastModifiedBy>David Urquizo</cp:lastModifiedBy>
  <cp:revision>115</cp:revision>
  <dcterms:created xsi:type="dcterms:W3CDTF">2025-03-09T00:04:41Z</dcterms:created>
  <dcterms:modified xsi:type="dcterms:W3CDTF">2025-03-27T00:18:47Z</dcterms:modified>
</cp:coreProperties>
</file>