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10" r:id="rId6"/>
  </p:sldMasterIdLst>
  <p:notesMasterIdLst>
    <p:notesMasterId r:id="rId37"/>
  </p:notesMasterIdLst>
  <p:sldIdLst>
    <p:sldId id="853" r:id="rId7"/>
    <p:sldId id="887" r:id="rId8"/>
    <p:sldId id="866" r:id="rId9"/>
    <p:sldId id="585" r:id="rId10"/>
    <p:sldId id="868" r:id="rId11"/>
    <p:sldId id="911" r:id="rId12"/>
    <p:sldId id="871" r:id="rId13"/>
    <p:sldId id="899" r:id="rId14"/>
    <p:sldId id="920" r:id="rId15"/>
    <p:sldId id="365" r:id="rId16"/>
    <p:sldId id="889" r:id="rId17"/>
    <p:sldId id="472" r:id="rId18"/>
    <p:sldId id="912" r:id="rId19"/>
    <p:sldId id="881" r:id="rId20"/>
    <p:sldId id="893" r:id="rId21"/>
    <p:sldId id="894" r:id="rId22"/>
    <p:sldId id="907" r:id="rId23"/>
    <p:sldId id="903" r:id="rId24"/>
    <p:sldId id="904" r:id="rId25"/>
    <p:sldId id="782" r:id="rId26"/>
    <p:sldId id="774" r:id="rId27"/>
    <p:sldId id="769" r:id="rId28"/>
    <p:sldId id="738" r:id="rId29"/>
    <p:sldId id="777" r:id="rId30"/>
    <p:sldId id="917" r:id="rId31"/>
    <p:sldId id="284" r:id="rId32"/>
    <p:sldId id="286" r:id="rId33"/>
    <p:sldId id="898" r:id="rId34"/>
    <p:sldId id="909" r:id="rId35"/>
    <p:sldId id="813"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CC"/>
    <a:srgbClr val="FFFF00"/>
    <a:srgbClr val="FFCCFF"/>
    <a:srgbClr val="FF99FF"/>
    <a:srgbClr val="FF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01" autoAdjust="0"/>
  </p:normalViewPr>
  <p:slideViewPr>
    <p:cSldViewPr snapToGrid="0">
      <p:cViewPr varScale="1">
        <p:scale>
          <a:sx n="91" d="100"/>
          <a:sy n="91" d="100"/>
        </p:scale>
        <p:origin x="796" y="4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c:f>
              <c:strCache>
                <c:ptCount val="1"/>
                <c:pt idx="0">
                  <c:v>&gt;30 ng/mL</c:v>
                </c:pt>
              </c:strCache>
            </c:strRef>
          </c:tx>
          <c:spPr>
            <a:solidFill>
              <a:srgbClr val="00FFFF"/>
            </a:solidFill>
            <a:ln>
              <a:solidFill>
                <a:sysClr val="windowText" lastClr="000000"/>
              </a:solidFill>
            </a:ln>
            <a:effectLst/>
          </c:spPr>
          <c:invertIfNegative val="0"/>
          <c:cat>
            <c:strRef>
              <c:f>Hoja1!$A$2</c:f>
              <c:strCache>
                <c:ptCount val="1"/>
                <c:pt idx="0">
                  <c:v>Estatus vitamina D</c:v>
                </c:pt>
              </c:strCache>
            </c:strRef>
          </c:cat>
          <c:val>
            <c:numRef>
              <c:f>Hoja1!$B$2</c:f>
              <c:numCache>
                <c:formatCode>General</c:formatCode>
                <c:ptCount val="1"/>
                <c:pt idx="0">
                  <c:v>4.5</c:v>
                </c:pt>
              </c:numCache>
            </c:numRef>
          </c:val>
          <c:extLst>
            <c:ext xmlns:c16="http://schemas.microsoft.com/office/drawing/2014/chart" uri="{C3380CC4-5D6E-409C-BE32-E72D297353CC}">
              <c16:uniqueId val="{00000000-91CB-4490-ABCF-57E4230C4774}"/>
            </c:ext>
          </c:extLst>
        </c:ser>
        <c:ser>
          <c:idx val="1"/>
          <c:order val="1"/>
          <c:tx>
            <c:strRef>
              <c:f>Hoja1!$C$1</c:f>
              <c:strCache>
                <c:ptCount val="1"/>
                <c:pt idx="0">
                  <c:v>21-29 ng/mL</c:v>
                </c:pt>
              </c:strCache>
            </c:strRef>
          </c:tx>
          <c:spPr>
            <a:solidFill>
              <a:srgbClr val="FF99FF"/>
            </a:solidFill>
            <a:ln>
              <a:solidFill>
                <a:sysClr val="windowText" lastClr="000000"/>
              </a:solidFill>
            </a:ln>
            <a:effectLst/>
          </c:spPr>
          <c:invertIfNegative val="0"/>
          <c:cat>
            <c:strRef>
              <c:f>Hoja1!$A$2</c:f>
              <c:strCache>
                <c:ptCount val="1"/>
                <c:pt idx="0">
                  <c:v>Estatus vitamina D</c:v>
                </c:pt>
              </c:strCache>
            </c:strRef>
          </c:cat>
          <c:val>
            <c:numRef>
              <c:f>Hoja1!$C$2</c:f>
              <c:numCache>
                <c:formatCode>General</c:formatCode>
                <c:ptCount val="1"/>
                <c:pt idx="0">
                  <c:v>37</c:v>
                </c:pt>
              </c:numCache>
            </c:numRef>
          </c:val>
          <c:extLst>
            <c:ext xmlns:c16="http://schemas.microsoft.com/office/drawing/2014/chart" uri="{C3380CC4-5D6E-409C-BE32-E72D297353CC}">
              <c16:uniqueId val="{00000001-91CB-4490-ABCF-57E4230C4774}"/>
            </c:ext>
          </c:extLst>
        </c:ser>
        <c:ser>
          <c:idx val="2"/>
          <c:order val="2"/>
          <c:tx>
            <c:strRef>
              <c:f>Hoja1!$D$1</c:f>
              <c:strCache>
                <c:ptCount val="1"/>
                <c:pt idx="0">
                  <c:v>&lt;20 ng/mL</c:v>
                </c:pt>
              </c:strCache>
            </c:strRef>
          </c:tx>
          <c:spPr>
            <a:solidFill>
              <a:srgbClr val="C00000"/>
            </a:solidFill>
            <a:ln>
              <a:solidFill>
                <a:sysClr val="windowText" lastClr="000000"/>
              </a:solidFill>
            </a:ln>
            <a:effectLst/>
          </c:spPr>
          <c:invertIfNegative val="0"/>
          <c:cat>
            <c:strRef>
              <c:f>Hoja1!$A$2</c:f>
              <c:strCache>
                <c:ptCount val="1"/>
                <c:pt idx="0">
                  <c:v>Estatus vitamina D</c:v>
                </c:pt>
              </c:strCache>
            </c:strRef>
          </c:cat>
          <c:val>
            <c:numRef>
              <c:f>Hoja1!$D$2</c:f>
              <c:numCache>
                <c:formatCode>General</c:formatCode>
                <c:ptCount val="1"/>
                <c:pt idx="0">
                  <c:v>58.5</c:v>
                </c:pt>
              </c:numCache>
            </c:numRef>
          </c:val>
          <c:extLst>
            <c:ext xmlns:c16="http://schemas.microsoft.com/office/drawing/2014/chart" uri="{C3380CC4-5D6E-409C-BE32-E72D297353CC}">
              <c16:uniqueId val="{00000002-91CB-4490-ABCF-57E4230C4774}"/>
            </c:ext>
          </c:extLst>
        </c:ser>
        <c:dLbls>
          <c:showLegendKey val="0"/>
          <c:showVal val="0"/>
          <c:showCatName val="0"/>
          <c:showSerName val="0"/>
          <c:showPercent val="0"/>
          <c:showBubbleSize val="0"/>
        </c:dLbls>
        <c:gapWidth val="219"/>
        <c:overlap val="-27"/>
        <c:axId val="241481088"/>
        <c:axId val="241481648"/>
      </c:barChart>
      <c:catAx>
        <c:axId val="241481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241481648"/>
        <c:crosses val="autoZero"/>
        <c:auto val="1"/>
        <c:lblAlgn val="ctr"/>
        <c:lblOffset val="100"/>
        <c:noMultiLvlLbl val="0"/>
      </c:catAx>
      <c:valAx>
        <c:axId val="24148164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24148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202755905512"/>
          <c:y val="0.16616707677165354"/>
          <c:w val="0.89793389107611543"/>
          <c:h val="0.8061906988188976"/>
        </c:manualLayout>
      </c:layout>
      <c:barChart>
        <c:barDir val="col"/>
        <c:grouping val="clustered"/>
        <c:varyColors val="0"/>
        <c:ser>
          <c:idx val="0"/>
          <c:order val="0"/>
          <c:tx>
            <c:strRef>
              <c:f>Hoja1!$B$1</c:f>
              <c:strCache>
                <c:ptCount val="1"/>
                <c:pt idx="0">
                  <c:v>Deficientes</c:v>
                </c:pt>
              </c:strCache>
            </c:strRef>
          </c:tx>
          <c:spPr>
            <a:solidFill>
              <a:srgbClr val="FF0000"/>
            </a:solidFill>
          </c:spPr>
          <c:invertIfNegative val="0"/>
          <c:dLbls>
            <c:dLbl>
              <c:idx val="0"/>
              <c:layout>
                <c:manualLayout>
                  <c:x val="-1.6810793058483222E-3"/>
                  <c:y val="-2.5012068177436477E-2"/>
                </c:manualLayout>
              </c:layout>
              <c:tx>
                <c:rich>
                  <a:bodyPr/>
                  <a:lstStyle/>
                  <a:p>
                    <a:r>
                      <a:rPr lang="en-US" dirty="0"/>
                      <a:t>0.22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AA-415F-8F0C-5C172E7290FC}"/>
                </c:ext>
              </c:extLst>
            </c:dLbl>
            <c:dLbl>
              <c:idx val="1"/>
              <c:layout>
                <c:manualLayout>
                  <c:x val="0"/>
                  <c:y val="-1.5625000000000059E-2"/>
                </c:manualLayout>
              </c:layout>
              <c:tx>
                <c:rich>
                  <a:bodyPr/>
                  <a:lstStyle/>
                  <a:p>
                    <a:r>
                      <a:rPr lang="en-US" dirty="0"/>
                      <a:t>0.51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AA-415F-8F0C-5C172E7290FC}"/>
                </c:ext>
              </c:extLst>
            </c:dLbl>
            <c:dLbl>
              <c:idx val="2"/>
              <c:layout>
                <c:manualLayout>
                  <c:x val="-3.2359424830113374E-3"/>
                  <c:y val="0.29703914231376671"/>
                </c:manualLayout>
              </c:layout>
              <c:tx>
                <c:rich>
                  <a:bodyPr/>
                  <a:lstStyle/>
                  <a:p>
                    <a:r>
                      <a:rPr lang="en-US" dirty="0"/>
                      <a:t>.-0,83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3AA-415F-8F0C-5C172E7290FC}"/>
                </c:ext>
              </c:extLst>
            </c:dLbl>
            <c:spPr>
              <a:noFill/>
              <a:ln>
                <a:noFill/>
              </a:ln>
              <a:effectLst/>
            </c:spPr>
            <c:txPr>
              <a:bodyPr/>
              <a:lstStyle/>
              <a:p>
                <a:pPr>
                  <a:defRPr sz="1200"/>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Columna lumbar</c:v>
                </c:pt>
                <c:pt idx="1">
                  <c:v>Cadera total</c:v>
                </c:pt>
                <c:pt idx="2">
                  <c:v>Cuello femoral</c:v>
                </c:pt>
              </c:strCache>
            </c:strRef>
          </c:cat>
          <c:val>
            <c:numRef>
              <c:f>Hoja1!$B$2:$B$4</c:f>
              <c:numCache>
                <c:formatCode>General</c:formatCode>
                <c:ptCount val="3"/>
                <c:pt idx="0">
                  <c:v>0.22</c:v>
                </c:pt>
                <c:pt idx="1">
                  <c:v>0.51</c:v>
                </c:pt>
                <c:pt idx="2">
                  <c:v>-0.83</c:v>
                </c:pt>
              </c:numCache>
            </c:numRef>
          </c:val>
          <c:extLst>
            <c:ext xmlns:c16="http://schemas.microsoft.com/office/drawing/2014/chart" uri="{C3380CC4-5D6E-409C-BE32-E72D297353CC}">
              <c16:uniqueId val="{00000003-73AA-415F-8F0C-5C172E7290FC}"/>
            </c:ext>
          </c:extLst>
        </c:ser>
        <c:ser>
          <c:idx val="1"/>
          <c:order val="1"/>
          <c:tx>
            <c:strRef>
              <c:f>Hoja1!$C$1</c:f>
              <c:strCache>
                <c:ptCount val="1"/>
                <c:pt idx="0">
                  <c:v>Suficientes</c:v>
                </c:pt>
              </c:strCache>
            </c:strRef>
          </c:tx>
          <c:spPr>
            <a:solidFill>
              <a:srgbClr val="00B0F0"/>
            </a:solidFill>
            <a:ln>
              <a:solidFill>
                <a:schemeClr val="tx1"/>
              </a:solidFill>
            </a:ln>
          </c:spPr>
          <c:invertIfNegative val="0"/>
          <c:dLbls>
            <c:dLbl>
              <c:idx val="0"/>
              <c:tx>
                <c:rich>
                  <a:bodyPr/>
                  <a:lstStyle/>
                  <a:p>
                    <a:r>
                      <a:rPr lang="en-US"/>
                      <a:t>2.14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AA-415F-8F0C-5C172E7290FC}"/>
                </c:ext>
              </c:extLst>
            </c:dLbl>
            <c:dLbl>
              <c:idx val="1"/>
              <c:layout>
                <c:manualLayout>
                  <c:x val="-1.8510797668857895E-2"/>
                  <c:y val="-1.6633868507899909E-2"/>
                </c:manualLayout>
              </c:layout>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3AA-415F-8F0C-5C172E7290FC}"/>
                </c:ext>
              </c:extLst>
            </c:dLbl>
            <c:dLbl>
              <c:idx val="2"/>
              <c:layout>
                <c:manualLayout>
                  <c:x val="5.3658218676344276E-3"/>
                  <c:y val="-1.382897259993659E-2"/>
                </c:manualLayout>
              </c:layout>
              <c:tx>
                <c:rich>
                  <a:bodyPr/>
                  <a:lstStyle/>
                  <a:p>
                    <a:r>
                      <a:rPr lang="en-US" dirty="0"/>
                      <a:t>0,77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3AA-415F-8F0C-5C172E7290FC}"/>
                </c:ext>
              </c:extLst>
            </c:dLbl>
            <c:spPr>
              <a:noFill/>
              <a:ln>
                <a:noFill/>
              </a:ln>
              <a:effectLst/>
            </c:spPr>
            <c:txPr>
              <a:bodyPr/>
              <a:lstStyle/>
              <a:p>
                <a:pPr>
                  <a:defRPr sz="1200"/>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Columna lumbar</c:v>
                </c:pt>
                <c:pt idx="1">
                  <c:v>Cadera total</c:v>
                </c:pt>
                <c:pt idx="2">
                  <c:v>Cuello femoral</c:v>
                </c:pt>
              </c:strCache>
            </c:strRef>
          </c:cat>
          <c:val>
            <c:numRef>
              <c:f>Hoja1!$C$2:$C$4</c:f>
              <c:numCache>
                <c:formatCode>General</c:formatCode>
                <c:ptCount val="3"/>
                <c:pt idx="0">
                  <c:v>2.14</c:v>
                </c:pt>
                <c:pt idx="1">
                  <c:v>1.7</c:v>
                </c:pt>
                <c:pt idx="2">
                  <c:v>0.77</c:v>
                </c:pt>
              </c:numCache>
            </c:numRef>
          </c:val>
          <c:extLst>
            <c:ext xmlns:c16="http://schemas.microsoft.com/office/drawing/2014/chart" uri="{C3380CC4-5D6E-409C-BE32-E72D297353CC}">
              <c16:uniqueId val="{00000007-73AA-415F-8F0C-5C172E7290FC}"/>
            </c:ext>
          </c:extLst>
        </c:ser>
        <c:dLbls>
          <c:showLegendKey val="0"/>
          <c:showVal val="0"/>
          <c:showCatName val="0"/>
          <c:showSerName val="0"/>
          <c:showPercent val="0"/>
          <c:showBubbleSize val="0"/>
        </c:dLbls>
        <c:gapWidth val="150"/>
        <c:axId val="612484608"/>
        <c:axId val="612485168"/>
      </c:barChart>
      <c:catAx>
        <c:axId val="612484608"/>
        <c:scaling>
          <c:orientation val="minMax"/>
        </c:scaling>
        <c:delete val="0"/>
        <c:axPos val="b"/>
        <c:numFmt formatCode="General" sourceLinked="1"/>
        <c:majorTickMark val="out"/>
        <c:minorTickMark val="none"/>
        <c:tickLblPos val="low"/>
        <c:crossAx val="612485168"/>
        <c:crosses val="autoZero"/>
        <c:auto val="1"/>
        <c:lblAlgn val="ctr"/>
        <c:lblOffset val="100"/>
        <c:noMultiLvlLbl val="0"/>
      </c:catAx>
      <c:valAx>
        <c:axId val="612485168"/>
        <c:scaling>
          <c:orientation val="minMax"/>
        </c:scaling>
        <c:delete val="0"/>
        <c:axPos val="l"/>
        <c:numFmt formatCode="General" sourceLinked="1"/>
        <c:majorTickMark val="out"/>
        <c:minorTickMark val="none"/>
        <c:tickLblPos val="nextTo"/>
        <c:txPr>
          <a:bodyPr/>
          <a:lstStyle/>
          <a:p>
            <a:pPr>
              <a:defRPr sz="1400"/>
            </a:pPr>
            <a:endParaRPr lang="es-PE"/>
          </a:p>
        </c:txPr>
        <c:crossAx val="612484608"/>
        <c:crosses val="autoZero"/>
        <c:crossBetween val="between"/>
      </c:valAx>
      <c:spPr>
        <a:noFill/>
        <a:ln w="25400">
          <a:noFill/>
        </a:ln>
      </c:spPr>
    </c:plotArea>
    <c:legend>
      <c:legendPos val="t"/>
      <c:layout>
        <c:manualLayout>
          <c:xMode val="edge"/>
          <c:yMode val="edge"/>
          <c:x val="0.38403370240997398"/>
          <c:y val="5.0424272248221338E-2"/>
          <c:w val="0.41116405136982209"/>
          <c:h val="7.4194513873103426E-2"/>
        </c:manualLayout>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C00000"/>
                </a:solidFill>
                <a:latin typeface="Arial" panose="020B0604020202020204" pitchFamily="34" charset="0"/>
                <a:ea typeface="+mn-ea"/>
                <a:cs typeface="Arial" panose="020B0604020202020204" pitchFamily="34" charset="0"/>
              </a:defRPr>
            </a:pPr>
            <a:r>
              <a:rPr lang="en-US" dirty="0">
                <a:solidFill>
                  <a:srgbClr val="C00000"/>
                </a:solidFill>
              </a:rPr>
              <a:t>25 (OH) D (mmol/L)</a:t>
            </a:r>
          </a:p>
        </c:rich>
      </c:tx>
      <c:layout>
        <c:manualLayout>
          <c:xMode val="edge"/>
          <c:yMode val="edge"/>
          <c:x val="0.29308718128358197"/>
          <c:y val="3.2409410563960669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C00000"/>
              </a:solidFill>
              <a:latin typeface="Arial" panose="020B0604020202020204" pitchFamily="34" charset="0"/>
              <a:ea typeface="+mn-ea"/>
              <a:cs typeface="Arial" panose="020B0604020202020204" pitchFamily="34" charset="0"/>
            </a:defRPr>
          </a:pPr>
          <a:endParaRPr lang="es-PE"/>
        </a:p>
      </c:txPr>
    </c:title>
    <c:autoTitleDeleted val="0"/>
    <c:plotArea>
      <c:layout>
        <c:manualLayout>
          <c:layoutTarget val="inner"/>
          <c:xMode val="edge"/>
          <c:yMode val="edge"/>
          <c:x val="8.8483475533333786E-2"/>
          <c:y val="0.13549182774490001"/>
          <c:w val="0.87503698221311133"/>
          <c:h val="0.63341482073362776"/>
        </c:manualLayout>
      </c:layout>
      <c:lineChart>
        <c:grouping val="standard"/>
        <c:varyColors val="0"/>
        <c:ser>
          <c:idx val="0"/>
          <c:order val="0"/>
          <c:tx>
            <c:strRef>
              <c:f>Hoja1!$B$1</c:f>
              <c:strCache>
                <c:ptCount val="1"/>
                <c:pt idx="0">
                  <c:v>25 (OH) D</c:v>
                </c:pt>
              </c:strCache>
            </c:strRef>
          </c:tx>
          <c:spPr>
            <a:ln w="53975" cap="rnd">
              <a:solidFill>
                <a:srgbClr val="0000CC"/>
              </a:solidFill>
              <a:round/>
              <a:headEnd type="oval"/>
              <a:tailEnd type="oval"/>
            </a:ln>
            <a:effectLst/>
          </c:spPr>
          <c:marker>
            <c:symbol val="circle"/>
            <c:size val="5"/>
            <c:spPr>
              <a:solidFill>
                <a:schemeClr val="accent1"/>
              </a:solidFill>
              <a:ln w="9525">
                <a:solidFill>
                  <a:srgbClr val="0000CC"/>
                </a:solidFill>
              </a:ln>
              <a:effectLst/>
            </c:spPr>
          </c:marker>
          <c:cat>
            <c:strRef>
              <c:f>Hoja1!$A$2:$A$5</c:f>
              <c:strCache>
                <c:ptCount val="4"/>
                <c:pt idx="0">
                  <c:v>Basal</c:v>
                </c:pt>
                <c:pt idx="1">
                  <c:v>1° mes</c:v>
                </c:pt>
                <c:pt idx="2">
                  <c:v>2° mes</c:v>
                </c:pt>
                <c:pt idx="3">
                  <c:v>3° mes</c:v>
                </c:pt>
              </c:strCache>
            </c:strRef>
          </c:cat>
          <c:val>
            <c:numRef>
              <c:f>Hoja1!$B$2:$B$5</c:f>
              <c:numCache>
                <c:formatCode>General</c:formatCode>
                <c:ptCount val="4"/>
                <c:pt idx="0">
                  <c:v>36.6</c:v>
                </c:pt>
                <c:pt idx="1">
                  <c:v>46.1</c:v>
                </c:pt>
                <c:pt idx="2">
                  <c:v>52.2</c:v>
                </c:pt>
                <c:pt idx="3">
                  <c:v>52.4</c:v>
                </c:pt>
              </c:numCache>
            </c:numRef>
          </c:val>
          <c:smooth val="0"/>
          <c:extLst>
            <c:ext xmlns:c16="http://schemas.microsoft.com/office/drawing/2014/chart" uri="{C3380CC4-5D6E-409C-BE32-E72D297353CC}">
              <c16:uniqueId val="{00000000-818C-41EE-BD42-988A3CBF9615}"/>
            </c:ext>
          </c:extLst>
        </c:ser>
        <c:dLbls>
          <c:showLegendKey val="0"/>
          <c:showVal val="0"/>
          <c:showCatName val="0"/>
          <c:showSerName val="0"/>
          <c:showPercent val="0"/>
          <c:showBubbleSize val="0"/>
        </c:dLbls>
        <c:marker val="1"/>
        <c:smooth val="0"/>
        <c:axId val="139425120"/>
        <c:axId val="139422624"/>
      </c:lineChart>
      <c:catAx>
        <c:axId val="139425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39422624"/>
        <c:crosses val="autoZero"/>
        <c:auto val="1"/>
        <c:lblAlgn val="ctr"/>
        <c:lblOffset val="100"/>
        <c:noMultiLvlLbl val="0"/>
      </c:catAx>
      <c:valAx>
        <c:axId val="139422624"/>
        <c:scaling>
          <c:orientation val="minMax"/>
          <c:min val="2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3942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C00000"/>
                </a:solidFill>
                <a:latin typeface="Arial" panose="020B0604020202020204" pitchFamily="34" charset="0"/>
                <a:ea typeface="+mn-ea"/>
                <a:cs typeface="Arial" panose="020B0604020202020204" pitchFamily="34" charset="0"/>
              </a:defRPr>
            </a:pPr>
            <a:r>
              <a:rPr lang="en-US" dirty="0">
                <a:solidFill>
                  <a:srgbClr val="C00000"/>
                </a:solidFill>
              </a:rPr>
              <a:t>FGF-23 (RU/mL)</a:t>
            </a:r>
          </a:p>
        </c:rich>
      </c:tx>
      <c:layout>
        <c:manualLayout>
          <c:xMode val="edge"/>
          <c:yMode val="edge"/>
          <c:x val="0.39338087801758104"/>
          <c:y val="2.85180769000048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C00000"/>
              </a:solidFill>
              <a:latin typeface="Arial" panose="020B0604020202020204" pitchFamily="34" charset="0"/>
              <a:ea typeface="+mn-ea"/>
              <a:cs typeface="Arial" panose="020B0604020202020204" pitchFamily="34" charset="0"/>
            </a:defRPr>
          </a:pPr>
          <a:endParaRPr lang="es-PE"/>
        </a:p>
      </c:txPr>
    </c:title>
    <c:autoTitleDeleted val="0"/>
    <c:plotArea>
      <c:layout>
        <c:manualLayout>
          <c:layoutTarget val="inner"/>
          <c:xMode val="edge"/>
          <c:yMode val="edge"/>
          <c:x val="0.11175450321278486"/>
          <c:y val="0.11445949903779559"/>
          <c:w val="0.8548059163881232"/>
          <c:h val="0.68049649041596938"/>
        </c:manualLayout>
      </c:layout>
      <c:lineChart>
        <c:grouping val="standard"/>
        <c:varyColors val="0"/>
        <c:ser>
          <c:idx val="0"/>
          <c:order val="0"/>
          <c:tx>
            <c:strRef>
              <c:f>Hoja1!$B$1</c:f>
              <c:strCache>
                <c:ptCount val="1"/>
                <c:pt idx="0">
                  <c:v>FGF-23</c:v>
                </c:pt>
              </c:strCache>
            </c:strRef>
          </c:tx>
          <c:spPr>
            <a:ln w="53975" cap="rnd">
              <a:solidFill>
                <a:srgbClr val="0000CC"/>
              </a:solidFill>
              <a:round/>
              <a:headEnd type="oval"/>
              <a:tailEnd type="oval"/>
            </a:ln>
            <a:effectLst/>
          </c:spPr>
          <c:marker>
            <c:symbol val="circle"/>
            <c:size val="5"/>
            <c:spPr>
              <a:solidFill>
                <a:schemeClr val="accent1"/>
              </a:solidFill>
              <a:ln w="9525">
                <a:solidFill>
                  <a:srgbClr val="0000CC"/>
                </a:solidFill>
              </a:ln>
              <a:effectLst/>
            </c:spPr>
          </c:marker>
          <c:cat>
            <c:strRef>
              <c:f>Hoja1!$A$2:$A$5</c:f>
              <c:strCache>
                <c:ptCount val="4"/>
                <c:pt idx="0">
                  <c:v>Basal</c:v>
                </c:pt>
                <c:pt idx="1">
                  <c:v>1° mes</c:v>
                </c:pt>
                <c:pt idx="2">
                  <c:v>2° mes</c:v>
                </c:pt>
                <c:pt idx="3">
                  <c:v>3° mes</c:v>
                </c:pt>
              </c:strCache>
            </c:strRef>
          </c:cat>
          <c:val>
            <c:numRef>
              <c:f>Hoja1!$B$2:$B$5</c:f>
              <c:numCache>
                <c:formatCode>General</c:formatCode>
                <c:ptCount val="4"/>
                <c:pt idx="0">
                  <c:v>83</c:v>
                </c:pt>
                <c:pt idx="1">
                  <c:v>116</c:v>
                </c:pt>
                <c:pt idx="2">
                  <c:v>129</c:v>
                </c:pt>
                <c:pt idx="3">
                  <c:v>128</c:v>
                </c:pt>
              </c:numCache>
            </c:numRef>
          </c:val>
          <c:smooth val="0"/>
          <c:extLst>
            <c:ext xmlns:c16="http://schemas.microsoft.com/office/drawing/2014/chart" uri="{C3380CC4-5D6E-409C-BE32-E72D297353CC}">
              <c16:uniqueId val="{00000000-56B2-431C-9368-946778B96A86}"/>
            </c:ext>
          </c:extLst>
        </c:ser>
        <c:dLbls>
          <c:showLegendKey val="0"/>
          <c:showVal val="0"/>
          <c:showCatName val="0"/>
          <c:showSerName val="0"/>
          <c:showPercent val="0"/>
          <c:showBubbleSize val="0"/>
        </c:dLbls>
        <c:marker val="1"/>
        <c:smooth val="0"/>
        <c:axId val="139425120"/>
        <c:axId val="139422624"/>
      </c:lineChart>
      <c:catAx>
        <c:axId val="139425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39422624"/>
        <c:crosses val="autoZero"/>
        <c:auto val="1"/>
        <c:lblAlgn val="ctr"/>
        <c:lblOffset val="100"/>
        <c:noMultiLvlLbl val="0"/>
      </c:catAx>
      <c:valAx>
        <c:axId val="139422624"/>
        <c:scaling>
          <c:orientation val="minMax"/>
          <c:max val="170"/>
          <c:min val="5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3942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2">
                <a:lumMod val="40000"/>
                <a:lumOff val="60000"/>
              </a:schemeClr>
            </a:solidFill>
            <a:ln>
              <a:solidFill>
                <a:schemeClr val="tx1"/>
              </a:solidFill>
            </a:ln>
            <a:effectLst/>
          </c:spPr>
          <c:invertIfNegative val="0"/>
          <c:dLbls>
            <c:dLbl>
              <c:idx val="0"/>
              <c:tx>
                <c:rich>
                  <a:bodyPr/>
                  <a:lstStyle/>
                  <a:p>
                    <a:fld id="{D37F8198-FF9F-4404-93E0-946C861BD18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44E-49A6-9D79-A2FEEB4BF7E6}"/>
                </c:ext>
              </c:extLst>
            </c:dLbl>
            <c:dLbl>
              <c:idx val="1"/>
              <c:tx>
                <c:rich>
                  <a:bodyPr/>
                  <a:lstStyle/>
                  <a:p>
                    <a:fld id="{B12EB6A9-5F97-483A-B03E-0E9AEB06CDE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44E-49A6-9D79-A2FEEB4BF7E6}"/>
                </c:ext>
              </c:extLst>
            </c:dLbl>
            <c:dLbl>
              <c:idx val="2"/>
              <c:tx>
                <c:rich>
                  <a:bodyPr/>
                  <a:lstStyle/>
                  <a:p>
                    <a:fld id="{6B03A44F-C422-4180-9804-C5D33784165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44E-49A6-9D79-A2FEEB4BF7E6}"/>
                </c:ext>
              </c:extLst>
            </c:dLbl>
            <c:dLbl>
              <c:idx val="3"/>
              <c:tx>
                <c:rich>
                  <a:bodyPr/>
                  <a:lstStyle/>
                  <a:p>
                    <a:fld id="{6926EDC7-0F05-4F31-A855-7F523487489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44E-49A6-9D79-A2FEEB4BF7E6}"/>
                </c:ext>
              </c:extLst>
            </c:dLbl>
            <c:dLbl>
              <c:idx val="4"/>
              <c:tx>
                <c:rich>
                  <a:bodyPr/>
                  <a:lstStyle/>
                  <a:p>
                    <a:fld id="{0E30ABD0-86E2-4BB4-9CA5-CDE928A8C60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44E-49A6-9D79-A2FEEB4BF7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Pérdida de peso</c:v>
                </c:pt>
                <c:pt idx="1">
                  <c:v>Debilidad</c:v>
                </c:pt>
                <c:pt idx="2">
                  <c:v>Cansancio</c:v>
                </c:pt>
                <c:pt idx="3">
                  <c:v>Marcha lenta</c:v>
                </c:pt>
                <c:pt idx="4">
                  <c:v>Actividad física reducida</c:v>
                </c:pt>
              </c:strCache>
            </c:strRef>
          </c:cat>
          <c:val>
            <c:numRef>
              <c:f>Hoja1!$B$2:$B$6</c:f>
              <c:numCache>
                <c:formatCode>General</c:formatCode>
                <c:ptCount val="5"/>
                <c:pt idx="0">
                  <c:v>5.7</c:v>
                </c:pt>
                <c:pt idx="1">
                  <c:v>28.4</c:v>
                </c:pt>
                <c:pt idx="2">
                  <c:v>22.2</c:v>
                </c:pt>
                <c:pt idx="3">
                  <c:v>28.4</c:v>
                </c:pt>
                <c:pt idx="4">
                  <c:v>28.7</c:v>
                </c:pt>
              </c:numCache>
            </c:numRef>
          </c:val>
          <c:extLst>
            <c:ext xmlns:c16="http://schemas.microsoft.com/office/drawing/2014/chart" uri="{C3380CC4-5D6E-409C-BE32-E72D297353CC}">
              <c16:uniqueId val="{00000000-B44E-49A6-9D79-A2FEEB4BF7E6}"/>
            </c:ext>
          </c:extLst>
        </c:ser>
        <c:dLbls>
          <c:showLegendKey val="0"/>
          <c:showVal val="0"/>
          <c:showCatName val="0"/>
          <c:showSerName val="0"/>
          <c:showPercent val="0"/>
          <c:showBubbleSize val="0"/>
        </c:dLbls>
        <c:gapWidth val="108"/>
        <c:overlap val="-27"/>
        <c:axId val="281965392"/>
        <c:axId val="281958736"/>
      </c:barChart>
      <c:catAx>
        <c:axId val="281965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281958736"/>
        <c:crosses val="autoZero"/>
        <c:auto val="1"/>
        <c:lblAlgn val="ctr"/>
        <c:lblOffset val="100"/>
        <c:noMultiLvlLbl val="0"/>
      </c:catAx>
      <c:valAx>
        <c:axId val="28195873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28196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Q1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Pacientes total</c:v>
                </c:pt>
                <c:pt idx="1">
                  <c:v>Pacientes de 75 ó más años</c:v>
                </c:pt>
              </c:strCache>
            </c:strRef>
          </c:cat>
          <c:val>
            <c:numRef>
              <c:f>Hoja1!$B$2:$B$3</c:f>
              <c:numCache>
                <c:formatCode>General</c:formatCode>
                <c:ptCount val="2"/>
                <c:pt idx="0">
                  <c:v>1</c:v>
                </c:pt>
                <c:pt idx="1">
                  <c:v>1</c:v>
                </c:pt>
              </c:numCache>
            </c:numRef>
          </c:val>
          <c:extLst>
            <c:ext xmlns:c16="http://schemas.microsoft.com/office/drawing/2014/chart" uri="{C3380CC4-5D6E-409C-BE32-E72D297353CC}">
              <c16:uniqueId val="{00000000-7103-4C21-83EF-72FCFC8E3C0D}"/>
            </c:ext>
          </c:extLst>
        </c:ser>
        <c:ser>
          <c:idx val="1"/>
          <c:order val="1"/>
          <c:tx>
            <c:strRef>
              <c:f>Hoja1!$C$1</c:f>
              <c:strCache>
                <c:ptCount val="1"/>
                <c:pt idx="0">
                  <c:v>q2</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Pacientes total</c:v>
                </c:pt>
                <c:pt idx="1">
                  <c:v>Pacientes de 75 ó más años</c:v>
                </c:pt>
              </c:strCache>
            </c:strRef>
          </c:cat>
          <c:val>
            <c:numRef>
              <c:f>Hoja1!$C$2:$C$3</c:f>
              <c:numCache>
                <c:formatCode>General</c:formatCode>
                <c:ptCount val="2"/>
                <c:pt idx="0">
                  <c:v>1.05</c:v>
                </c:pt>
                <c:pt idx="1">
                  <c:v>0.99</c:v>
                </c:pt>
              </c:numCache>
            </c:numRef>
          </c:val>
          <c:extLst>
            <c:ext xmlns:c16="http://schemas.microsoft.com/office/drawing/2014/chart" uri="{C3380CC4-5D6E-409C-BE32-E72D297353CC}">
              <c16:uniqueId val="{00000001-7103-4C21-83EF-72FCFC8E3C0D}"/>
            </c:ext>
          </c:extLst>
        </c:ser>
        <c:ser>
          <c:idx val="2"/>
          <c:order val="2"/>
          <c:tx>
            <c:strRef>
              <c:f>Hoja1!$D$1</c:f>
              <c:strCache>
                <c:ptCount val="1"/>
                <c:pt idx="0">
                  <c:v>Q3</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Pacientes total</c:v>
                </c:pt>
                <c:pt idx="1">
                  <c:v>Pacientes de 75 ó más años</c:v>
                </c:pt>
              </c:strCache>
            </c:strRef>
          </c:cat>
          <c:val>
            <c:numRef>
              <c:f>Hoja1!$D$2:$D$3</c:f>
              <c:numCache>
                <c:formatCode>General</c:formatCode>
                <c:ptCount val="2"/>
                <c:pt idx="0">
                  <c:v>1.34</c:v>
                </c:pt>
                <c:pt idx="1">
                  <c:v>1.19</c:v>
                </c:pt>
              </c:numCache>
            </c:numRef>
          </c:val>
          <c:extLst>
            <c:ext xmlns:c16="http://schemas.microsoft.com/office/drawing/2014/chart" uri="{C3380CC4-5D6E-409C-BE32-E72D297353CC}">
              <c16:uniqueId val="{00000002-7103-4C21-83EF-72FCFC8E3C0D}"/>
            </c:ext>
          </c:extLst>
        </c:ser>
        <c:ser>
          <c:idx val="3"/>
          <c:order val="3"/>
          <c:tx>
            <c:strRef>
              <c:f>Hoja1!$E$1</c:f>
              <c:strCache>
                <c:ptCount val="1"/>
                <c:pt idx="0">
                  <c:v>Q4</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Pacientes total</c:v>
                </c:pt>
                <c:pt idx="1">
                  <c:v>Pacientes de 75 ó más años</c:v>
                </c:pt>
              </c:strCache>
            </c:strRef>
          </c:cat>
          <c:val>
            <c:numRef>
              <c:f>Hoja1!$E$2:$E$3</c:f>
              <c:numCache>
                <c:formatCode>General</c:formatCode>
                <c:ptCount val="2"/>
                <c:pt idx="0">
                  <c:v>2.3199999999999998</c:v>
                </c:pt>
                <c:pt idx="1">
                  <c:v>1.95</c:v>
                </c:pt>
              </c:numCache>
            </c:numRef>
          </c:val>
          <c:extLst>
            <c:ext xmlns:c16="http://schemas.microsoft.com/office/drawing/2014/chart" uri="{C3380CC4-5D6E-409C-BE32-E72D297353CC}">
              <c16:uniqueId val="{00000003-7103-4C21-83EF-72FCFC8E3C0D}"/>
            </c:ext>
          </c:extLst>
        </c:ser>
        <c:dLbls>
          <c:showLegendKey val="0"/>
          <c:showVal val="0"/>
          <c:showCatName val="0"/>
          <c:showSerName val="0"/>
          <c:showPercent val="0"/>
          <c:showBubbleSize val="0"/>
        </c:dLbls>
        <c:gapWidth val="219"/>
        <c:overlap val="-27"/>
        <c:axId val="1533261967"/>
        <c:axId val="1533264463"/>
      </c:barChart>
      <c:catAx>
        <c:axId val="15332619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533264463"/>
        <c:crosses val="autoZero"/>
        <c:auto val="1"/>
        <c:lblAlgn val="ctr"/>
        <c:lblOffset val="100"/>
        <c:noMultiLvlLbl val="0"/>
      </c:catAx>
      <c:valAx>
        <c:axId val="1533264463"/>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crossAx val="153326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4C179-ADFE-4A70-852C-DC51E53CA038}" type="datetimeFigureOut">
              <a:rPr lang="es-PE" smtClean="0"/>
              <a:t>26/03/2025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34D2-169B-43E0-A574-6A7073DAB558}" type="slidenum">
              <a:rPr lang="es-PE" smtClean="0"/>
              <a:t>‹Nº›</a:t>
            </a:fld>
            <a:endParaRPr lang="es-PE"/>
          </a:p>
        </p:txBody>
      </p:sp>
    </p:spTree>
    <p:extLst>
      <p:ext uri="{BB962C8B-B14F-4D97-AF65-F5344CB8AC3E}">
        <p14:creationId xmlns:p14="http://schemas.microsoft.com/office/powerpoint/2010/main" val="148420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534D2-169B-43E0-A574-6A7073DAB558}"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75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5D534D2-169B-43E0-A574-6A7073DAB558}" type="slidenum">
              <a:rPr lang="es-PE" smtClean="0"/>
              <a:t>6</a:t>
            </a:fld>
            <a:endParaRPr lang="es-PE"/>
          </a:p>
        </p:txBody>
      </p:sp>
    </p:spTree>
    <p:extLst>
      <p:ext uri="{BB962C8B-B14F-4D97-AF65-F5344CB8AC3E}">
        <p14:creationId xmlns:p14="http://schemas.microsoft.com/office/powerpoint/2010/main" val="160641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joint changes in these patients seem to be due primarily to a collapse of softened subchondral bone at sites of mechanical pressure. with a</a:t>
            </a:r>
          </a:p>
          <a:p>
            <a:r>
              <a:rPr lang="en-US" dirty="0"/>
              <a:t>traumatic type of synovitis manifest by effusions</a:t>
            </a:r>
          </a:p>
          <a:p>
            <a:r>
              <a:rPr lang="en-US" dirty="0"/>
              <a:t>and disability.</a:t>
            </a:r>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534D2-169B-43E0-A574-6A7073DAB558}"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81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D5BDB-6F16-411F-BA2B-F14CC59D850E}"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61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pitchFamily="34" charset="0"/>
                <a:ea typeface="Arial" pitchFamily="34" charset="0"/>
              </a:rPr>
              <a:t>Figure 2. </a:t>
            </a:r>
            <a:r>
              <a:rPr lang="en-US" altLang="en-US" dirty="0">
                <a:latin typeface="Arial" pitchFamily="34" charset="0"/>
                <a:ea typeface="Arial" pitchFamily="34" charset="0"/>
              </a:rPr>
              <a:t>Intra-trial mean plasma 25(OH)D (A) and serum parathyroid hormone (PTH) (B) and risk of falling, adjusted for age (half decades), sex, and calcium intake, estimated from quadratic and piecewise logistic regression. In (A), dashed line is a quadratic and solid line is a 3-piecewise regression. The 2 estimated change points are 22.2 ± 6.0 (SE) and 40.5 ± 3.7 (SE) ng/</a:t>
            </a:r>
            <a:r>
              <a:rPr lang="en-US" altLang="en-US" dirty="0" err="1">
                <a:latin typeface="Arial" pitchFamily="34" charset="0"/>
                <a:ea typeface="Arial" pitchFamily="34" charset="0"/>
              </a:rPr>
              <a:t>mL.</a:t>
            </a:r>
            <a:r>
              <a:rPr lang="en-US" altLang="en-US" dirty="0">
                <a:latin typeface="Arial" pitchFamily="34" charset="0"/>
                <a:ea typeface="Arial" pitchFamily="34" charset="0"/>
              </a:rPr>
              <a:t> In (B), estimated log odds are shown from multivariable logistic regression. There was no significant association of intra-trial mean PTH with risk of falling (odds ratio 1.00, 95% CI 0.99-1.02).
</a:t>
            </a:r>
          </a:p>
          <a:p>
            <a:pPr marL="0" lvl="0" indent="0"/>
            <a:r>
              <a:rPr lang="en-US" altLang="en-US" dirty="0">
                <a:latin typeface="Arial" pitchFamily="34" charset="0"/>
                <a:ea typeface="Arial" pitchFamily="34" charset="0"/>
              </a:rPr>
              <a:t>Unless provided in the caption above, the following copyright applies to the content of this slide: © The Author(s) 2022. Published by Oxford University Press on behalf of the Endocrine Society. All rights reserved. For permissions, please e-mail: </a:t>
            </a:r>
            <a:r>
              <a:rPr lang="en-US" altLang="en-US" dirty="0" err="1">
                <a:latin typeface="Arial" pitchFamily="34" charset="0"/>
                <a:ea typeface="Arial" pitchFamily="34" charset="0"/>
              </a:rPr>
              <a:t>journals.permissions@oup.comThis</a:t>
            </a:r>
            <a:r>
              <a:rPr lang="en-US" altLang="en-US" dirty="0">
                <a:latin typeface="Arial" pitchFamily="34" charset="0"/>
                <a:ea typeface="Arial" pitchFamily="34" charset="0"/>
              </a:rPr>
              <a:t> article is published and distributed under the terms of the Oxford University Press, Standard Journals Publication Model (https://academic.oup.com/journals/pages/</a:t>
            </a:r>
            <a:r>
              <a:rPr lang="en-US" altLang="en-US" dirty="0" err="1">
                <a:latin typeface="Arial" pitchFamily="34" charset="0"/>
                <a:ea typeface="Arial" pitchFamily="34" charset="0"/>
              </a:rPr>
              <a:t>open_access</a:t>
            </a:r>
            <a:r>
              <a:rPr lang="en-US" altLang="en-US" dirty="0">
                <a:latin typeface="Arial" pitchFamily="34" charset="0"/>
                <a:ea typeface="Arial" pitchFamily="34" charset="0"/>
              </a:rPr>
              <a:t>/</a:t>
            </a:r>
            <a:r>
              <a:rPr lang="en-US" altLang="en-US" dirty="0" err="1">
                <a:latin typeface="Arial" pitchFamily="34" charset="0"/>
                <a:ea typeface="Arial" pitchFamily="34" charset="0"/>
              </a:rPr>
              <a:t>funder_policies</a:t>
            </a:r>
            <a:r>
              <a:rPr lang="en-US" altLang="en-US" dirty="0">
                <a:latin typeface="Arial" pitchFamily="34" charset="0"/>
                <a:ea typeface="Arial" pitchFamily="34" charset="0"/>
              </a:rPr>
              <a:t>/chorus/</a:t>
            </a:r>
            <a:r>
              <a:rPr lang="en-US" altLang="en-US" dirty="0" err="1">
                <a:latin typeface="Arial" pitchFamily="34" charset="0"/>
                <a:ea typeface="Arial" pitchFamily="34" charset="0"/>
              </a:rPr>
              <a:t>standard_publication_model</a:t>
            </a:r>
            <a:r>
              <a:rPr lang="en-US" altLang="en-US" dirty="0">
                <a:latin typeface="Arial" pitchFamily="34" charset="0"/>
                <a:ea typeface="Arial" pitchFamily="34" charset="0"/>
              </a:rPr>
              <a:t>)© The Author(s) 2022. Published by Oxford University Press on behalf of the Endocrine Society. All rights reserved. For permissions, please e-mail: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marR="0" lvl="0" indent="0" algn="r" defTabSz="914400" rtl="0" eaLnBrk="1" fontAlgn="base" latinLnBrk="0" hangingPunct="1">
              <a:lnSpc>
                <a:spcPct val="100000"/>
              </a:lnSpc>
              <a:spcBef>
                <a:spcPct val="0"/>
              </a:spcBef>
              <a:spcAft>
                <a:spcPct val="0"/>
              </a:spcAft>
              <a:buClrTx/>
              <a:buSzTx/>
              <a:buFontTx/>
              <a:buNone/>
              <a:tabLst/>
              <a:defRPr/>
            </a:pPr>
            <a:fld id="{5BC0F57B-299A-4E4E-8227-C22D1B813A1C}" type="slidenum">
              <a:rPr kumimoji="0" lang="en-US"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Concentración basal de 25 (OH) vitamina D de 21.2 ng/</a:t>
            </a:r>
            <a:r>
              <a:rPr lang="es-PE" dirty="0" err="1"/>
              <a:t>mL</a:t>
            </a:r>
            <a:r>
              <a:rPr lang="es-PE" dirty="0"/>
              <a:t> en 131 pacientes que recibieron el bolo y de 18 en los que recibieron placebo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534D2-169B-43E0-A574-6A7073DAB558}"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02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D5BDB-6F16-411F-BA2B-F14CC59D850E}"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11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534D2-169B-43E0-A574-6A7073DAB558}"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4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Suplementos con altas dosis de vitamina D3 inducen la </a:t>
            </a:r>
            <a:r>
              <a:rPr lang="es-MX" dirty="0" err="1"/>
              <a:t>expresion</a:t>
            </a:r>
            <a:r>
              <a:rPr lang="es-MX" dirty="0"/>
              <a:t> de la 24, 25 hidroxilasa que genera un control negativo sobre la actividad de la 1,25[OH]2D</a:t>
            </a:r>
          </a:p>
          <a:p>
            <a:r>
              <a:rPr lang="es-MX" dirty="0"/>
              <a:t>La actividad de la 24-hidroxilasa es sostenida después de un incremento importante en la 1,25[OH]2D; y podría persistir y reducir la concentración y la subsecuente actividad de la 1,25[OH]2D.</a:t>
            </a:r>
          </a:p>
          <a:p>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534D2-169B-43E0-A574-6A7073DAB558}"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05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E0591-278A-4FF1-90C9-B44CF9BE4C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499C1055-72AC-4589-9311-9B0E10C27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CCB99F39-B72E-4985-986A-241A27919AC3}"/>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45FFC014-315C-4092-9E2B-5F9A66ECDA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2AC4A49-4BFF-4E31-AE4E-36E964B3D1F3}"/>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30550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3935C-FBCA-4E9A-8004-DBEC98BAE9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C8FEC67-2B8F-4A59-A731-5A21483B72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FBC51A8-BE4F-4861-9D29-4631DF0210D9}"/>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C35BA603-4AB9-4DEC-BB1E-4B2CFD59BC9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13111C2-8EA1-4EDA-BD59-1C69AAAFEA02}"/>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1527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D01318-4CCF-4DE5-B359-15B4D0A0A9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E7D8F72-E1C8-48D7-B3E6-CDD8769B2C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6ADE2A5-DED1-42FA-AC90-8C181371E78A}"/>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8AF21637-7427-43E2-A1A7-D1DEBBD4A64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A728861-9917-4A6D-AFF4-DBC87193273D}"/>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40924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70774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962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1752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4178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PE">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3175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PE">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54745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PE">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79260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5764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8AED6-CC04-4EA3-81BB-0C2F6DDBED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8074933-5353-425B-BC36-94731C6A15B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29A07AD-20A6-4024-B9D5-82D8C00B4B6E}"/>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7287FE21-5D7F-4FC6-839B-7ADB2890E8E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0F08042-D75B-48E3-B680-32CD27583889}"/>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57966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191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2715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0122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53334-10BC-43E3-BCA1-DEFCD2352D7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38CCDE1-149C-4E33-873B-32B3CB18E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ACEE09E-34A2-4970-BAF1-8262991C212D}"/>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C3726145-F064-43BB-979E-F14318011A9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70A0CEE-B47D-4B3D-ACD1-F92CD35AEF1E}"/>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230469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25EFD-23EF-4CCF-AECA-CE3FA72297E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99A49DA-C090-4958-A35E-B9297B7A883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4531248-EDC3-47DF-AC44-0F62DDCA626B}"/>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F5E2360E-51BD-4B8F-AAF1-51490EE1999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D82226A-53C4-41FB-AF76-1B102F4CF019}"/>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293233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D6FD2-D6D5-42B2-A7BA-F8B6BBB3AE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7819078-2423-43F0-B9A0-508D30A5A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A6AD489-4A4C-45F5-ACAD-161AAE3F3709}"/>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F712551D-413E-47A6-8911-6AB45FED281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A30F316-3741-4808-8225-FC481CCD6194}"/>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104937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A895-BA6C-4DFD-AE6B-1097B455B0D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8ED7707-9BB8-40ED-A7A7-DC47D920671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2222E22-5A62-4855-9410-F6425287A14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0C4994A-DB7B-4660-B5A6-0FD8F195DA93}"/>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6" name="Marcador de pie de página 5">
            <a:extLst>
              <a:ext uri="{FF2B5EF4-FFF2-40B4-BE49-F238E27FC236}">
                <a16:creationId xmlns:a16="http://schemas.microsoft.com/office/drawing/2014/main" id="{AF899DC0-6EEF-403F-9F21-E681F88677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ED7E46B-9650-4D5F-A7C9-5F24A46AB888}"/>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40878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15B8-6689-4616-8F27-1617FDDA6BE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95523BE-2D07-458F-BB6D-3134EF705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9EB6BCE-50C4-4715-BA6B-E78BCC698EB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347066F-0181-49C4-A2C1-F6B3E967D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D347971-280C-4AFD-982E-0C65392FA2E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D600ABC-5920-432E-83AE-A2E9D2DE6795}"/>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8" name="Marcador de pie de página 7">
            <a:extLst>
              <a:ext uri="{FF2B5EF4-FFF2-40B4-BE49-F238E27FC236}">
                <a16:creationId xmlns:a16="http://schemas.microsoft.com/office/drawing/2014/main" id="{9331E054-89BD-4F36-978B-2CDDFAEF9D4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D6F9EEC-18DD-4069-863C-721BB187828A}"/>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412357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001C6-DB3E-4585-A5A0-24335644A73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0869B264-8C1D-4115-B4E3-44B2027DDDB1}"/>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4" name="Marcador de pie de página 3">
            <a:extLst>
              <a:ext uri="{FF2B5EF4-FFF2-40B4-BE49-F238E27FC236}">
                <a16:creationId xmlns:a16="http://schemas.microsoft.com/office/drawing/2014/main" id="{D27C0791-4838-4C50-B822-17679EBB63E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C488EF3-1BC5-480C-A053-083A99790DBA}"/>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3547467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9D9B83-0086-439D-9F13-1BE418B89694}"/>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3" name="Marcador de pie de página 2">
            <a:extLst>
              <a:ext uri="{FF2B5EF4-FFF2-40B4-BE49-F238E27FC236}">
                <a16:creationId xmlns:a16="http://schemas.microsoft.com/office/drawing/2014/main" id="{7BF75A78-8D11-46F3-8DE4-E2A6A7991D9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088770-76FB-4AB4-AF44-966853FB25F2}"/>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31988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079B6-B3F3-4157-AB4F-7227FDFCD9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F1B5D3B-1491-474E-8EA1-9F409507E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3180D12-B5A5-4528-8154-578389D2E320}"/>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2C785B9C-E8A6-4F2A-A945-0BDAABDC50C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D65D5C6-5A72-4837-8338-3465913FF316}"/>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342478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C6FF9-CD37-42FC-860A-8B2F251322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6E45EE8-A47E-4DBA-A768-196ABAE00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8519093-C3E4-46B4-8187-ED0625BE4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CBA472D-3F74-4E02-996D-7B4A9BF1214E}"/>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6" name="Marcador de pie de página 5">
            <a:extLst>
              <a:ext uri="{FF2B5EF4-FFF2-40B4-BE49-F238E27FC236}">
                <a16:creationId xmlns:a16="http://schemas.microsoft.com/office/drawing/2014/main" id="{95AE6E08-2248-4945-8A83-02EAB2732CC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62621C-F3C3-4084-BA57-DA81796DBEB3}"/>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2620046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0662E-1840-477B-993A-7C041BE011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6690B23D-D489-4574-9D19-2278BF171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DA50CC8-D49F-4F06-98CC-522160E67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20E64EE-6F2E-4B8F-9D48-ADC821F311E9}"/>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6" name="Marcador de pie de página 5">
            <a:extLst>
              <a:ext uri="{FF2B5EF4-FFF2-40B4-BE49-F238E27FC236}">
                <a16:creationId xmlns:a16="http://schemas.microsoft.com/office/drawing/2014/main" id="{4B1AF292-92F5-4984-AC77-E5F476F1F1D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D470D90-662F-45A4-BD79-94380D3B9E68}"/>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25287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A249E-E699-4386-8BB5-CCB585B6543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C4A71D0-0B96-4A88-AD5D-40E0AAB1C84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A459BF0-C36B-4945-8F99-C61ECC5CA814}"/>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40D1F776-C1B2-41FD-9092-0DBB3D6348E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DA3E3BE-794C-4700-BA47-A5F419EB3777}"/>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2208677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11D19C-5F76-48AB-A8F9-BB4B339AF1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417227B-5EEE-4236-85EB-E0638340082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F031EF6-3B66-46DB-8934-48CB7CF2D24D}"/>
              </a:ext>
            </a:extLst>
          </p:cNvPr>
          <p:cNvSpPr>
            <a:spLocks noGrp="1"/>
          </p:cNvSpPr>
          <p:nvPr>
            <p:ph type="dt" sz="half" idx="10"/>
          </p:nvPr>
        </p:nvSpPr>
        <p:spPr/>
        <p:txBody>
          <a:body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2184735D-B9AF-4214-946C-B2091B3160A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664F4B1-ECFD-4F51-A985-DC0B09E72BD0}"/>
              </a:ext>
            </a:extLst>
          </p:cNvPr>
          <p:cNvSpPr>
            <a:spLocks noGrp="1"/>
          </p:cNvSpPr>
          <p:nvPr>
            <p:ph type="sldNum" sz="quarter" idx="12"/>
          </p:nvPr>
        </p:nvSpPr>
        <p:spPr/>
        <p:txBody>
          <a:bodyPr/>
          <a:lstStyle/>
          <a:p>
            <a:fld id="{7C21E3C7-FCED-47C2-8500-38D81B596BCB}" type="slidenum">
              <a:rPr lang="es-PE" smtClean="0"/>
              <a:t>‹Nº›</a:t>
            </a:fld>
            <a:endParaRPr lang="es-PE"/>
          </a:p>
        </p:txBody>
      </p:sp>
    </p:spTree>
    <p:extLst>
      <p:ext uri="{BB962C8B-B14F-4D97-AF65-F5344CB8AC3E}">
        <p14:creationId xmlns:p14="http://schemas.microsoft.com/office/powerpoint/2010/main" val="1557960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1707075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1993462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5602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2056875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617998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269834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88327-A175-437D-AEE8-EB13B5E7B3B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F04F22A-FD0D-4D56-8F5F-36D3B3CD75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8279D32-16E6-4344-A8FB-9E201E7C31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AB9F3A6-438C-4FDD-AC75-D708152234FC}"/>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6" name="Marcador de pie de página 5">
            <a:extLst>
              <a:ext uri="{FF2B5EF4-FFF2-40B4-BE49-F238E27FC236}">
                <a16:creationId xmlns:a16="http://schemas.microsoft.com/office/drawing/2014/main" id="{A7733A20-589C-4284-88EF-2188367A500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2529C89-40A4-4088-85F4-99199F1893C0}"/>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030699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2384566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2761474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3694000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674620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FDC16357-891A-4B6F-86F0-40FC7E9D02E7}" type="datetimeFigureOut">
              <a:rPr lang="es-PE" smtClean="0"/>
              <a:t>26/03/2025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D1A1F87-E1B2-4CC9-941F-9D103CB851F2}" type="slidenum">
              <a:rPr lang="es-PE" smtClean="0"/>
              <a:t>‹Nº›</a:t>
            </a:fld>
            <a:endParaRPr lang="es-PE"/>
          </a:p>
        </p:txBody>
      </p:sp>
    </p:spTree>
    <p:extLst>
      <p:ext uri="{BB962C8B-B14F-4D97-AF65-F5344CB8AC3E}">
        <p14:creationId xmlns:p14="http://schemas.microsoft.com/office/powerpoint/2010/main" val="672062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fontAlgn="base">
              <a:spcBef>
                <a:spcPct val="0"/>
              </a:spcBef>
              <a:defRPr/>
            </a:pPr>
            <a:endParaRPr lang="en-US"/>
          </a:p>
        </p:txBody>
      </p:sp>
    </p:spTree>
    <p:extLst>
      <p:ext uri="{BB962C8B-B14F-4D97-AF65-F5344CB8AC3E}">
        <p14:creationId xmlns:p14="http://schemas.microsoft.com/office/powerpoint/2010/main" val="267646737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245FBFF2-7014-46AB-BC94-C3F867E646AD}" type="slidenum">
              <a:rPr lang="es-ES"/>
              <a:pPr>
                <a:defRPr/>
              </a:pPr>
              <a:t>‹Nº›</a:t>
            </a:fld>
            <a:endParaRPr lang="es-ES"/>
          </a:p>
        </p:txBody>
      </p:sp>
    </p:spTree>
    <p:extLst>
      <p:ext uri="{BB962C8B-B14F-4D97-AF65-F5344CB8AC3E}">
        <p14:creationId xmlns:p14="http://schemas.microsoft.com/office/powerpoint/2010/main" val="3475614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904D9F7E-26AB-4467-81DF-260624577196}" type="slidenum">
              <a:rPr lang="es-ES"/>
              <a:pPr>
                <a:defRPr/>
              </a:pPr>
              <a:t>‹Nº›</a:t>
            </a:fld>
            <a:endParaRPr lang="es-ES"/>
          </a:p>
        </p:txBody>
      </p:sp>
    </p:spTree>
    <p:extLst>
      <p:ext uri="{BB962C8B-B14F-4D97-AF65-F5344CB8AC3E}">
        <p14:creationId xmlns:p14="http://schemas.microsoft.com/office/powerpoint/2010/main" val="4213873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E61CF65C-81AC-472B-BFF3-5F8D40CEDB30}" type="slidenum">
              <a:rPr lang="es-ES"/>
              <a:pPr>
                <a:defRPr/>
              </a:pPr>
              <a:t>‹Nº›</a:t>
            </a:fld>
            <a:endParaRPr lang="es-ES"/>
          </a:p>
        </p:txBody>
      </p:sp>
    </p:spTree>
    <p:extLst>
      <p:ext uri="{BB962C8B-B14F-4D97-AF65-F5344CB8AC3E}">
        <p14:creationId xmlns:p14="http://schemas.microsoft.com/office/powerpoint/2010/main" val="2231666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ADD179B3-DA55-47CA-B277-5C7EEED80764}" type="slidenum">
              <a:rPr lang="es-ES"/>
              <a:pPr>
                <a:defRPr/>
              </a:pPr>
              <a:t>‹Nº›</a:t>
            </a:fld>
            <a:endParaRPr lang="es-ES"/>
          </a:p>
        </p:txBody>
      </p:sp>
    </p:spTree>
    <p:extLst>
      <p:ext uri="{BB962C8B-B14F-4D97-AF65-F5344CB8AC3E}">
        <p14:creationId xmlns:p14="http://schemas.microsoft.com/office/powerpoint/2010/main" val="319016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B453E-5329-409A-B16A-F9C71A912B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EC4FC6F-B006-46F0-A4D9-76D1EDA65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674869D-6A9D-4C28-BEF4-8510AB53A7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9F423A5F-39D2-468A-B141-87FD169B6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7C2654-7EF1-4D0A-870B-10347570D3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38DB55F-F4AA-440B-A628-6529EF054E89}"/>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8" name="Marcador de pie de página 7">
            <a:extLst>
              <a:ext uri="{FF2B5EF4-FFF2-40B4-BE49-F238E27FC236}">
                <a16:creationId xmlns:a16="http://schemas.microsoft.com/office/drawing/2014/main" id="{B1430285-6DC2-4403-B370-1483A8124AD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E039C74-A853-4406-AB0A-AD38BA699842}"/>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041263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defRPr>
            </a:lvl1pPr>
          </a:lstStyle>
          <a:p>
            <a:pPr>
              <a:defRPr/>
            </a:pPr>
            <a:fld id="{A62FE994-591D-4604-9642-AE14054EC91D}" type="slidenum">
              <a:rPr lang="es-ES"/>
              <a:pPr>
                <a:defRPr/>
              </a:pPr>
              <a:t>‹Nº›</a:t>
            </a:fld>
            <a:endParaRPr lang="es-ES"/>
          </a:p>
        </p:txBody>
      </p:sp>
    </p:spTree>
    <p:extLst>
      <p:ext uri="{BB962C8B-B14F-4D97-AF65-F5344CB8AC3E}">
        <p14:creationId xmlns:p14="http://schemas.microsoft.com/office/powerpoint/2010/main" val="2503023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defRPr>
            </a:lvl1pPr>
          </a:lstStyle>
          <a:p>
            <a:pPr>
              <a:defRPr/>
            </a:pPr>
            <a:fld id="{DB892DD0-E8BB-4EE7-8358-8FF7D0AD4FC0}" type="slidenum">
              <a:rPr lang="es-ES"/>
              <a:pPr>
                <a:defRPr/>
              </a:pPr>
              <a:t>‹Nº›</a:t>
            </a:fld>
            <a:endParaRPr lang="es-ES"/>
          </a:p>
        </p:txBody>
      </p:sp>
    </p:spTree>
    <p:extLst>
      <p:ext uri="{BB962C8B-B14F-4D97-AF65-F5344CB8AC3E}">
        <p14:creationId xmlns:p14="http://schemas.microsoft.com/office/powerpoint/2010/main" val="179843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defRPr>
            </a:lvl1pPr>
          </a:lstStyle>
          <a:p>
            <a:pPr>
              <a:defRPr/>
            </a:pPr>
            <a:fld id="{A252C9EB-9946-43C6-8D89-D09AFFCCA335}" type="slidenum">
              <a:rPr lang="es-ES"/>
              <a:pPr>
                <a:defRPr/>
              </a:pPr>
              <a:t>‹Nº›</a:t>
            </a:fld>
            <a:endParaRPr lang="es-ES"/>
          </a:p>
        </p:txBody>
      </p:sp>
    </p:spTree>
    <p:extLst>
      <p:ext uri="{BB962C8B-B14F-4D97-AF65-F5344CB8AC3E}">
        <p14:creationId xmlns:p14="http://schemas.microsoft.com/office/powerpoint/2010/main" val="3948235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434761AA-2F65-4C78-8E46-014DA7273D45}" type="slidenum">
              <a:rPr lang="es-ES"/>
              <a:pPr>
                <a:defRPr/>
              </a:pPr>
              <a:t>‹Nº›</a:t>
            </a:fld>
            <a:endParaRPr lang="es-ES"/>
          </a:p>
        </p:txBody>
      </p:sp>
    </p:spTree>
    <p:extLst>
      <p:ext uri="{BB962C8B-B14F-4D97-AF65-F5344CB8AC3E}">
        <p14:creationId xmlns:p14="http://schemas.microsoft.com/office/powerpoint/2010/main" val="174532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defRPr>
            </a:lvl1pPr>
          </a:lstStyle>
          <a:p>
            <a:pPr>
              <a:defRPr/>
            </a:pPr>
            <a:fld id="{289D2C3D-4B74-482E-9A27-0B984D42C4D0}" type="slidenum">
              <a:rPr lang="es-ES"/>
              <a:pPr>
                <a:defRPr/>
              </a:pPr>
              <a:t>‹Nº›</a:t>
            </a:fld>
            <a:endParaRPr lang="es-ES"/>
          </a:p>
        </p:txBody>
      </p:sp>
    </p:spTree>
    <p:extLst>
      <p:ext uri="{BB962C8B-B14F-4D97-AF65-F5344CB8AC3E}">
        <p14:creationId xmlns:p14="http://schemas.microsoft.com/office/powerpoint/2010/main" val="3127111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745FA663-E01C-41F2-9662-365F2E735F6A}" type="slidenum">
              <a:rPr lang="es-ES"/>
              <a:pPr>
                <a:defRPr/>
              </a:pPr>
              <a:t>‹Nº›</a:t>
            </a:fld>
            <a:endParaRPr lang="es-ES"/>
          </a:p>
        </p:txBody>
      </p:sp>
    </p:spTree>
    <p:extLst>
      <p:ext uri="{BB962C8B-B14F-4D97-AF65-F5344CB8AC3E}">
        <p14:creationId xmlns:p14="http://schemas.microsoft.com/office/powerpoint/2010/main" val="308063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atin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defRPr>
            </a:lvl1pPr>
          </a:lstStyle>
          <a:p>
            <a:pPr>
              <a:defRPr/>
            </a:pPr>
            <a:fld id="{0197AC27-579D-48B4-BC79-DB363D642AF9}" type="slidenum">
              <a:rPr lang="es-ES"/>
              <a:pPr>
                <a:defRPr/>
              </a:pPr>
              <a:t>‹Nº›</a:t>
            </a:fld>
            <a:endParaRPr lang="es-ES"/>
          </a:p>
        </p:txBody>
      </p:sp>
    </p:spTree>
    <p:extLst>
      <p:ext uri="{BB962C8B-B14F-4D97-AF65-F5344CB8AC3E}">
        <p14:creationId xmlns:p14="http://schemas.microsoft.com/office/powerpoint/2010/main" val="40663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80353-2EF9-4B03-B8BD-3B3C42C3C61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A873F74-F725-40C2-8FD9-A0FF1166CBE6}"/>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4" name="Marcador de pie de página 3">
            <a:extLst>
              <a:ext uri="{FF2B5EF4-FFF2-40B4-BE49-F238E27FC236}">
                <a16:creationId xmlns:a16="http://schemas.microsoft.com/office/drawing/2014/main" id="{EA019CB7-9EC6-46B7-97C0-F86E5A3621C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A37EE8E-20E9-4389-8185-BCA9EFA1DADB}"/>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9290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C83568-C9C1-47DF-9236-EA02DBEE6A09}"/>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3" name="Marcador de pie de página 2">
            <a:extLst>
              <a:ext uri="{FF2B5EF4-FFF2-40B4-BE49-F238E27FC236}">
                <a16:creationId xmlns:a16="http://schemas.microsoft.com/office/drawing/2014/main" id="{1A1025AC-4C2F-4A71-97EA-10D856277A8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645615B-EFBD-4DC8-8F57-8058C45EED90}"/>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06828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A8554-688E-4B40-9D74-520EEA7C80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D62B0AD-2265-479F-A968-79B3211A4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E5A6E7A-2818-4421-B737-3E41F640F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6D594A-1EC0-492F-ABF6-4B1E168265B5}"/>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6" name="Marcador de pie de página 5">
            <a:extLst>
              <a:ext uri="{FF2B5EF4-FFF2-40B4-BE49-F238E27FC236}">
                <a16:creationId xmlns:a16="http://schemas.microsoft.com/office/drawing/2014/main" id="{4E93E312-E774-4043-89A0-FA4A9DF83EA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6788700-637A-439F-807D-F517296F6321}"/>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5913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AD0A0-E0D3-46B9-89CA-3DDA02603E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6BCF1083-3499-4A64-A6B1-95DD0FEC4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98950C2-BAE1-4277-8972-AD3C0C604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DC7979-C874-4F4B-9D32-AF9B6BEC4F56}"/>
              </a:ext>
            </a:extLst>
          </p:cNvPr>
          <p:cNvSpPr>
            <a:spLocks noGrp="1"/>
          </p:cNvSpPr>
          <p:nvPr>
            <p:ph type="dt" sz="half" idx="10"/>
          </p:nvPr>
        </p:nvSpPr>
        <p:spPr/>
        <p:txBody>
          <a:bodyPr/>
          <a:lstStyle/>
          <a:p>
            <a:fld id="{B2743035-41A6-41C3-BA04-29F4EC1EFEB7}" type="datetimeFigureOut">
              <a:rPr lang="es-PE" smtClean="0"/>
              <a:t>26/03/2025</a:t>
            </a:fld>
            <a:endParaRPr lang="es-PE"/>
          </a:p>
        </p:txBody>
      </p:sp>
      <p:sp>
        <p:nvSpPr>
          <p:cNvPr id="6" name="Marcador de pie de página 5">
            <a:extLst>
              <a:ext uri="{FF2B5EF4-FFF2-40B4-BE49-F238E27FC236}">
                <a16:creationId xmlns:a16="http://schemas.microsoft.com/office/drawing/2014/main" id="{22455D34-78AB-407C-8DDE-168D19F4F44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1C181E0-0E98-4793-8474-235C0DE9EAE1}"/>
              </a:ext>
            </a:extLst>
          </p:cNvPr>
          <p:cNvSpPr>
            <a:spLocks noGrp="1"/>
          </p:cNvSpPr>
          <p:nvPr>
            <p:ph type="sldNum" sz="quarter" idx="12"/>
          </p:nvPr>
        </p:nvSpPr>
        <p:spPr/>
        <p:txBody>
          <a:bodyPr/>
          <a:lstStyle/>
          <a:p>
            <a:fld id="{1B239FE6-909E-4DDD-9FA4-4E61036BDC94}" type="slidenum">
              <a:rPr lang="es-PE" smtClean="0"/>
              <a:t>‹Nº›</a:t>
            </a:fld>
            <a:endParaRPr lang="es-PE"/>
          </a:p>
        </p:txBody>
      </p:sp>
    </p:spTree>
    <p:extLst>
      <p:ext uri="{BB962C8B-B14F-4D97-AF65-F5344CB8AC3E}">
        <p14:creationId xmlns:p14="http://schemas.microsoft.com/office/powerpoint/2010/main" val="183426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026809-F6D3-418D-97B2-0160319CF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E62BEBC-82B4-480A-8876-51683CE60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5964D29-DEC2-41F4-9C81-19D3D59F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43035-41A6-41C3-BA04-29F4EC1EFEB7}" type="datetimeFigureOut">
              <a:rPr lang="es-PE" smtClean="0"/>
              <a:t>26/03/2025</a:t>
            </a:fld>
            <a:endParaRPr lang="es-PE"/>
          </a:p>
        </p:txBody>
      </p:sp>
      <p:sp>
        <p:nvSpPr>
          <p:cNvPr id="5" name="Marcador de pie de página 4">
            <a:extLst>
              <a:ext uri="{FF2B5EF4-FFF2-40B4-BE49-F238E27FC236}">
                <a16:creationId xmlns:a16="http://schemas.microsoft.com/office/drawing/2014/main" id="{0DF6A576-562A-49FB-8F61-35766ECC4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FAE98B0F-96AE-4322-B452-9C4A52C92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39FE6-909E-4DDD-9FA4-4E61036BDC94}" type="slidenum">
              <a:rPr lang="es-PE" smtClean="0"/>
              <a:t>‹Nº›</a:t>
            </a:fld>
            <a:endParaRPr lang="es-PE"/>
          </a:p>
        </p:txBody>
      </p:sp>
    </p:spTree>
    <p:extLst>
      <p:ext uri="{BB962C8B-B14F-4D97-AF65-F5344CB8AC3E}">
        <p14:creationId xmlns:p14="http://schemas.microsoft.com/office/powerpoint/2010/main" val="253949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6357-891A-4B6F-86F0-40FC7E9D02E7}" type="datetimeFigureOut">
              <a:rPr lang="es-PE" smtClean="0">
                <a:solidFill>
                  <a:prstClr val="black">
                    <a:tint val="75000"/>
                  </a:prstClr>
                </a:solidFill>
              </a:rPr>
              <a:pPr/>
              <a:t>26/03/2025</a:t>
            </a:fld>
            <a:endParaRPr lang="es-PE">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A1F87-E1B2-4CC9-941F-9D103CB851F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5553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1B20F6-032C-4639-906A-019FF41EA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26CEB95-C0F1-419E-BA3C-B0BB17BA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903BDA9-E4F8-42A4-A798-571E60E9E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D4B85-D90D-4BF9-9F39-A9ECB73859F0}" type="datetimeFigureOut">
              <a:rPr lang="es-PE" smtClean="0"/>
              <a:t>26/03/2025</a:t>
            </a:fld>
            <a:endParaRPr lang="es-PE"/>
          </a:p>
        </p:txBody>
      </p:sp>
      <p:sp>
        <p:nvSpPr>
          <p:cNvPr id="5" name="Marcador de pie de página 4">
            <a:extLst>
              <a:ext uri="{FF2B5EF4-FFF2-40B4-BE49-F238E27FC236}">
                <a16:creationId xmlns:a16="http://schemas.microsoft.com/office/drawing/2014/main" id="{69CF76AA-7F5C-4F80-94CA-CB698754F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E9573F2-7ECE-47E7-8CF4-1D3FA2E7E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1E3C7-FCED-47C2-8500-38D81B596BCB}" type="slidenum">
              <a:rPr lang="es-PE" smtClean="0"/>
              <a:t>‹Nº›</a:t>
            </a:fld>
            <a:endParaRPr lang="es-PE"/>
          </a:p>
        </p:txBody>
      </p:sp>
    </p:spTree>
    <p:extLst>
      <p:ext uri="{BB962C8B-B14F-4D97-AF65-F5344CB8AC3E}">
        <p14:creationId xmlns:p14="http://schemas.microsoft.com/office/powerpoint/2010/main" val="1835154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6357-891A-4B6F-86F0-40FC7E9D02E7}" type="datetimeFigureOut">
              <a:rPr lang="es-PE" smtClean="0"/>
              <a:t>26/03/2025</a:t>
            </a:fld>
            <a:endParaRPr lang="es-PE"/>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A1F87-E1B2-4CC9-941F-9D103CB851F2}" type="slidenum">
              <a:rPr lang="es-PE" smtClean="0"/>
              <a:t>‹Nº›</a:t>
            </a:fld>
            <a:endParaRPr lang="es-PE"/>
          </a:p>
        </p:txBody>
      </p:sp>
    </p:spTree>
    <p:extLst>
      <p:ext uri="{BB962C8B-B14F-4D97-AF65-F5344CB8AC3E}">
        <p14:creationId xmlns:p14="http://schemas.microsoft.com/office/powerpoint/2010/main" val="3069167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Date Placeholder 3"/>
          <p:cNvSpPr txBox="1"/>
          <p:nvPr/>
        </p:nvSpPr>
        <p:spPr bwMode="auto">
          <a:xfrm>
            <a:off x="2540000" y="6400801"/>
            <a:ext cx="28448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609600" y="425451"/>
            <a:ext cx="8159749"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609600" y="1281113"/>
            <a:ext cx="109728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1023620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fontAlgn="base">
              <a:spcBef>
                <a:spcPct val="0"/>
              </a:spcBef>
              <a:defRPr/>
            </a:pPr>
            <a:endParaRPr lang="en-US" altLang="en-US"/>
          </a:p>
        </p:txBody>
      </p:sp>
      <p:cxnSp>
        <p:nvCxnSpPr>
          <p:cNvPr id="1030" name="Straight Connector 8"/>
          <p:cNvCxnSpPr/>
          <p:nvPr/>
        </p:nvCxnSpPr>
        <p:spPr>
          <a:xfrm>
            <a:off x="0" y="5994400"/>
            <a:ext cx="12192000" cy="0"/>
          </a:xfrm>
          <a:prstGeom prst="line">
            <a:avLst/>
          </a:prstGeom>
          <a:noFill/>
          <a:ln w="6350">
            <a:solidFill>
              <a:srgbClr val="CFD5E4"/>
            </a:solidFill>
            <a:miter lim="800000"/>
          </a:ln>
        </p:spPr>
      </p:cxnSp>
    </p:spTree>
    <p:extLst>
      <p:ext uri="{BB962C8B-B14F-4D97-AF65-F5344CB8AC3E}">
        <p14:creationId xmlns:p14="http://schemas.microsoft.com/office/powerpoint/2010/main" val="1939316639"/>
      </p:ext>
    </p:extLst>
  </p:cSld>
  <p:clrMap bg1="lt1" tx1="dk1" bg2="lt2" tx2="dk2" accent1="accent1" accent2="accent2" accent3="accent3" accent4="accent4" accent5="accent5" accent6="accent6" hlink="hlink" folHlink="folHlink"/>
  <p:sldLayoutIdLst>
    <p:sldLayoutId id="2147483709" r:id="rId1"/>
  </p:sldLayoutIdLst>
  <p:transition/>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4064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s-ES"/>
          </a:p>
        </p:txBody>
      </p:sp>
      <p:sp>
        <p:nvSpPr>
          <p:cNvPr id="2406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s-ES"/>
          </a:p>
        </p:txBody>
      </p:sp>
      <p:sp>
        <p:nvSpPr>
          <p:cNvPr id="24064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40B6CF3E-8024-4221-ABFE-5A976D5B2596}"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22375544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210/clinem/dgac012"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56532D7-EE14-094C-1CCA-401104E76C3B}"/>
              </a:ext>
            </a:extLst>
          </p:cNvPr>
          <p:cNvSpPr txBox="1"/>
          <p:nvPr/>
        </p:nvSpPr>
        <p:spPr>
          <a:xfrm>
            <a:off x="846610" y="2767280"/>
            <a:ext cx="10673862" cy="1323439"/>
          </a:xfrm>
          <a:prstGeom prst="rect">
            <a:avLst/>
          </a:prstGeom>
          <a:noFill/>
        </p:spPr>
        <p:txBody>
          <a:bodyPr wrap="square" rtlCol="0">
            <a:spAutoFit/>
          </a:bodyPr>
          <a:lstStyle/>
          <a:p>
            <a:pPr algn="ctr"/>
            <a:r>
              <a:rPr lang="es-MX" sz="4000" b="1" dirty="0">
                <a:solidFill>
                  <a:srgbClr val="0070C0"/>
                </a:solidFill>
                <a:latin typeface="Arial" panose="020B0604020202020204" pitchFamily="34" charset="0"/>
                <a:cs typeface="Arial" panose="020B0604020202020204" pitchFamily="34" charset="0"/>
              </a:rPr>
              <a:t>VITAMINA  D</a:t>
            </a:r>
          </a:p>
          <a:p>
            <a:pPr algn="ctr"/>
            <a:r>
              <a:rPr lang="es-MX" sz="4000" b="1" dirty="0">
                <a:solidFill>
                  <a:srgbClr val="0070C0"/>
                </a:solidFill>
                <a:latin typeface="Arial" panose="020B0604020202020204" pitchFamily="34" charset="0"/>
                <a:cs typeface="Arial" panose="020B0604020202020204" pitchFamily="34" charset="0"/>
              </a:rPr>
              <a:t>Recomendaciones para su uso racional</a:t>
            </a:r>
            <a:endParaRPr lang="es-PE" sz="4000" b="1" dirty="0">
              <a:solidFill>
                <a:srgbClr val="0070C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3BBC0FA-E296-62D9-D706-F61CC8E69216}"/>
              </a:ext>
            </a:extLst>
          </p:cNvPr>
          <p:cNvSpPr txBox="1"/>
          <p:nvPr/>
        </p:nvSpPr>
        <p:spPr>
          <a:xfrm>
            <a:off x="11848636" y="6488668"/>
            <a:ext cx="343364" cy="369332"/>
          </a:xfrm>
          <a:prstGeom prst="rect">
            <a:avLst/>
          </a:prstGeom>
          <a:noFill/>
        </p:spPr>
        <p:txBody>
          <a:bodyPr wrap="none" rtlCol="0">
            <a:spAutoFit/>
          </a:bodyPr>
          <a:lstStyle/>
          <a:p>
            <a:r>
              <a:rPr lang="es-MX" dirty="0"/>
              <a:t>…</a:t>
            </a:r>
            <a:endParaRPr lang="es-PE" dirty="0"/>
          </a:p>
        </p:txBody>
      </p:sp>
    </p:spTree>
    <p:extLst>
      <p:ext uri="{BB962C8B-B14F-4D97-AF65-F5344CB8AC3E}">
        <p14:creationId xmlns:p14="http://schemas.microsoft.com/office/powerpoint/2010/main" val="59426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24891" y="953006"/>
            <a:ext cx="4443117" cy="521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latin typeface="Calibri"/>
            </a:endParaRPr>
          </a:p>
        </p:txBody>
      </p:sp>
      <p:sp>
        <p:nvSpPr>
          <p:cNvPr id="6" name="5 Rectángulo"/>
          <p:cNvSpPr/>
          <p:nvPr/>
        </p:nvSpPr>
        <p:spPr>
          <a:xfrm>
            <a:off x="7282303" y="2097517"/>
            <a:ext cx="3168353" cy="302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latin typeface="Calibri"/>
            </a:endParaRPr>
          </a:p>
        </p:txBody>
      </p:sp>
      <p:grpSp>
        <p:nvGrpSpPr>
          <p:cNvPr id="7" name="36 Grupo"/>
          <p:cNvGrpSpPr>
            <a:grpSpLocks/>
          </p:cNvGrpSpPr>
          <p:nvPr/>
        </p:nvGrpSpPr>
        <p:grpSpPr bwMode="auto">
          <a:xfrm>
            <a:off x="1847850" y="1196654"/>
            <a:ext cx="2160588" cy="1439862"/>
            <a:chOff x="539552" y="1412776"/>
            <a:chExt cx="2160241" cy="1440160"/>
          </a:xfrm>
        </p:grpSpPr>
        <p:cxnSp>
          <p:nvCxnSpPr>
            <p:cNvPr id="8" name="53 Conector recto"/>
            <p:cNvCxnSpPr>
              <a:cxnSpLocks noChangeShapeType="1"/>
            </p:cNvCxnSpPr>
            <p:nvPr/>
          </p:nvCxnSpPr>
          <p:spPr bwMode="auto">
            <a:xfrm rot="10800000" flipV="1">
              <a:off x="539552"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 name="54 Conector recto"/>
            <p:cNvCxnSpPr>
              <a:cxnSpLocks noChangeShapeType="1"/>
            </p:cNvCxnSpPr>
            <p:nvPr/>
          </p:nvCxnSpPr>
          <p:spPr bwMode="auto">
            <a:xfrm rot="10800000" flipV="1">
              <a:off x="2699792"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 name="55 Conector recto"/>
            <p:cNvCxnSpPr>
              <a:cxnSpLocks noChangeShapeType="1"/>
            </p:cNvCxnSpPr>
            <p:nvPr/>
          </p:nvCxnSpPr>
          <p:spPr bwMode="auto">
            <a:xfrm rot="10800000">
              <a:off x="539552" y="1412776"/>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 name="56 Conector recto"/>
            <p:cNvCxnSpPr>
              <a:cxnSpLocks noChangeShapeType="1"/>
            </p:cNvCxnSpPr>
            <p:nvPr/>
          </p:nvCxnSpPr>
          <p:spPr bwMode="auto">
            <a:xfrm rot="10800000">
              <a:off x="539552" y="2852935"/>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 name="57 Conector recto"/>
            <p:cNvCxnSpPr>
              <a:cxnSpLocks noChangeShapeType="1"/>
            </p:cNvCxnSpPr>
            <p:nvPr/>
          </p:nvCxnSpPr>
          <p:spPr bwMode="auto">
            <a:xfrm rot="10800000" flipV="1">
              <a:off x="2555777"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 name="58 Conector recto"/>
            <p:cNvCxnSpPr>
              <a:cxnSpLocks noChangeShapeType="1"/>
            </p:cNvCxnSpPr>
            <p:nvPr/>
          </p:nvCxnSpPr>
          <p:spPr bwMode="auto">
            <a:xfrm rot="10800000" flipV="1">
              <a:off x="2411760"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 name="59 Conector recto"/>
            <p:cNvCxnSpPr>
              <a:cxnSpLocks noChangeShapeType="1"/>
            </p:cNvCxnSpPr>
            <p:nvPr/>
          </p:nvCxnSpPr>
          <p:spPr bwMode="auto">
            <a:xfrm rot="10800000" flipV="1">
              <a:off x="2267745"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 name="60 Conector recto"/>
            <p:cNvCxnSpPr>
              <a:cxnSpLocks noChangeShapeType="1"/>
            </p:cNvCxnSpPr>
            <p:nvPr/>
          </p:nvCxnSpPr>
          <p:spPr bwMode="auto">
            <a:xfrm rot="10800000" flipV="1">
              <a:off x="2123729"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 name="61 Conector recto"/>
            <p:cNvCxnSpPr>
              <a:cxnSpLocks noChangeShapeType="1"/>
            </p:cNvCxnSpPr>
            <p:nvPr/>
          </p:nvCxnSpPr>
          <p:spPr bwMode="auto">
            <a:xfrm rot="10800000" flipV="1">
              <a:off x="1979712"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7" name="62 Conector recto"/>
            <p:cNvCxnSpPr>
              <a:cxnSpLocks noChangeShapeType="1"/>
            </p:cNvCxnSpPr>
            <p:nvPr/>
          </p:nvCxnSpPr>
          <p:spPr bwMode="auto">
            <a:xfrm rot="10800000" flipV="1">
              <a:off x="1835696"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8" name="63 Conector recto"/>
            <p:cNvCxnSpPr>
              <a:cxnSpLocks noChangeShapeType="1"/>
            </p:cNvCxnSpPr>
            <p:nvPr/>
          </p:nvCxnSpPr>
          <p:spPr bwMode="auto">
            <a:xfrm rot="10800000" flipV="1">
              <a:off x="1691681"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9" name="64 Conector recto"/>
            <p:cNvCxnSpPr>
              <a:cxnSpLocks noChangeShapeType="1"/>
            </p:cNvCxnSpPr>
            <p:nvPr/>
          </p:nvCxnSpPr>
          <p:spPr bwMode="auto">
            <a:xfrm rot="10800000" flipV="1">
              <a:off x="1691681"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0" name="65 Conector recto"/>
            <p:cNvCxnSpPr>
              <a:cxnSpLocks noChangeShapeType="1"/>
            </p:cNvCxnSpPr>
            <p:nvPr/>
          </p:nvCxnSpPr>
          <p:spPr bwMode="auto">
            <a:xfrm rot="10800000" flipV="1">
              <a:off x="1547665"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1" name="66 Conector recto"/>
            <p:cNvCxnSpPr>
              <a:cxnSpLocks noChangeShapeType="1"/>
            </p:cNvCxnSpPr>
            <p:nvPr/>
          </p:nvCxnSpPr>
          <p:spPr bwMode="auto">
            <a:xfrm rot="10800000" flipV="1">
              <a:off x="1403649"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2" name="68 Conector recto"/>
            <p:cNvCxnSpPr>
              <a:cxnSpLocks noChangeShapeType="1"/>
            </p:cNvCxnSpPr>
            <p:nvPr/>
          </p:nvCxnSpPr>
          <p:spPr bwMode="auto">
            <a:xfrm rot="10800000" flipV="1">
              <a:off x="1259632"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3" name="69 Conector recto"/>
            <p:cNvCxnSpPr>
              <a:cxnSpLocks noChangeShapeType="1"/>
            </p:cNvCxnSpPr>
            <p:nvPr/>
          </p:nvCxnSpPr>
          <p:spPr bwMode="auto">
            <a:xfrm rot="10800000" flipV="1">
              <a:off x="1115617"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4" name="71 Conector recto"/>
            <p:cNvCxnSpPr>
              <a:cxnSpLocks noChangeShapeType="1"/>
            </p:cNvCxnSpPr>
            <p:nvPr/>
          </p:nvCxnSpPr>
          <p:spPr bwMode="auto">
            <a:xfrm rot="10800000" flipV="1">
              <a:off x="971601"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5" name="72 Conector recto"/>
            <p:cNvCxnSpPr>
              <a:cxnSpLocks noChangeShapeType="1"/>
            </p:cNvCxnSpPr>
            <p:nvPr/>
          </p:nvCxnSpPr>
          <p:spPr bwMode="auto">
            <a:xfrm rot="10800000" flipV="1">
              <a:off x="827585"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6" name="86 Conector recto"/>
            <p:cNvCxnSpPr>
              <a:cxnSpLocks noChangeShapeType="1"/>
            </p:cNvCxnSpPr>
            <p:nvPr/>
          </p:nvCxnSpPr>
          <p:spPr bwMode="auto">
            <a:xfrm rot="10800000" flipV="1">
              <a:off x="683569" y="1412776"/>
              <a:ext cx="0" cy="144016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7" name="87 Conector recto"/>
            <p:cNvCxnSpPr>
              <a:cxnSpLocks noChangeShapeType="1"/>
            </p:cNvCxnSpPr>
            <p:nvPr/>
          </p:nvCxnSpPr>
          <p:spPr bwMode="auto">
            <a:xfrm rot="10800000">
              <a:off x="539552" y="1565176"/>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8" name="95 Conector recto"/>
            <p:cNvCxnSpPr>
              <a:cxnSpLocks noChangeShapeType="1"/>
            </p:cNvCxnSpPr>
            <p:nvPr/>
          </p:nvCxnSpPr>
          <p:spPr bwMode="auto">
            <a:xfrm rot="10800000">
              <a:off x="539552" y="1700807"/>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29" name="96 Conector recto"/>
            <p:cNvCxnSpPr>
              <a:cxnSpLocks noChangeShapeType="1"/>
            </p:cNvCxnSpPr>
            <p:nvPr/>
          </p:nvCxnSpPr>
          <p:spPr bwMode="auto">
            <a:xfrm rot="10800000">
              <a:off x="539552" y="1844823"/>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0" name="97 Conector recto"/>
            <p:cNvCxnSpPr>
              <a:cxnSpLocks noChangeShapeType="1"/>
            </p:cNvCxnSpPr>
            <p:nvPr/>
          </p:nvCxnSpPr>
          <p:spPr bwMode="auto">
            <a:xfrm rot="10800000">
              <a:off x="539553" y="1988839"/>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1" name="98 Conector recto"/>
            <p:cNvCxnSpPr>
              <a:cxnSpLocks noChangeShapeType="1"/>
            </p:cNvCxnSpPr>
            <p:nvPr/>
          </p:nvCxnSpPr>
          <p:spPr bwMode="auto">
            <a:xfrm rot="10800000">
              <a:off x="539553" y="2132855"/>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2" name="99 Conector recto"/>
            <p:cNvCxnSpPr>
              <a:cxnSpLocks noChangeShapeType="1"/>
            </p:cNvCxnSpPr>
            <p:nvPr/>
          </p:nvCxnSpPr>
          <p:spPr bwMode="auto">
            <a:xfrm rot="10800000">
              <a:off x="539553" y="2276871"/>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3" name="100 Conector recto"/>
            <p:cNvCxnSpPr>
              <a:cxnSpLocks noChangeShapeType="1"/>
            </p:cNvCxnSpPr>
            <p:nvPr/>
          </p:nvCxnSpPr>
          <p:spPr bwMode="auto">
            <a:xfrm rot="10800000">
              <a:off x="539552" y="2420887"/>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4" name="101 Conector recto"/>
            <p:cNvCxnSpPr>
              <a:cxnSpLocks noChangeShapeType="1"/>
            </p:cNvCxnSpPr>
            <p:nvPr/>
          </p:nvCxnSpPr>
          <p:spPr bwMode="auto">
            <a:xfrm rot="10800000">
              <a:off x="539553" y="2564904"/>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5" name="102 Conector recto"/>
            <p:cNvCxnSpPr>
              <a:cxnSpLocks noChangeShapeType="1"/>
            </p:cNvCxnSpPr>
            <p:nvPr/>
          </p:nvCxnSpPr>
          <p:spPr bwMode="auto">
            <a:xfrm rot="10800000">
              <a:off x="539553" y="2708919"/>
              <a:ext cx="21602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grpSp>
      <p:grpSp>
        <p:nvGrpSpPr>
          <p:cNvPr id="36" name="103 Grupo"/>
          <p:cNvGrpSpPr>
            <a:grpSpLocks/>
          </p:cNvGrpSpPr>
          <p:nvPr/>
        </p:nvGrpSpPr>
        <p:grpSpPr bwMode="auto">
          <a:xfrm>
            <a:off x="1857483" y="3068884"/>
            <a:ext cx="1727200" cy="1008062"/>
            <a:chOff x="611560" y="3933056"/>
            <a:chExt cx="1728193" cy="1008113"/>
          </a:xfrm>
        </p:grpSpPr>
        <p:cxnSp>
          <p:nvCxnSpPr>
            <p:cNvPr id="37" name="104 Conector recto"/>
            <p:cNvCxnSpPr>
              <a:cxnSpLocks noChangeShapeType="1"/>
            </p:cNvCxnSpPr>
            <p:nvPr/>
          </p:nvCxnSpPr>
          <p:spPr bwMode="auto">
            <a:xfrm rot="5400000">
              <a:off x="107504" y="4437112"/>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8" name="105 Conector recto"/>
            <p:cNvCxnSpPr>
              <a:cxnSpLocks noChangeShapeType="1"/>
            </p:cNvCxnSpPr>
            <p:nvPr/>
          </p:nvCxnSpPr>
          <p:spPr bwMode="auto">
            <a:xfrm rot="10800000">
              <a:off x="611560" y="4941168"/>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39" name="106 Conector recto"/>
            <p:cNvCxnSpPr>
              <a:cxnSpLocks noChangeShapeType="1"/>
            </p:cNvCxnSpPr>
            <p:nvPr/>
          </p:nvCxnSpPr>
          <p:spPr bwMode="auto">
            <a:xfrm rot="16200000" flipH="1">
              <a:off x="1835696"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0" name="107 Conector recto"/>
            <p:cNvCxnSpPr>
              <a:cxnSpLocks noChangeShapeType="1"/>
            </p:cNvCxnSpPr>
            <p:nvPr/>
          </p:nvCxnSpPr>
          <p:spPr bwMode="auto">
            <a:xfrm rot="16200000" flipH="1">
              <a:off x="1691680"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1" name="108 Conector recto"/>
            <p:cNvCxnSpPr>
              <a:cxnSpLocks noChangeShapeType="1"/>
            </p:cNvCxnSpPr>
            <p:nvPr/>
          </p:nvCxnSpPr>
          <p:spPr bwMode="auto">
            <a:xfrm rot="5400000">
              <a:off x="1547664" y="4437112"/>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2" name="109 Conector recto"/>
            <p:cNvCxnSpPr>
              <a:cxnSpLocks noChangeShapeType="1"/>
            </p:cNvCxnSpPr>
            <p:nvPr/>
          </p:nvCxnSpPr>
          <p:spPr bwMode="auto">
            <a:xfrm rot="5400000">
              <a:off x="1403648" y="4437112"/>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3" name="110 Conector recto"/>
            <p:cNvCxnSpPr>
              <a:cxnSpLocks noChangeShapeType="1"/>
            </p:cNvCxnSpPr>
            <p:nvPr/>
          </p:nvCxnSpPr>
          <p:spPr bwMode="auto">
            <a:xfrm rot="16200000" flipH="1">
              <a:off x="1259632"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4" name="111 Conector recto"/>
            <p:cNvCxnSpPr>
              <a:cxnSpLocks noChangeShapeType="1"/>
            </p:cNvCxnSpPr>
            <p:nvPr/>
          </p:nvCxnSpPr>
          <p:spPr bwMode="auto">
            <a:xfrm rot="16200000" flipH="1">
              <a:off x="1259632"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5" name="112 Conector recto"/>
            <p:cNvCxnSpPr>
              <a:cxnSpLocks noChangeShapeType="1"/>
            </p:cNvCxnSpPr>
            <p:nvPr/>
          </p:nvCxnSpPr>
          <p:spPr bwMode="auto">
            <a:xfrm rot="16200000" flipH="1">
              <a:off x="1115616"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6" name="113 Conector recto"/>
            <p:cNvCxnSpPr>
              <a:cxnSpLocks noChangeShapeType="1"/>
            </p:cNvCxnSpPr>
            <p:nvPr/>
          </p:nvCxnSpPr>
          <p:spPr bwMode="auto">
            <a:xfrm rot="16200000" flipH="1">
              <a:off x="971600"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7" name="114 Conector recto"/>
            <p:cNvCxnSpPr>
              <a:cxnSpLocks noChangeShapeType="1"/>
            </p:cNvCxnSpPr>
            <p:nvPr/>
          </p:nvCxnSpPr>
          <p:spPr bwMode="auto">
            <a:xfrm rot="5400000">
              <a:off x="827584" y="4437112"/>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8" name="115 Conector recto"/>
            <p:cNvCxnSpPr>
              <a:cxnSpLocks noChangeShapeType="1"/>
            </p:cNvCxnSpPr>
            <p:nvPr/>
          </p:nvCxnSpPr>
          <p:spPr bwMode="auto">
            <a:xfrm rot="16200000" flipH="1">
              <a:off x="683568"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49" name="116 Conector recto"/>
            <p:cNvCxnSpPr>
              <a:cxnSpLocks noChangeShapeType="1"/>
            </p:cNvCxnSpPr>
            <p:nvPr/>
          </p:nvCxnSpPr>
          <p:spPr bwMode="auto">
            <a:xfrm rot="16200000" flipH="1">
              <a:off x="539552"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0" name="117 Conector recto"/>
            <p:cNvCxnSpPr>
              <a:cxnSpLocks noChangeShapeType="1"/>
            </p:cNvCxnSpPr>
            <p:nvPr/>
          </p:nvCxnSpPr>
          <p:spPr bwMode="auto">
            <a:xfrm rot="16200000" flipH="1">
              <a:off x="395536"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1" name="118 Conector recto"/>
            <p:cNvCxnSpPr>
              <a:cxnSpLocks noChangeShapeType="1"/>
            </p:cNvCxnSpPr>
            <p:nvPr/>
          </p:nvCxnSpPr>
          <p:spPr bwMode="auto">
            <a:xfrm rot="16200000" flipH="1">
              <a:off x="251520" y="4437111"/>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2" name="119 Conector recto"/>
            <p:cNvCxnSpPr>
              <a:cxnSpLocks noChangeShapeType="1"/>
            </p:cNvCxnSpPr>
            <p:nvPr/>
          </p:nvCxnSpPr>
          <p:spPr bwMode="auto">
            <a:xfrm rot="10800000">
              <a:off x="611560" y="3933056"/>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3" name="120 Conector recto"/>
            <p:cNvCxnSpPr>
              <a:cxnSpLocks noChangeShapeType="1"/>
            </p:cNvCxnSpPr>
            <p:nvPr/>
          </p:nvCxnSpPr>
          <p:spPr bwMode="auto">
            <a:xfrm rot="10800000">
              <a:off x="611562" y="4077072"/>
              <a:ext cx="1728191"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4" name="121 Conector recto"/>
            <p:cNvCxnSpPr>
              <a:cxnSpLocks noChangeShapeType="1"/>
            </p:cNvCxnSpPr>
            <p:nvPr/>
          </p:nvCxnSpPr>
          <p:spPr bwMode="auto">
            <a:xfrm rot="10800000">
              <a:off x="611562" y="4221088"/>
              <a:ext cx="1728191"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5" name="122 Conector recto"/>
            <p:cNvCxnSpPr>
              <a:cxnSpLocks noChangeShapeType="1"/>
            </p:cNvCxnSpPr>
            <p:nvPr/>
          </p:nvCxnSpPr>
          <p:spPr bwMode="auto">
            <a:xfrm rot="10800000">
              <a:off x="611562" y="4365104"/>
              <a:ext cx="1728191"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6" name="123 Conector recto"/>
            <p:cNvCxnSpPr>
              <a:cxnSpLocks noChangeShapeType="1"/>
            </p:cNvCxnSpPr>
            <p:nvPr/>
          </p:nvCxnSpPr>
          <p:spPr bwMode="auto">
            <a:xfrm rot="10800000">
              <a:off x="611560" y="4509120"/>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7" name="124 Conector recto"/>
            <p:cNvCxnSpPr>
              <a:cxnSpLocks noChangeShapeType="1"/>
            </p:cNvCxnSpPr>
            <p:nvPr/>
          </p:nvCxnSpPr>
          <p:spPr bwMode="auto">
            <a:xfrm rot="10800000">
              <a:off x="611562" y="4653136"/>
              <a:ext cx="1728191"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58" name="125 Conector recto"/>
            <p:cNvCxnSpPr>
              <a:cxnSpLocks noChangeShapeType="1"/>
            </p:cNvCxnSpPr>
            <p:nvPr/>
          </p:nvCxnSpPr>
          <p:spPr bwMode="auto">
            <a:xfrm rot="10800000">
              <a:off x="611562" y="4797152"/>
              <a:ext cx="1728191"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grpSp>
      <p:sp>
        <p:nvSpPr>
          <p:cNvPr id="59" name="126 CuadroTexto"/>
          <p:cNvSpPr txBox="1">
            <a:spLocks noChangeArrowheads="1"/>
          </p:cNvSpPr>
          <p:nvPr/>
        </p:nvSpPr>
        <p:spPr bwMode="auto">
          <a:xfrm>
            <a:off x="4151314" y="1701480"/>
            <a:ext cx="16859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s-PE" b="1" kern="0" dirty="0">
                <a:solidFill>
                  <a:prstClr val="white"/>
                </a:solidFill>
              </a:rPr>
              <a:t>Hueso bien </a:t>
            </a:r>
          </a:p>
          <a:p>
            <a:pPr eaLnBrk="1" fontAlgn="base" hangingPunct="1">
              <a:spcBef>
                <a:spcPct val="0"/>
              </a:spcBef>
              <a:spcAft>
                <a:spcPct val="0"/>
              </a:spcAft>
              <a:defRPr/>
            </a:pPr>
            <a:r>
              <a:rPr lang="es-PE" b="1" kern="0" dirty="0">
                <a:solidFill>
                  <a:prstClr val="white"/>
                </a:solidFill>
              </a:rPr>
              <a:t>mineralizado</a:t>
            </a: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r>
              <a:rPr lang="es-PE" b="1" kern="0" dirty="0">
                <a:solidFill>
                  <a:prstClr val="white"/>
                </a:solidFill>
              </a:rPr>
              <a:t>Osteoporosis</a:t>
            </a: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endParaRPr lang="es-PE" b="1" kern="0" dirty="0">
              <a:solidFill>
                <a:prstClr val="white"/>
              </a:solidFill>
            </a:endParaRPr>
          </a:p>
          <a:p>
            <a:pPr eaLnBrk="1" fontAlgn="base" hangingPunct="1">
              <a:spcBef>
                <a:spcPct val="0"/>
              </a:spcBef>
              <a:spcAft>
                <a:spcPct val="0"/>
              </a:spcAft>
              <a:defRPr/>
            </a:pPr>
            <a:r>
              <a:rPr lang="es-PE" b="1" kern="0" dirty="0">
                <a:solidFill>
                  <a:prstClr val="white"/>
                </a:solidFill>
              </a:rPr>
              <a:t>Osteomalacia</a:t>
            </a:r>
          </a:p>
        </p:txBody>
      </p:sp>
      <p:grpSp>
        <p:nvGrpSpPr>
          <p:cNvPr id="60" name="217 Grupo"/>
          <p:cNvGrpSpPr>
            <a:grpSpLocks/>
          </p:cNvGrpSpPr>
          <p:nvPr/>
        </p:nvGrpSpPr>
        <p:grpSpPr bwMode="auto">
          <a:xfrm>
            <a:off x="8043236" y="2418252"/>
            <a:ext cx="1728788" cy="1008062"/>
            <a:chOff x="2987824" y="2636912"/>
            <a:chExt cx="1728194" cy="1008113"/>
          </a:xfrm>
        </p:grpSpPr>
        <p:cxnSp>
          <p:nvCxnSpPr>
            <p:cNvPr id="61" name="218 Conector recto"/>
            <p:cNvCxnSpPr>
              <a:cxnSpLocks noChangeShapeType="1"/>
            </p:cNvCxnSpPr>
            <p:nvPr/>
          </p:nvCxnSpPr>
          <p:spPr bwMode="auto">
            <a:xfrm rot="5400000">
              <a:off x="2483768" y="3140968"/>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2" name="219 Conector recto"/>
            <p:cNvCxnSpPr>
              <a:cxnSpLocks noChangeShapeType="1"/>
            </p:cNvCxnSpPr>
            <p:nvPr/>
          </p:nvCxnSpPr>
          <p:spPr bwMode="auto">
            <a:xfrm rot="10800000">
              <a:off x="2987824" y="3645024"/>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3" name="220 Conector recto"/>
            <p:cNvCxnSpPr>
              <a:cxnSpLocks noChangeShapeType="1"/>
            </p:cNvCxnSpPr>
            <p:nvPr/>
          </p:nvCxnSpPr>
          <p:spPr bwMode="auto">
            <a:xfrm rot="16200000" flipH="1">
              <a:off x="4211960" y="3140967"/>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4" name="221 Conector recto"/>
            <p:cNvCxnSpPr>
              <a:cxnSpLocks noChangeShapeType="1"/>
            </p:cNvCxnSpPr>
            <p:nvPr/>
          </p:nvCxnSpPr>
          <p:spPr bwMode="auto">
            <a:xfrm rot="5400000">
              <a:off x="4463990" y="3032956"/>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5" name="222 Conector recto"/>
            <p:cNvCxnSpPr>
              <a:cxnSpLocks noChangeShapeType="1"/>
            </p:cNvCxnSpPr>
            <p:nvPr/>
          </p:nvCxnSpPr>
          <p:spPr bwMode="auto">
            <a:xfrm rot="5400000">
              <a:off x="4211960" y="2852936"/>
              <a:ext cx="432048"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6" name="223 Conector recto"/>
            <p:cNvCxnSpPr>
              <a:cxnSpLocks noChangeShapeType="1"/>
            </p:cNvCxnSpPr>
            <p:nvPr/>
          </p:nvCxnSpPr>
          <p:spPr bwMode="auto">
            <a:xfrm rot="5400000">
              <a:off x="4139952" y="2996952"/>
              <a:ext cx="28803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7" name="224 Conector recto"/>
            <p:cNvCxnSpPr>
              <a:cxnSpLocks noChangeShapeType="1"/>
            </p:cNvCxnSpPr>
            <p:nvPr/>
          </p:nvCxnSpPr>
          <p:spPr bwMode="auto">
            <a:xfrm rot="16200000" flipH="1">
              <a:off x="3815915" y="2960947"/>
              <a:ext cx="648074"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8" name="225 Conector recto"/>
            <p:cNvCxnSpPr>
              <a:cxnSpLocks noChangeShapeType="1"/>
            </p:cNvCxnSpPr>
            <p:nvPr/>
          </p:nvCxnSpPr>
          <p:spPr bwMode="auto">
            <a:xfrm rot="16200000" flipH="1">
              <a:off x="3887923" y="2888939"/>
              <a:ext cx="504058"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69" name="226 Conector recto"/>
            <p:cNvCxnSpPr>
              <a:cxnSpLocks noChangeShapeType="1"/>
            </p:cNvCxnSpPr>
            <p:nvPr/>
          </p:nvCxnSpPr>
          <p:spPr bwMode="auto">
            <a:xfrm rot="16200000" flipH="1">
              <a:off x="3851919" y="2780927"/>
              <a:ext cx="288034"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0" name="227 Conector recto"/>
            <p:cNvCxnSpPr>
              <a:cxnSpLocks noChangeShapeType="1"/>
            </p:cNvCxnSpPr>
            <p:nvPr/>
          </p:nvCxnSpPr>
          <p:spPr bwMode="auto">
            <a:xfrm rot="16200000" flipH="1">
              <a:off x="3671899" y="3032953"/>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1" name="228 Conector recto"/>
            <p:cNvCxnSpPr>
              <a:cxnSpLocks noChangeShapeType="1"/>
            </p:cNvCxnSpPr>
            <p:nvPr/>
          </p:nvCxnSpPr>
          <p:spPr bwMode="auto">
            <a:xfrm rot="5400000">
              <a:off x="3527884" y="2816932"/>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2" name="229 Conector recto"/>
            <p:cNvCxnSpPr>
              <a:cxnSpLocks noChangeShapeType="1"/>
            </p:cNvCxnSpPr>
            <p:nvPr/>
          </p:nvCxnSpPr>
          <p:spPr bwMode="auto">
            <a:xfrm rot="5400000">
              <a:off x="3455878" y="2888940"/>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3" name="230 Conector recto"/>
            <p:cNvCxnSpPr>
              <a:cxnSpLocks noChangeShapeType="1"/>
            </p:cNvCxnSpPr>
            <p:nvPr/>
          </p:nvCxnSpPr>
          <p:spPr bwMode="auto">
            <a:xfrm rot="16200000" flipH="1">
              <a:off x="3311859" y="2744923"/>
              <a:ext cx="216026" cy="4"/>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4" name="231 Conector recto"/>
            <p:cNvCxnSpPr>
              <a:cxnSpLocks noChangeShapeType="1"/>
            </p:cNvCxnSpPr>
            <p:nvPr/>
          </p:nvCxnSpPr>
          <p:spPr bwMode="auto">
            <a:xfrm rot="5400000">
              <a:off x="3023830" y="3392996"/>
              <a:ext cx="504054"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5" name="232 Conector recto"/>
            <p:cNvCxnSpPr>
              <a:cxnSpLocks noChangeShapeType="1"/>
            </p:cNvCxnSpPr>
            <p:nvPr/>
          </p:nvCxnSpPr>
          <p:spPr bwMode="auto">
            <a:xfrm rot="16200000" flipH="1">
              <a:off x="2951819" y="2816931"/>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6" name="233 Conector recto"/>
            <p:cNvCxnSpPr>
              <a:cxnSpLocks noChangeShapeType="1"/>
            </p:cNvCxnSpPr>
            <p:nvPr/>
          </p:nvCxnSpPr>
          <p:spPr bwMode="auto">
            <a:xfrm rot="10800000">
              <a:off x="2987824" y="2636912"/>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7" name="234 Conector recto"/>
            <p:cNvCxnSpPr>
              <a:cxnSpLocks noChangeShapeType="1"/>
            </p:cNvCxnSpPr>
            <p:nvPr/>
          </p:nvCxnSpPr>
          <p:spPr bwMode="auto">
            <a:xfrm rot="10800000" flipV="1">
              <a:off x="2987828" y="2780927"/>
              <a:ext cx="288029"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8" name="235 Conector recto"/>
            <p:cNvCxnSpPr>
              <a:cxnSpLocks noChangeShapeType="1"/>
            </p:cNvCxnSpPr>
            <p:nvPr/>
          </p:nvCxnSpPr>
          <p:spPr bwMode="auto">
            <a:xfrm rot="10800000" flipV="1">
              <a:off x="3275856" y="2924942"/>
              <a:ext cx="216026"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79" name="236 Conector recto"/>
            <p:cNvCxnSpPr>
              <a:cxnSpLocks noChangeShapeType="1"/>
            </p:cNvCxnSpPr>
            <p:nvPr/>
          </p:nvCxnSpPr>
          <p:spPr bwMode="auto">
            <a:xfrm rot="10800000" flipV="1">
              <a:off x="2987828" y="3068959"/>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0" name="237 Conector recto"/>
            <p:cNvCxnSpPr>
              <a:cxnSpLocks noChangeShapeType="1"/>
            </p:cNvCxnSpPr>
            <p:nvPr/>
          </p:nvCxnSpPr>
          <p:spPr bwMode="auto">
            <a:xfrm rot="10800000" flipV="1">
              <a:off x="3563888" y="32129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1" name="238 Conector recto"/>
            <p:cNvCxnSpPr>
              <a:cxnSpLocks noChangeShapeType="1"/>
            </p:cNvCxnSpPr>
            <p:nvPr/>
          </p:nvCxnSpPr>
          <p:spPr bwMode="auto">
            <a:xfrm rot="10800000">
              <a:off x="4283968" y="3356992"/>
              <a:ext cx="43205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2" name="239 Conector recto"/>
            <p:cNvCxnSpPr>
              <a:cxnSpLocks noChangeShapeType="1"/>
            </p:cNvCxnSpPr>
            <p:nvPr/>
          </p:nvCxnSpPr>
          <p:spPr bwMode="auto">
            <a:xfrm rot="10800000">
              <a:off x="4211960" y="3501008"/>
              <a:ext cx="36004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3" name="240 Conector recto"/>
            <p:cNvCxnSpPr>
              <a:cxnSpLocks noChangeShapeType="1"/>
            </p:cNvCxnSpPr>
            <p:nvPr/>
          </p:nvCxnSpPr>
          <p:spPr bwMode="auto">
            <a:xfrm rot="10800000" flipV="1">
              <a:off x="3635897" y="3068960"/>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4" name="241 Conector recto"/>
            <p:cNvCxnSpPr>
              <a:cxnSpLocks noChangeShapeType="1"/>
            </p:cNvCxnSpPr>
            <p:nvPr/>
          </p:nvCxnSpPr>
          <p:spPr bwMode="auto">
            <a:xfrm rot="10800000" flipV="1">
              <a:off x="4211963" y="3068958"/>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5" name="242 Conector recto"/>
            <p:cNvCxnSpPr>
              <a:cxnSpLocks noChangeShapeType="1"/>
            </p:cNvCxnSpPr>
            <p:nvPr/>
          </p:nvCxnSpPr>
          <p:spPr bwMode="auto">
            <a:xfrm rot="10800000" flipV="1">
              <a:off x="3059833" y="3221359"/>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6" name="243 Conector recto"/>
            <p:cNvCxnSpPr>
              <a:cxnSpLocks noChangeShapeType="1"/>
            </p:cNvCxnSpPr>
            <p:nvPr/>
          </p:nvCxnSpPr>
          <p:spPr bwMode="auto">
            <a:xfrm rot="10800000" flipV="1">
              <a:off x="4067944" y="3212976"/>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7" name="244 Conector recto"/>
            <p:cNvCxnSpPr>
              <a:cxnSpLocks noChangeShapeType="1"/>
            </p:cNvCxnSpPr>
            <p:nvPr/>
          </p:nvCxnSpPr>
          <p:spPr bwMode="auto">
            <a:xfrm rot="10800000" flipV="1">
              <a:off x="4427984" y="3212976"/>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8" name="245 Conector recto"/>
            <p:cNvCxnSpPr>
              <a:cxnSpLocks noChangeShapeType="1"/>
            </p:cNvCxnSpPr>
            <p:nvPr/>
          </p:nvCxnSpPr>
          <p:spPr bwMode="auto">
            <a:xfrm rot="10800000" flipV="1">
              <a:off x="3059833" y="33653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89" name="246 Conector recto"/>
            <p:cNvCxnSpPr>
              <a:cxnSpLocks noChangeShapeType="1"/>
            </p:cNvCxnSpPr>
            <p:nvPr/>
          </p:nvCxnSpPr>
          <p:spPr bwMode="auto">
            <a:xfrm rot="10800000" flipV="1">
              <a:off x="3716288" y="33653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0" name="247 Conector recto"/>
            <p:cNvCxnSpPr>
              <a:cxnSpLocks noChangeShapeType="1"/>
            </p:cNvCxnSpPr>
            <p:nvPr/>
          </p:nvCxnSpPr>
          <p:spPr bwMode="auto">
            <a:xfrm rot="10800000" flipV="1">
              <a:off x="3868688"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1" name="248 Conector recto"/>
            <p:cNvCxnSpPr>
              <a:cxnSpLocks noChangeShapeType="1"/>
            </p:cNvCxnSpPr>
            <p:nvPr/>
          </p:nvCxnSpPr>
          <p:spPr bwMode="auto">
            <a:xfrm rot="10800000" flipV="1">
              <a:off x="3419873"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2" name="249 Conector recto"/>
            <p:cNvCxnSpPr>
              <a:cxnSpLocks noChangeShapeType="1"/>
            </p:cNvCxnSpPr>
            <p:nvPr/>
          </p:nvCxnSpPr>
          <p:spPr bwMode="auto">
            <a:xfrm rot="10800000" flipV="1">
              <a:off x="4283968"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3" name="250 Conector recto"/>
            <p:cNvCxnSpPr>
              <a:cxnSpLocks noChangeShapeType="1"/>
            </p:cNvCxnSpPr>
            <p:nvPr/>
          </p:nvCxnSpPr>
          <p:spPr bwMode="auto">
            <a:xfrm rot="10800000" flipV="1">
              <a:off x="3563889" y="35177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4" name="251 Conector recto"/>
            <p:cNvCxnSpPr>
              <a:cxnSpLocks noChangeShapeType="1"/>
            </p:cNvCxnSpPr>
            <p:nvPr/>
          </p:nvCxnSpPr>
          <p:spPr bwMode="auto">
            <a:xfrm rot="10800000" flipV="1">
              <a:off x="3203849" y="35177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5" name="252 Conector recto"/>
            <p:cNvCxnSpPr>
              <a:cxnSpLocks noChangeShapeType="1"/>
            </p:cNvCxnSpPr>
            <p:nvPr/>
          </p:nvCxnSpPr>
          <p:spPr bwMode="auto">
            <a:xfrm rot="10800000" flipV="1">
              <a:off x="3635897" y="292494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6" name="253 Conector recto"/>
            <p:cNvCxnSpPr>
              <a:cxnSpLocks noChangeShapeType="1"/>
            </p:cNvCxnSpPr>
            <p:nvPr/>
          </p:nvCxnSpPr>
          <p:spPr bwMode="auto">
            <a:xfrm rot="10800000" flipV="1">
              <a:off x="4067944" y="292494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7" name="254 Conector recto"/>
            <p:cNvCxnSpPr>
              <a:cxnSpLocks noChangeShapeType="1"/>
            </p:cNvCxnSpPr>
            <p:nvPr/>
          </p:nvCxnSpPr>
          <p:spPr bwMode="auto">
            <a:xfrm rot="16200000" flipH="1">
              <a:off x="2951821" y="3320985"/>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8" name="255 Conector recto"/>
            <p:cNvCxnSpPr>
              <a:cxnSpLocks noChangeShapeType="1"/>
            </p:cNvCxnSpPr>
            <p:nvPr/>
          </p:nvCxnSpPr>
          <p:spPr bwMode="auto">
            <a:xfrm rot="16200000" flipH="1">
              <a:off x="3104219" y="2888937"/>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99" name="256 Conector recto"/>
            <p:cNvCxnSpPr>
              <a:cxnSpLocks noChangeShapeType="1"/>
            </p:cNvCxnSpPr>
            <p:nvPr/>
          </p:nvCxnSpPr>
          <p:spPr bwMode="auto">
            <a:xfrm rot="16200000" flipH="1">
              <a:off x="3239849" y="3176969"/>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0" name="257 Conector recto"/>
            <p:cNvCxnSpPr>
              <a:cxnSpLocks noChangeShapeType="1"/>
            </p:cNvCxnSpPr>
            <p:nvPr/>
          </p:nvCxnSpPr>
          <p:spPr bwMode="auto">
            <a:xfrm rot="5400000">
              <a:off x="3455878" y="3248980"/>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1" name="258 Conector recto"/>
            <p:cNvCxnSpPr>
              <a:cxnSpLocks noChangeShapeType="1"/>
            </p:cNvCxnSpPr>
            <p:nvPr/>
          </p:nvCxnSpPr>
          <p:spPr bwMode="auto">
            <a:xfrm rot="5400000">
              <a:off x="3455878" y="3537012"/>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2" name="259 Conector recto"/>
            <p:cNvCxnSpPr>
              <a:cxnSpLocks noChangeShapeType="1"/>
            </p:cNvCxnSpPr>
            <p:nvPr/>
          </p:nvCxnSpPr>
          <p:spPr bwMode="auto">
            <a:xfrm rot="5400000">
              <a:off x="3527884" y="3320988"/>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3" name="260 Conector recto"/>
            <p:cNvCxnSpPr>
              <a:cxnSpLocks noChangeShapeType="1"/>
            </p:cNvCxnSpPr>
            <p:nvPr/>
          </p:nvCxnSpPr>
          <p:spPr bwMode="auto">
            <a:xfrm rot="5400000">
              <a:off x="3671899" y="3465004"/>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4" name="261 Conector recto"/>
            <p:cNvCxnSpPr>
              <a:cxnSpLocks noChangeShapeType="1"/>
            </p:cNvCxnSpPr>
            <p:nvPr/>
          </p:nvCxnSpPr>
          <p:spPr bwMode="auto">
            <a:xfrm rot="5400000">
              <a:off x="3815915" y="3176972"/>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5" name="262 Conector recto"/>
            <p:cNvCxnSpPr>
              <a:cxnSpLocks noChangeShapeType="1"/>
            </p:cNvCxnSpPr>
            <p:nvPr/>
          </p:nvCxnSpPr>
          <p:spPr bwMode="auto">
            <a:xfrm rot="5400000">
              <a:off x="3923928" y="3573016"/>
              <a:ext cx="144016"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6" name="263 Conector recto"/>
            <p:cNvCxnSpPr>
              <a:cxnSpLocks noChangeShapeType="1"/>
            </p:cNvCxnSpPr>
            <p:nvPr/>
          </p:nvCxnSpPr>
          <p:spPr bwMode="auto">
            <a:xfrm rot="5400000">
              <a:off x="4139952" y="3284984"/>
              <a:ext cx="28803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7" name="264 Conector recto"/>
            <p:cNvCxnSpPr>
              <a:cxnSpLocks noChangeShapeType="1"/>
            </p:cNvCxnSpPr>
            <p:nvPr/>
          </p:nvCxnSpPr>
          <p:spPr bwMode="auto">
            <a:xfrm rot="5400000">
              <a:off x="4211960" y="3573016"/>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8" name="265 Conector recto"/>
            <p:cNvCxnSpPr>
              <a:cxnSpLocks noChangeShapeType="1"/>
            </p:cNvCxnSpPr>
            <p:nvPr/>
          </p:nvCxnSpPr>
          <p:spPr bwMode="auto">
            <a:xfrm rot="5400000">
              <a:off x="4067944" y="3501008"/>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9" name="266 Conector recto"/>
            <p:cNvCxnSpPr>
              <a:cxnSpLocks noChangeShapeType="1"/>
            </p:cNvCxnSpPr>
            <p:nvPr/>
          </p:nvCxnSpPr>
          <p:spPr bwMode="auto">
            <a:xfrm rot="5400000">
              <a:off x="4364360" y="3212976"/>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0" name="267 Conector recto"/>
            <p:cNvCxnSpPr>
              <a:cxnSpLocks noChangeShapeType="1"/>
            </p:cNvCxnSpPr>
            <p:nvPr/>
          </p:nvCxnSpPr>
          <p:spPr bwMode="auto">
            <a:xfrm rot="5400000">
              <a:off x="4364360" y="3501008"/>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1" name="268 Conector recto"/>
            <p:cNvCxnSpPr>
              <a:cxnSpLocks noChangeShapeType="1"/>
            </p:cNvCxnSpPr>
            <p:nvPr/>
          </p:nvCxnSpPr>
          <p:spPr bwMode="auto">
            <a:xfrm rot="5400000">
              <a:off x="4463990" y="3465004"/>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grpSp>
      <p:sp>
        <p:nvSpPr>
          <p:cNvPr id="112" name="269 CuadroTexto"/>
          <p:cNvSpPr txBox="1">
            <a:spLocks noChangeArrowheads="1"/>
          </p:cNvSpPr>
          <p:nvPr/>
        </p:nvSpPr>
        <p:spPr bwMode="auto">
          <a:xfrm>
            <a:off x="7319158" y="3855417"/>
            <a:ext cx="3131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endParaRPr lang="es-PE" b="1" kern="0" dirty="0">
              <a:solidFill>
                <a:prstClr val="white"/>
              </a:solidFill>
            </a:endParaRPr>
          </a:p>
          <a:p>
            <a:pPr algn="ctr" eaLnBrk="1" fontAlgn="base" hangingPunct="1">
              <a:spcBef>
                <a:spcPct val="0"/>
              </a:spcBef>
              <a:spcAft>
                <a:spcPct val="0"/>
              </a:spcAft>
              <a:defRPr/>
            </a:pPr>
            <a:r>
              <a:rPr lang="es-PE" b="1" kern="0" dirty="0">
                <a:solidFill>
                  <a:prstClr val="white"/>
                </a:solidFill>
              </a:rPr>
              <a:t>Osteoporosis +</a:t>
            </a:r>
          </a:p>
          <a:p>
            <a:pPr algn="ctr" eaLnBrk="1" fontAlgn="base" hangingPunct="1">
              <a:spcBef>
                <a:spcPct val="0"/>
              </a:spcBef>
              <a:spcAft>
                <a:spcPct val="0"/>
              </a:spcAft>
              <a:defRPr/>
            </a:pPr>
            <a:r>
              <a:rPr lang="es-PE" b="1" kern="0" dirty="0">
                <a:solidFill>
                  <a:prstClr val="white"/>
                </a:solidFill>
              </a:rPr>
              <a:t>Osteomalacia/deficiencia vitamina D</a:t>
            </a:r>
          </a:p>
        </p:txBody>
      </p:sp>
      <p:sp>
        <p:nvSpPr>
          <p:cNvPr id="113" name="1 CuadroTexto"/>
          <p:cNvSpPr txBox="1">
            <a:spLocks noChangeArrowheads="1"/>
          </p:cNvSpPr>
          <p:nvPr/>
        </p:nvSpPr>
        <p:spPr bwMode="auto">
          <a:xfrm>
            <a:off x="3359150" y="116632"/>
            <a:ext cx="5875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s-PE" sz="3200" b="1" kern="0" dirty="0">
                <a:solidFill>
                  <a:srgbClr val="0070C0"/>
                </a:solidFill>
              </a:rPr>
              <a:t>Osteoporosis y osteomalacia</a:t>
            </a:r>
          </a:p>
        </p:txBody>
      </p:sp>
      <p:grpSp>
        <p:nvGrpSpPr>
          <p:cNvPr id="114" name="217 Grupo"/>
          <p:cNvGrpSpPr>
            <a:grpSpLocks/>
          </p:cNvGrpSpPr>
          <p:nvPr/>
        </p:nvGrpSpPr>
        <p:grpSpPr bwMode="auto">
          <a:xfrm>
            <a:off x="1857485" y="4402064"/>
            <a:ext cx="2150951" cy="1547217"/>
            <a:chOff x="2987824" y="2636912"/>
            <a:chExt cx="1728194" cy="1008113"/>
          </a:xfrm>
        </p:grpSpPr>
        <p:cxnSp>
          <p:nvCxnSpPr>
            <p:cNvPr id="115" name="218 Conector recto"/>
            <p:cNvCxnSpPr>
              <a:cxnSpLocks noChangeShapeType="1"/>
            </p:cNvCxnSpPr>
            <p:nvPr/>
          </p:nvCxnSpPr>
          <p:spPr bwMode="auto">
            <a:xfrm rot="5400000">
              <a:off x="2483768" y="3140968"/>
              <a:ext cx="100811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6" name="219 Conector recto"/>
            <p:cNvCxnSpPr>
              <a:cxnSpLocks noChangeShapeType="1"/>
            </p:cNvCxnSpPr>
            <p:nvPr/>
          </p:nvCxnSpPr>
          <p:spPr bwMode="auto">
            <a:xfrm rot="10800000">
              <a:off x="2987824" y="3645024"/>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7" name="220 Conector recto"/>
            <p:cNvCxnSpPr>
              <a:cxnSpLocks noChangeShapeType="1"/>
            </p:cNvCxnSpPr>
            <p:nvPr/>
          </p:nvCxnSpPr>
          <p:spPr bwMode="auto">
            <a:xfrm rot="16200000" flipH="1">
              <a:off x="4211960" y="3140967"/>
              <a:ext cx="100811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8" name="221 Conector recto"/>
            <p:cNvCxnSpPr>
              <a:cxnSpLocks noChangeShapeType="1"/>
            </p:cNvCxnSpPr>
            <p:nvPr/>
          </p:nvCxnSpPr>
          <p:spPr bwMode="auto">
            <a:xfrm rot="5400000">
              <a:off x="4463990" y="3032956"/>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19" name="222 Conector recto"/>
            <p:cNvCxnSpPr>
              <a:cxnSpLocks noChangeShapeType="1"/>
            </p:cNvCxnSpPr>
            <p:nvPr/>
          </p:nvCxnSpPr>
          <p:spPr bwMode="auto">
            <a:xfrm rot="5400000">
              <a:off x="4211960" y="2852936"/>
              <a:ext cx="432048"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0" name="223 Conector recto"/>
            <p:cNvCxnSpPr>
              <a:cxnSpLocks noChangeShapeType="1"/>
            </p:cNvCxnSpPr>
            <p:nvPr/>
          </p:nvCxnSpPr>
          <p:spPr bwMode="auto">
            <a:xfrm rot="5400000">
              <a:off x="4139952" y="2996952"/>
              <a:ext cx="28803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1" name="224 Conector recto"/>
            <p:cNvCxnSpPr>
              <a:cxnSpLocks noChangeShapeType="1"/>
            </p:cNvCxnSpPr>
            <p:nvPr/>
          </p:nvCxnSpPr>
          <p:spPr bwMode="auto">
            <a:xfrm rot="16200000" flipH="1">
              <a:off x="3815915" y="2960947"/>
              <a:ext cx="648074"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2" name="225 Conector recto"/>
            <p:cNvCxnSpPr>
              <a:cxnSpLocks noChangeShapeType="1"/>
            </p:cNvCxnSpPr>
            <p:nvPr/>
          </p:nvCxnSpPr>
          <p:spPr bwMode="auto">
            <a:xfrm rot="16200000" flipH="1">
              <a:off x="3887923" y="2888939"/>
              <a:ext cx="504058"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3" name="226 Conector recto"/>
            <p:cNvCxnSpPr>
              <a:cxnSpLocks noChangeShapeType="1"/>
            </p:cNvCxnSpPr>
            <p:nvPr/>
          </p:nvCxnSpPr>
          <p:spPr bwMode="auto">
            <a:xfrm rot="16200000" flipH="1">
              <a:off x="3851919" y="2780927"/>
              <a:ext cx="288034"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4" name="227 Conector recto"/>
            <p:cNvCxnSpPr>
              <a:cxnSpLocks noChangeShapeType="1"/>
            </p:cNvCxnSpPr>
            <p:nvPr/>
          </p:nvCxnSpPr>
          <p:spPr bwMode="auto">
            <a:xfrm rot="16200000" flipH="1">
              <a:off x="3671899" y="3032953"/>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5" name="228 Conector recto"/>
            <p:cNvCxnSpPr>
              <a:cxnSpLocks noChangeShapeType="1"/>
            </p:cNvCxnSpPr>
            <p:nvPr/>
          </p:nvCxnSpPr>
          <p:spPr bwMode="auto">
            <a:xfrm rot="5400000">
              <a:off x="3527884" y="2816932"/>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6" name="229 Conector recto"/>
            <p:cNvCxnSpPr>
              <a:cxnSpLocks noChangeShapeType="1"/>
            </p:cNvCxnSpPr>
            <p:nvPr/>
          </p:nvCxnSpPr>
          <p:spPr bwMode="auto">
            <a:xfrm rot="5400000">
              <a:off x="3455878" y="2888940"/>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7" name="230 Conector recto"/>
            <p:cNvCxnSpPr>
              <a:cxnSpLocks noChangeShapeType="1"/>
            </p:cNvCxnSpPr>
            <p:nvPr/>
          </p:nvCxnSpPr>
          <p:spPr bwMode="auto">
            <a:xfrm rot="16200000" flipH="1">
              <a:off x="3311859" y="2744923"/>
              <a:ext cx="216026" cy="4"/>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8" name="231 Conector recto"/>
            <p:cNvCxnSpPr>
              <a:cxnSpLocks noChangeShapeType="1"/>
            </p:cNvCxnSpPr>
            <p:nvPr/>
          </p:nvCxnSpPr>
          <p:spPr bwMode="auto">
            <a:xfrm rot="5400000">
              <a:off x="3023830" y="3392996"/>
              <a:ext cx="504054"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29" name="232 Conector recto"/>
            <p:cNvCxnSpPr>
              <a:cxnSpLocks noChangeShapeType="1"/>
            </p:cNvCxnSpPr>
            <p:nvPr/>
          </p:nvCxnSpPr>
          <p:spPr bwMode="auto">
            <a:xfrm rot="16200000" flipH="1">
              <a:off x="2951819" y="2816931"/>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0" name="233 Conector recto"/>
            <p:cNvCxnSpPr>
              <a:cxnSpLocks noChangeShapeType="1"/>
            </p:cNvCxnSpPr>
            <p:nvPr/>
          </p:nvCxnSpPr>
          <p:spPr bwMode="auto">
            <a:xfrm rot="10800000">
              <a:off x="2987824" y="2636912"/>
              <a:ext cx="172819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1" name="234 Conector recto"/>
            <p:cNvCxnSpPr>
              <a:cxnSpLocks noChangeShapeType="1"/>
            </p:cNvCxnSpPr>
            <p:nvPr/>
          </p:nvCxnSpPr>
          <p:spPr bwMode="auto">
            <a:xfrm rot="10800000" flipV="1">
              <a:off x="2987828" y="2780927"/>
              <a:ext cx="288029"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2" name="235 Conector recto"/>
            <p:cNvCxnSpPr>
              <a:cxnSpLocks noChangeShapeType="1"/>
            </p:cNvCxnSpPr>
            <p:nvPr/>
          </p:nvCxnSpPr>
          <p:spPr bwMode="auto">
            <a:xfrm rot="10800000" flipV="1">
              <a:off x="3275856" y="2924942"/>
              <a:ext cx="216026"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3" name="236 Conector recto"/>
            <p:cNvCxnSpPr>
              <a:cxnSpLocks noChangeShapeType="1"/>
            </p:cNvCxnSpPr>
            <p:nvPr/>
          </p:nvCxnSpPr>
          <p:spPr bwMode="auto">
            <a:xfrm rot="10800000" flipV="1">
              <a:off x="2987828" y="3068959"/>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4" name="237 Conector recto"/>
            <p:cNvCxnSpPr>
              <a:cxnSpLocks noChangeShapeType="1"/>
            </p:cNvCxnSpPr>
            <p:nvPr/>
          </p:nvCxnSpPr>
          <p:spPr bwMode="auto">
            <a:xfrm rot="10800000" flipV="1">
              <a:off x="3563888" y="32129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5" name="238 Conector recto"/>
            <p:cNvCxnSpPr>
              <a:cxnSpLocks noChangeShapeType="1"/>
            </p:cNvCxnSpPr>
            <p:nvPr/>
          </p:nvCxnSpPr>
          <p:spPr bwMode="auto">
            <a:xfrm rot="10800000">
              <a:off x="4283968" y="3356992"/>
              <a:ext cx="43205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6" name="239 Conector recto"/>
            <p:cNvCxnSpPr>
              <a:cxnSpLocks noChangeShapeType="1"/>
            </p:cNvCxnSpPr>
            <p:nvPr/>
          </p:nvCxnSpPr>
          <p:spPr bwMode="auto">
            <a:xfrm rot="10800000">
              <a:off x="4211960" y="3501008"/>
              <a:ext cx="36004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7" name="240 Conector recto"/>
            <p:cNvCxnSpPr>
              <a:cxnSpLocks noChangeShapeType="1"/>
            </p:cNvCxnSpPr>
            <p:nvPr/>
          </p:nvCxnSpPr>
          <p:spPr bwMode="auto">
            <a:xfrm rot="10800000" flipV="1">
              <a:off x="3635897" y="3068960"/>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8" name="241 Conector recto"/>
            <p:cNvCxnSpPr>
              <a:cxnSpLocks noChangeShapeType="1"/>
            </p:cNvCxnSpPr>
            <p:nvPr/>
          </p:nvCxnSpPr>
          <p:spPr bwMode="auto">
            <a:xfrm rot="10800000" flipV="1">
              <a:off x="4211963" y="3068958"/>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39" name="242 Conector recto"/>
            <p:cNvCxnSpPr>
              <a:cxnSpLocks noChangeShapeType="1"/>
            </p:cNvCxnSpPr>
            <p:nvPr/>
          </p:nvCxnSpPr>
          <p:spPr bwMode="auto">
            <a:xfrm rot="10800000" flipV="1">
              <a:off x="3059833" y="3221359"/>
              <a:ext cx="432045"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0" name="243 Conector recto"/>
            <p:cNvCxnSpPr>
              <a:cxnSpLocks noChangeShapeType="1"/>
            </p:cNvCxnSpPr>
            <p:nvPr/>
          </p:nvCxnSpPr>
          <p:spPr bwMode="auto">
            <a:xfrm rot="10800000" flipV="1">
              <a:off x="4067944" y="3212976"/>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1" name="244 Conector recto"/>
            <p:cNvCxnSpPr>
              <a:cxnSpLocks noChangeShapeType="1"/>
            </p:cNvCxnSpPr>
            <p:nvPr/>
          </p:nvCxnSpPr>
          <p:spPr bwMode="auto">
            <a:xfrm rot="10800000" flipV="1">
              <a:off x="4427984" y="3212976"/>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2" name="245 Conector recto"/>
            <p:cNvCxnSpPr>
              <a:cxnSpLocks noChangeShapeType="1"/>
            </p:cNvCxnSpPr>
            <p:nvPr/>
          </p:nvCxnSpPr>
          <p:spPr bwMode="auto">
            <a:xfrm rot="10800000" flipV="1">
              <a:off x="3059833" y="33653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3" name="246 Conector recto"/>
            <p:cNvCxnSpPr>
              <a:cxnSpLocks noChangeShapeType="1"/>
            </p:cNvCxnSpPr>
            <p:nvPr/>
          </p:nvCxnSpPr>
          <p:spPr bwMode="auto">
            <a:xfrm rot="10800000" flipV="1">
              <a:off x="3716288" y="33653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4" name="247 Conector recto"/>
            <p:cNvCxnSpPr>
              <a:cxnSpLocks noChangeShapeType="1"/>
            </p:cNvCxnSpPr>
            <p:nvPr/>
          </p:nvCxnSpPr>
          <p:spPr bwMode="auto">
            <a:xfrm rot="10800000" flipV="1">
              <a:off x="3868688"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5" name="248 Conector recto"/>
            <p:cNvCxnSpPr>
              <a:cxnSpLocks noChangeShapeType="1"/>
            </p:cNvCxnSpPr>
            <p:nvPr/>
          </p:nvCxnSpPr>
          <p:spPr bwMode="auto">
            <a:xfrm rot="10800000" flipV="1">
              <a:off x="3419873"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6" name="249 Conector recto"/>
            <p:cNvCxnSpPr>
              <a:cxnSpLocks noChangeShapeType="1"/>
            </p:cNvCxnSpPr>
            <p:nvPr/>
          </p:nvCxnSpPr>
          <p:spPr bwMode="auto">
            <a:xfrm rot="10800000" flipV="1">
              <a:off x="4283968" y="2780928"/>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7" name="250 Conector recto"/>
            <p:cNvCxnSpPr>
              <a:cxnSpLocks noChangeShapeType="1"/>
            </p:cNvCxnSpPr>
            <p:nvPr/>
          </p:nvCxnSpPr>
          <p:spPr bwMode="auto">
            <a:xfrm rot="10800000" flipV="1">
              <a:off x="3563889" y="35177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8" name="251 Conector recto"/>
            <p:cNvCxnSpPr>
              <a:cxnSpLocks noChangeShapeType="1"/>
            </p:cNvCxnSpPr>
            <p:nvPr/>
          </p:nvCxnSpPr>
          <p:spPr bwMode="auto">
            <a:xfrm rot="10800000" flipV="1">
              <a:off x="3203849" y="351777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49" name="252 Conector recto"/>
            <p:cNvCxnSpPr>
              <a:cxnSpLocks noChangeShapeType="1"/>
            </p:cNvCxnSpPr>
            <p:nvPr/>
          </p:nvCxnSpPr>
          <p:spPr bwMode="auto">
            <a:xfrm rot="10800000" flipV="1">
              <a:off x="3635897" y="292494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0" name="253 Conector recto"/>
            <p:cNvCxnSpPr>
              <a:cxnSpLocks noChangeShapeType="1"/>
            </p:cNvCxnSpPr>
            <p:nvPr/>
          </p:nvCxnSpPr>
          <p:spPr bwMode="auto">
            <a:xfrm rot="10800000" flipV="1">
              <a:off x="4067944" y="2924944"/>
              <a:ext cx="288032"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1" name="254 Conector recto"/>
            <p:cNvCxnSpPr>
              <a:cxnSpLocks noChangeShapeType="1"/>
            </p:cNvCxnSpPr>
            <p:nvPr/>
          </p:nvCxnSpPr>
          <p:spPr bwMode="auto">
            <a:xfrm rot="16200000" flipH="1">
              <a:off x="2951821" y="3320985"/>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2" name="255 Conector recto"/>
            <p:cNvCxnSpPr>
              <a:cxnSpLocks noChangeShapeType="1"/>
            </p:cNvCxnSpPr>
            <p:nvPr/>
          </p:nvCxnSpPr>
          <p:spPr bwMode="auto">
            <a:xfrm rot="16200000" flipH="1">
              <a:off x="3104219" y="2888937"/>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3" name="256 Conector recto"/>
            <p:cNvCxnSpPr>
              <a:cxnSpLocks noChangeShapeType="1"/>
            </p:cNvCxnSpPr>
            <p:nvPr/>
          </p:nvCxnSpPr>
          <p:spPr bwMode="auto">
            <a:xfrm rot="16200000" flipH="1">
              <a:off x="3239849" y="3176969"/>
              <a:ext cx="360042" cy="3"/>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4" name="257 Conector recto"/>
            <p:cNvCxnSpPr>
              <a:cxnSpLocks noChangeShapeType="1"/>
            </p:cNvCxnSpPr>
            <p:nvPr/>
          </p:nvCxnSpPr>
          <p:spPr bwMode="auto">
            <a:xfrm rot="5400000">
              <a:off x="3455878" y="3248980"/>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5" name="258 Conector recto"/>
            <p:cNvCxnSpPr>
              <a:cxnSpLocks noChangeShapeType="1"/>
            </p:cNvCxnSpPr>
            <p:nvPr/>
          </p:nvCxnSpPr>
          <p:spPr bwMode="auto">
            <a:xfrm rot="5400000">
              <a:off x="3455878" y="3537012"/>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6" name="259 Conector recto"/>
            <p:cNvCxnSpPr>
              <a:cxnSpLocks noChangeShapeType="1"/>
            </p:cNvCxnSpPr>
            <p:nvPr/>
          </p:nvCxnSpPr>
          <p:spPr bwMode="auto">
            <a:xfrm rot="5400000">
              <a:off x="3527884" y="3320988"/>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7" name="260 Conector recto"/>
            <p:cNvCxnSpPr>
              <a:cxnSpLocks noChangeShapeType="1"/>
            </p:cNvCxnSpPr>
            <p:nvPr/>
          </p:nvCxnSpPr>
          <p:spPr bwMode="auto">
            <a:xfrm rot="5400000">
              <a:off x="3671899" y="3465004"/>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8" name="261 Conector recto"/>
            <p:cNvCxnSpPr>
              <a:cxnSpLocks noChangeShapeType="1"/>
            </p:cNvCxnSpPr>
            <p:nvPr/>
          </p:nvCxnSpPr>
          <p:spPr bwMode="auto">
            <a:xfrm rot="5400000">
              <a:off x="3815915" y="3176972"/>
              <a:ext cx="360040"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59" name="262 Conector recto"/>
            <p:cNvCxnSpPr>
              <a:cxnSpLocks noChangeShapeType="1"/>
            </p:cNvCxnSpPr>
            <p:nvPr/>
          </p:nvCxnSpPr>
          <p:spPr bwMode="auto">
            <a:xfrm rot="5400000">
              <a:off x="3923928" y="3573016"/>
              <a:ext cx="144016" cy="1"/>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0" name="263 Conector recto"/>
            <p:cNvCxnSpPr>
              <a:cxnSpLocks noChangeShapeType="1"/>
            </p:cNvCxnSpPr>
            <p:nvPr/>
          </p:nvCxnSpPr>
          <p:spPr bwMode="auto">
            <a:xfrm rot="5400000">
              <a:off x="4139952" y="3284984"/>
              <a:ext cx="288032"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1" name="264 Conector recto"/>
            <p:cNvCxnSpPr>
              <a:cxnSpLocks noChangeShapeType="1"/>
            </p:cNvCxnSpPr>
            <p:nvPr/>
          </p:nvCxnSpPr>
          <p:spPr bwMode="auto">
            <a:xfrm rot="5400000">
              <a:off x="4211960" y="3573016"/>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2" name="265 Conector recto"/>
            <p:cNvCxnSpPr>
              <a:cxnSpLocks noChangeShapeType="1"/>
            </p:cNvCxnSpPr>
            <p:nvPr/>
          </p:nvCxnSpPr>
          <p:spPr bwMode="auto">
            <a:xfrm rot="5400000">
              <a:off x="4067944" y="3501008"/>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3" name="266 Conector recto"/>
            <p:cNvCxnSpPr>
              <a:cxnSpLocks noChangeShapeType="1"/>
            </p:cNvCxnSpPr>
            <p:nvPr/>
          </p:nvCxnSpPr>
          <p:spPr bwMode="auto">
            <a:xfrm rot="5400000">
              <a:off x="4364360" y="3212976"/>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4" name="267 Conector recto"/>
            <p:cNvCxnSpPr>
              <a:cxnSpLocks noChangeShapeType="1"/>
            </p:cNvCxnSpPr>
            <p:nvPr/>
          </p:nvCxnSpPr>
          <p:spPr bwMode="auto">
            <a:xfrm rot="5400000">
              <a:off x="4364360" y="3501008"/>
              <a:ext cx="144016" cy="0"/>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65" name="268 Conector recto"/>
            <p:cNvCxnSpPr>
              <a:cxnSpLocks noChangeShapeType="1"/>
            </p:cNvCxnSpPr>
            <p:nvPr/>
          </p:nvCxnSpPr>
          <p:spPr bwMode="auto">
            <a:xfrm rot="5400000">
              <a:off x="4463990" y="3465004"/>
              <a:ext cx="216022" cy="2"/>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grpSp>
      <p:sp>
        <p:nvSpPr>
          <p:cNvPr id="166" name="165 CuadroTexto"/>
          <p:cNvSpPr txBox="1"/>
          <p:nvPr/>
        </p:nvSpPr>
        <p:spPr>
          <a:xfrm>
            <a:off x="4030838" y="6284581"/>
            <a:ext cx="4408579" cy="461665"/>
          </a:xfrm>
          <a:prstGeom prst="rect">
            <a:avLst/>
          </a:prstGeom>
          <a:noFill/>
        </p:spPr>
        <p:txBody>
          <a:bodyPr wrap="none" rtlCol="0">
            <a:spAutoFit/>
          </a:bodyPr>
          <a:lstStyle/>
          <a:p>
            <a:pPr algn="ctr"/>
            <a:r>
              <a:rPr lang="es-PE" sz="2400" b="1" i="1" dirty="0">
                <a:latin typeface="Arial" pitchFamily="34" charset="0"/>
                <a:cs typeface="Arial" pitchFamily="34" charset="0"/>
              </a:rPr>
              <a:t>¿El tratamiento será similar?</a:t>
            </a:r>
          </a:p>
        </p:txBody>
      </p:sp>
    </p:spTree>
    <p:extLst>
      <p:ext uri="{BB962C8B-B14F-4D97-AF65-F5344CB8AC3E}">
        <p14:creationId xmlns:p14="http://schemas.microsoft.com/office/powerpoint/2010/main" val="92676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9">
            <a:extLst>
              <a:ext uri="{FF2B5EF4-FFF2-40B4-BE49-F238E27FC236}">
                <a16:creationId xmlns:a16="http://schemas.microsoft.com/office/drawing/2014/main" id="{A98157BE-2901-4BBB-8A79-C2828756E468}"/>
              </a:ext>
            </a:extLst>
          </p:cNvPr>
          <p:cNvGraphicFramePr>
            <a:graphicFrameLocks noGrp="1"/>
          </p:cNvGraphicFramePr>
          <p:nvPr/>
        </p:nvGraphicFramePr>
        <p:xfrm>
          <a:off x="764932" y="1139191"/>
          <a:ext cx="10805745" cy="4079240"/>
        </p:xfrm>
        <a:graphic>
          <a:graphicData uri="http://schemas.openxmlformats.org/drawingml/2006/table">
            <a:tbl>
              <a:tblPr firstRow="1" bandRow="1">
                <a:tableStyleId>{21E4AEA4-8DFA-4A89-87EB-49C32662AFE0}</a:tableStyleId>
              </a:tblPr>
              <a:tblGrid>
                <a:gridCol w="9135206">
                  <a:extLst>
                    <a:ext uri="{9D8B030D-6E8A-4147-A177-3AD203B41FA5}">
                      <a16:colId xmlns:a16="http://schemas.microsoft.com/office/drawing/2014/main" val="1236486352"/>
                    </a:ext>
                  </a:extLst>
                </a:gridCol>
                <a:gridCol w="1670539">
                  <a:extLst>
                    <a:ext uri="{9D8B030D-6E8A-4147-A177-3AD203B41FA5}">
                      <a16:colId xmlns:a16="http://schemas.microsoft.com/office/drawing/2014/main" val="1702061666"/>
                    </a:ext>
                  </a:extLst>
                </a:gridCol>
              </a:tblGrid>
              <a:tr h="370840">
                <a:tc>
                  <a:txBody>
                    <a:bodyPr/>
                    <a:lstStyle/>
                    <a:p>
                      <a:pPr algn="ctr"/>
                      <a:r>
                        <a:rPr lang="es-PE" dirty="0">
                          <a:latin typeface="Arial" panose="020B0604020202020204" pitchFamily="34" charset="0"/>
                          <a:cs typeface="Arial" panose="020B0604020202020204" pitchFamily="34" charset="0"/>
                        </a:rPr>
                        <a:t>Manifestaciones</a:t>
                      </a:r>
                    </a:p>
                  </a:txBody>
                  <a:tcPr>
                    <a:solidFill>
                      <a:srgbClr val="C00000"/>
                    </a:solidFill>
                  </a:tcPr>
                </a:tc>
                <a:tc>
                  <a:txBody>
                    <a:bodyPr/>
                    <a:lstStyle/>
                    <a:p>
                      <a:pPr algn="ctr"/>
                      <a:r>
                        <a:rPr lang="es-PE" dirty="0">
                          <a:latin typeface="Arial" panose="020B0604020202020204" pitchFamily="34" charset="0"/>
                          <a:cs typeface="Arial" panose="020B0604020202020204" pitchFamily="34" charset="0"/>
                        </a:rPr>
                        <a:t>Pacientes (N)</a:t>
                      </a:r>
                    </a:p>
                  </a:txBody>
                  <a:tcPr>
                    <a:solidFill>
                      <a:srgbClr val="C00000"/>
                    </a:solidFill>
                  </a:tcPr>
                </a:tc>
                <a:extLst>
                  <a:ext uri="{0D108BD9-81ED-4DB2-BD59-A6C34878D82A}">
                    <a16:rowId xmlns:a16="http://schemas.microsoft.com/office/drawing/2014/main" val="2711984164"/>
                  </a:ext>
                </a:extLst>
              </a:tr>
              <a:tr h="370840">
                <a:tc>
                  <a:txBody>
                    <a:bodyPr/>
                    <a:lstStyle/>
                    <a:p>
                      <a:r>
                        <a:rPr lang="fr-FR" b="1" dirty="0" err="1">
                          <a:latin typeface="Arial" panose="020B0604020202020204" pitchFamily="34" charset="0"/>
                          <a:cs typeface="Arial" panose="020B0604020202020204" pitchFamily="34" charset="0"/>
                        </a:rPr>
                        <a:t>Dolor</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esquelético</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difuso</a:t>
                      </a:r>
                      <a:r>
                        <a:rPr lang="fr-FR" b="1" dirty="0">
                          <a:latin typeface="Arial" panose="020B0604020202020204" pitchFamily="34" charset="0"/>
                          <a:cs typeface="Arial" panose="020B0604020202020204" pitchFamily="34" charset="0"/>
                        </a:rPr>
                        <a:t>/</a:t>
                      </a:r>
                      <a:r>
                        <a:rPr lang="fr-FR" b="1" dirty="0" err="1">
                          <a:latin typeface="Arial" panose="020B0604020202020204" pitchFamily="34" charset="0"/>
                          <a:cs typeface="Arial" panose="020B0604020202020204" pitchFamily="34" charset="0"/>
                        </a:rPr>
                        <a:t>pseudofracturas</a:t>
                      </a:r>
                      <a:endParaRPr lang="es-PE"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33279287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Semejar osteoporosis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7</a:t>
                      </a:r>
                      <a:endParaRPr lang="es-P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4321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Semejar artritis reumatoide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6</a:t>
                      </a:r>
                      <a:endParaRPr lang="es-P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5797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Sinovitis osteogénica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36334835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Miopatía difusa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861497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Semejar espondilitis anquilosante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56011283"/>
                  </a:ext>
                </a:extLst>
              </a:tr>
              <a:tr h="370840">
                <a:tc>
                  <a:txBody>
                    <a:bodyPr/>
                    <a:lstStyle/>
                    <a:p>
                      <a:r>
                        <a:rPr lang="es-PE" b="1" dirty="0">
                          <a:latin typeface="Arial" panose="020B0604020202020204" pitchFamily="34" charset="0"/>
                          <a:cs typeface="Arial" panose="020B0604020202020204" pitchFamily="34" charset="0"/>
                        </a:rPr>
                        <a:t>Dolor óseo con DMO normal o incrementada, con o sin </a:t>
                      </a:r>
                      <a:r>
                        <a:rPr lang="es-PE" b="1" dirty="0" err="1">
                          <a:latin typeface="Arial" panose="020B0604020202020204" pitchFamily="34" charset="0"/>
                          <a:cs typeface="Arial" panose="020B0604020202020204" pitchFamily="34" charset="0"/>
                        </a:rPr>
                        <a:t>pseudofracturas</a:t>
                      </a:r>
                      <a:endParaRPr lang="es-PE"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 3</a:t>
                      </a:r>
                    </a:p>
                  </a:txBody>
                  <a:tcPr/>
                </a:tc>
                <a:extLst>
                  <a:ext uri="{0D108BD9-81ED-4DB2-BD59-A6C34878D82A}">
                    <a16:rowId xmlns:a16="http://schemas.microsoft.com/office/drawing/2014/main" val="18568784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err="1">
                          <a:latin typeface="Arial" panose="020B0604020202020204" pitchFamily="34" charset="0"/>
                          <a:cs typeface="Arial" panose="020B0604020202020204" pitchFamily="34" charset="0"/>
                        </a:rPr>
                        <a:t>Pseudofracturas</a:t>
                      </a:r>
                      <a:r>
                        <a:rPr lang="es-PE" dirty="0">
                          <a:latin typeface="Arial" panose="020B0604020202020204" pitchFamily="34" charset="0"/>
                          <a:cs typeface="Arial" panose="020B0604020202020204" pitchFamily="34" charset="0"/>
                        </a:rPr>
                        <a:t>, deformaciones óseas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 1</a:t>
                      </a:r>
                    </a:p>
                  </a:txBody>
                  <a:tcPr/>
                </a:tc>
                <a:extLst>
                  <a:ext uri="{0D108BD9-81ED-4DB2-BD59-A6C34878D82A}">
                    <a16:rowId xmlns:a16="http://schemas.microsoft.com/office/drawing/2014/main" val="460872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Miopatía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335147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Miopatía, </a:t>
                      </a:r>
                      <a:r>
                        <a:rPr lang="es-PE" dirty="0" err="1">
                          <a:latin typeface="Arial" panose="020B0604020202020204" pitchFamily="34" charset="0"/>
                          <a:cs typeface="Arial" panose="020B0604020202020204" pitchFamily="34" charset="0"/>
                        </a:rPr>
                        <a:t>pseudofracturas</a:t>
                      </a:r>
                      <a:endParaRPr lang="es-P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267700550"/>
                  </a:ext>
                </a:extLst>
              </a:tr>
            </a:tbl>
          </a:graphicData>
        </a:graphic>
      </p:graphicFrame>
      <p:sp>
        <p:nvSpPr>
          <p:cNvPr id="11" name="CuadroTexto 10">
            <a:extLst>
              <a:ext uri="{FF2B5EF4-FFF2-40B4-BE49-F238E27FC236}">
                <a16:creationId xmlns:a16="http://schemas.microsoft.com/office/drawing/2014/main" id="{4A4BB70F-64DB-4A7B-AE89-452C3C88ACAE}"/>
              </a:ext>
            </a:extLst>
          </p:cNvPr>
          <p:cNvSpPr txBox="1"/>
          <p:nvPr/>
        </p:nvSpPr>
        <p:spPr>
          <a:xfrm>
            <a:off x="2468441" y="642638"/>
            <a:ext cx="817611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Pacientes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con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osteomalacia</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demostrada</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por</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biopsia</a:t>
            </a:r>
            <a:endPar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58DFD9BF-D675-46ED-B82F-68486B1ABBA3}"/>
              </a:ext>
            </a:extLst>
          </p:cNvPr>
          <p:cNvSpPr txBox="1"/>
          <p:nvPr/>
        </p:nvSpPr>
        <p:spPr>
          <a:xfrm>
            <a:off x="132653" y="5667236"/>
            <a:ext cx="1181612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Inicio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gradual de dolor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óseo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localizado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difuso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compromete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columna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torácica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costillas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hombros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pelvis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asociada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desmineralización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manifestaciones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musculoesqueléticas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adulto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mayor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pueden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mimetizar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otros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síndromes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reumáticos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fibromialgia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polimialgia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reumática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espondilitis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anquilosante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CuadroTexto 14">
            <a:extLst>
              <a:ext uri="{FF2B5EF4-FFF2-40B4-BE49-F238E27FC236}">
                <a16:creationId xmlns:a16="http://schemas.microsoft.com/office/drawing/2014/main" id="{783BB309-95D6-451C-80B6-A48BD55BC986}"/>
              </a:ext>
            </a:extLst>
          </p:cNvPr>
          <p:cNvSpPr txBox="1"/>
          <p:nvPr/>
        </p:nvSpPr>
        <p:spPr>
          <a:xfrm>
            <a:off x="5961883" y="6540482"/>
            <a:ext cx="609746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Reginato</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AJ. Semin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Arthritis</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Rheum</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 28: 287-304). </a:t>
            </a:r>
          </a:p>
        </p:txBody>
      </p:sp>
      <p:sp>
        <p:nvSpPr>
          <p:cNvPr id="17" name="CuadroTexto 16">
            <a:extLst>
              <a:ext uri="{FF2B5EF4-FFF2-40B4-BE49-F238E27FC236}">
                <a16:creationId xmlns:a16="http://schemas.microsoft.com/office/drawing/2014/main" id="{B98E98B0-98F2-4123-BD3D-C8EC34F19399}"/>
              </a:ext>
            </a:extLst>
          </p:cNvPr>
          <p:cNvSpPr txBox="1"/>
          <p:nvPr/>
        </p:nvSpPr>
        <p:spPr>
          <a:xfrm>
            <a:off x="211016" y="0"/>
            <a:ext cx="1205934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Manifestaciones musculoesqueléticas de la osteomalacia</a:t>
            </a:r>
          </a:p>
        </p:txBody>
      </p:sp>
      <p:grpSp>
        <p:nvGrpSpPr>
          <p:cNvPr id="4" name="Grupo 3">
            <a:extLst>
              <a:ext uri="{FF2B5EF4-FFF2-40B4-BE49-F238E27FC236}">
                <a16:creationId xmlns:a16="http://schemas.microsoft.com/office/drawing/2014/main" id="{7C5EF4AA-E2AA-E82F-CDE8-92885DC5F30A}"/>
              </a:ext>
            </a:extLst>
          </p:cNvPr>
          <p:cNvGrpSpPr/>
          <p:nvPr/>
        </p:nvGrpSpPr>
        <p:grpSpPr>
          <a:xfrm>
            <a:off x="5803158" y="1139191"/>
            <a:ext cx="5775411" cy="3905386"/>
            <a:chOff x="5678494" y="1532070"/>
            <a:chExt cx="5775411" cy="3905386"/>
          </a:xfrm>
        </p:grpSpPr>
        <p:sp>
          <p:nvSpPr>
            <p:cNvPr id="5" name="Globo: línea 4">
              <a:extLst>
                <a:ext uri="{FF2B5EF4-FFF2-40B4-BE49-F238E27FC236}">
                  <a16:creationId xmlns:a16="http://schemas.microsoft.com/office/drawing/2014/main" id="{C44DCD2B-F50D-5B13-E41C-2B1387A8D27A}"/>
                </a:ext>
              </a:extLst>
            </p:cNvPr>
            <p:cNvSpPr/>
            <p:nvPr/>
          </p:nvSpPr>
          <p:spPr>
            <a:xfrm>
              <a:off x="5678494" y="1532070"/>
              <a:ext cx="5775411" cy="1308187"/>
            </a:xfrm>
            <a:prstGeom prst="borderCallout1">
              <a:avLst>
                <a:gd name="adj1" fmla="val 18750"/>
                <a:gd name="adj2" fmla="val -8333"/>
                <a:gd name="adj3" fmla="val 93506"/>
                <a:gd name="adj4" fmla="val -39055"/>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Poliartralgias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en</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manos y pies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asociada</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con osteopenia periarticular,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quistes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subcondrales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o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erosiones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causadas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por</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hiperparatiroidismo</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secundario</a:t>
              </a:r>
              <a:endParaRPr kumimoji="0" lang="es-P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Globo: línea 5">
              <a:extLst>
                <a:ext uri="{FF2B5EF4-FFF2-40B4-BE49-F238E27FC236}">
                  <a16:creationId xmlns:a16="http://schemas.microsoft.com/office/drawing/2014/main" id="{99332579-A231-9338-801F-350FF8EBCD2C}"/>
                </a:ext>
              </a:extLst>
            </p:cNvPr>
            <p:cNvSpPr/>
            <p:nvPr/>
          </p:nvSpPr>
          <p:spPr>
            <a:xfrm>
              <a:off x="5971336" y="4500114"/>
              <a:ext cx="5237285" cy="937342"/>
            </a:xfrm>
            <a:prstGeom prst="borderCallout1">
              <a:avLst>
                <a:gd name="adj1" fmla="val 18750"/>
                <a:gd name="adj2" fmla="val -8333"/>
                <a:gd name="adj3" fmla="val -54920"/>
                <a:gd name="adj4" fmla="val -33097"/>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Entesopatías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calcificadas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y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borramiento</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difuso</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los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márgenes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sacroiliacos</a:t>
              </a:r>
              <a:endParaRPr kumimoji="0" lang="es-P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Globo: línea 6">
              <a:extLst>
                <a:ext uri="{FF2B5EF4-FFF2-40B4-BE49-F238E27FC236}">
                  <a16:creationId xmlns:a16="http://schemas.microsoft.com/office/drawing/2014/main" id="{BF10009B-C9C7-F44A-EBC6-E0E6AC55D6ED}"/>
                </a:ext>
              </a:extLst>
            </p:cNvPr>
            <p:cNvSpPr/>
            <p:nvPr/>
          </p:nvSpPr>
          <p:spPr>
            <a:xfrm>
              <a:off x="5989154" y="3018074"/>
              <a:ext cx="5154090" cy="1308187"/>
            </a:xfrm>
            <a:prstGeom prst="borderCallout1">
              <a:avLst>
                <a:gd name="adj1" fmla="val 18750"/>
                <a:gd name="adj2" fmla="val -8333"/>
                <a:gd name="adj3" fmla="val 36481"/>
                <a:gd name="adj4" fmla="val -35856"/>
              </a:avLst>
            </a:prstGeom>
            <a:solidFill>
              <a:srgbClr val="C0000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Debilidad</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muscular proximal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leve</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moderada</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especialmente</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alrededor</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 las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caderas</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y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marcha</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inestable</a:t>
              </a:r>
              <a:endParaRPr kumimoji="0" lang="es-P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503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6" t="10142" r="1445" b="38733"/>
          <a:stretch/>
        </p:blipFill>
        <p:spPr bwMode="auto">
          <a:xfrm>
            <a:off x="1847529" y="116633"/>
            <a:ext cx="8656279" cy="288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881535" y="3140969"/>
            <a:ext cx="8678961" cy="3170099"/>
          </a:xfrm>
          <a:prstGeom prst="rect">
            <a:avLst/>
          </a:prstGeom>
        </p:spPr>
        <p:txBody>
          <a:bodyPr wrap="square">
            <a:spAutoFit/>
          </a:bodyPr>
          <a:lstStyle/>
          <a:p>
            <a:r>
              <a:rPr lang="es-PE" sz="2000" b="1" i="1" dirty="0">
                <a:solidFill>
                  <a:prstClr val="black"/>
                </a:solidFill>
                <a:latin typeface="Arial" pitchFamily="34" charset="0"/>
                <a:cs typeface="Arial" pitchFamily="34" charset="0"/>
              </a:rPr>
              <a:t>La vitamina D es un elemento esencial en el tratamiento de la osteoporosis.  La eficacia de los fármacos para la osteoporosis ha sido demostrada, en la mayoría de los estudios, asociados a calcio y vitamina D.  La vitamina D contribuye a maximizar la efectividad de medicación prescrita para la prevención de las fracturas, con un buen perfil de seguridad.</a:t>
            </a:r>
          </a:p>
          <a:p>
            <a:endParaRPr lang="es-PE" sz="2000" b="1" i="1" dirty="0">
              <a:solidFill>
                <a:prstClr val="black"/>
              </a:solidFill>
              <a:latin typeface="Arial" pitchFamily="34" charset="0"/>
              <a:cs typeface="Arial" pitchFamily="34" charset="0"/>
            </a:endParaRPr>
          </a:p>
          <a:p>
            <a:r>
              <a:rPr lang="es-PE" sz="2000" b="1" i="1" dirty="0">
                <a:solidFill>
                  <a:prstClr val="black"/>
                </a:solidFill>
                <a:latin typeface="Arial" pitchFamily="34" charset="0"/>
                <a:cs typeface="Arial" pitchFamily="34" charset="0"/>
              </a:rPr>
              <a:t>La importancia de alcanzar unos niveles adecuados de vitamina D en los pacientes con osteoporosis hace necesario nuevas estrategias terapéuticas que mejoren los niveles de vitamina D.</a:t>
            </a:r>
            <a:endParaRPr lang="es-PE" sz="20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3879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1 Gráfico"/>
          <p:cNvGraphicFramePr>
            <a:graphicFrameLocks/>
          </p:cNvGraphicFramePr>
          <p:nvPr>
            <p:extLst>
              <p:ext uri="{D42A27DB-BD31-4B8C-83A1-F6EECF244321}">
                <p14:modId xmlns:p14="http://schemas.microsoft.com/office/powerpoint/2010/main" val="203736968"/>
              </p:ext>
            </p:extLst>
          </p:nvPr>
        </p:nvGraphicFramePr>
        <p:xfrm>
          <a:off x="75160" y="1889382"/>
          <a:ext cx="7027628" cy="4056122"/>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a:spLocks noChangeArrowheads="1"/>
          </p:cNvSpPr>
          <p:nvPr/>
        </p:nvSpPr>
        <p:spPr bwMode="auto">
          <a:xfrm>
            <a:off x="1164767" y="1652113"/>
            <a:ext cx="54781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itchFamily="34" charset="0"/>
                <a:ea typeface="+mn-ea"/>
                <a:cs typeface="+mn-cs"/>
              </a:rPr>
              <a:t>Porcentaje anualizado de cambio en DMO</a:t>
            </a:r>
          </a:p>
        </p:txBody>
      </p:sp>
      <p:sp>
        <p:nvSpPr>
          <p:cNvPr id="4" name="3 CuadroTexto"/>
          <p:cNvSpPr txBox="1">
            <a:spLocks noChangeArrowheads="1"/>
          </p:cNvSpPr>
          <p:nvPr/>
        </p:nvSpPr>
        <p:spPr bwMode="auto">
          <a:xfrm>
            <a:off x="1164767" y="2520589"/>
            <a:ext cx="7184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itchFamily="34" charset="0"/>
                <a:ea typeface="+mn-ea"/>
                <a:cs typeface="+mn-cs"/>
              </a:rPr>
              <a:t>P= 0.02</a:t>
            </a:r>
          </a:p>
        </p:txBody>
      </p:sp>
      <p:sp>
        <p:nvSpPr>
          <p:cNvPr id="5" name="5 CuadroTexto"/>
          <p:cNvSpPr txBox="1">
            <a:spLocks noChangeArrowheads="1"/>
          </p:cNvSpPr>
          <p:nvPr/>
        </p:nvSpPr>
        <p:spPr bwMode="auto">
          <a:xfrm>
            <a:off x="3307122" y="2774087"/>
            <a:ext cx="80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itchFamily="34" charset="0"/>
                <a:ea typeface="+mn-ea"/>
                <a:cs typeface="+mn-cs"/>
              </a:rPr>
              <a:t>P= 0.049</a:t>
            </a:r>
          </a:p>
        </p:txBody>
      </p:sp>
      <p:sp>
        <p:nvSpPr>
          <p:cNvPr id="6" name="6 CuadroTexto"/>
          <p:cNvSpPr txBox="1">
            <a:spLocks noChangeArrowheads="1"/>
          </p:cNvSpPr>
          <p:nvPr/>
        </p:nvSpPr>
        <p:spPr bwMode="auto">
          <a:xfrm>
            <a:off x="5683201" y="3313857"/>
            <a:ext cx="80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itchFamily="34" charset="0"/>
                <a:ea typeface="+mn-ea"/>
                <a:cs typeface="+mn-cs"/>
              </a:rPr>
              <a:t>P= 0.034</a:t>
            </a:r>
          </a:p>
        </p:txBody>
      </p:sp>
      <p:sp>
        <p:nvSpPr>
          <p:cNvPr id="7" name="7 Rectángulo"/>
          <p:cNvSpPr>
            <a:spLocks noChangeArrowheads="1"/>
          </p:cNvSpPr>
          <p:nvPr/>
        </p:nvSpPr>
        <p:spPr bwMode="auto">
          <a:xfrm>
            <a:off x="3060032" y="1228573"/>
            <a:ext cx="5684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500" i="0" u="none" strike="noStrike" kern="1200" cap="none" spc="0" normalizeH="0" baseline="0" noProof="0" dirty="0">
                <a:ln>
                  <a:noFill/>
                </a:ln>
                <a:solidFill>
                  <a:prstClr val="black"/>
                </a:solidFill>
                <a:effectLst/>
                <a:uLnTx/>
                <a:uFillTx/>
                <a:latin typeface="Arial" pitchFamily="34" charset="0"/>
                <a:ea typeface="+mn-ea"/>
                <a:cs typeface="Arial" pitchFamily="34" charset="0"/>
              </a:rPr>
              <a:t>25 (OH) </a:t>
            </a:r>
            <a:r>
              <a:rPr kumimoji="0" lang="es-PE" sz="150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vit</a:t>
            </a:r>
            <a:r>
              <a:rPr kumimoji="0" lang="es-PE" sz="1500" i="0" u="none" strike="noStrike" kern="1200" cap="none" spc="0" normalizeH="0" baseline="0" noProof="0" dirty="0">
                <a:ln>
                  <a:noFill/>
                </a:ln>
                <a:solidFill>
                  <a:prstClr val="black"/>
                </a:solidFill>
                <a:effectLst/>
                <a:uLnTx/>
                <a:uFillTx/>
                <a:latin typeface="Arial" pitchFamily="34" charset="0"/>
                <a:ea typeface="+mn-ea"/>
                <a:cs typeface="Arial" pitchFamily="34" charset="0"/>
              </a:rPr>
              <a:t> D: Suficientes ≥ 20 </a:t>
            </a:r>
            <a:r>
              <a:rPr kumimoji="0" lang="es-PE" sz="150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ng</a:t>
            </a:r>
            <a:r>
              <a:rPr kumimoji="0" lang="es-PE" sz="1500" i="0" u="none" strike="noStrike" kern="1200" cap="none" spc="0" normalizeH="0" baseline="0" noProof="0" dirty="0">
                <a:ln>
                  <a:noFill/>
                </a:ln>
                <a:solidFill>
                  <a:prstClr val="black"/>
                </a:solidFill>
                <a:effectLst/>
                <a:uLnTx/>
                <a:uFillTx/>
                <a:latin typeface="Arial" pitchFamily="34" charset="0"/>
                <a:ea typeface="+mn-ea"/>
                <a:cs typeface="Arial" pitchFamily="34" charset="0"/>
              </a:rPr>
              <a:t>/ml; Deficientes&lt; 20 </a:t>
            </a:r>
            <a:r>
              <a:rPr kumimoji="0" lang="es-PE" sz="150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ng</a:t>
            </a:r>
            <a:r>
              <a:rPr kumimoji="0" lang="es-PE" sz="1500" i="0" u="none" strike="noStrike" kern="1200" cap="none" spc="0" normalizeH="0" baseline="0" noProof="0" dirty="0">
                <a:ln>
                  <a:noFill/>
                </a:ln>
                <a:solidFill>
                  <a:prstClr val="black"/>
                </a:solidFill>
                <a:effectLst/>
                <a:uLnTx/>
                <a:uFillTx/>
                <a:latin typeface="Arial" pitchFamily="34" charset="0"/>
                <a:ea typeface="+mn-ea"/>
                <a:cs typeface="Arial" pitchFamily="34" charset="0"/>
              </a:rPr>
              <a:t>/ml</a:t>
            </a:r>
          </a:p>
        </p:txBody>
      </p:sp>
      <p:grpSp>
        <p:nvGrpSpPr>
          <p:cNvPr id="8" name="7 Grupo"/>
          <p:cNvGrpSpPr>
            <a:grpSpLocks/>
          </p:cNvGrpSpPr>
          <p:nvPr/>
        </p:nvGrpSpPr>
        <p:grpSpPr bwMode="auto">
          <a:xfrm>
            <a:off x="7528542" y="1640679"/>
            <a:ext cx="4380092" cy="3473905"/>
            <a:chOff x="5694844" y="1503559"/>
            <a:chExt cx="3802983" cy="3210552"/>
          </a:xfrm>
        </p:grpSpPr>
        <p:sp>
          <p:nvSpPr>
            <p:cNvPr id="9" name="8 Rectángulo"/>
            <p:cNvSpPr/>
            <p:nvPr/>
          </p:nvSpPr>
          <p:spPr bwMode="auto">
            <a:xfrm>
              <a:off x="6732204" y="3572657"/>
              <a:ext cx="576271" cy="792192"/>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0" name="9 Rectángulo"/>
            <p:cNvSpPr/>
            <p:nvPr/>
          </p:nvSpPr>
          <p:spPr bwMode="auto">
            <a:xfrm>
              <a:off x="7884746" y="2780466"/>
              <a:ext cx="576271" cy="158438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cxnSp>
          <p:nvCxnSpPr>
            <p:cNvPr id="11" name="12 Conector recto"/>
            <p:cNvCxnSpPr>
              <a:cxnSpLocks noChangeShapeType="1"/>
            </p:cNvCxnSpPr>
            <p:nvPr/>
          </p:nvCxnSpPr>
          <p:spPr bwMode="auto">
            <a:xfrm>
              <a:off x="6372200" y="4365104"/>
              <a:ext cx="22322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13 Conector recto"/>
            <p:cNvCxnSpPr>
              <a:cxnSpLocks noChangeShapeType="1"/>
            </p:cNvCxnSpPr>
            <p:nvPr/>
          </p:nvCxnSpPr>
          <p:spPr bwMode="auto">
            <a:xfrm rot="5400000">
              <a:off x="5400092" y="3392996"/>
              <a:ext cx="194421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 name="14 CuadroTexto"/>
            <p:cNvSpPr txBox="1">
              <a:spLocks noChangeArrowheads="1"/>
            </p:cNvSpPr>
            <p:nvPr/>
          </p:nvSpPr>
          <p:spPr bwMode="auto">
            <a:xfrm rot="-5400000">
              <a:off x="5476121" y="3264387"/>
              <a:ext cx="15151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200" b="0" i="0" u="none" strike="noStrike" kern="1200" cap="none" spc="0" normalizeH="0" baseline="0" noProof="0">
                  <a:ln>
                    <a:noFill/>
                  </a:ln>
                  <a:solidFill>
                    <a:prstClr val="black"/>
                  </a:solidFill>
                  <a:effectLst/>
                  <a:uLnTx/>
                  <a:uFillTx/>
                  <a:latin typeface="Arial" pitchFamily="34" charset="0"/>
                  <a:ea typeface="+mn-ea"/>
                  <a:cs typeface="+mn-cs"/>
                </a:rPr>
                <a:t>Riesgo de fracturas</a:t>
              </a:r>
            </a:p>
          </p:txBody>
        </p:sp>
        <p:sp>
          <p:nvSpPr>
            <p:cNvPr id="14" name="15 Rectángulo"/>
            <p:cNvSpPr>
              <a:spLocks noChangeArrowheads="1"/>
            </p:cNvSpPr>
            <p:nvPr/>
          </p:nvSpPr>
          <p:spPr bwMode="auto">
            <a:xfrm>
              <a:off x="6500473" y="1916832"/>
              <a:ext cx="2247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RR= 1.77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a:ea typeface="+mn-ea"/>
                  <a:cs typeface="+mn-cs"/>
                </a:rPr>
                <a:t>(IC 95%: 1.20 - 2.59)</a:t>
              </a:r>
              <a:endParaRPr kumimoji="0" lang="es-P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16 Rectángulo"/>
            <p:cNvSpPr>
              <a:spLocks noChangeArrowheads="1"/>
            </p:cNvSpPr>
            <p:nvPr/>
          </p:nvSpPr>
          <p:spPr bwMode="auto">
            <a:xfrm>
              <a:off x="6300192" y="4437112"/>
              <a:ext cx="1224136" cy="2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Suficientes</a:t>
              </a:r>
            </a:p>
          </p:txBody>
        </p:sp>
        <p:sp>
          <p:nvSpPr>
            <p:cNvPr id="16" name="17 CuadroTexto"/>
            <p:cNvSpPr txBox="1">
              <a:spLocks noChangeArrowheads="1"/>
            </p:cNvSpPr>
            <p:nvPr/>
          </p:nvSpPr>
          <p:spPr bwMode="auto">
            <a:xfrm>
              <a:off x="7596336" y="4437112"/>
              <a:ext cx="1224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1" i="0" u="none" strike="noStrike" kern="1200" cap="none" spc="0" normalizeH="0" baseline="0" noProof="0">
                  <a:ln>
                    <a:noFill/>
                  </a:ln>
                  <a:solidFill>
                    <a:prstClr val="black"/>
                  </a:solidFill>
                  <a:effectLst/>
                  <a:uLnTx/>
                  <a:uFillTx/>
                  <a:latin typeface="Arial" pitchFamily="34" charset="0"/>
                  <a:ea typeface="+mn-ea"/>
                  <a:cs typeface="+mn-cs"/>
                </a:rPr>
                <a:t>Deficientes</a:t>
              </a:r>
            </a:p>
          </p:txBody>
        </p:sp>
        <p:cxnSp>
          <p:nvCxnSpPr>
            <p:cNvPr id="17" name="18 Conector recto"/>
            <p:cNvCxnSpPr>
              <a:cxnSpLocks noChangeShapeType="1"/>
            </p:cNvCxnSpPr>
            <p:nvPr/>
          </p:nvCxnSpPr>
          <p:spPr bwMode="auto">
            <a:xfrm>
              <a:off x="6984268" y="2439777"/>
              <a:ext cx="122413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 name="19 Conector recto"/>
            <p:cNvCxnSpPr>
              <a:cxnSpLocks noChangeShapeType="1"/>
            </p:cNvCxnSpPr>
            <p:nvPr/>
          </p:nvCxnSpPr>
          <p:spPr bwMode="auto">
            <a:xfrm flipV="1">
              <a:off x="6984268" y="2439777"/>
              <a:ext cx="0" cy="1061231"/>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9" name="20 Conector recto"/>
            <p:cNvCxnSpPr>
              <a:cxnSpLocks noChangeShapeType="1"/>
            </p:cNvCxnSpPr>
            <p:nvPr/>
          </p:nvCxnSpPr>
          <p:spPr bwMode="auto">
            <a:xfrm flipV="1">
              <a:off x="8208404" y="2439778"/>
              <a:ext cx="0" cy="205529"/>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20" name="21 CuadroTexto"/>
            <p:cNvSpPr txBox="1">
              <a:spLocks noChangeArrowheads="1"/>
            </p:cNvSpPr>
            <p:nvPr/>
          </p:nvSpPr>
          <p:spPr bwMode="auto">
            <a:xfrm>
              <a:off x="5694844" y="1503559"/>
              <a:ext cx="3802983" cy="36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itchFamily="34" charset="0"/>
                  <a:ea typeface="+mn-ea"/>
                  <a:cs typeface="+mn-cs"/>
                </a:rPr>
                <a:t>Proporción fracturas incidentes</a:t>
              </a:r>
            </a:p>
          </p:txBody>
        </p:sp>
      </p:grpSp>
      <p:sp>
        <p:nvSpPr>
          <p:cNvPr id="21" name="22 Rectángulo"/>
          <p:cNvSpPr>
            <a:spLocks noChangeArrowheads="1"/>
          </p:cNvSpPr>
          <p:nvPr/>
        </p:nvSpPr>
        <p:spPr bwMode="auto">
          <a:xfrm>
            <a:off x="0" y="36513"/>
            <a:ext cx="1180490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ts val="3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Estatus de vitamina D y respuesta al tratamiento </a:t>
            </a:r>
            <a:r>
              <a:rPr kumimoji="0" lang="es-PE" sz="2800" b="1" i="0" u="none" strike="noStrike" kern="1200" cap="none" spc="0" normalizeH="0" baseline="0" noProof="0" dirty="0" err="1">
                <a:ln>
                  <a:noFill/>
                </a:ln>
                <a:solidFill>
                  <a:srgbClr val="0070C0"/>
                </a:solidFill>
                <a:effectLst/>
                <a:uLnTx/>
                <a:uFillTx/>
                <a:latin typeface="Arial" pitchFamily="34" charset="0"/>
                <a:ea typeface="+mn-ea"/>
                <a:cs typeface="Arial" pitchFamily="34" charset="0"/>
              </a:rPr>
              <a:t>antirresortivo</a:t>
            </a:r>
            <a:endParaRPr kumimoji="0" lang="es-PE"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sp>
        <p:nvSpPr>
          <p:cNvPr id="22" name="23 Rectángulo"/>
          <p:cNvSpPr>
            <a:spLocks noChangeArrowheads="1"/>
          </p:cNvSpPr>
          <p:nvPr/>
        </p:nvSpPr>
        <p:spPr bwMode="auto">
          <a:xfrm>
            <a:off x="3048000" y="649500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Adami</a:t>
            </a:r>
            <a:r>
              <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S.  </a:t>
            </a:r>
            <a:r>
              <a:rPr kumimoji="0" lang="es-PE" sz="12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Osteop</a:t>
            </a:r>
            <a:r>
              <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PE" sz="12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Int</a:t>
            </a:r>
            <a:r>
              <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2009; 20: 239-244</a:t>
            </a:r>
          </a:p>
        </p:txBody>
      </p:sp>
      <p:sp>
        <p:nvSpPr>
          <p:cNvPr id="24" name="CuadroTexto 23">
            <a:extLst>
              <a:ext uri="{FF2B5EF4-FFF2-40B4-BE49-F238E27FC236}">
                <a16:creationId xmlns:a16="http://schemas.microsoft.com/office/drawing/2014/main" id="{89280895-C27D-0F74-F0D1-91127899F5F1}"/>
              </a:ext>
            </a:extLst>
          </p:cNvPr>
          <p:cNvSpPr txBox="1"/>
          <p:nvPr/>
        </p:nvSpPr>
        <p:spPr>
          <a:xfrm>
            <a:off x="771349" y="607463"/>
            <a:ext cx="982370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1,515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mujeres</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recibieron</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raloxifeno</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(60 mg/d),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alendronato</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(70 mg/</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risedronato</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(35 mg/</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x 13.1 meses y con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adherencia</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&gt;75%</a:t>
            </a:r>
            <a:endParaRPr kumimoji="0" lang="es-PE"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CuadroTexto 24">
            <a:extLst>
              <a:ext uri="{FF2B5EF4-FFF2-40B4-BE49-F238E27FC236}">
                <a16:creationId xmlns:a16="http://schemas.microsoft.com/office/drawing/2014/main" id="{38CE0872-0C1A-0758-1E6D-4CEB8525AD99}"/>
              </a:ext>
            </a:extLst>
          </p:cNvPr>
          <p:cNvSpPr txBox="1"/>
          <p:nvPr/>
        </p:nvSpPr>
        <p:spPr>
          <a:xfrm>
            <a:off x="142498" y="6034445"/>
            <a:ext cx="93316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La vitamina D contribuye a maximizar la efectividad de medicación prescrita para optimizar la masa ósea y la prevención de las fracturas, con un buen perfil de seguridad.</a:t>
            </a:r>
          </a:p>
        </p:txBody>
      </p:sp>
    </p:spTree>
    <p:extLst>
      <p:ext uri="{BB962C8B-B14F-4D97-AF65-F5344CB8AC3E}">
        <p14:creationId xmlns:p14="http://schemas.microsoft.com/office/powerpoint/2010/main" val="23044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A805D3A-E7B9-E396-AE52-7E600BCC9117}"/>
              </a:ext>
            </a:extLst>
          </p:cNvPr>
          <p:cNvSpPr txBox="1"/>
          <p:nvPr/>
        </p:nvSpPr>
        <p:spPr>
          <a:xfrm>
            <a:off x="2686050" y="6370303"/>
            <a:ext cx="9403820"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Ishikawa K.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Ther</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Clin Risk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Manag</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2016:12 1831–1840.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Cowan</a:t>
            </a:r>
            <a:r>
              <a:rPr kumimoji="0" lang="es-PE" sz="12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 J </a:t>
            </a:r>
            <a:r>
              <a:rPr kumimoji="0" lang="es-PE" sz="1200" b="0" i="1"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Bone</a:t>
            </a:r>
            <a:r>
              <a:rPr kumimoji="0" lang="es-PE" sz="12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 Min Res. 2020; 38(5): 650-658.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Kinoshita</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Endocrine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Journal</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63(5): 479-484.</a:t>
            </a:r>
          </a:p>
        </p:txBody>
      </p:sp>
      <p:cxnSp>
        <p:nvCxnSpPr>
          <p:cNvPr id="3" name="Conector recto 2">
            <a:extLst>
              <a:ext uri="{FF2B5EF4-FFF2-40B4-BE49-F238E27FC236}">
                <a16:creationId xmlns:a16="http://schemas.microsoft.com/office/drawing/2014/main" id="{FEFC4D87-A77E-65EA-CD04-1FD3A5D31B8E}"/>
              </a:ext>
            </a:extLst>
          </p:cNvPr>
          <p:cNvCxnSpPr/>
          <p:nvPr/>
        </p:nvCxnSpPr>
        <p:spPr>
          <a:xfrm>
            <a:off x="2198118" y="1911074"/>
            <a:ext cx="0" cy="32349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4ED0FA84-40CF-F55B-FEA8-E0CD65E05BB0}"/>
              </a:ext>
            </a:extLst>
          </p:cNvPr>
          <p:cNvCxnSpPr>
            <a:cxnSpLocks/>
          </p:cNvCxnSpPr>
          <p:nvPr/>
        </p:nvCxnSpPr>
        <p:spPr>
          <a:xfrm flipH="1">
            <a:off x="2198118" y="5145980"/>
            <a:ext cx="4804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0C20999B-A985-7B08-825A-C54FF392F7F5}"/>
              </a:ext>
            </a:extLst>
          </p:cNvPr>
          <p:cNvCxnSpPr>
            <a:cxnSpLocks/>
          </p:cNvCxnSpPr>
          <p:nvPr/>
        </p:nvCxnSpPr>
        <p:spPr>
          <a:xfrm flipH="1" flipV="1">
            <a:off x="2686050" y="3148965"/>
            <a:ext cx="942975" cy="379562"/>
          </a:xfrm>
          <a:prstGeom prst="line">
            <a:avLst/>
          </a:prstGeom>
          <a:ln w="2857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F15495D9-9E3C-8819-83C6-D25C83CCBB40}"/>
              </a:ext>
            </a:extLst>
          </p:cNvPr>
          <p:cNvCxnSpPr>
            <a:cxnSpLocks/>
          </p:cNvCxnSpPr>
          <p:nvPr/>
        </p:nvCxnSpPr>
        <p:spPr>
          <a:xfrm flipH="1">
            <a:off x="4600575" y="3148965"/>
            <a:ext cx="987724" cy="189781"/>
          </a:xfrm>
          <a:prstGeom prst="line">
            <a:avLst/>
          </a:prstGeom>
          <a:ln w="2857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CDBE2DE3-AE46-DFD8-864D-0E5A106552C9}"/>
              </a:ext>
            </a:extLst>
          </p:cNvPr>
          <p:cNvCxnSpPr>
            <a:cxnSpLocks/>
          </p:cNvCxnSpPr>
          <p:nvPr/>
        </p:nvCxnSpPr>
        <p:spPr>
          <a:xfrm flipH="1">
            <a:off x="5588299" y="2996565"/>
            <a:ext cx="955376" cy="152400"/>
          </a:xfrm>
          <a:prstGeom prst="line">
            <a:avLst/>
          </a:prstGeom>
          <a:ln w="2857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6482CE0-816E-8CFB-731A-D53B2E45DF3A}"/>
              </a:ext>
            </a:extLst>
          </p:cNvPr>
          <p:cNvCxnSpPr>
            <a:cxnSpLocks/>
          </p:cNvCxnSpPr>
          <p:nvPr/>
        </p:nvCxnSpPr>
        <p:spPr>
          <a:xfrm flipH="1">
            <a:off x="3629025" y="3338746"/>
            <a:ext cx="971550" cy="189781"/>
          </a:xfrm>
          <a:prstGeom prst="line">
            <a:avLst/>
          </a:prstGeom>
          <a:ln w="2857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5FACF11-3194-8008-AAAA-2CCAA0683247}"/>
              </a:ext>
            </a:extLst>
          </p:cNvPr>
          <p:cNvCxnSpPr>
            <a:cxnSpLocks/>
          </p:cNvCxnSpPr>
          <p:nvPr/>
        </p:nvCxnSpPr>
        <p:spPr>
          <a:xfrm>
            <a:off x="2686050" y="2715577"/>
            <a:ext cx="0" cy="919163"/>
          </a:xfrm>
          <a:prstGeom prst="line">
            <a:avLst/>
          </a:prstGeom>
          <a:ln w="1905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DEFF3ABF-1838-12B1-B271-9BBCA13ED0EA}"/>
              </a:ext>
            </a:extLst>
          </p:cNvPr>
          <p:cNvCxnSpPr>
            <a:cxnSpLocks/>
          </p:cNvCxnSpPr>
          <p:nvPr/>
        </p:nvCxnSpPr>
        <p:spPr>
          <a:xfrm>
            <a:off x="3629025" y="2879164"/>
            <a:ext cx="0" cy="1298501"/>
          </a:xfrm>
          <a:prstGeom prst="line">
            <a:avLst/>
          </a:prstGeom>
          <a:ln w="1905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A922328-52CC-B953-E575-CA39D2CC83E8}"/>
              </a:ext>
            </a:extLst>
          </p:cNvPr>
          <p:cNvCxnSpPr>
            <a:cxnSpLocks/>
          </p:cNvCxnSpPr>
          <p:nvPr/>
        </p:nvCxnSpPr>
        <p:spPr>
          <a:xfrm>
            <a:off x="4610100" y="2687113"/>
            <a:ext cx="0" cy="1298501"/>
          </a:xfrm>
          <a:prstGeom prst="line">
            <a:avLst/>
          </a:prstGeom>
          <a:ln w="1905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B6DF22C8-5F54-B6EA-4B20-2A14C693EE59}"/>
              </a:ext>
            </a:extLst>
          </p:cNvPr>
          <p:cNvCxnSpPr>
            <a:cxnSpLocks/>
          </p:cNvCxnSpPr>
          <p:nvPr/>
        </p:nvCxnSpPr>
        <p:spPr>
          <a:xfrm>
            <a:off x="5588299" y="2577883"/>
            <a:ext cx="0" cy="1190207"/>
          </a:xfrm>
          <a:prstGeom prst="line">
            <a:avLst/>
          </a:prstGeom>
          <a:ln w="1905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DD30BA02-96DD-E86B-7DA4-B5EADC342D13}"/>
              </a:ext>
            </a:extLst>
          </p:cNvPr>
          <p:cNvCxnSpPr>
            <a:cxnSpLocks/>
          </p:cNvCxnSpPr>
          <p:nvPr/>
        </p:nvCxnSpPr>
        <p:spPr>
          <a:xfrm>
            <a:off x="6540799" y="2401461"/>
            <a:ext cx="0" cy="1190207"/>
          </a:xfrm>
          <a:prstGeom prst="line">
            <a:avLst/>
          </a:prstGeom>
          <a:ln w="1905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FDA91648-3579-DCAB-4620-9EA67784D5BC}"/>
              </a:ext>
            </a:extLst>
          </p:cNvPr>
          <p:cNvSpPr txBox="1"/>
          <p:nvPr/>
        </p:nvSpPr>
        <p:spPr>
          <a:xfrm>
            <a:off x="2240596" y="3647060"/>
            <a:ext cx="779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9.3±0.4</a:t>
            </a:r>
          </a:p>
        </p:txBody>
      </p:sp>
      <p:sp>
        <p:nvSpPr>
          <p:cNvPr id="33" name="CuadroTexto 32">
            <a:extLst>
              <a:ext uri="{FF2B5EF4-FFF2-40B4-BE49-F238E27FC236}">
                <a16:creationId xmlns:a16="http://schemas.microsoft.com/office/drawing/2014/main" id="{4A60D00F-7203-BCE2-A863-587C252130C9}"/>
              </a:ext>
            </a:extLst>
          </p:cNvPr>
          <p:cNvSpPr txBox="1"/>
          <p:nvPr/>
        </p:nvSpPr>
        <p:spPr>
          <a:xfrm>
            <a:off x="3157537" y="4155072"/>
            <a:ext cx="779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9.0±0.5</a:t>
            </a:r>
          </a:p>
        </p:txBody>
      </p:sp>
      <p:sp>
        <p:nvSpPr>
          <p:cNvPr id="34" name="CuadroTexto 33">
            <a:extLst>
              <a:ext uri="{FF2B5EF4-FFF2-40B4-BE49-F238E27FC236}">
                <a16:creationId xmlns:a16="http://schemas.microsoft.com/office/drawing/2014/main" id="{0158C1FA-4FEB-2F88-3190-1E506615348D}"/>
              </a:ext>
            </a:extLst>
          </p:cNvPr>
          <p:cNvSpPr txBox="1"/>
          <p:nvPr/>
        </p:nvSpPr>
        <p:spPr>
          <a:xfrm>
            <a:off x="4169645" y="3978195"/>
            <a:ext cx="779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9.2±0.5</a:t>
            </a:r>
          </a:p>
        </p:txBody>
      </p:sp>
      <p:sp>
        <p:nvSpPr>
          <p:cNvPr id="35" name="CuadroTexto 34">
            <a:extLst>
              <a:ext uri="{FF2B5EF4-FFF2-40B4-BE49-F238E27FC236}">
                <a16:creationId xmlns:a16="http://schemas.microsoft.com/office/drawing/2014/main" id="{6636D4E6-C0E1-45C2-F528-ADB9497BA049}"/>
              </a:ext>
            </a:extLst>
          </p:cNvPr>
          <p:cNvSpPr txBox="1"/>
          <p:nvPr/>
        </p:nvSpPr>
        <p:spPr>
          <a:xfrm>
            <a:off x="5185052" y="3808918"/>
            <a:ext cx="779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9.3±0.4</a:t>
            </a:r>
          </a:p>
        </p:txBody>
      </p:sp>
      <p:sp>
        <p:nvSpPr>
          <p:cNvPr id="36" name="CuadroTexto 35">
            <a:extLst>
              <a:ext uri="{FF2B5EF4-FFF2-40B4-BE49-F238E27FC236}">
                <a16:creationId xmlns:a16="http://schemas.microsoft.com/office/drawing/2014/main" id="{92352C41-88D4-28AE-3FCA-461355090162}"/>
              </a:ext>
            </a:extLst>
          </p:cNvPr>
          <p:cNvSpPr txBox="1"/>
          <p:nvPr/>
        </p:nvSpPr>
        <p:spPr>
          <a:xfrm>
            <a:off x="6052597" y="3591251"/>
            <a:ext cx="779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9.4±0.4</a:t>
            </a:r>
          </a:p>
        </p:txBody>
      </p:sp>
      <p:sp>
        <p:nvSpPr>
          <p:cNvPr id="37" name="CuadroTexto 36">
            <a:extLst>
              <a:ext uri="{FF2B5EF4-FFF2-40B4-BE49-F238E27FC236}">
                <a16:creationId xmlns:a16="http://schemas.microsoft.com/office/drawing/2014/main" id="{B176F05B-FE6F-0845-7E05-2ED87D753C9E}"/>
              </a:ext>
            </a:extLst>
          </p:cNvPr>
          <p:cNvSpPr txBox="1"/>
          <p:nvPr/>
        </p:nvSpPr>
        <p:spPr>
          <a:xfrm>
            <a:off x="1535943" y="1689074"/>
            <a:ext cx="583814" cy="3550203"/>
          </a:xfrm>
          <a:prstGeom prst="rect">
            <a:avLst/>
          </a:prstGeom>
          <a:noFill/>
        </p:spPr>
        <p:txBody>
          <a:bodyPr wrap="none" rtlCol="0">
            <a:spAutoFit/>
          </a:bodyPr>
          <a:lstStyle/>
          <a:p>
            <a:pPr marL="0" marR="0" lvl="0" indent="0" algn="l" defTabSz="914400" rtl="0" eaLnBrk="1" fontAlgn="auto" latinLnBrk="0" hangingPunct="1">
              <a:lnSpc>
                <a:spcPts val="54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a:t>
            </a:r>
          </a:p>
          <a:p>
            <a:pPr marL="0" marR="0" lvl="0" indent="0" algn="l" defTabSz="914400" rtl="0" eaLnBrk="1" fontAlgn="auto" latinLnBrk="0" hangingPunct="1">
              <a:lnSpc>
                <a:spcPts val="54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a:t>
            </a:r>
          </a:p>
          <a:p>
            <a:pPr marL="0" marR="0" lvl="0" indent="0" algn="l" defTabSz="914400" rtl="0" eaLnBrk="1" fontAlgn="auto" latinLnBrk="0" hangingPunct="1">
              <a:lnSpc>
                <a:spcPts val="54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9.0</a:t>
            </a:r>
          </a:p>
          <a:p>
            <a:pPr marL="0" marR="0" lvl="0" indent="0" algn="l" defTabSz="914400" rtl="0" eaLnBrk="1" fontAlgn="auto" latinLnBrk="0" hangingPunct="1">
              <a:lnSpc>
                <a:spcPts val="54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8.5</a:t>
            </a:r>
          </a:p>
          <a:p>
            <a:pPr marL="0" marR="0" lvl="0" indent="0" algn="l" defTabSz="914400" rtl="0" eaLnBrk="1" fontAlgn="auto" latinLnBrk="0" hangingPunct="1">
              <a:lnSpc>
                <a:spcPts val="54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8.0</a:t>
            </a:r>
          </a:p>
        </p:txBody>
      </p:sp>
      <p:sp>
        <p:nvSpPr>
          <p:cNvPr id="38" name="CuadroTexto 37">
            <a:extLst>
              <a:ext uri="{FF2B5EF4-FFF2-40B4-BE49-F238E27FC236}">
                <a16:creationId xmlns:a16="http://schemas.microsoft.com/office/drawing/2014/main" id="{2C8F3626-38EB-EB26-EF76-BB92220A2924}"/>
              </a:ext>
            </a:extLst>
          </p:cNvPr>
          <p:cNvSpPr txBox="1"/>
          <p:nvPr/>
        </p:nvSpPr>
        <p:spPr>
          <a:xfrm>
            <a:off x="2262675" y="5203808"/>
            <a:ext cx="50577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      1-2 </a:t>
            </a:r>
            <a:r>
              <a:rPr kumimoji="0" lang="es-P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mes    3 meses  6 meses</a:t>
            </a:r>
          </a:p>
        </p:txBody>
      </p:sp>
      <p:sp>
        <p:nvSpPr>
          <p:cNvPr id="2" name="CuadroTexto 1">
            <a:extLst>
              <a:ext uri="{FF2B5EF4-FFF2-40B4-BE49-F238E27FC236}">
                <a16:creationId xmlns:a16="http://schemas.microsoft.com/office/drawing/2014/main" id="{D68B044C-76AD-B462-AC71-B7DE2E53A1DC}"/>
              </a:ext>
            </a:extLst>
          </p:cNvPr>
          <p:cNvSpPr txBox="1"/>
          <p:nvPr/>
        </p:nvSpPr>
        <p:spPr>
          <a:xfrm>
            <a:off x="2315958" y="119844"/>
            <a:ext cx="75600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Hipocalcemia asociada al denosumab</a:t>
            </a:r>
          </a:p>
        </p:txBody>
      </p:sp>
      <p:sp>
        <p:nvSpPr>
          <p:cNvPr id="5" name="CuadroTexto 4">
            <a:extLst>
              <a:ext uri="{FF2B5EF4-FFF2-40B4-BE49-F238E27FC236}">
                <a16:creationId xmlns:a16="http://schemas.microsoft.com/office/drawing/2014/main" id="{21B5EB61-B3A3-C76A-B385-61C87318490B}"/>
              </a:ext>
            </a:extLst>
          </p:cNvPr>
          <p:cNvSpPr txBox="1"/>
          <p:nvPr/>
        </p:nvSpPr>
        <p:spPr>
          <a:xfrm rot="16200000">
            <a:off x="-272247" y="3141248"/>
            <a:ext cx="2551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Calcio sérico, concentración (mg/</a:t>
            </a:r>
            <a:r>
              <a:rPr kumimoji="0" lang="es-PE"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CuadroTexto 9">
            <a:extLst>
              <a:ext uri="{FF2B5EF4-FFF2-40B4-BE49-F238E27FC236}">
                <a16:creationId xmlns:a16="http://schemas.microsoft.com/office/drawing/2014/main" id="{244E36D3-8553-DBFE-094C-5715E2B72D3B}"/>
              </a:ext>
            </a:extLst>
          </p:cNvPr>
          <p:cNvSpPr txBox="1"/>
          <p:nvPr/>
        </p:nvSpPr>
        <p:spPr>
          <a:xfrm>
            <a:off x="2023036" y="862812"/>
            <a:ext cx="756008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85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pacientes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osteoporosis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tratadas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denosumab, 25.9%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desarrollaron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hipocalcemia</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(24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pacientes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grado</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y uno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grado</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7.9–7.0 mg/</a:t>
            </a:r>
            <a:r>
              <a:rPr kumimoji="0" lang="es-PE"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Todos asintomáticos</a:t>
            </a:r>
          </a:p>
        </p:txBody>
      </p:sp>
      <p:sp>
        <p:nvSpPr>
          <p:cNvPr id="12" name="CuadroTexto 11">
            <a:extLst>
              <a:ext uri="{FF2B5EF4-FFF2-40B4-BE49-F238E27FC236}">
                <a16:creationId xmlns:a16="http://schemas.microsoft.com/office/drawing/2014/main" id="{47ADF94E-8B6C-9A26-AF5D-472B631BE4AC}"/>
              </a:ext>
            </a:extLst>
          </p:cNvPr>
          <p:cNvSpPr txBox="1"/>
          <p:nvPr/>
        </p:nvSpPr>
        <p:spPr>
          <a:xfrm>
            <a:off x="8562975" y="2158100"/>
            <a:ext cx="2967479"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Factores de riesgo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Hipocalcemia </a:t>
            </a:r>
            <a:r>
              <a:rPr kumimoji="0" lang="es-P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pre-existente</a:t>
            </a: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Deficiencia de vitamina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Insuficiencia renal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Hipomagnesemia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Hipoalbuminemia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Recambio óseo elevado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Fosfatasa alcalina elevada</a:t>
            </a:r>
          </a:p>
        </p:txBody>
      </p:sp>
      <p:sp>
        <p:nvSpPr>
          <p:cNvPr id="7" name="CuadroTexto 6">
            <a:extLst>
              <a:ext uri="{FF2B5EF4-FFF2-40B4-BE49-F238E27FC236}">
                <a16:creationId xmlns:a16="http://schemas.microsoft.com/office/drawing/2014/main" id="{FA12EC19-0EE6-3BBE-3F90-21A5BC48DC83}"/>
              </a:ext>
            </a:extLst>
          </p:cNvPr>
          <p:cNvSpPr txBox="1"/>
          <p:nvPr/>
        </p:nvSpPr>
        <p:spPr>
          <a:xfrm>
            <a:off x="548640" y="5723972"/>
            <a:ext cx="9731163" cy="646331"/>
          </a:xfrm>
          <a:prstGeom prst="rect">
            <a:avLst/>
          </a:prstGeom>
          <a:noFill/>
        </p:spPr>
        <p:txBody>
          <a:bodyPr wrap="square" rtlCol="0">
            <a:spAutoFit/>
          </a:bodyPr>
          <a:lstStyle/>
          <a:p>
            <a:r>
              <a:rPr lang="es-PE" b="1" dirty="0">
                <a:solidFill>
                  <a:srgbClr val="C00000"/>
                </a:solidFill>
              </a:rPr>
              <a:t>El inicio de agentes </a:t>
            </a:r>
            <a:r>
              <a:rPr lang="es-PE" b="1" dirty="0" err="1">
                <a:solidFill>
                  <a:srgbClr val="C00000"/>
                </a:solidFill>
              </a:rPr>
              <a:t>antirresortivos</a:t>
            </a:r>
            <a:r>
              <a:rPr lang="es-PE" b="1" dirty="0">
                <a:solidFill>
                  <a:srgbClr val="C00000"/>
                </a:solidFill>
              </a:rPr>
              <a:t> potentes (denosumab, ácido </a:t>
            </a:r>
            <a:r>
              <a:rPr lang="es-PE" b="1" dirty="0" err="1">
                <a:solidFill>
                  <a:srgbClr val="C00000"/>
                </a:solidFill>
              </a:rPr>
              <a:t>zoledrónico</a:t>
            </a:r>
            <a:r>
              <a:rPr lang="es-PE" b="1" dirty="0">
                <a:solidFill>
                  <a:srgbClr val="C00000"/>
                </a:solidFill>
              </a:rPr>
              <a:t>) puede ocasionar hipocalcemia transitoria, la cual es más frecuente cuando existe deficiencia de vitamina D</a:t>
            </a:r>
          </a:p>
        </p:txBody>
      </p:sp>
      <p:sp>
        <p:nvSpPr>
          <p:cNvPr id="6" name="Flecha: a la derecha 5">
            <a:extLst>
              <a:ext uri="{FF2B5EF4-FFF2-40B4-BE49-F238E27FC236}">
                <a16:creationId xmlns:a16="http://schemas.microsoft.com/office/drawing/2014/main" id="{2C0153C8-A0FA-AC73-B357-F4A119012A0B}"/>
              </a:ext>
            </a:extLst>
          </p:cNvPr>
          <p:cNvSpPr/>
          <p:nvPr/>
        </p:nvSpPr>
        <p:spPr>
          <a:xfrm>
            <a:off x="8291401" y="2718713"/>
            <a:ext cx="238251" cy="320901"/>
          </a:xfrm>
          <a:prstGeom prst="rightArrow">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6254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C2B4B0-F559-97FA-A69E-A1C15F70D29B}"/>
              </a:ext>
            </a:extLst>
          </p:cNvPr>
          <p:cNvPicPr>
            <a:picLocks noChangeAspect="1"/>
          </p:cNvPicPr>
          <p:nvPr/>
        </p:nvPicPr>
        <p:blipFill rotWithShape="1">
          <a:blip r:embed="rId2"/>
          <a:srcRect l="29670" t="43767" r="14313" b="34339"/>
          <a:stretch/>
        </p:blipFill>
        <p:spPr>
          <a:xfrm>
            <a:off x="71187" y="3339250"/>
            <a:ext cx="11816013" cy="2597716"/>
          </a:xfrm>
          <a:prstGeom prst="rect">
            <a:avLst/>
          </a:prstGeom>
        </p:spPr>
      </p:pic>
      <p:sp>
        <p:nvSpPr>
          <p:cNvPr id="6" name="CuadroTexto 5">
            <a:extLst>
              <a:ext uri="{FF2B5EF4-FFF2-40B4-BE49-F238E27FC236}">
                <a16:creationId xmlns:a16="http://schemas.microsoft.com/office/drawing/2014/main" id="{EC793682-8694-1337-11E4-4889179421D2}"/>
              </a:ext>
            </a:extLst>
          </p:cNvPr>
          <p:cNvSpPr txBox="1"/>
          <p:nvPr/>
        </p:nvSpPr>
        <p:spPr>
          <a:xfrm>
            <a:off x="1371598" y="2819123"/>
            <a:ext cx="34916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pacientes con ≥ 2 caídas</a:t>
            </a:r>
          </a:p>
        </p:txBody>
      </p:sp>
      <p:sp>
        <p:nvSpPr>
          <p:cNvPr id="2" name="CuadroTexto 1">
            <a:extLst>
              <a:ext uri="{FF2B5EF4-FFF2-40B4-BE49-F238E27FC236}">
                <a16:creationId xmlns:a16="http://schemas.microsoft.com/office/drawing/2014/main" id="{8789C276-FABC-3691-5E1F-E5824A73ECB7}"/>
              </a:ext>
            </a:extLst>
          </p:cNvPr>
          <p:cNvSpPr txBox="1"/>
          <p:nvPr/>
        </p:nvSpPr>
        <p:spPr>
          <a:xfrm>
            <a:off x="6497731" y="2815814"/>
            <a:ext cx="48526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caídas que requirieron ayuda médica</a:t>
            </a:r>
          </a:p>
        </p:txBody>
      </p:sp>
      <p:sp>
        <p:nvSpPr>
          <p:cNvPr id="3" name="CuadroTexto 2">
            <a:extLst>
              <a:ext uri="{FF2B5EF4-FFF2-40B4-BE49-F238E27FC236}">
                <a16:creationId xmlns:a16="http://schemas.microsoft.com/office/drawing/2014/main" id="{1FB9FED3-A816-3604-CA59-7F67F4ECE7B3}"/>
              </a:ext>
            </a:extLst>
          </p:cNvPr>
          <p:cNvSpPr txBox="1"/>
          <p:nvPr/>
        </p:nvSpPr>
        <p:spPr>
          <a:xfrm>
            <a:off x="1582913" y="4579555"/>
            <a:ext cx="2646878"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Efecto del tratamiento: P= 0.50</a:t>
            </a:r>
          </a:p>
        </p:txBody>
      </p:sp>
      <p:sp>
        <p:nvSpPr>
          <p:cNvPr id="4" name="CuadroTexto 3">
            <a:extLst>
              <a:ext uri="{FF2B5EF4-FFF2-40B4-BE49-F238E27FC236}">
                <a16:creationId xmlns:a16="http://schemas.microsoft.com/office/drawing/2014/main" id="{922D59DD-6E92-B568-7FC1-8F42DA2006D0}"/>
              </a:ext>
            </a:extLst>
          </p:cNvPr>
          <p:cNvSpPr txBox="1"/>
          <p:nvPr/>
        </p:nvSpPr>
        <p:spPr>
          <a:xfrm>
            <a:off x="7962211" y="4757769"/>
            <a:ext cx="2646878"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Efecto del tratamiento: P= 0.46</a:t>
            </a:r>
          </a:p>
        </p:txBody>
      </p:sp>
      <p:sp>
        <p:nvSpPr>
          <p:cNvPr id="7" name="CuadroTexto 6">
            <a:extLst>
              <a:ext uri="{FF2B5EF4-FFF2-40B4-BE49-F238E27FC236}">
                <a16:creationId xmlns:a16="http://schemas.microsoft.com/office/drawing/2014/main" id="{0E76DB80-9C85-B87A-8714-0DA8B19A9A58}"/>
              </a:ext>
            </a:extLst>
          </p:cNvPr>
          <p:cNvSpPr txBox="1"/>
          <p:nvPr/>
        </p:nvSpPr>
        <p:spPr>
          <a:xfrm rot="16200000">
            <a:off x="-486818" y="4340567"/>
            <a:ext cx="1423788"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&gt;1 caída</a:t>
            </a:r>
          </a:p>
        </p:txBody>
      </p:sp>
      <p:sp>
        <p:nvSpPr>
          <p:cNvPr id="8" name="CuadroTexto 7">
            <a:extLst>
              <a:ext uri="{FF2B5EF4-FFF2-40B4-BE49-F238E27FC236}">
                <a16:creationId xmlns:a16="http://schemas.microsoft.com/office/drawing/2014/main" id="{FBCCCAC4-D3D9-BA14-BD29-8502412FB677}"/>
              </a:ext>
            </a:extLst>
          </p:cNvPr>
          <p:cNvSpPr txBox="1"/>
          <p:nvPr/>
        </p:nvSpPr>
        <p:spPr>
          <a:xfrm rot="16200000">
            <a:off x="5818318" y="4425667"/>
            <a:ext cx="1423788"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&gt;1 caída</a:t>
            </a:r>
          </a:p>
        </p:txBody>
      </p:sp>
      <p:sp>
        <p:nvSpPr>
          <p:cNvPr id="9" name="CuadroTexto 8">
            <a:extLst>
              <a:ext uri="{FF2B5EF4-FFF2-40B4-BE49-F238E27FC236}">
                <a16:creationId xmlns:a16="http://schemas.microsoft.com/office/drawing/2014/main" id="{8C7C05D2-842A-7A5E-1500-5B6587B02AC0}"/>
              </a:ext>
            </a:extLst>
          </p:cNvPr>
          <p:cNvSpPr txBox="1"/>
          <p:nvPr/>
        </p:nvSpPr>
        <p:spPr>
          <a:xfrm>
            <a:off x="933663" y="5406896"/>
            <a:ext cx="4993675"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            año 1           año 2           año 3             año 4           año 5 </a:t>
            </a:r>
          </a:p>
        </p:txBody>
      </p:sp>
      <p:sp>
        <p:nvSpPr>
          <p:cNvPr id="10" name="CuadroTexto 9">
            <a:extLst>
              <a:ext uri="{FF2B5EF4-FFF2-40B4-BE49-F238E27FC236}">
                <a16:creationId xmlns:a16="http://schemas.microsoft.com/office/drawing/2014/main" id="{9C8FB082-9408-4DD0-7F7C-0111DF0FA3DE}"/>
              </a:ext>
            </a:extLst>
          </p:cNvPr>
          <p:cNvSpPr txBox="1"/>
          <p:nvPr/>
        </p:nvSpPr>
        <p:spPr>
          <a:xfrm>
            <a:off x="7178894" y="5340120"/>
            <a:ext cx="4777270"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             año 1           año 2          año 3          año 4         año 5</a:t>
            </a:r>
          </a:p>
        </p:txBody>
      </p:sp>
      <p:sp>
        <p:nvSpPr>
          <p:cNvPr id="12" name="CuadroTexto 11">
            <a:extLst>
              <a:ext uri="{FF2B5EF4-FFF2-40B4-BE49-F238E27FC236}">
                <a16:creationId xmlns:a16="http://schemas.microsoft.com/office/drawing/2014/main" id="{08051D5F-400D-9C34-0B12-AD38F3CF6226}"/>
              </a:ext>
            </a:extLst>
          </p:cNvPr>
          <p:cNvSpPr txBox="1"/>
          <p:nvPr/>
        </p:nvSpPr>
        <p:spPr>
          <a:xfrm>
            <a:off x="1025515" y="1198661"/>
            <a:ext cx="94585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25,871 varones y mujeres, con edad media de  67.13 ±7.06 años, tratados por 5.3 años con vitamina D 2,000 UI/d y omega 3 (1 </a:t>
            </a:r>
            <a:r>
              <a:rPr kumimoji="0" lang="es-P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gm</a:t>
            </a: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o placebo</a:t>
            </a:r>
          </a:p>
        </p:txBody>
      </p:sp>
      <p:sp>
        <p:nvSpPr>
          <p:cNvPr id="13" name="CuadroTexto 12">
            <a:extLst>
              <a:ext uri="{FF2B5EF4-FFF2-40B4-BE49-F238E27FC236}">
                <a16:creationId xmlns:a16="http://schemas.microsoft.com/office/drawing/2014/main" id="{BBDBEC05-E08C-10FC-B8BA-E1A858D6E514}"/>
              </a:ext>
            </a:extLst>
          </p:cNvPr>
          <p:cNvSpPr txBox="1"/>
          <p:nvPr/>
        </p:nvSpPr>
        <p:spPr>
          <a:xfrm>
            <a:off x="4229791" y="2139016"/>
            <a:ext cx="40704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Valor basal de 25(OH)D: 30.8 ng/</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mL</a:t>
            </a: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121F5A07-D631-7E46-B551-16832C398321}"/>
              </a:ext>
            </a:extLst>
          </p:cNvPr>
          <p:cNvSpPr txBox="1"/>
          <p:nvPr/>
        </p:nvSpPr>
        <p:spPr>
          <a:xfrm>
            <a:off x="183156" y="63497"/>
            <a:ext cx="1200884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Estudio VITAL (</a:t>
            </a:r>
            <a:r>
              <a:rPr kumimoji="0" lang="en-US" sz="2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VITamin</a:t>
            </a: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 and OmegA-3 </a:t>
            </a:r>
            <a:r>
              <a:rPr kumimoji="0" lang="en-US" sz="26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TriaL</a:t>
            </a:r>
            <a:r>
              <a:rPr kumimoji="0" lang="en-US"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(VITAL): Effects of Vitamin D Supplements on Risk of Falls in the US Population</a:t>
            </a:r>
            <a:r>
              <a:rPr kumimoji="0" lang="es-PE" sz="2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p:txBody>
      </p:sp>
      <p:sp>
        <p:nvSpPr>
          <p:cNvPr id="16" name="CuadroTexto 15">
            <a:extLst>
              <a:ext uri="{FF2B5EF4-FFF2-40B4-BE49-F238E27FC236}">
                <a16:creationId xmlns:a16="http://schemas.microsoft.com/office/drawing/2014/main" id="{73349779-A0CC-AC25-1546-ED9A4B829E30}"/>
              </a:ext>
            </a:extLst>
          </p:cNvPr>
          <p:cNvSpPr txBox="1"/>
          <p:nvPr/>
        </p:nvSpPr>
        <p:spPr>
          <a:xfrm>
            <a:off x="5842250" y="6484065"/>
            <a:ext cx="6163572"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LeBoff</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MS. J Clin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Endocrinol</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Metab</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105(9): 2929–2938</a:t>
            </a:r>
          </a:p>
        </p:txBody>
      </p:sp>
      <p:sp>
        <p:nvSpPr>
          <p:cNvPr id="11" name="Flecha: a la derecha 10">
            <a:extLst>
              <a:ext uri="{FF2B5EF4-FFF2-40B4-BE49-F238E27FC236}">
                <a16:creationId xmlns:a16="http://schemas.microsoft.com/office/drawing/2014/main" id="{5DA6F3F8-597C-9D37-F35F-2041EA8D30B8}"/>
              </a:ext>
            </a:extLst>
          </p:cNvPr>
          <p:cNvSpPr/>
          <p:nvPr/>
        </p:nvSpPr>
        <p:spPr>
          <a:xfrm>
            <a:off x="3813048" y="2139016"/>
            <a:ext cx="416743"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B0D37B06-A230-472F-49D4-354E716E046A}"/>
              </a:ext>
            </a:extLst>
          </p:cNvPr>
          <p:cNvSpPr txBox="1"/>
          <p:nvPr/>
        </p:nvSpPr>
        <p:spPr>
          <a:xfrm>
            <a:off x="264759" y="6047273"/>
            <a:ext cx="7513320" cy="646331"/>
          </a:xfrm>
          <a:prstGeom prst="rect">
            <a:avLst/>
          </a:prstGeom>
          <a:noFill/>
        </p:spPr>
        <p:txBody>
          <a:bodyPr wrap="square" rtlCol="0">
            <a:spAutoFit/>
          </a:bodyPr>
          <a:lstStyle/>
          <a:p>
            <a:r>
              <a:rPr lang="es-PE" b="1" dirty="0">
                <a:solidFill>
                  <a:srgbClr val="C00000"/>
                </a:solidFill>
              </a:rPr>
              <a:t>El suplemento adicional de vitamina D en mujeres con valores de suficiencia de esta vitamina no va a proporcionar ningún beneficio adicional</a:t>
            </a:r>
          </a:p>
        </p:txBody>
      </p:sp>
    </p:spTree>
    <p:extLst>
      <p:ext uri="{BB962C8B-B14F-4D97-AF65-F5344CB8AC3E}">
        <p14:creationId xmlns:p14="http://schemas.microsoft.com/office/powerpoint/2010/main" val="57175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823371FA-1956-8810-8E9A-4E2E703EE74A}"/>
              </a:ext>
            </a:extLst>
          </p:cNvPr>
          <p:cNvSpPr>
            <a:spLocks noGrp="1"/>
          </p:cNvSpPr>
          <p:nvPr>
            <p:ph type="title"/>
          </p:nvPr>
        </p:nvSpPr>
        <p:spPr>
          <a:xfrm>
            <a:off x="0" y="-9351"/>
            <a:ext cx="12182375" cy="603034"/>
          </a:xfrm>
        </p:spPr>
        <p:txBody>
          <a:bodyPr>
            <a:noAutofit/>
          </a:bodyPr>
          <a:lstStyle/>
          <a:p>
            <a:pPr algn="ctr">
              <a:lnSpc>
                <a:spcPts val="3300"/>
              </a:lnSpc>
            </a:pPr>
            <a:r>
              <a:rPr lang="es-MX" sz="3200" b="1" dirty="0">
                <a:solidFill>
                  <a:srgbClr val="0070C0"/>
                </a:solidFill>
                <a:latin typeface="Arial" panose="020B0604020202020204" pitchFamily="34" charset="0"/>
                <a:cs typeface="Arial" panose="020B0604020202020204" pitchFamily="34" charset="0"/>
              </a:rPr>
              <a:t>Intervenciones destinadas a prevenir caídas en la comunidad</a:t>
            </a:r>
            <a:endParaRPr lang="es-PE" sz="3200" b="1" dirty="0">
              <a:solidFill>
                <a:srgbClr val="0070C0"/>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BDB0A951-A95F-C9F2-5E64-58F112B0DB26}"/>
              </a:ext>
            </a:extLst>
          </p:cNvPr>
          <p:cNvPicPr>
            <a:picLocks noChangeAspect="1"/>
          </p:cNvPicPr>
          <p:nvPr/>
        </p:nvPicPr>
        <p:blipFill rotWithShape="1">
          <a:blip r:embed="rId2"/>
          <a:srcRect l="24158" t="13474" r="25236" b="14592"/>
          <a:stretch/>
        </p:blipFill>
        <p:spPr>
          <a:xfrm>
            <a:off x="209861" y="1067401"/>
            <a:ext cx="6876647" cy="5498433"/>
          </a:xfrm>
          <a:prstGeom prst="rect">
            <a:avLst/>
          </a:prstGeom>
        </p:spPr>
      </p:pic>
      <p:sp>
        <p:nvSpPr>
          <p:cNvPr id="15" name="CuadroTexto 14">
            <a:extLst>
              <a:ext uri="{FF2B5EF4-FFF2-40B4-BE49-F238E27FC236}">
                <a16:creationId xmlns:a16="http://schemas.microsoft.com/office/drawing/2014/main" id="{9B4915BF-78B2-8445-C7C6-76FAB8B559DA}"/>
              </a:ext>
            </a:extLst>
          </p:cNvPr>
          <p:cNvSpPr txBox="1"/>
          <p:nvPr/>
        </p:nvSpPr>
        <p:spPr>
          <a:xfrm>
            <a:off x="4412381" y="6596390"/>
            <a:ext cx="7769994"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Gillespie LD. Cochrane Database of Systematic Reviews 2012, Issue 9. Art. No.: CD007146.</a:t>
            </a:r>
          </a:p>
        </p:txBody>
      </p:sp>
      <p:sp>
        <p:nvSpPr>
          <p:cNvPr id="16" name="Elipse 15">
            <a:extLst>
              <a:ext uri="{FF2B5EF4-FFF2-40B4-BE49-F238E27FC236}">
                <a16:creationId xmlns:a16="http://schemas.microsoft.com/office/drawing/2014/main" id="{1F2356CB-9B9A-DE53-B606-B9848F5FBD1F}"/>
              </a:ext>
            </a:extLst>
          </p:cNvPr>
          <p:cNvSpPr/>
          <p:nvPr/>
        </p:nvSpPr>
        <p:spPr>
          <a:xfrm>
            <a:off x="4197096" y="5618707"/>
            <a:ext cx="1371600" cy="617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FA402E9E-C803-C956-A227-9852C9D7BE2D}"/>
              </a:ext>
            </a:extLst>
          </p:cNvPr>
          <p:cNvSpPr txBox="1"/>
          <p:nvPr/>
        </p:nvSpPr>
        <p:spPr>
          <a:xfrm>
            <a:off x="354094" y="994370"/>
            <a:ext cx="5728344"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Vitamina D (con y sin calcio) versus placebo/controles/calcio: Tasa de caídas</a:t>
            </a:r>
            <a:endParaRPr kumimoji="0" lang="es-PE"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18" name="Grupo 17">
            <a:extLst>
              <a:ext uri="{FF2B5EF4-FFF2-40B4-BE49-F238E27FC236}">
                <a16:creationId xmlns:a16="http://schemas.microsoft.com/office/drawing/2014/main" id="{A044A228-B799-1ADC-5B3F-C23D7F3BBD1B}"/>
              </a:ext>
            </a:extLst>
          </p:cNvPr>
          <p:cNvGrpSpPr/>
          <p:nvPr/>
        </p:nvGrpSpPr>
        <p:grpSpPr>
          <a:xfrm>
            <a:off x="896983" y="1462894"/>
            <a:ext cx="10742274" cy="3834958"/>
            <a:chOff x="896983" y="1462894"/>
            <a:chExt cx="10742274" cy="3834958"/>
          </a:xfrm>
        </p:grpSpPr>
        <p:cxnSp>
          <p:nvCxnSpPr>
            <p:cNvPr id="19" name="Conector recto de flecha 18">
              <a:extLst>
                <a:ext uri="{FF2B5EF4-FFF2-40B4-BE49-F238E27FC236}">
                  <a16:creationId xmlns:a16="http://schemas.microsoft.com/office/drawing/2014/main" id="{0DF97F1E-C050-948C-636A-1CB8B256DEBD}"/>
                </a:ext>
              </a:extLst>
            </p:cNvPr>
            <p:cNvCxnSpPr>
              <a:cxnSpLocks/>
            </p:cNvCxnSpPr>
            <p:nvPr/>
          </p:nvCxnSpPr>
          <p:spPr>
            <a:xfrm flipH="1">
              <a:off x="1036320" y="2646947"/>
              <a:ext cx="6355882" cy="172406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3F30C9C-438C-E7BC-A10A-C01009B87789}"/>
                </a:ext>
              </a:extLst>
            </p:cNvPr>
            <p:cNvCxnSpPr>
              <a:cxnSpLocks/>
            </p:cNvCxnSpPr>
            <p:nvPr/>
          </p:nvCxnSpPr>
          <p:spPr>
            <a:xfrm flipH="1">
              <a:off x="896983" y="2646947"/>
              <a:ext cx="6552971" cy="265090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8E2E4F02-F2BC-68EC-03D3-D109F9ED46C4}"/>
                </a:ext>
              </a:extLst>
            </p:cNvPr>
            <p:cNvSpPr txBox="1"/>
            <p:nvPr/>
          </p:nvSpPr>
          <p:spPr>
            <a:xfrm>
              <a:off x="7086508" y="4172987"/>
              <a:ext cx="432575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Dhesi</a:t>
              </a: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2,004: niveles 25(OH)D&lt;12 ng/</a:t>
              </a:r>
              <a:r>
                <a:rPr kumimoji="0" lang="es-PE"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mL</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CuadroTexto 21">
              <a:extLst>
                <a:ext uri="{FF2B5EF4-FFF2-40B4-BE49-F238E27FC236}">
                  <a16:creationId xmlns:a16="http://schemas.microsoft.com/office/drawing/2014/main" id="{54D9AE60-4239-934A-EEB9-7177E0F3D801}"/>
                </a:ext>
              </a:extLst>
            </p:cNvPr>
            <p:cNvSpPr txBox="1"/>
            <p:nvPr/>
          </p:nvSpPr>
          <p:spPr>
            <a:xfrm>
              <a:off x="7092124" y="4558745"/>
              <a:ext cx="45471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Pfeifer</a:t>
              </a: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2,000: niveles 25(OH)D&lt;20 ng/</a:t>
              </a:r>
              <a:r>
                <a:rPr kumimoji="0" lang="es-PE"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mL</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CuadroTexto 22">
              <a:extLst>
                <a:ext uri="{FF2B5EF4-FFF2-40B4-BE49-F238E27FC236}">
                  <a16:creationId xmlns:a16="http://schemas.microsoft.com/office/drawing/2014/main" id="{38EC9A30-DCC7-4C83-CEB1-E59F0314F345}"/>
                </a:ext>
              </a:extLst>
            </p:cNvPr>
            <p:cNvSpPr txBox="1"/>
            <p:nvPr/>
          </p:nvSpPr>
          <p:spPr>
            <a:xfrm>
              <a:off x="7709836" y="3662730"/>
              <a:ext cx="297661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RR IC 95%: 0.57 [0.37 , 0.89]</a:t>
              </a:r>
            </a:p>
          </p:txBody>
        </p:sp>
        <p:pic>
          <p:nvPicPr>
            <p:cNvPr id="24" name="Imagen 23">
              <a:extLst>
                <a:ext uri="{FF2B5EF4-FFF2-40B4-BE49-F238E27FC236}">
                  <a16:creationId xmlns:a16="http://schemas.microsoft.com/office/drawing/2014/main" id="{39603677-9E14-2B8A-EDC3-DFB3391F384F}"/>
                </a:ext>
              </a:extLst>
            </p:cNvPr>
            <p:cNvPicPr>
              <a:picLocks noChangeAspect="1"/>
            </p:cNvPicPr>
            <p:nvPr/>
          </p:nvPicPr>
          <p:blipFill rotWithShape="1">
            <a:blip r:embed="rId3"/>
            <a:srcRect l="61991" t="43316" r="25209" b="39140"/>
            <a:stretch/>
          </p:blipFill>
          <p:spPr>
            <a:xfrm>
              <a:off x="7709836" y="1462894"/>
              <a:ext cx="2820202" cy="2174251"/>
            </a:xfrm>
            <a:prstGeom prst="rect">
              <a:avLst/>
            </a:prstGeom>
            <a:ln>
              <a:gradFill flip="none" rotWithShape="1">
                <a:gsLst>
                  <a:gs pos="11500">
                    <a:srgbClr val="FF0000"/>
                  </a:gs>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pic>
      </p:grpSp>
      <p:sp>
        <p:nvSpPr>
          <p:cNvPr id="5" name="CuadroTexto 4">
            <a:extLst>
              <a:ext uri="{FF2B5EF4-FFF2-40B4-BE49-F238E27FC236}">
                <a16:creationId xmlns:a16="http://schemas.microsoft.com/office/drawing/2014/main" id="{50073071-F0C0-3BD2-F8D7-CA09F88C7764}"/>
              </a:ext>
            </a:extLst>
          </p:cNvPr>
          <p:cNvSpPr txBox="1"/>
          <p:nvPr/>
        </p:nvSpPr>
        <p:spPr>
          <a:xfrm>
            <a:off x="3877574" y="510257"/>
            <a:ext cx="357238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159 ECC con 79,193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participantes</a:t>
            </a:r>
            <a:endPar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F3071681-B340-AF04-2882-231B4760F43C}"/>
              </a:ext>
            </a:extLst>
          </p:cNvPr>
          <p:cNvSpPr txBox="1"/>
          <p:nvPr/>
        </p:nvSpPr>
        <p:spPr>
          <a:xfrm>
            <a:off x="6523198" y="5163185"/>
            <a:ext cx="5452371" cy="923330"/>
          </a:xfrm>
          <a:prstGeom prst="rect">
            <a:avLst/>
          </a:prstGeom>
          <a:noFill/>
        </p:spPr>
        <p:txBody>
          <a:bodyPr wrap="square" rtlCol="0">
            <a:spAutoFit/>
          </a:bodyPr>
          <a:lstStyle/>
          <a:p>
            <a:r>
              <a:rPr lang="es-PE" b="1" dirty="0">
                <a:solidFill>
                  <a:srgbClr val="C00000"/>
                </a:solidFill>
              </a:rPr>
              <a:t>El suplemento adicional de vitamina D en los sujetos deficientes, reduce el riesgo de caídas (no tiene efecto en los suficientes)</a:t>
            </a:r>
          </a:p>
        </p:txBody>
      </p:sp>
    </p:spTree>
    <p:extLst>
      <p:ext uri="{BB962C8B-B14F-4D97-AF65-F5344CB8AC3E}">
        <p14:creationId xmlns:p14="http://schemas.microsoft.com/office/powerpoint/2010/main" val="35535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236809" y="6107114"/>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defRPr/>
            </a:pPr>
            <a:r>
              <a:rPr kumimoji="0" lang="en-US" altLang="en-US" sz="1000" b="0" i="1" u="none" strike="noStrike" kern="1200" cap="none" spc="0" normalizeH="0" baseline="0" noProof="0" dirty="0">
                <a:ln>
                  <a:noFill/>
                </a:ln>
                <a:solidFill>
                  <a:srgbClr val="333333"/>
                </a:solidFill>
                <a:effectLst/>
                <a:uLnTx/>
                <a:uFillTx/>
                <a:latin typeface="Arial"/>
                <a:ea typeface="ＭＳ Ｐゴシック"/>
                <a:cs typeface="Arial"/>
              </a:rPr>
              <a:t>Dawson-</a:t>
            </a:r>
            <a:r>
              <a:rPr kumimoji="0" lang="en-US" altLang="en-US" sz="1000" b="0" i="1" u="none" strike="noStrike" kern="1200" cap="none" spc="0" normalizeH="0" baseline="0" noProof="0" dirty="0" err="1">
                <a:ln>
                  <a:noFill/>
                </a:ln>
                <a:solidFill>
                  <a:srgbClr val="333333"/>
                </a:solidFill>
                <a:effectLst/>
                <a:uLnTx/>
                <a:uFillTx/>
                <a:latin typeface="Arial"/>
                <a:ea typeface="ＭＳ Ｐゴシック"/>
                <a:cs typeface="Arial"/>
              </a:rPr>
              <a:t>Huhhes</a:t>
            </a:r>
            <a:r>
              <a:rPr kumimoji="0" lang="en-US" altLang="en-US" sz="1000" b="0" i="1" u="none" strike="noStrike" kern="1200" cap="none" spc="0" normalizeH="0" baseline="0" noProof="0" dirty="0">
                <a:ln>
                  <a:noFill/>
                </a:ln>
                <a:solidFill>
                  <a:srgbClr val="333333"/>
                </a:solidFill>
                <a:effectLst/>
                <a:uLnTx/>
                <a:uFillTx/>
                <a:latin typeface="Arial"/>
                <a:ea typeface="ＭＳ Ｐゴシック"/>
                <a:cs typeface="Arial"/>
              </a:rPr>
              <a:t> B. J Clin Endocrinol </a:t>
            </a:r>
            <a:r>
              <a:rPr kumimoji="0" lang="en-US" altLang="en-US" sz="1000" b="0" i="1" u="none" strike="noStrike" kern="1200" cap="none" spc="0" normalizeH="0" baseline="0" noProof="0" dirty="0" err="1">
                <a:ln>
                  <a:noFill/>
                </a:ln>
                <a:solidFill>
                  <a:srgbClr val="333333"/>
                </a:solidFill>
                <a:effectLst/>
                <a:uLnTx/>
                <a:uFillTx/>
                <a:latin typeface="Arial"/>
                <a:ea typeface="ＭＳ Ｐゴシック"/>
                <a:cs typeface="Arial"/>
              </a:rPr>
              <a:t>Metab</a:t>
            </a:r>
            <a:r>
              <a:rPr kumimoji="0" lang="en-US" altLang="en-US" sz="1000" b="0" i="0" u="none" strike="noStrike" kern="1200" cap="none" spc="0" normalizeH="0" baseline="0" noProof="0" dirty="0">
                <a:ln>
                  <a:noFill/>
                </a:ln>
                <a:solidFill>
                  <a:srgbClr val="333333"/>
                </a:solidFill>
                <a:effectLst/>
                <a:uLnTx/>
                <a:uFillTx/>
                <a:latin typeface="Arial"/>
                <a:ea typeface="ＭＳ Ｐゴシック"/>
                <a:cs typeface="Arial"/>
              </a:rPr>
              <a:t>, Volume 107, Issue 5, May 2022, Pages e1932–e1937, </a:t>
            </a:r>
            <a:r>
              <a:rPr kumimoji="0" lang="en-US" altLang="en-US" sz="1000" b="0" i="0" u="none" strike="noStrike" kern="1200" cap="none" spc="0" normalizeH="0" baseline="0" noProof="0" dirty="0">
                <a:ln>
                  <a:noFill/>
                </a:ln>
                <a:solidFill>
                  <a:srgbClr val="333333"/>
                </a:solidFill>
                <a:effectLst/>
                <a:uLnTx/>
                <a:uFillTx/>
                <a:latin typeface="Arial"/>
                <a:ea typeface="ＭＳ Ｐゴシック"/>
                <a:cs typeface="Arial"/>
                <a:hlinkClick r:id="rId3"/>
              </a:rPr>
              <a:t>https://doi.org/10.1210/clinem/dgac012</a:t>
            </a:r>
            <a:endParaRPr kumimoji="0" lang="en-US" altLang="en-US" sz="1000" b="0" i="0" u="none" strike="noStrike" kern="1200" cap="none" spc="0" normalizeH="0" baseline="0" noProof="0" dirty="0">
              <a:ln>
                <a:noFill/>
              </a:ln>
              <a:solidFill>
                <a:srgbClr val="333333"/>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0"/>
              </a:spcBef>
              <a:spcAft>
                <a:spcPts val="600"/>
              </a:spcAft>
              <a:buClrTx/>
              <a:buSzTx/>
              <a:buFont typeface="Arial" pitchFamily="34" charset="0"/>
              <a:buNone/>
              <a:tabLst/>
              <a:defRPr/>
            </a:pPr>
            <a:r>
              <a:rPr kumimoji="0" lang="en-US" altLang="en-US" sz="800" b="0" i="0" u="none" strike="noStrike" kern="1200" cap="none" spc="0" normalizeH="0" baseline="0" noProof="0" dirty="0">
                <a:ln>
                  <a:noFill/>
                </a:ln>
                <a:solidFill>
                  <a:srgbClr val="2A2A2A"/>
                </a:solidFill>
                <a:effectLst/>
                <a:uLnTx/>
                <a:uFillTx/>
                <a:latin typeface="Arial"/>
                <a:ea typeface="ＭＳ Ｐゴシック"/>
                <a:cs typeface="Arial"/>
              </a:rPr>
              <a:t>The content of this slide may be subject to copyright: please see the slide notes for details.</a:t>
            </a:r>
            <a:endParaRPr kumimoji="0" lang="en-US" altLang="en-US" sz="800" b="0" i="0" u="none" strike="noStrike" kern="1200" cap="none" spc="0" normalizeH="0" baseline="0" noProof="0" dirty="0">
              <a:ln>
                <a:noFill/>
              </a:ln>
              <a:solidFill>
                <a:srgbClr val="333333"/>
              </a:solidFill>
              <a:effectLst/>
              <a:uLnTx/>
              <a:uFillTx/>
              <a:latin typeface="Arial"/>
              <a:ea typeface="ＭＳ Ｐゴシック"/>
              <a:cs typeface="Arial"/>
            </a:endParaRP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rotWithShape="1">
          <a:blip r:embed="rId5"/>
          <a:srcRect t="8025" r="50000"/>
          <a:stretch/>
        </p:blipFill>
        <p:spPr>
          <a:xfrm>
            <a:off x="3721608" y="1414233"/>
            <a:ext cx="3892529" cy="3620571"/>
          </a:xfrm>
          <a:prstGeom prst="rect">
            <a:avLst/>
          </a:prstGeom>
        </p:spPr>
      </p:pic>
      <p:sp>
        <p:nvSpPr>
          <p:cNvPr id="2" name="CuadroTexto 1">
            <a:extLst>
              <a:ext uri="{FF2B5EF4-FFF2-40B4-BE49-F238E27FC236}">
                <a16:creationId xmlns:a16="http://schemas.microsoft.com/office/drawing/2014/main" id="{7D773AE5-C597-EFAD-3839-295D12EC1446}"/>
              </a:ext>
            </a:extLst>
          </p:cNvPr>
          <p:cNvSpPr txBox="1"/>
          <p:nvPr/>
        </p:nvSpPr>
        <p:spPr>
          <a:xfrm>
            <a:off x="2136358" y="73507"/>
            <a:ext cx="791928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a:cs typeface="Arial" panose="020B0604020202020204" pitchFamily="34" charset="0"/>
              </a:rPr>
              <a:t>Estudio STOP IT: 25 (OH)D y riesgo de caídas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a:cs typeface="Arial" panose="020B0604020202020204" pitchFamily="34" charset="0"/>
              </a:rPr>
              <a:t>Análisis secundario del estudio STOP IT</a:t>
            </a:r>
          </a:p>
        </p:txBody>
      </p:sp>
      <p:sp>
        <p:nvSpPr>
          <p:cNvPr id="6" name="CuadroTexto 5">
            <a:extLst>
              <a:ext uri="{FF2B5EF4-FFF2-40B4-BE49-F238E27FC236}">
                <a16:creationId xmlns:a16="http://schemas.microsoft.com/office/drawing/2014/main" id="{D722C0E7-D6AC-1685-0647-D49D0604DF84}"/>
              </a:ext>
            </a:extLst>
          </p:cNvPr>
          <p:cNvSpPr txBox="1"/>
          <p:nvPr/>
        </p:nvSpPr>
        <p:spPr>
          <a:xfrm>
            <a:off x="6213231" y="6481184"/>
            <a:ext cx="5978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000000"/>
                </a:solidFill>
                <a:effectLst/>
                <a:uLnTx/>
                <a:uFillTx/>
                <a:latin typeface="Arial"/>
                <a:ea typeface="ＭＳ Ｐゴシック"/>
                <a:cs typeface="Arial"/>
              </a:rPr>
              <a:t>https://academic-oup-com.eres.qnl.qa/jcem/article/107/5/e1932/6504006#350067440</a:t>
            </a:r>
          </a:p>
        </p:txBody>
      </p:sp>
      <p:sp>
        <p:nvSpPr>
          <p:cNvPr id="5" name="CuadroTexto 4">
            <a:extLst>
              <a:ext uri="{FF2B5EF4-FFF2-40B4-BE49-F238E27FC236}">
                <a16:creationId xmlns:a16="http://schemas.microsoft.com/office/drawing/2014/main" id="{701F615D-3946-A57D-9F82-2CC5D05BB217}"/>
              </a:ext>
            </a:extLst>
          </p:cNvPr>
          <p:cNvSpPr txBox="1"/>
          <p:nvPr/>
        </p:nvSpPr>
        <p:spPr>
          <a:xfrm>
            <a:off x="1333500" y="981521"/>
            <a:ext cx="99341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000000"/>
                </a:solidFill>
                <a:effectLst/>
                <a:uLnTx/>
                <a:uFillTx/>
                <a:latin typeface="Arial"/>
                <a:ea typeface="ＭＳ Ｐゴシック"/>
                <a:cs typeface="Arial"/>
              </a:rPr>
              <a:t>Adultos mayores de 65 años. N= 410, de ambos sexos, </a:t>
            </a:r>
            <a:r>
              <a:rPr kumimoji="0" lang="es-MX" sz="1600" b="1" i="0" u="none" strike="noStrike" kern="1200" cap="none" spc="0" normalizeH="0" baseline="0" noProof="0" dirty="0" err="1">
                <a:ln>
                  <a:noFill/>
                </a:ln>
                <a:solidFill>
                  <a:srgbClr val="000000"/>
                </a:solidFill>
                <a:effectLst/>
                <a:uLnTx/>
                <a:uFillTx/>
                <a:latin typeface="Arial"/>
                <a:ea typeface="ＭＳ Ｐゴシック"/>
                <a:cs typeface="Arial"/>
              </a:rPr>
              <a:t>Tx</a:t>
            </a:r>
            <a:r>
              <a:rPr kumimoji="0" lang="es-MX" sz="1600" b="1" i="0" u="none" strike="noStrike" kern="1200" cap="none" spc="0" normalizeH="0" baseline="0" noProof="0" dirty="0">
                <a:ln>
                  <a:noFill/>
                </a:ln>
                <a:solidFill>
                  <a:srgbClr val="000000"/>
                </a:solidFill>
                <a:effectLst/>
                <a:uLnTx/>
                <a:uFillTx/>
                <a:latin typeface="Arial"/>
                <a:ea typeface="ＭＳ Ｐゴシック"/>
                <a:cs typeface="Arial"/>
              </a:rPr>
              <a:t> con </a:t>
            </a: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700 UI </a:t>
            </a:r>
            <a:r>
              <a:rPr kumimoji="0" lang="en-US" sz="1600" b="1" i="0" u="none" strike="noStrike" kern="1200" cap="none" spc="0" normalizeH="0" baseline="0" noProof="0" dirty="0" err="1">
                <a:ln>
                  <a:noFill/>
                </a:ln>
                <a:solidFill>
                  <a:srgbClr val="000000"/>
                </a:solidFill>
                <a:effectLst/>
                <a:uLnTx/>
                <a:uFillTx/>
                <a:latin typeface="Arial"/>
                <a:ea typeface="ＭＳ Ｐゴシック"/>
                <a:cs typeface="Arial"/>
              </a:rPr>
              <a:t>vitamina</a:t>
            </a: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 D3 y 500 mg de calcio</a:t>
            </a:r>
            <a:endParaRPr kumimoji="0" lang="es-PE" sz="1600" b="1"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7" name="CuadroTexto 6">
            <a:extLst>
              <a:ext uri="{FF2B5EF4-FFF2-40B4-BE49-F238E27FC236}">
                <a16:creationId xmlns:a16="http://schemas.microsoft.com/office/drawing/2014/main" id="{65AA1517-9AE8-4497-75A7-93B846D1DEB6}"/>
              </a:ext>
            </a:extLst>
          </p:cNvPr>
          <p:cNvSpPr txBox="1"/>
          <p:nvPr/>
        </p:nvSpPr>
        <p:spPr>
          <a:xfrm>
            <a:off x="2821398" y="4917669"/>
            <a:ext cx="62616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Arial"/>
                <a:ea typeface="ＭＳ Ｐゴシック"/>
                <a:cs typeface="Arial"/>
              </a:rPr>
              <a:t>25(OH)D </a:t>
            </a:r>
            <a:r>
              <a:rPr kumimoji="0" lang="es-MX" sz="1400" b="0" i="0" u="sng" strike="noStrike" kern="1200" cap="none" spc="0" normalizeH="0" baseline="0" noProof="0" dirty="0" err="1">
                <a:ln>
                  <a:noFill/>
                </a:ln>
                <a:solidFill>
                  <a:srgbClr val="000000"/>
                </a:solidFill>
                <a:effectLst/>
                <a:uLnTx/>
                <a:uFillTx/>
                <a:latin typeface="Arial"/>
                <a:ea typeface="ＭＳ Ｐゴシック"/>
                <a:cs typeface="Arial"/>
              </a:rPr>
              <a:t>intraensayo</a:t>
            </a:r>
            <a:r>
              <a:rPr kumimoji="0" lang="es-MX" sz="1400" b="0" i="0" u="none" strike="noStrike" kern="1200" cap="none" spc="0" normalizeH="0" baseline="0" noProof="0" dirty="0">
                <a:ln>
                  <a:noFill/>
                </a:ln>
                <a:solidFill>
                  <a:srgbClr val="000000"/>
                </a:solidFill>
                <a:effectLst/>
                <a:uLnTx/>
                <a:uFillTx/>
                <a:latin typeface="Arial"/>
                <a:ea typeface="ＭＳ Ｐゴシック"/>
                <a:cs typeface="Arial"/>
              </a:rPr>
              <a:t>: valor medio desde los 6 meses hasta la primera caída</a:t>
            </a:r>
            <a:endParaRPr kumimoji="0" lang="es-PE" sz="14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3" name="CuadroTexto 2">
            <a:extLst>
              <a:ext uri="{FF2B5EF4-FFF2-40B4-BE49-F238E27FC236}">
                <a16:creationId xmlns:a16="http://schemas.microsoft.com/office/drawing/2014/main" id="{B6927F05-1D5B-F5C0-53F9-43532B9B7B18}"/>
              </a:ext>
            </a:extLst>
          </p:cNvPr>
          <p:cNvSpPr txBox="1"/>
          <p:nvPr/>
        </p:nvSpPr>
        <p:spPr>
          <a:xfrm>
            <a:off x="408432" y="5367410"/>
            <a:ext cx="11375136" cy="646331"/>
          </a:xfrm>
          <a:prstGeom prst="rect">
            <a:avLst/>
          </a:prstGeom>
          <a:noFill/>
        </p:spPr>
        <p:txBody>
          <a:bodyPr wrap="square" rtlCol="0">
            <a:spAutoFit/>
          </a:bodyPr>
          <a:lstStyle/>
          <a:p>
            <a:r>
              <a:rPr lang="es-PE" b="1" dirty="0">
                <a:solidFill>
                  <a:srgbClr val="C00000"/>
                </a:solidFill>
              </a:rPr>
              <a:t>Los niveles séricos deficientes de vitamina D se asocian con incremento en el riesgo de caídas, pero los niveles </a:t>
            </a:r>
            <a:r>
              <a:rPr lang="es-PE" b="1" dirty="0" err="1">
                <a:solidFill>
                  <a:srgbClr val="C00000"/>
                </a:solidFill>
              </a:rPr>
              <a:t>suprafisiológicos</a:t>
            </a:r>
            <a:r>
              <a:rPr lang="es-PE" b="1" dirty="0">
                <a:solidFill>
                  <a:srgbClr val="C00000"/>
                </a:solidFill>
              </a:rPr>
              <a:t> también se asocian con un mayor riesgo de caídas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4627AD37-3CAE-939C-C89D-7743ADE31E70}"/>
              </a:ext>
            </a:extLst>
          </p:cNvPr>
          <p:cNvGrpSpPr/>
          <p:nvPr/>
        </p:nvGrpSpPr>
        <p:grpSpPr>
          <a:xfrm>
            <a:off x="9872824" y="1697647"/>
            <a:ext cx="1538922" cy="1970214"/>
            <a:chOff x="2484438" y="1989138"/>
            <a:chExt cx="2808287" cy="3527425"/>
          </a:xfrm>
        </p:grpSpPr>
        <p:sp>
          <p:nvSpPr>
            <p:cNvPr id="2" name="2 Rectángulo">
              <a:extLst>
                <a:ext uri="{FF2B5EF4-FFF2-40B4-BE49-F238E27FC236}">
                  <a16:creationId xmlns:a16="http://schemas.microsoft.com/office/drawing/2014/main" id="{21C55A16-947E-9506-5F5E-684733C59005}"/>
                </a:ext>
              </a:extLst>
            </p:cNvPr>
            <p:cNvSpPr/>
            <p:nvPr/>
          </p:nvSpPr>
          <p:spPr bwMode="auto">
            <a:xfrm>
              <a:off x="2484438" y="2130425"/>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3" name="3 Rectángulo">
              <a:extLst>
                <a:ext uri="{FF2B5EF4-FFF2-40B4-BE49-F238E27FC236}">
                  <a16:creationId xmlns:a16="http://schemas.microsoft.com/office/drawing/2014/main" id="{5099FA21-47F5-8BF7-FB2D-E0AAA5F966D6}"/>
                </a:ext>
              </a:extLst>
            </p:cNvPr>
            <p:cNvSpPr/>
            <p:nvPr/>
          </p:nvSpPr>
          <p:spPr bwMode="auto">
            <a:xfrm>
              <a:off x="2484438" y="2693988"/>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4" name="4 Rectángulo">
              <a:extLst>
                <a:ext uri="{FF2B5EF4-FFF2-40B4-BE49-F238E27FC236}">
                  <a16:creationId xmlns:a16="http://schemas.microsoft.com/office/drawing/2014/main" id="{057E5CE6-63DB-D609-E172-566797C1C87D}"/>
                </a:ext>
              </a:extLst>
            </p:cNvPr>
            <p:cNvSpPr/>
            <p:nvPr/>
          </p:nvSpPr>
          <p:spPr bwMode="auto">
            <a:xfrm>
              <a:off x="2484438" y="3259138"/>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5" name="5 Rectángulo">
              <a:extLst>
                <a:ext uri="{FF2B5EF4-FFF2-40B4-BE49-F238E27FC236}">
                  <a16:creationId xmlns:a16="http://schemas.microsoft.com/office/drawing/2014/main" id="{CF28BB77-CA4A-EE2A-4D2F-C772232C8D3A}"/>
                </a:ext>
              </a:extLst>
            </p:cNvPr>
            <p:cNvSpPr/>
            <p:nvPr/>
          </p:nvSpPr>
          <p:spPr bwMode="auto">
            <a:xfrm>
              <a:off x="2484438" y="3824288"/>
              <a:ext cx="2808287" cy="563562"/>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6" name="6 Rectángulo">
              <a:extLst>
                <a:ext uri="{FF2B5EF4-FFF2-40B4-BE49-F238E27FC236}">
                  <a16:creationId xmlns:a16="http://schemas.microsoft.com/office/drawing/2014/main" id="{CC086F79-90B6-6523-368B-8772F50FB82F}"/>
                </a:ext>
              </a:extLst>
            </p:cNvPr>
            <p:cNvSpPr/>
            <p:nvPr/>
          </p:nvSpPr>
          <p:spPr bwMode="auto">
            <a:xfrm>
              <a:off x="2484438" y="4387850"/>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7" name="7 Rectángulo">
              <a:extLst>
                <a:ext uri="{FF2B5EF4-FFF2-40B4-BE49-F238E27FC236}">
                  <a16:creationId xmlns:a16="http://schemas.microsoft.com/office/drawing/2014/main" id="{A1B66CDF-C7EF-2FA3-B18A-0461A5B97340}"/>
                </a:ext>
              </a:extLst>
            </p:cNvPr>
            <p:cNvSpPr/>
            <p:nvPr/>
          </p:nvSpPr>
          <p:spPr bwMode="auto">
            <a:xfrm>
              <a:off x="2484438" y="4953000"/>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cxnSp>
          <p:nvCxnSpPr>
            <p:cNvPr id="9" name="9 Conector recto">
              <a:extLst>
                <a:ext uri="{FF2B5EF4-FFF2-40B4-BE49-F238E27FC236}">
                  <a16:creationId xmlns:a16="http://schemas.microsoft.com/office/drawing/2014/main" id="{A808093E-F783-F52E-CB5A-8CD6C36BB33E}"/>
                </a:ext>
              </a:extLst>
            </p:cNvPr>
            <p:cNvCxnSpPr>
              <a:cxnSpLocks noChangeShapeType="1"/>
            </p:cNvCxnSpPr>
            <p:nvPr/>
          </p:nvCxnSpPr>
          <p:spPr bwMode="auto">
            <a:xfrm rot="5400000">
              <a:off x="720725"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10" name="11 Conector recto">
              <a:extLst>
                <a:ext uri="{FF2B5EF4-FFF2-40B4-BE49-F238E27FC236}">
                  <a16:creationId xmlns:a16="http://schemas.microsoft.com/office/drawing/2014/main" id="{B1037C5C-761C-3005-5988-4B1E625287FC}"/>
                </a:ext>
              </a:extLst>
            </p:cNvPr>
            <p:cNvCxnSpPr>
              <a:cxnSpLocks noChangeShapeType="1"/>
            </p:cNvCxnSpPr>
            <p:nvPr/>
          </p:nvCxnSpPr>
          <p:spPr bwMode="auto">
            <a:xfrm rot="5400000">
              <a:off x="3529012"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11" name="12 Conector recto">
              <a:extLst>
                <a:ext uri="{FF2B5EF4-FFF2-40B4-BE49-F238E27FC236}">
                  <a16:creationId xmlns:a16="http://schemas.microsoft.com/office/drawing/2014/main" id="{EDB5B989-9968-3878-7CBD-6CBA12EDC21E}"/>
                </a:ext>
              </a:extLst>
            </p:cNvPr>
            <p:cNvCxnSpPr>
              <a:cxnSpLocks noChangeShapeType="1"/>
            </p:cNvCxnSpPr>
            <p:nvPr/>
          </p:nvCxnSpPr>
          <p:spPr bwMode="auto">
            <a:xfrm rot="10800000">
              <a:off x="2484438" y="5516563"/>
              <a:ext cx="2808287" cy="0"/>
            </a:xfrm>
            <a:prstGeom prst="line">
              <a:avLst/>
            </a:prstGeom>
            <a:noFill/>
            <a:ln w="34925" algn="ctr">
              <a:solidFill>
                <a:srgbClr val="C00000"/>
              </a:solidFill>
              <a:round/>
              <a:headEnd/>
              <a:tailEnd/>
            </a:ln>
            <a:extLst>
              <a:ext uri="{909E8E84-426E-40DD-AFC4-6F175D3DCCD1}">
                <a14:hiddenFill xmlns:a14="http://schemas.microsoft.com/office/drawing/2010/main">
                  <a:noFill/>
                </a14:hiddenFill>
              </a:ext>
            </a:extLst>
          </p:spPr>
        </p:cxnSp>
      </p:grpSp>
      <p:sp>
        <p:nvSpPr>
          <p:cNvPr id="49" name="19 CuadroTexto">
            <a:extLst>
              <a:ext uri="{FF2B5EF4-FFF2-40B4-BE49-F238E27FC236}">
                <a16:creationId xmlns:a16="http://schemas.microsoft.com/office/drawing/2014/main" id="{18A43A72-90F5-BFFA-2DDA-156F1052AD15}"/>
              </a:ext>
            </a:extLst>
          </p:cNvPr>
          <p:cNvSpPr txBox="1">
            <a:spLocks noChangeArrowheads="1"/>
          </p:cNvSpPr>
          <p:nvPr/>
        </p:nvSpPr>
        <p:spPr bwMode="auto">
          <a:xfrm>
            <a:off x="6997725" y="1328405"/>
            <a:ext cx="87167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PE" sz="1400" b="0" i="0" u="none" strike="noStrike" kern="0" cap="none" spc="0" normalizeH="0" baseline="0" noProof="0" dirty="0">
                <a:ln>
                  <a:noFill/>
                </a:ln>
                <a:effectLst/>
                <a:uLnTx/>
                <a:uFillTx/>
                <a:latin typeface="Arial" pitchFamily="34" charset="0"/>
              </a:rPr>
              <a:t>Nivel óptimo</a:t>
            </a:r>
          </a:p>
        </p:txBody>
      </p:sp>
      <p:sp>
        <p:nvSpPr>
          <p:cNvPr id="50" name="Flecha: arriba y abajo 49">
            <a:extLst>
              <a:ext uri="{FF2B5EF4-FFF2-40B4-BE49-F238E27FC236}">
                <a16:creationId xmlns:a16="http://schemas.microsoft.com/office/drawing/2014/main" id="{89331136-95E7-FB71-3FF5-FBB2783CFEFF}"/>
              </a:ext>
            </a:extLst>
          </p:cNvPr>
          <p:cNvSpPr/>
          <p:nvPr/>
        </p:nvSpPr>
        <p:spPr>
          <a:xfrm>
            <a:off x="8720898" y="1717485"/>
            <a:ext cx="246881" cy="3473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3 Rectángulo">
            <a:extLst>
              <a:ext uri="{FF2B5EF4-FFF2-40B4-BE49-F238E27FC236}">
                <a16:creationId xmlns:a16="http://schemas.microsoft.com/office/drawing/2014/main" id="{A9DEF2FD-9CBE-FF9E-705F-4AE674FB6B15}"/>
              </a:ext>
            </a:extLst>
          </p:cNvPr>
          <p:cNvSpPr/>
          <p:nvPr/>
        </p:nvSpPr>
        <p:spPr bwMode="auto">
          <a:xfrm>
            <a:off x="8043281" y="2056750"/>
            <a:ext cx="1538922" cy="31566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52" name="3 Rectángulo">
            <a:extLst>
              <a:ext uri="{FF2B5EF4-FFF2-40B4-BE49-F238E27FC236}">
                <a16:creationId xmlns:a16="http://schemas.microsoft.com/office/drawing/2014/main" id="{E1461312-B388-9DBE-5892-FDE0F511EE7F}"/>
              </a:ext>
            </a:extLst>
          </p:cNvPr>
          <p:cNvSpPr/>
          <p:nvPr/>
        </p:nvSpPr>
        <p:spPr bwMode="auto">
          <a:xfrm>
            <a:off x="8039578" y="1693337"/>
            <a:ext cx="1538922" cy="345398"/>
          </a:xfrm>
          <a:prstGeom prst="rect">
            <a:avLst/>
          </a:prstGeom>
          <a:no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cxnSp>
        <p:nvCxnSpPr>
          <p:cNvPr id="54" name="Conector recto de flecha 53">
            <a:extLst>
              <a:ext uri="{FF2B5EF4-FFF2-40B4-BE49-F238E27FC236}">
                <a16:creationId xmlns:a16="http://schemas.microsoft.com/office/drawing/2014/main" id="{59086389-12E3-AE37-67BF-1F9C5BEDBCFD}"/>
              </a:ext>
            </a:extLst>
          </p:cNvPr>
          <p:cNvCxnSpPr>
            <a:cxnSpLocks/>
          </p:cNvCxnSpPr>
          <p:nvPr/>
        </p:nvCxnSpPr>
        <p:spPr>
          <a:xfrm>
            <a:off x="7718818" y="1529553"/>
            <a:ext cx="223735" cy="0"/>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upo 61">
            <a:extLst>
              <a:ext uri="{FF2B5EF4-FFF2-40B4-BE49-F238E27FC236}">
                <a16:creationId xmlns:a16="http://schemas.microsoft.com/office/drawing/2014/main" id="{A5E32AC9-D5A5-ECA5-1613-76F4B8D8ED8B}"/>
              </a:ext>
            </a:extLst>
          </p:cNvPr>
          <p:cNvGrpSpPr/>
          <p:nvPr/>
        </p:nvGrpSpPr>
        <p:grpSpPr>
          <a:xfrm>
            <a:off x="8032614" y="1623743"/>
            <a:ext cx="1560257" cy="2026921"/>
            <a:chOff x="2484438" y="1989138"/>
            <a:chExt cx="2808287" cy="3527425"/>
          </a:xfrm>
        </p:grpSpPr>
        <p:sp>
          <p:nvSpPr>
            <p:cNvPr id="63" name="4 Rectángulo">
              <a:extLst>
                <a:ext uri="{FF2B5EF4-FFF2-40B4-BE49-F238E27FC236}">
                  <a16:creationId xmlns:a16="http://schemas.microsoft.com/office/drawing/2014/main" id="{B02C4143-2502-2E03-2336-2E7BF29C0D4E}"/>
                </a:ext>
              </a:extLst>
            </p:cNvPr>
            <p:cNvSpPr/>
            <p:nvPr/>
          </p:nvSpPr>
          <p:spPr bwMode="auto">
            <a:xfrm>
              <a:off x="2484438" y="3259138"/>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64" name="5 Rectángulo">
              <a:extLst>
                <a:ext uri="{FF2B5EF4-FFF2-40B4-BE49-F238E27FC236}">
                  <a16:creationId xmlns:a16="http://schemas.microsoft.com/office/drawing/2014/main" id="{7B8FD162-083C-50B9-2ABE-3F7B81DF0AAA}"/>
                </a:ext>
              </a:extLst>
            </p:cNvPr>
            <p:cNvSpPr/>
            <p:nvPr/>
          </p:nvSpPr>
          <p:spPr bwMode="auto">
            <a:xfrm>
              <a:off x="2484438" y="3824288"/>
              <a:ext cx="2808287" cy="563562"/>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65" name="6 Rectángulo">
              <a:extLst>
                <a:ext uri="{FF2B5EF4-FFF2-40B4-BE49-F238E27FC236}">
                  <a16:creationId xmlns:a16="http://schemas.microsoft.com/office/drawing/2014/main" id="{4EF1D005-E128-149D-E815-07837EB560F2}"/>
                </a:ext>
              </a:extLst>
            </p:cNvPr>
            <p:cNvSpPr/>
            <p:nvPr/>
          </p:nvSpPr>
          <p:spPr bwMode="auto">
            <a:xfrm>
              <a:off x="2484438" y="4387850"/>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66" name="7 Rectángulo">
              <a:extLst>
                <a:ext uri="{FF2B5EF4-FFF2-40B4-BE49-F238E27FC236}">
                  <a16:creationId xmlns:a16="http://schemas.microsoft.com/office/drawing/2014/main" id="{9F1FA364-41F9-B720-4858-F305F97DEC25}"/>
                </a:ext>
              </a:extLst>
            </p:cNvPr>
            <p:cNvSpPr/>
            <p:nvPr/>
          </p:nvSpPr>
          <p:spPr bwMode="auto">
            <a:xfrm>
              <a:off x="2484438" y="4953000"/>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cxnSp>
          <p:nvCxnSpPr>
            <p:cNvPr id="67" name="9 Conector recto">
              <a:extLst>
                <a:ext uri="{FF2B5EF4-FFF2-40B4-BE49-F238E27FC236}">
                  <a16:creationId xmlns:a16="http://schemas.microsoft.com/office/drawing/2014/main" id="{1248FC5D-7C5C-1D17-C651-96B3FD0C0957}"/>
                </a:ext>
              </a:extLst>
            </p:cNvPr>
            <p:cNvCxnSpPr>
              <a:cxnSpLocks noChangeShapeType="1"/>
            </p:cNvCxnSpPr>
            <p:nvPr/>
          </p:nvCxnSpPr>
          <p:spPr bwMode="auto">
            <a:xfrm rot="5400000">
              <a:off x="720725"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68" name="11 Conector recto">
              <a:extLst>
                <a:ext uri="{FF2B5EF4-FFF2-40B4-BE49-F238E27FC236}">
                  <a16:creationId xmlns:a16="http://schemas.microsoft.com/office/drawing/2014/main" id="{44D94196-1243-1D3F-C328-AA0A9E8154D0}"/>
                </a:ext>
              </a:extLst>
            </p:cNvPr>
            <p:cNvCxnSpPr>
              <a:cxnSpLocks noChangeShapeType="1"/>
            </p:cNvCxnSpPr>
            <p:nvPr/>
          </p:nvCxnSpPr>
          <p:spPr bwMode="auto">
            <a:xfrm rot="5400000">
              <a:off x="3529012"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69" name="12 Conector recto">
              <a:extLst>
                <a:ext uri="{FF2B5EF4-FFF2-40B4-BE49-F238E27FC236}">
                  <a16:creationId xmlns:a16="http://schemas.microsoft.com/office/drawing/2014/main" id="{1812DC1C-F483-7CB4-30EB-D88E775B214F}"/>
                </a:ext>
              </a:extLst>
            </p:cNvPr>
            <p:cNvCxnSpPr>
              <a:cxnSpLocks noChangeShapeType="1"/>
            </p:cNvCxnSpPr>
            <p:nvPr/>
          </p:nvCxnSpPr>
          <p:spPr bwMode="auto">
            <a:xfrm rot="10800000">
              <a:off x="2484438" y="5516563"/>
              <a:ext cx="2808287" cy="0"/>
            </a:xfrm>
            <a:prstGeom prst="line">
              <a:avLst/>
            </a:prstGeom>
            <a:noFill/>
            <a:ln w="34925" algn="ctr">
              <a:solidFill>
                <a:srgbClr val="C00000"/>
              </a:solidFill>
              <a:round/>
              <a:headEnd/>
              <a:tailEnd/>
            </a:ln>
            <a:extLst>
              <a:ext uri="{909E8E84-426E-40DD-AFC4-6F175D3DCCD1}">
                <a14:hiddenFill xmlns:a14="http://schemas.microsoft.com/office/drawing/2010/main">
                  <a:noFill/>
                </a14:hiddenFill>
              </a:ext>
            </a:extLst>
          </p:spPr>
        </p:cxnSp>
      </p:grpSp>
      <p:sp>
        <p:nvSpPr>
          <p:cNvPr id="70" name="Flecha: hacia arriba 69">
            <a:extLst>
              <a:ext uri="{FF2B5EF4-FFF2-40B4-BE49-F238E27FC236}">
                <a16:creationId xmlns:a16="http://schemas.microsoft.com/office/drawing/2014/main" id="{FE9CACEB-4F60-1718-1006-68DDAA53FDD6}"/>
              </a:ext>
            </a:extLst>
          </p:cNvPr>
          <p:cNvSpPr/>
          <p:nvPr/>
        </p:nvSpPr>
        <p:spPr>
          <a:xfrm>
            <a:off x="10501450" y="1778894"/>
            <a:ext cx="254119" cy="2821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71" name="Grupo 70">
            <a:extLst>
              <a:ext uri="{FF2B5EF4-FFF2-40B4-BE49-F238E27FC236}">
                <a16:creationId xmlns:a16="http://schemas.microsoft.com/office/drawing/2014/main" id="{F80AA6D4-D76E-4B72-613C-8D51E7D2D3C3}"/>
              </a:ext>
            </a:extLst>
          </p:cNvPr>
          <p:cNvGrpSpPr/>
          <p:nvPr/>
        </p:nvGrpSpPr>
        <p:grpSpPr>
          <a:xfrm>
            <a:off x="8180434" y="4480028"/>
            <a:ext cx="3311797" cy="1997646"/>
            <a:chOff x="7860485" y="1431354"/>
            <a:chExt cx="3311797" cy="1997646"/>
          </a:xfrm>
        </p:grpSpPr>
        <p:grpSp>
          <p:nvGrpSpPr>
            <p:cNvPr id="72" name="Grupo 71">
              <a:extLst>
                <a:ext uri="{FF2B5EF4-FFF2-40B4-BE49-F238E27FC236}">
                  <a16:creationId xmlns:a16="http://schemas.microsoft.com/office/drawing/2014/main" id="{DAC65DD3-090F-BC77-9C68-1103DA979C80}"/>
                </a:ext>
              </a:extLst>
            </p:cNvPr>
            <p:cNvGrpSpPr/>
            <p:nvPr/>
          </p:nvGrpSpPr>
          <p:grpSpPr>
            <a:xfrm>
              <a:off x="7873655" y="1458786"/>
              <a:ext cx="1538922" cy="1970214"/>
              <a:chOff x="2484438" y="1989138"/>
              <a:chExt cx="2808287" cy="3527425"/>
            </a:xfrm>
          </p:grpSpPr>
          <p:sp>
            <p:nvSpPr>
              <p:cNvPr id="85" name="6 Rectángulo">
                <a:extLst>
                  <a:ext uri="{FF2B5EF4-FFF2-40B4-BE49-F238E27FC236}">
                    <a16:creationId xmlns:a16="http://schemas.microsoft.com/office/drawing/2014/main" id="{EF346771-632C-E3F9-A63C-E907D4FB532D}"/>
                  </a:ext>
                </a:extLst>
              </p:cNvPr>
              <p:cNvSpPr/>
              <p:nvPr/>
            </p:nvSpPr>
            <p:spPr bwMode="auto">
              <a:xfrm>
                <a:off x="2484438" y="4387850"/>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86" name="7 Rectángulo">
                <a:extLst>
                  <a:ext uri="{FF2B5EF4-FFF2-40B4-BE49-F238E27FC236}">
                    <a16:creationId xmlns:a16="http://schemas.microsoft.com/office/drawing/2014/main" id="{25AD1A48-492D-C006-C0CF-0BB9D715BFB7}"/>
                  </a:ext>
                </a:extLst>
              </p:cNvPr>
              <p:cNvSpPr/>
              <p:nvPr/>
            </p:nvSpPr>
            <p:spPr bwMode="auto">
              <a:xfrm>
                <a:off x="2484438" y="4953000"/>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cxnSp>
            <p:nvCxnSpPr>
              <p:cNvPr id="87" name="9 Conector recto">
                <a:extLst>
                  <a:ext uri="{FF2B5EF4-FFF2-40B4-BE49-F238E27FC236}">
                    <a16:creationId xmlns:a16="http://schemas.microsoft.com/office/drawing/2014/main" id="{564DC99C-B3A1-BCE3-7DDC-861760D074E0}"/>
                  </a:ext>
                </a:extLst>
              </p:cNvPr>
              <p:cNvCxnSpPr>
                <a:cxnSpLocks noChangeShapeType="1"/>
              </p:cNvCxnSpPr>
              <p:nvPr/>
            </p:nvCxnSpPr>
            <p:spPr bwMode="auto">
              <a:xfrm rot="5400000">
                <a:off x="720725"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88" name="11 Conector recto">
                <a:extLst>
                  <a:ext uri="{FF2B5EF4-FFF2-40B4-BE49-F238E27FC236}">
                    <a16:creationId xmlns:a16="http://schemas.microsoft.com/office/drawing/2014/main" id="{4F0CE7ED-640A-7B18-8738-31092862B73F}"/>
                  </a:ext>
                </a:extLst>
              </p:cNvPr>
              <p:cNvCxnSpPr>
                <a:cxnSpLocks noChangeShapeType="1"/>
              </p:cNvCxnSpPr>
              <p:nvPr/>
            </p:nvCxnSpPr>
            <p:spPr bwMode="auto">
              <a:xfrm rot="5400000">
                <a:off x="3529012"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89" name="12 Conector recto">
                <a:extLst>
                  <a:ext uri="{FF2B5EF4-FFF2-40B4-BE49-F238E27FC236}">
                    <a16:creationId xmlns:a16="http://schemas.microsoft.com/office/drawing/2014/main" id="{BB0A1B9D-FFBE-181A-1E2B-F907D758335C}"/>
                  </a:ext>
                </a:extLst>
              </p:cNvPr>
              <p:cNvCxnSpPr>
                <a:cxnSpLocks noChangeShapeType="1"/>
              </p:cNvCxnSpPr>
              <p:nvPr/>
            </p:nvCxnSpPr>
            <p:spPr bwMode="auto">
              <a:xfrm rot="10800000">
                <a:off x="2484438" y="5516563"/>
                <a:ext cx="2808287" cy="0"/>
              </a:xfrm>
              <a:prstGeom prst="line">
                <a:avLst/>
              </a:prstGeom>
              <a:noFill/>
              <a:ln w="34925" algn="ctr">
                <a:solidFill>
                  <a:srgbClr val="C00000"/>
                </a:solidFill>
                <a:round/>
                <a:headEnd/>
                <a:tailEnd/>
              </a:ln>
              <a:extLst>
                <a:ext uri="{909E8E84-426E-40DD-AFC4-6F175D3DCCD1}">
                  <a14:hiddenFill xmlns:a14="http://schemas.microsoft.com/office/drawing/2010/main">
                    <a:noFill/>
                  </a14:hiddenFill>
                </a:ext>
              </a:extLst>
            </p:spPr>
          </p:cxnSp>
        </p:grpSp>
        <p:grpSp>
          <p:nvGrpSpPr>
            <p:cNvPr id="73" name="Grupo 72">
              <a:extLst>
                <a:ext uri="{FF2B5EF4-FFF2-40B4-BE49-F238E27FC236}">
                  <a16:creationId xmlns:a16="http://schemas.microsoft.com/office/drawing/2014/main" id="{FAA5AF2E-E009-32F2-A678-7880B69C470C}"/>
                </a:ext>
              </a:extLst>
            </p:cNvPr>
            <p:cNvGrpSpPr/>
            <p:nvPr/>
          </p:nvGrpSpPr>
          <p:grpSpPr>
            <a:xfrm>
              <a:off x="9633360" y="1431354"/>
              <a:ext cx="1538922" cy="1970214"/>
              <a:chOff x="2484438" y="1989138"/>
              <a:chExt cx="2808287" cy="3527425"/>
            </a:xfrm>
          </p:grpSpPr>
          <p:sp>
            <p:nvSpPr>
              <p:cNvPr id="76" name="2 Rectángulo">
                <a:extLst>
                  <a:ext uri="{FF2B5EF4-FFF2-40B4-BE49-F238E27FC236}">
                    <a16:creationId xmlns:a16="http://schemas.microsoft.com/office/drawing/2014/main" id="{80771754-7A5A-CE88-510F-383ABB822619}"/>
                  </a:ext>
                </a:extLst>
              </p:cNvPr>
              <p:cNvSpPr/>
              <p:nvPr/>
            </p:nvSpPr>
            <p:spPr bwMode="auto">
              <a:xfrm>
                <a:off x="2484438" y="2130425"/>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77" name="3 Rectángulo">
                <a:extLst>
                  <a:ext uri="{FF2B5EF4-FFF2-40B4-BE49-F238E27FC236}">
                    <a16:creationId xmlns:a16="http://schemas.microsoft.com/office/drawing/2014/main" id="{5A3E85DB-F941-9F1C-F47F-6362B0823120}"/>
                  </a:ext>
                </a:extLst>
              </p:cNvPr>
              <p:cNvSpPr/>
              <p:nvPr/>
            </p:nvSpPr>
            <p:spPr bwMode="auto">
              <a:xfrm>
                <a:off x="2484438" y="2693988"/>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78" name="4 Rectángulo">
                <a:extLst>
                  <a:ext uri="{FF2B5EF4-FFF2-40B4-BE49-F238E27FC236}">
                    <a16:creationId xmlns:a16="http://schemas.microsoft.com/office/drawing/2014/main" id="{18078FF3-857E-4462-15C8-03AE2F26DDAD}"/>
                  </a:ext>
                </a:extLst>
              </p:cNvPr>
              <p:cNvSpPr/>
              <p:nvPr/>
            </p:nvSpPr>
            <p:spPr bwMode="auto">
              <a:xfrm>
                <a:off x="2484438" y="3259138"/>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79" name="5 Rectángulo">
                <a:extLst>
                  <a:ext uri="{FF2B5EF4-FFF2-40B4-BE49-F238E27FC236}">
                    <a16:creationId xmlns:a16="http://schemas.microsoft.com/office/drawing/2014/main" id="{E0DE38F2-8AA3-ACD9-A319-981B4890171F}"/>
                  </a:ext>
                </a:extLst>
              </p:cNvPr>
              <p:cNvSpPr/>
              <p:nvPr/>
            </p:nvSpPr>
            <p:spPr bwMode="auto">
              <a:xfrm>
                <a:off x="2484438" y="3824288"/>
                <a:ext cx="2808287" cy="563562"/>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80" name="6 Rectángulo">
                <a:extLst>
                  <a:ext uri="{FF2B5EF4-FFF2-40B4-BE49-F238E27FC236}">
                    <a16:creationId xmlns:a16="http://schemas.microsoft.com/office/drawing/2014/main" id="{6128FCCC-8AB4-265E-ABE4-787373E5E390}"/>
                  </a:ext>
                </a:extLst>
              </p:cNvPr>
              <p:cNvSpPr/>
              <p:nvPr/>
            </p:nvSpPr>
            <p:spPr bwMode="auto">
              <a:xfrm>
                <a:off x="2484438" y="4387850"/>
                <a:ext cx="2808287" cy="565150"/>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81" name="7 Rectángulo">
                <a:extLst>
                  <a:ext uri="{FF2B5EF4-FFF2-40B4-BE49-F238E27FC236}">
                    <a16:creationId xmlns:a16="http://schemas.microsoft.com/office/drawing/2014/main" id="{2AF13546-F4A1-BE68-F2EE-23B0AD87CD65}"/>
                  </a:ext>
                </a:extLst>
              </p:cNvPr>
              <p:cNvSpPr/>
              <p:nvPr/>
            </p:nvSpPr>
            <p:spPr bwMode="auto">
              <a:xfrm>
                <a:off x="2484438" y="4953000"/>
                <a:ext cx="2808287" cy="563563"/>
              </a:xfrm>
              <a:prstGeom prst="rect">
                <a:avLst/>
              </a:prstGeom>
              <a:solidFill>
                <a:srgbClr val="66FFFF"/>
              </a:solid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cxnSp>
            <p:nvCxnSpPr>
              <p:cNvPr id="82" name="9 Conector recto">
                <a:extLst>
                  <a:ext uri="{FF2B5EF4-FFF2-40B4-BE49-F238E27FC236}">
                    <a16:creationId xmlns:a16="http://schemas.microsoft.com/office/drawing/2014/main" id="{A5703F4B-B2CD-A0E0-3C4D-4E0F19A495D2}"/>
                  </a:ext>
                </a:extLst>
              </p:cNvPr>
              <p:cNvCxnSpPr>
                <a:cxnSpLocks noChangeShapeType="1"/>
              </p:cNvCxnSpPr>
              <p:nvPr/>
            </p:nvCxnSpPr>
            <p:spPr bwMode="auto">
              <a:xfrm rot="5400000">
                <a:off x="720725"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83" name="11 Conector recto">
                <a:extLst>
                  <a:ext uri="{FF2B5EF4-FFF2-40B4-BE49-F238E27FC236}">
                    <a16:creationId xmlns:a16="http://schemas.microsoft.com/office/drawing/2014/main" id="{41C79E0D-94FC-E0F4-08C9-088A79A00B36}"/>
                  </a:ext>
                </a:extLst>
              </p:cNvPr>
              <p:cNvCxnSpPr>
                <a:cxnSpLocks noChangeShapeType="1"/>
              </p:cNvCxnSpPr>
              <p:nvPr/>
            </p:nvCxnSpPr>
            <p:spPr bwMode="auto">
              <a:xfrm rot="5400000">
                <a:off x="3529012" y="3752851"/>
                <a:ext cx="3527425" cy="0"/>
              </a:xfrm>
              <a:prstGeom prst="line">
                <a:avLst/>
              </a:prstGeom>
              <a:noFill/>
              <a:ln w="34925" algn="ctr">
                <a:solidFill>
                  <a:srgbClr val="C00000"/>
                </a:solidFill>
                <a:round/>
                <a:headEnd type="oval" w="med" len="med"/>
                <a:tailEnd/>
              </a:ln>
              <a:extLst>
                <a:ext uri="{909E8E84-426E-40DD-AFC4-6F175D3DCCD1}">
                  <a14:hiddenFill xmlns:a14="http://schemas.microsoft.com/office/drawing/2010/main">
                    <a:noFill/>
                  </a14:hiddenFill>
                </a:ext>
              </a:extLst>
            </p:spPr>
          </p:cxnSp>
          <p:cxnSp>
            <p:nvCxnSpPr>
              <p:cNvPr id="84" name="12 Conector recto">
                <a:extLst>
                  <a:ext uri="{FF2B5EF4-FFF2-40B4-BE49-F238E27FC236}">
                    <a16:creationId xmlns:a16="http://schemas.microsoft.com/office/drawing/2014/main" id="{CE984533-3930-1567-EE79-EB94BFB632CA}"/>
                  </a:ext>
                </a:extLst>
              </p:cNvPr>
              <p:cNvCxnSpPr>
                <a:cxnSpLocks noChangeShapeType="1"/>
              </p:cNvCxnSpPr>
              <p:nvPr/>
            </p:nvCxnSpPr>
            <p:spPr bwMode="auto">
              <a:xfrm rot="10800000">
                <a:off x="2484438" y="5516563"/>
                <a:ext cx="2808287" cy="0"/>
              </a:xfrm>
              <a:prstGeom prst="line">
                <a:avLst/>
              </a:prstGeom>
              <a:noFill/>
              <a:ln w="34925" algn="ctr">
                <a:solidFill>
                  <a:srgbClr val="C00000"/>
                </a:solidFill>
                <a:round/>
                <a:headEnd/>
                <a:tailEnd/>
              </a:ln>
              <a:extLst>
                <a:ext uri="{909E8E84-426E-40DD-AFC4-6F175D3DCCD1}">
                  <a14:hiddenFill xmlns:a14="http://schemas.microsoft.com/office/drawing/2010/main">
                    <a:noFill/>
                  </a14:hiddenFill>
                </a:ext>
              </a:extLst>
            </p:spPr>
          </p:cxnSp>
        </p:grpSp>
        <p:sp>
          <p:nvSpPr>
            <p:cNvPr id="74" name="3 Rectángulo">
              <a:extLst>
                <a:ext uri="{FF2B5EF4-FFF2-40B4-BE49-F238E27FC236}">
                  <a16:creationId xmlns:a16="http://schemas.microsoft.com/office/drawing/2014/main" id="{333F237B-591A-3963-B119-94ADAEBC94F8}"/>
                </a:ext>
              </a:extLst>
            </p:cNvPr>
            <p:cNvSpPr/>
            <p:nvPr/>
          </p:nvSpPr>
          <p:spPr bwMode="auto">
            <a:xfrm>
              <a:off x="7860485" y="1504031"/>
              <a:ext cx="1538922" cy="1297104"/>
            </a:xfrm>
            <a:prstGeom prst="rect">
              <a:avLst/>
            </a:prstGeom>
            <a:noFill/>
            <a:ln w="9525" cap="flat" cmpd="sng" algn="ctr">
              <a:solidFill>
                <a:srgbClr val="000000"/>
              </a:solidFill>
              <a:prstDash val="solid"/>
              <a:round/>
              <a:headEnd type="none" w="med" len="med"/>
              <a:tailEnd type="none" w="med" len="med"/>
            </a:ln>
            <a:effectLst/>
          </p:spPr>
          <p:txBody>
            <a:bodyPr/>
            <a:lstStyle/>
            <a:p>
              <a:pPr fontAlgn="base">
                <a:spcBef>
                  <a:spcPct val="0"/>
                </a:spcBef>
                <a:spcAft>
                  <a:spcPct val="0"/>
                </a:spcAft>
                <a:defRPr/>
              </a:pPr>
              <a:endParaRPr lang="es-PE">
                <a:effectLst>
                  <a:outerShdw blurRad="38100" dist="38100" dir="2700000" algn="tl">
                    <a:srgbClr val="000000">
                      <a:alpha val="43137"/>
                    </a:srgbClr>
                  </a:outerShdw>
                </a:effectLst>
                <a:latin typeface="Arial"/>
              </a:endParaRPr>
            </a:p>
          </p:txBody>
        </p:sp>
        <p:sp>
          <p:nvSpPr>
            <p:cNvPr id="75" name="Flecha: arriba y abajo 74">
              <a:extLst>
                <a:ext uri="{FF2B5EF4-FFF2-40B4-BE49-F238E27FC236}">
                  <a16:creationId xmlns:a16="http://schemas.microsoft.com/office/drawing/2014/main" id="{5A5A2614-B0F9-B16C-E4B4-29021718F5F2}"/>
                </a:ext>
              </a:extLst>
            </p:cNvPr>
            <p:cNvSpPr/>
            <p:nvPr/>
          </p:nvSpPr>
          <p:spPr>
            <a:xfrm>
              <a:off x="8519676" y="1550391"/>
              <a:ext cx="246881" cy="12372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cxnSp>
        <p:nvCxnSpPr>
          <p:cNvPr id="90" name="Conector recto de flecha 89">
            <a:extLst>
              <a:ext uri="{FF2B5EF4-FFF2-40B4-BE49-F238E27FC236}">
                <a16:creationId xmlns:a16="http://schemas.microsoft.com/office/drawing/2014/main" id="{D07C6B38-D714-1C63-9656-F7C776B0D6DD}"/>
              </a:ext>
            </a:extLst>
          </p:cNvPr>
          <p:cNvCxnSpPr>
            <a:cxnSpLocks/>
          </p:cNvCxnSpPr>
          <p:nvPr/>
        </p:nvCxnSpPr>
        <p:spPr>
          <a:xfrm>
            <a:off x="7645666" y="4695278"/>
            <a:ext cx="223735" cy="0"/>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91" name="19 CuadroTexto">
            <a:extLst>
              <a:ext uri="{FF2B5EF4-FFF2-40B4-BE49-F238E27FC236}">
                <a16:creationId xmlns:a16="http://schemas.microsoft.com/office/drawing/2014/main" id="{C805CDE2-85C3-B156-C7BF-1C86B6403610}"/>
              </a:ext>
            </a:extLst>
          </p:cNvPr>
          <p:cNvSpPr txBox="1">
            <a:spLocks noChangeArrowheads="1"/>
          </p:cNvSpPr>
          <p:nvPr/>
        </p:nvSpPr>
        <p:spPr bwMode="auto">
          <a:xfrm>
            <a:off x="6968200" y="4480028"/>
            <a:ext cx="87167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PE" sz="1400" b="0" i="0" u="none" strike="noStrike" kern="0" cap="none" spc="0" normalizeH="0" baseline="0" noProof="0" dirty="0">
                <a:ln>
                  <a:noFill/>
                </a:ln>
                <a:effectLst/>
                <a:uLnTx/>
                <a:uFillTx/>
                <a:latin typeface="Arial" pitchFamily="34" charset="0"/>
              </a:rPr>
              <a:t>Nivel óptimo</a:t>
            </a:r>
          </a:p>
        </p:txBody>
      </p:sp>
      <p:sp>
        <p:nvSpPr>
          <p:cNvPr id="92" name="Flecha: hacia arriba 91">
            <a:extLst>
              <a:ext uri="{FF2B5EF4-FFF2-40B4-BE49-F238E27FC236}">
                <a16:creationId xmlns:a16="http://schemas.microsoft.com/office/drawing/2014/main" id="{86B54CAC-4084-3F64-F682-D4EBE41401CE}"/>
              </a:ext>
            </a:extLst>
          </p:cNvPr>
          <p:cNvSpPr/>
          <p:nvPr/>
        </p:nvSpPr>
        <p:spPr>
          <a:xfrm>
            <a:off x="10501451" y="4575256"/>
            <a:ext cx="254119" cy="12445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3" name="CuadroTexto 92">
            <a:extLst>
              <a:ext uri="{FF2B5EF4-FFF2-40B4-BE49-F238E27FC236}">
                <a16:creationId xmlns:a16="http://schemas.microsoft.com/office/drawing/2014/main" id="{017A26D5-B6F6-9BCD-701F-F377609B929C}"/>
              </a:ext>
            </a:extLst>
          </p:cNvPr>
          <p:cNvSpPr txBox="1"/>
          <p:nvPr/>
        </p:nvSpPr>
        <p:spPr>
          <a:xfrm>
            <a:off x="8218874" y="1084491"/>
            <a:ext cx="3027304" cy="369332"/>
          </a:xfrm>
          <a:prstGeom prst="rect">
            <a:avLst/>
          </a:prstGeom>
          <a:noFill/>
        </p:spPr>
        <p:txBody>
          <a:bodyPr wrap="none" rtlCol="0">
            <a:spAutoFit/>
          </a:bodyPr>
          <a:lstStyle/>
          <a:p>
            <a:r>
              <a:rPr lang="es-PE" b="1" dirty="0">
                <a:latin typeface="Arial" panose="020B0604020202020204" pitchFamily="34" charset="0"/>
                <a:cs typeface="Arial" panose="020B0604020202020204" pitchFamily="34" charset="0"/>
              </a:rPr>
              <a:t>Terapia de mantenimiento</a:t>
            </a:r>
          </a:p>
        </p:txBody>
      </p:sp>
      <p:sp>
        <p:nvSpPr>
          <p:cNvPr id="94" name="CuadroTexto 93">
            <a:extLst>
              <a:ext uri="{FF2B5EF4-FFF2-40B4-BE49-F238E27FC236}">
                <a16:creationId xmlns:a16="http://schemas.microsoft.com/office/drawing/2014/main" id="{4D2C2E79-362C-7EAE-816C-1DCC98BC13FD}"/>
              </a:ext>
            </a:extLst>
          </p:cNvPr>
          <p:cNvSpPr txBox="1"/>
          <p:nvPr/>
        </p:nvSpPr>
        <p:spPr>
          <a:xfrm>
            <a:off x="8218874" y="3926760"/>
            <a:ext cx="2608406" cy="369332"/>
          </a:xfrm>
          <a:prstGeom prst="rect">
            <a:avLst/>
          </a:prstGeom>
          <a:noFill/>
        </p:spPr>
        <p:txBody>
          <a:bodyPr wrap="none" rtlCol="0">
            <a:spAutoFit/>
          </a:bodyPr>
          <a:lstStyle/>
          <a:p>
            <a:r>
              <a:rPr lang="es-PE" b="1" dirty="0">
                <a:latin typeface="Arial" panose="020B0604020202020204" pitchFamily="34" charset="0"/>
                <a:cs typeface="Arial" panose="020B0604020202020204" pitchFamily="34" charset="0"/>
              </a:rPr>
              <a:t>Corregir la deficiencia</a:t>
            </a:r>
          </a:p>
        </p:txBody>
      </p:sp>
      <p:sp>
        <p:nvSpPr>
          <p:cNvPr id="102" name="CuadroTexto 101">
            <a:extLst>
              <a:ext uri="{FF2B5EF4-FFF2-40B4-BE49-F238E27FC236}">
                <a16:creationId xmlns:a16="http://schemas.microsoft.com/office/drawing/2014/main" id="{4865EFE4-75CA-ADBA-A4AB-95F0C2BBD87E}"/>
              </a:ext>
            </a:extLst>
          </p:cNvPr>
          <p:cNvSpPr txBox="1"/>
          <p:nvPr/>
        </p:nvSpPr>
        <p:spPr>
          <a:xfrm>
            <a:off x="5829809" y="6625918"/>
            <a:ext cx="636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Chevaley</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Aging Clin Exp Res. 2022</a:t>
            </a:r>
            <a:r>
              <a:rPr lang="en-US" sz="1200" i="1" dirty="0">
                <a:solidFill>
                  <a:prstClr val="black"/>
                </a:solidFill>
                <a:latin typeface="Arial" panose="020B0604020202020204" pitchFamily="34" charset="0"/>
                <a:cs typeface="Arial" panose="020B0604020202020204" pitchFamily="34" charset="0"/>
              </a:rPr>
              <a:t>;</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34:2603–2623.  </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Vidal L.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Nutr</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2024; </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290</a:t>
            </a:r>
          </a:p>
        </p:txBody>
      </p:sp>
      <p:sp>
        <p:nvSpPr>
          <p:cNvPr id="8" name="CuadroTexto 7">
            <a:extLst>
              <a:ext uri="{FF2B5EF4-FFF2-40B4-BE49-F238E27FC236}">
                <a16:creationId xmlns:a16="http://schemas.microsoft.com/office/drawing/2014/main" id="{6027561D-7AEA-ADA4-35D1-89C9E45ED1F4}"/>
              </a:ext>
            </a:extLst>
          </p:cNvPr>
          <p:cNvSpPr txBox="1"/>
          <p:nvPr/>
        </p:nvSpPr>
        <p:spPr>
          <a:xfrm>
            <a:off x="201804" y="1264759"/>
            <a:ext cx="61076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Pacientes en riesgo de deficiencia de vitamina D</a:t>
            </a:r>
            <a:endPar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id="{AC18CA98-318C-9283-532A-F35C25E8B4B7}"/>
              </a:ext>
            </a:extLst>
          </p:cNvPr>
          <p:cNvSpPr txBox="1"/>
          <p:nvPr/>
        </p:nvSpPr>
        <p:spPr>
          <a:xfrm>
            <a:off x="837047" y="3304284"/>
            <a:ext cx="61867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Mantener niveles séricos aceptables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(dosis diarias ~800 – 1,000 UI/día)</a:t>
            </a:r>
            <a:endParaRPr kumimoji="0" lang="es-PE"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E8F650FD-2973-0F6B-2605-33701BD94E48}"/>
              </a:ext>
            </a:extLst>
          </p:cNvPr>
          <p:cNvSpPr txBox="1"/>
          <p:nvPr/>
        </p:nvSpPr>
        <p:spPr>
          <a:xfrm>
            <a:off x="332861" y="4298143"/>
            <a:ext cx="6891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Pacientes que requieren corrección rápida de una deficiencia</a:t>
            </a:r>
            <a:endPar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52A33BF3-3291-375F-C7DE-D24ACFF76360}"/>
              </a:ext>
            </a:extLst>
          </p:cNvPr>
          <p:cNvSpPr txBox="1"/>
          <p:nvPr/>
        </p:nvSpPr>
        <p:spPr>
          <a:xfrm>
            <a:off x="1994608" y="5362972"/>
            <a:ext cx="35675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Usar dosis de carga</a:t>
            </a:r>
            <a:endParaRPr kumimoji="0" lang="es-PE"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 name="Flecha: a la derecha 14">
            <a:extLst>
              <a:ext uri="{FF2B5EF4-FFF2-40B4-BE49-F238E27FC236}">
                <a16:creationId xmlns:a16="http://schemas.microsoft.com/office/drawing/2014/main" id="{604601F4-37E1-4FEA-9EDC-1390FC6211D0}"/>
              </a:ext>
            </a:extLst>
          </p:cNvPr>
          <p:cNvSpPr/>
          <p:nvPr/>
        </p:nvSpPr>
        <p:spPr>
          <a:xfrm>
            <a:off x="1162082" y="3402370"/>
            <a:ext cx="428295" cy="496587"/>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echa: a la derecha 15">
            <a:extLst>
              <a:ext uri="{FF2B5EF4-FFF2-40B4-BE49-F238E27FC236}">
                <a16:creationId xmlns:a16="http://schemas.microsoft.com/office/drawing/2014/main" id="{E5487BD9-AA6C-BD74-BA85-4F23586D62CD}"/>
              </a:ext>
            </a:extLst>
          </p:cNvPr>
          <p:cNvSpPr/>
          <p:nvPr/>
        </p:nvSpPr>
        <p:spPr>
          <a:xfrm>
            <a:off x="1162083" y="5276831"/>
            <a:ext cx="428295" cy="496587"/>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6218C8AC-3B7F-F875-4DF8-5B91AA8E50BC}"/>
              </a:ext>
            </a:extLst>
          </p:cNvPr>
          <p:cNvSpPr txBox="1"/>
          <p:nvPr/>
        </p:nvSpPr>
        <p:spPr>
          <a:xfrm>
            <a:off x="103695" y="20936"/>
            <a:ext cx="11914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¿Cómo administrar adecuadamente de vitamina D?  </a:t>
            </a:r>
          </a:p>
        </p:txBody>
      </p:sp>
      <p:sp>
        <p:nvSpPr>
          <p:cNvPr id="19" name="CuadroTexto 18">
            <a:extLst>
              <a:ext uri="{FF2B5EF4-FFF2-40B4-BE49-F238E27FC236}">
                <a16:creationId xmlns:a16="http://schemas.microsoft.com/office/drawing/2014/main" id="{7F17E461-AA9A-75BB-884E-9E2CC370F47D}"/>
              </a:ext>
            </a:extLst>
          </p:cNvPr>
          <p:cNvSpPr txBox="1"/>
          <p:nvPr/>
        </p:nvSpPr>
        <p:spPr>
          <a:xfrm>
            <a:off x="704989" y="546488"/>
            <a:ext cx="11312971" cy="400110"/>
          </a:xfrm>
          <a:prstGeom prst="rect">
            <a:avLst/>
          </a:prstGeom>
          <a:noFill/>
        </p:spPr>
        <p:txBody>
          <a:bodyPr wrap="square">
            <a:spAutoFit/>
          </a:bodyPr>
          <a:lstStyle/>
          <a:p>
            <a:r>
              <a:rPr kumimoji="0" lang="es-MX"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 Diferenciar requerimiento diario o necesidad corregir rápidamente una deficiencia </a:t>
            </a:r>
            <a:endParaRPr lang="es-PE" sz="2000" dirty="0">
              <a:solidFill>
                <a:srgbClr val="C00000"/>
              </a:solidFill>
            </a:endParaRPr>
          </a:p>
        </p:txBody>
      </p:sp>
      <p:sp>
        <p:nvSpPr>
          <p:cNvPr id="20" name="CuadroTexto 19">
            <a:extLst>
              <a:ext uri="{FF2B5EF4-FFF2-40B4-BE49-F238E27FC236}">
                <a16:creationId xmlns:a16="http://schemas.microsoft.com/office/drawing/2014/main" id="{C74227C0-5FBA-8D61-A8F7-FAF8B43D6EFA}"/>
              </a:ext>
            </a:extLst>
          </p:cNvPr>
          <p:cNvSpPr txBox="1"/>
          <p:nvPr/>
        </p:nvSpPr>
        <p:spPr>
          <a:xfrm>
            <a:off x="223350" y="1752707"/>
            <a:ext cx="6800414" cy="1323439"/>
          </a:xfrm>
          <a:prstGeom prst="rect">
            <a:avLst/>
          </a:prstGeom>
          <a:noFill/>
        </p:spPr>
        <p:txBody>
          <a:bodyPr wrap="square">
            <a:spAutoFit/>
          </a:bodyPr>
          <a:lstStyle/>
          <a:p>
            <a:r>
              <a:rPr lang="en-US" sz="1600" kern="0" dirty="0" err="1">
                <a:solidFill>
                  <a:prstClr val="black"/>
                </a:solidFill>
                <a:latin typeface="Arial"/>
                <a:ea typeface="ＭＳ Ｐゴシック"/>
                <a:cs typeface="Arial"/>
              </a:rPr>
              <a:t>Sujetos</a:t>
            </a:r>
            <a:r>
              <a:rPr lang="en-US" sz="1600" kern="0" dirty="0">
                <a:solidFill>
                  <a:prstClr val="black"/>
                </a:solidFill>
                <a:latin typeface="Arial"/>
                <a:ea typeface="ＭＳ Ｐゴシック"/>
                <a:cs typeface="Arial"/>
              </a:rPr>
              <a:t> en </a:t>
            </a:r>
            <a:r>
              <a:rPr lang="en-US" sz="1600" kern="0" dirty="0" err="1">
                <a:solidFill>
                  <a:prstClr val="black"/>
                </a:solidFill>
                <a:latin typeface="Arial"/>
                <a:ea typeface="ＭＳ Ｐゴシック"/>
                <a:cs typeface="Arial"/>
              </a:rPr>
              <a:t>tratamiento</a:t>
            </a:r>
            <a:r>
              <a:rPr lang="en-US" sz="1600" kern="0" dirty="0">
                <a:solidFill>
                  <a:prstClr val="black"/>
                </a:solidFill>
                <a:latin typeface="Arial"/>
                <a:ea typeface="ＭＳ Ｐゴシック"/>
                <a:cs typeface="Arial"/>
              </a:rPr>
              <a:t> o en </a:t>
            </a:r>
            <a:r>
              <a:rPr lang="en-US" sz="1600" kern="0" dirty="0" err="1">
                <a:solidFill>
                  <a:prstClr val="black"/>
                </a:solidFill>
                <a:latin typeface="Arial"/>
                <a:ea typeface="ＭＳ Ｐゴシック"/>
                <a:cs typeface="Arial"/>
              </a:rPr>
              <a:t>riesgo</a:t>
            </a:r>
            <a:r>
              <a:rPr lang="en-US" sz="1600" kern="0" dirty="0">
                <a:solidFill>
                  <a:prstClr val="black"/>
                </a:solidFill>
                <a:latin typeface="Arial"/>
                <a:ea typeface="ＭＳ Ｐゴシック"/>
                <a:cs typeface="Arial"/>
              </a:rPr>
              <a:t> de osteoporosis, </a:t>
            </a:r>
            <a:r>
              <a:rPr lang="en-US" sz="1600" kern="0" dirty="0" err="1">
                <a:solidFill>
                  <a:prstClr val="black"/>
                </a:solidFill>
                <a:latin typeface="Arial"/>
                <a:ea typeface="ＭＳ Ｐゴシック"/>
                <a:cs typeface="Arial"/>
              </a:rPr>
              <a:t>pacientes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fracturas</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por</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fragilidad</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adultos</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mayores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riesgos</a:t>
            </a:r>
            <a:r>
              <a:rPr lang="en-US" sz="1600" kern="0" dirty="0">
                <a:solidFill>
                  <a:prstClr val="black"/>
                </a:solidFill>
                <a:latin typeface="Arial"/>
                <a:ea typeface="ＭＳ Ｐゴシック"/>
                <a:cs typeface="Arial"/>
              </a:rPr>
              <a:t> de </a:t>
            </a:r>
            <a:r>
              <a:rPr lang="en-US" sz="1600" kern="0" dirty="0" err="1">
                <a:solidFill>
                  <a:prstClr val="black"/>
                </a:solidFill>
                <a:latin typeface="Arial"/>
                <a:ea typeface="ＭＳ Ｐゴシック"/>
                <a:cs typeface="Arial"/>
              </a:rPr>
              <a:t>caídas</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sujetos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piel</a:t>
            </a:r>
            <a:r>
              <a:rPr lang="en-US" sz="1600" kern="0" dirty="0">
                <a:solidFill>
                  <a:prstClr val="black"/>
                </a:solidFill>
                <a:latin typeface="Arial"/>
                <a:ea typeface="ＭＳ Ｐゴシック"/>
                <a:cs typeface="Arial"/>
              </a:rPr>
              <a:t> obscura, </a:t>
            </a:r>
            <a:r>
              <a:rPr lang="en-US" sz="1600" kern="0" dirty="0" err="1">
                <a:solidFill>
                  <a:prstClr val="black"/>
                </a:solidFill>
                <a:latin typeface="Arial"/>
                <a:ea typeface="ＭＳ Ｐゴシック"/>
                <a:cs typeface="Arial"/>
              </a:rPr>
              <a:t>obesos</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sujetos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limitada</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exposición</a:t>
            </a:r>
            <a:r>
              <a:rPr lang="en-US" sz="1600" kern="0" dirty="0">
                <a:solidFill>
                  <a:prstClr val="black"/>
                </a:solidFill>
                <a:latin typeface="Arial"/>
                <a:ea typeface="ＭＳ Ｐゴシック"/>
                <a:cs typeface="Arial"/>
              </a:rPr>
              <a:t> solar, </a:t>
            </a:r>
            <a:r>
              <a:rPr lang="en-US" sz="1600" kern="0" dirty="0" err="1">
                <a:solidFill>
                  <a:prstClr val="black"/>
                </a:solidFill>
                <a:latin typeface="Arial"/>
                <a:ea typeface="ＭＳ Ｐゴシック"/>
                <a:cs typeface="Arial"/>
              </a:rPr>
              <a:t>pacientes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malabsorción</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pacientes</a:t>
            </a:r>
            <a:r>
              <a:rPr lang="en-US" sz="1600" kern="0" dirty="0">
                <a:solidFill>
                  <a:prstClr val="black"/>
                </a:solidFill>
                <a:latin typeface="Arial"/>
                <a:ea typeface="ＭＳ Ｐゴシック"/>
                <a:cs typeface="Arial"/>
              </a:rPr>
              <a:t> con </a:t>
            </a:r>
            <a:r>
              <a:rPr lang="en-US" sz="1600" kern="0" dirty="0" err="1">
                <a:solidFill>
                  <a:prstClr val="black"/>
                </a:solidFill>
                <a:latin typeface="Arial"/>
                <a:ea typeface="ＭＳ Ｐゴシック"/>
                <a:cs typeface="Arial"/>
              </a:rPr>
              <a:t>cirugía</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bariátrica</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pacientes</a:t>
            </a:r>
            <a:r>
              <a:rPr lang="en-US" sz="1600" kern="0" dirty="0">
                <a:solidFill>
                  <a:prstClr val="black"/>
                </a:solidFill>
                <a:latin typeface="Arial"/>
                <a:ea typeface="ＭＳ Ｐゴシック"/>
                <a:cs typeface="Arial"/>
              </a:rPr>
              <a:t> que </a:t>
            </a:r>
            <a:r>
              <a:rPr lang="en-US" sz="1600" kern="0" dirty="0" err="1">
                <a:solidFill>
                  <a:prstClr val="black"/>
                </a:solidFill>
                <a:latin typeface="Arial"/>
                <a:ea typeface="ＭＳ Ｐゴシック"/>
                <a:cs typeface="Arial"/>
              </a:rPr>
              <a:t>reciben</a:t>
            </a:r>
            <a:r>
              <a:rPr lang="en-US" sz="1600" kern="0" dirty="0">
                <a:solidFill>
                  <a:prstClr val="black"/>
                </a:solidFill>
                <a:latin typeface="Arial"/>
                <a:ea typeface="ＭＳ Ｐゴシック"/>
                <a:cs typeface="Arial"/>
              </a:rPr>
              <a:t> </a:t>
            </a:r>
            <a:r>
              <a:rPr lang="en-US" sz="1600" kern="0" dirty="0" err="1">
                <a:solidFill>
                  <a:prstClr val="black"/>
                </a:solidFill>
                <a:latin typeface="Arial"/>
                <a:ea typeface="ＭＳ Ｐゴシック"/>
                <a:cs typeface="Arial"/>
              </a:rPr>
              <a:t>glucocorticoides</a:t>
            </a:r>
            <a:r>
              <a:rPr lang="en-US" sz="1600" kern="0" dirty="0">
                <a:solidFill>
                  <a:prstClr val="black"/>
                </a:solidFill>
                <a:latin typeface="Arial"/>
                <a:ea typeface="ＭＳ Ｐゴシック"/>
                <a:cs typeface="Arial"/>
              </a:rPr>
              <a:t> o </a:t>
            </a:r>
            <a:r>
              <a:rPr lang="en-US" sz="1600" kern="0" dirty="0" err="1">
                <a:solidFill>
                  <a:prstClr val="black"/>
                </a:solidFill>
                <a:latin typeface="Arial"/>
                <a:ea typeface="ＭＳ Ｐゴシック"/>
                <a:cs typeface="Arial"/>
              </a:rPr>
              <a:t>anticonvulsivos</a:t>
            </a:r>
            <a:endParaRPr lang="en-US" sz="1600" kern="0" dirty="0">
              <a:solidFill>
                <a:prstClr val="black"/>
              </a:solidFill>
              <a:latin typeface="Arial"/>
              <a:ea typeface="ＭＳ Ｐゴシック"/>
              <a:cs typeface="Arial"/>
            </a:endParaRPr>
          </a:p>
        </p:txBody>
      </p:sp>
    </p:spTree>
    <p:extLst>
      <p:ext uri="{BB962C8B-B14F-4D97-AF65-F5344CB8AC3E}">
        <p14:creationId xmlns:p14="http://schemas.microsoft.com/office/powerpoint/2010/main" val="25237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C3BD72-AC4F-E193-4DFC-36DF57EA6040}"/>
              </a:ext>
            </a:extLst>
          </p:cNvPr>
          <p:cNvSpPr txBox="1"/>
          <p:nvPr/>
        </p:nvSpPr>
        <p:spPr>
          <a:xfrm>
            <a:off x="103695" y="20936"/>
            <a:ext cx="11914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dirty="0">
                <a:solidFill>
                  <a:srgbClr val="0070C0"/>
                </a:solidFill>
                <a:latin typeface="Arial" panose="020B0604020202020204" pitchFamily="34" charset="0"/>
                <a:cs typeface="Arial" panose="020B0604020202020204" pitchFamily="34" charset="0"/>
              </a:rPr>
              <a:t>Corrección rápida de una deficiencia</a:t>
            </a:r>
            <a:endParaRPr kumimoji="0" lang="es-MX"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80001DE2-6658-F0AF-D106-40D16176A500}"/>
              </a:ext>
            </a:extLst>
          </p:cNvPr>
          <p:cNvSpPr txBox="1"/>
          <p:nvPr/>
        </p:nvSpPr>
        <p:spPr>
          <a:xfrm>
            <a:off x="1794622" y="669686"/>
            <a:ext cx="8833887" cy="461665"/>
          </a:xfrm>
          <a:prstGeom prst="rect">
            <a:avLst/>
          </a:prstGeom>
          <a:noFill/>
        </p:spPr>
        <p:txBody>
          <a:bodyPr wrap="square">
            <a:spAutoFit/>
          </a:bodyPr>
          <a:lstStyle/>
          <a:p>
            <a:r>
              <a:rPr kumimoji="0" lang="es-MX"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 Cuando administrar dosis de carga de vitamina D</a:t>
            </a:r>
            <a:endParaRPr lang="es-PE" sz="2400" dirty="0">
              <a:solidFill>
                <a:srgbClr val="C00000"/>
              </a:solidFill>
            </a:endParaRPr>
          </a:p>
        </p:txBody>
      </p:sp>
      <p:sp>
        <p:nvSpPr>
          <p:cNvPr id="6" name="CuadroTexto 5">
            <a:extLst>
              <a:ext uri="{FF2B5EF4-FFF2-40B4-BE49-F238E27FC236}">
                <a16:creationId xmlns:a16="http://schemas.microsoft.com/office/drawing/2014/main" id="{DC1C41A5-47CE-59A1-9CB5-214F18AA1810}"/>
              </a:ext>
            </a:extLst>
          </p:cNvPr>
          <p:cNvSpPr txBox="1"/>
          <p:nvPr/>
        </p:nvSpPr>
        <p:spPr>
          <a:xfrm>
            <a:off x="2186156" y="4051970"/>
            <a:ext cx="7634500" cy="2308324"/>
          </a:xfrm>
          <a:prstGeom prst="rect">
            <a:avLst/>
          </a:prstGeom>
          <a:noFill/>
        </p:spPr>
        <p:txBody>
          <a:bodyPr wrap="square" rtlCol="0">
            <a:spAutoFit/>
          </a:bodyPr>
          <a:lstStyle/>
          <a:p>
            <a:pPr marL="285750" indent="-285750">
              <a:buFont typeface="Arial" panose="020B0604020202020204" pitchFamily="34" charset="0"/>
              <a:buChar char="•"/>
            </a:pPr>
            <a:r>
              <a:rPr lang="es-PE" sz="2400" b="1" dirty="0">
                <a:latin typeface="Arial" panose="020B0604020202020204" pitchFamily="34" charset="0"/>
                <a:cs typeface="Arial" panose="020B0604020202020204" pitchFamily="34" charset="0"/>
              </a:rPr>
              <a:t>Dosis diarias altas </a:t>
            </a:r>
          </a:p>
          <a:p>
            <a:r>
              <a:rPr lang="es-PE" sz="2400" b="1" dirty="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 5,000 – 6,000 UI/día)</a:t>
            </a:r>
          </a:p>
          <a:p>
            <a:pPr marL="285750" indent="-285750">
              <a:buFont typeface="Arial" panose="020B0604020202020204" pitchFamily="34" charset="0"/>
              <a:buChar char="•"/>
            </a:pPr>
            <a:r>
              <a:rPr lang="es-PE" sz="2400" b="1" dirty="0">
                <a:latin typeface="Arial" panose="020B0604020202020204" pitchFamily="34" charset="0"/>
                <a:cs typeface="Arial" panose="020B0604020202020204" pitchFamily="34" charset="0"/>
              </a:rPr>
              <a:t>Megadosis intermitentes*</a:t>
            </a:r>
          </a:p>
          <a:p>
            <a:r>
              <a:rPr lang="es-PE" sz="2400" b="1" dirty="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Desde 20,000 hasta 600,000 anuales, mensuales, </a:t>
            </a:r>
          </a:p>
          <a:p>
            <a:r>
              <a:rPr lang="es-PE" sz="2400" dirty="0">
                <a:latin typeface="Arial" panose="020B0604020202020204" pitchFamily="34" charset="0"/>
                <a:cs typeface="Arial" panose="020B0604020202020204" pitchFamily="34" charset="0"/>
              </a:rPr>
              <a:t>   semanales</a:t>
            </a:r>
          </a:p>
          <a:p>
            <a:endParaRPr lang="es-PE" sz="24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9F817E6-8871-B1D9-0BE9-86D569D5F5F6}"/>
              </a:ext>
            </a:extLst>
          </p:cNvPr>
          <p:cNvSpPr txBox="1"/>
          <p:nvPr/>
        </p:nvSpPr>
        <p:spPr>
          <a:xfrm>
            <a:off x="117137" y="6308440"/>
            <a:ext cx="6094428" cy="369332"/>
          </a:xfrm>
          <a:prstGeom prst="rect">
            <a:avLst/>
          </a:prstGeom>
          <a:noFill/>
        </p:spPr>
        <p:txBody>
          <a:bodyPr wrap="square">
            <a:spAutoFit/>
          </a:bodyPr>
          <a:lstStyle/>
          <a:p>
            <a:r>
              <a:rPr lang="es-PE" sz="1800" dirty="0">
                <a:latin typeface="Arial" panose="020B0604020202020204" pitchFamily="34" charset="0"/>
                <a:cs typeface="Arial" panose="020B0604020202020204" pitchFamily="34" charset="0"/>
              </a:rPr>
              <a:t>(*) Dosis equivalente a ~ 100,000 UI de vitamina D</a:t>
            </a:r>
            <a:endParaRPr lang="es-PE" dirty="0"/>
          </a:p>
        </p:txBody>
      </p:sp>
      <p:sp>
        <p:nvSpPr>
          <p:cNvPr id="9" name="CuadroTexto 8">
            <a:extLst>
              <a:ext uri="{FF2B5EF4-FFF2-40B4-BE49-F238E27FC236}">
                <a16:creationId xmlns:a16="http://schemas.microsoft.com/office/drawing/2014/main" id="{7C076DA9-B6BC-3040-3BFE-9112195F08F8}"/>
              </a:ext>
            </a:extLst>
          </p:cNvPr>
          <p:cNvSpPr txBox="1"/>
          <p:nvPr/>
        </p:nvSpPr>
        <p:spPr>
          <a:xfrm>
            <a:off x="2059466" y="1256881"/>
            <a:ext cx="9361389" cy="1631216"/>
          </a:xfrm>
          <a:prstGeom prst="rect">
            <a:avLst/>
          </a:prstGeom>
          <a:noFill/>
        </p:spPr>
        <p:txBody>
          <a:bodyPr wrap="square">
            <a:spAutoFit/>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Deficiencia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severa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vitamina</a:t>
            </a:r>
            <a:r>
              <a:rPr lang="en-US" sz="2000" dirty="0">
                <a:latin typeface="Arial" panose="020B0604020202020204" pitchFamily="34" charset="0"/>
                <a:cs typeface="Arial" panose="020B0604020202020204" pitchFamily="34" charset="0"/>
              </a:rPr>
              <a:t> D (25 (OH)D &lt; 10 mg/dL)</a:t>
            </a:r>
          </a:p>
          <a:p>
            <a:pPr algn="l"/>
            <a:r>
              <a:rPr lang="en-US" sz="2000" dirty="0">
                <a:latin typeface="Arial" panose="020B0604020202020204" pitchFamily="34" charset="0"/>
                <a:cs typeface="Arial" panose="020B0604020202020204" pitchFamily="34" charset="0"/>
              </a:rPr>
              <a:t>    y/o </a:t>
            </a:r>
            <a:r>
              <a:rPr lang="en-US" sz="2000" dirty="0" err="1">
                <a:latin typeface="Arial" panose="020B0604020202020204" pitchFamily="34" charset="0"/>
                <a:cs typeface="Arial" panose="020B0604020202020204" pitchFamily="34" charset="0"/>
              </a:rPr>
              <a:t>requerimiento</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corrección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rápida</a:t>
            </a:r>
            <a:r>
              <a:rPr lang="en-US" sz="2000" dirty="0">
                <a:latin typeface="Arial" panose="020B0604020202020204" pitchFamily="34" charset="0"/>
                <a:cs typeface="Arial" panose="020B0604020202020204" pitchFamily="34" charset="0"/>
              </a:rPr>
              <a:t> de la </a:t>
            </a:r>
            <a:r>
              <a:rPr lang="en-US" sz="2000" dirty="0" err="1">
                <a:latin typeface="Arial" panose="020B0604020202020204" pitchFamily="34" charset="0"/>
                <a:cs typeface="Arial" panose="020B0604020202020204" pitchFamily="34" charset="0"/>
              </a:rPr>
              <a:t>deficiencia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vitamina</a:t>
            </a:r>
            <a:r>
              <a:rPr lang="en-US" sz="2000" dirty="0">
                <a:latin typeface="Arial" panose="020B0604020202020204" pitchFamily="34" charset="0"/>
                <a:cs typeface="Arial" panose="020B0604020202020204" pitchFamily="34" charset="0"/>
              </a:rPr>
              <a:t> D</a:t>
            </a:r>
          </a:p>
          <a:p>
            <a:pPr marL="285750" indent="-285750" algn="l">
              <a:buFont typeface="Arial" panose="020B0604020202020204" pitchFamily="34" charset="0"/>
              <a:buChar char="•"/>
            </a:pPr>
            <a:r>
              <a:rPr lang="en-US" sz="2000" dirty="0" err="1">
                <a:latin typeface="Arial" panose="020B0604020202020204" pitchFamily="34" charset="0"/>
                <a:cs typeface="Arial" panose="020B0604020202020204" pitchFamily="34" charset="0"/>
              </a:rPr>
              <a:t>Pacientes</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osteomalacia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sintomática</a:t>
            </a:r>
            <a:r>
              <a:rPr lang="en-US" sz="2000" dirty="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000" dirty="0" err="1">
                <a:latin typeface="Arial" panose="020B0604020202020204" pitchFamily="34" charset="0"/>
                <a:cs typeface="Arial" panose="020B0604020202020204" pitchFamily="34" charset="0"/>
              </a:rPr>
              <a:t>Pacientes</a:t>
            </a:r>
            <a:r>
              <a:rPr lang="en-US" sz="2000" dirty="0">
                <a:latin typeface="Arial" panose="020B0604020202020204" pitchFamily="34" charset="0"/>
                <a:cs typeface="Arial" panose="020B0604020202020204" pitchFamily="34" charset="0"/>
              </a:rPr>
              <a:t> que van a </a:t>
            </a:r>
            <a:r>
              <a:rPr lang="en-US" sz="2000" dirty="0" err="1">
                <a:latin typeface="Arial" panose="020B0604020202020204" pitchFamily="34" charset="0"/>
                <a:cs typeface="Arial" panose="020B0604020202020204" pitchFamily="34" charset="0"/>
              </a:rPr>
              <a:t>iniciar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terapia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antirresortiva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potente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Zoledronato</a:t>
            </a:r>
            <a:r>
              <a:rPr lang="en-US" sz="2000" dirty="0">
                <a:latin typeface="Arial" panose="020B0604020202020204" pitchFamily="34" charset="0"/>
                <a:cs typeface="Arial" panose="020B0604020202020204" pitchFamily="34" charset="0"/>
              </a:rPr>
              <a:t>, denosumab)</a:t>
            </a:r>
            <a:endParaRPr lang="en-US" sz="2000" b="0" i="0" u="none" strike="noStrike" baseline="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CBD7AFFF-D648-3CC5-7F7F-6A434028EE05}"/>
              </a:ext>
            </a:extLst>
          </p:cNvPr>
          <p:cNvSpPr txBox="1"/>
          <p:nvPr/>
        </p:nvSpPr>
        <p:spPr>
          <a:xfrm>
            <a:off x="1794622" y="3354116"/>
            <a:ext cx="8833887" cy="461665"/>
          </a:xfrm>
          <a:prstGeom prst="rect">
            <a:avLst/>
          </a:prstGeom>
          <a:noFill/>
        </p:spPr>
        <p:txBody>
          <a:bodyPr wrap="square">
            <a:spAutoFit/>
          </a:bodyPr>
          <a:lstStyle/>
          <a:p>
            <a:r>
              <a:rPr kumimoji="0" lang="es-MX"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 ¿Cómo administrar dosis de carga de vitamina D</a:t>
            </a:r>
            <a:endParaRPr lang="es-PE" sz="2400" dirty="0">
              <a:solidFill>
                <a:srgbClr val="C00000"/>
              </a:solidFill>
            </a:endParaRPr>
          </a:p>
        </p:txBody>
      </p:sp>
      <p:sp>
        <p:nvSpPr>
          <p:cNvPr id="11" name="CuadroTexto 10">
            <a:extLst>
              <a:ext uri="{FF2B5EF4-FFF2-40B4-BE49-F238E27FC236}">
                <a16:creationId xmlns:a16="http://schemas.microsoft.com/office/drawing/2014/main" id="{C8467FD5-B80D-FDB9-784A-E0FE621C918C}"/>
              </a:ext>
            </a:extLst>
          </p:cNvPr>
          <p:cNvSpPr txBox="1"/>
          <p:nvPr/>
        </p:nvSpPr>
        <p:spPr>
          <a:xfrm>
            <a:off x="5829809" y="6625918"/>
            <a:ext cx="636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Chevaley</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Aging Clin Exp Res. 2022</a:t>
            </a:r>
            <a:r>
              <a:rPr lang="en-US" sz="1200" i="1" dirty="0">
                <a:solidFill>
                  <a:prstClr val="black"/>
                </a:solidFill>
                <a:latin typeface="Arial" panose="020B0604020202020204" pitchFamily="34" charset="0"/>
                <a:cs typeface="Arial" panose="020B0604020202020204" pitchFamily="34" charset="0"/>
              </a:rPr>
              <a:t>;</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34:2603–2623.  </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Vidal L.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Nutr</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2024; </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290</a:t>
            </a:r>
          </a:p>
        </p:txBody>
      </p:sp>
    </p:spTree>
    <p:extLst>
      <p:ext uri="{BB962C8B-B14F-4D97-AF65-F5344CB8AC3E}">
        <p14:creationId xmlns:p14="http://schemas.microsoft.com/office/powerpoint/2010/main" val="308217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FCA0353-D587-C7A0-4869-B3782160B161}"/>
              </a:ext>
            </a:extLst>
          </p:cNvPr>
          <p:cNvSpPr/>
          <p:nvPr/>
        </p:nvSpPr>
        <p:spPr>
          <a:xfrm>
            <a:off x="5000239" y="867641"/>
            <a:ext cx="3543550" cy="5122718"/>
          </a:xfrm>
          <a:prstGeom prst="rect">
            <a:avLst/>
          </a:prstGeom>
          <a:gradFill>
            <a:gsLst>
              <a:gs pos="0">
                <a:srgbClr val="FF0000"/>
              </a:gs>
              <a:gs pos="63000">
                <a:srgbClr val="B6C8E8"/>
              </a:gs>
              <a:gs pos="29000">
                <a:schemeClr val="accent1">
                  <a:lumMod val="45000"/>
                  <a:lumOff val="55000"/>
                </a:schemeClr>
              </a:gs>
              <a:gs pos="67000">
                <a:schemeClr val="accent1">
                  <a:lumMod val="45000"/>
                  <a:lumOff val="55000"/>
                </a:schemeClr>
              </a:gs>
              <a:gs pos="7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EFE99798-3AD3-CC42-7D79-456594949CB8}"/>
              </a:ext>
            </a:extLst>
          </p:cNvPr>
          <p:cNvSpPr txBox="1"/>
          <p:nvPr/>
        </p:nvSpPr>
        <p:spPr>
          <a:xfrm>
            <a:off x="9341129" y="2901699"/>
            <a:ext cx="26886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Niveles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Fisiológicos</a:t>
            </a:r>
          </a:p>
        </p:txBody>
      </p:sp>
      <p:sp>
        <p:nvSpPr>
          <p:cNvPr id="7" name="CuadroTexto 6">
            <a:extLst>
              <a:ext uri="{FF2B5EF4-FFF2-40B4-BE49-F238E27FC236}">
                <a16:creationId xmlns:a16="http://schemas.microsoft.com/office/drawing/2014/main" id="{491A619B-78AD-1514-CB0F-CFA82F3491DA}"/>
              </a:ext>
            </a:extLst>
          </p:cNvPr>
          <p:cNvSpPr txBox="1"/>
          <p:nvPr/>
        </p:nvSpPr>
        <p:spPr>
          <a:xfrm>
            <a:off x="9514884" y="4498587"/>
            <a:ext cx="25431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Niveles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Deficientes</a:t>
            </a:r>
          </a:p>
        </p:txBody>
      </p:sp>
      <p:sp>
        <p:nvSpPr>
          <p:cNvPr id="10" name="Cerrar llave 9">
            <a:extLst>
              <a:ext uri="{FF2B5EF4-FFF2-40B4-BE49-F238E27FC236}">
                <a16:creationId xmlns:a16="http://schemas.microsoft.com/office/drawing/2014/main" id="{4D1503B3-FF0A-0446-815E-B6FB80AFB760}"/>
              </a:ext>
            </a:extLst>
          </p:cNvPr>
          <p:cNvSpPr/>
          <p:nvPr/>
        </p:nvSpPr>
        <p:spPr>
          <a:xfrm>
            <a:off x="8605807" y="867641"/>
            <a:ext cx="115307" cy="1363631"/>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F0E250C3-0BE1-E6CF-E862-69EAB87EDDD5}"/>
              </a:ext>
            </a:extLst>
          </p:cNvPr>
          <p:cNvSpPr txBox="1"/>
          <p:nvPr/>
        </p:nvSpPr>
        <p:spPr>
          <a:xfrm>
            <a:off x="9189397" y="644446"/>
            <a:ext cx="26886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Niveles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Suprafisiológicos</a:t>
            </a:r>
            <a:endParaRPr kumimoji="0" lang="es-PE"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0C30FA6F-FA86-75AB-8FDC-F9E8DE41806B}"/>
              </a:ext>
            </a:extLst>
          </p:cNvPr>
          <p:cNvSpPr txBox="1"/>
          <p:nvPr/>
        </p:nvSpPr>
        <p:spPr>
          <a:xfrm>
            <a:off x="9004715" y="3684754"/>
            <a:ext cx="25431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Beneficios positivos</a:t>
            </a:r>
          </a:p>
        </p:txBody>
      </p:sp>
      <p:sp>
        <p:nvSpPr>
          <p:cNvPr id="12" name="Cerrar llave 11">
            <a:extLst>
              <a:ext uri="{FF2B5EF4-FFF2-40B4-BE49-F238E27FC236}">
                <a16:creationId xmlns:a16="http://schemas.microsoft.com/office/drawing/2014/main" id="{85AC1B60-9C05-8CF0-2C6A-F36408C1F4C3}"/>
              </a:ext>
            </a:extLst>
          </p:cNvPr>
          <p:cNvSpPr/>
          <p:nvPr/>
        </p:nvSpPr>
        <p:spPr>
          <a:xfrm>
            <a:off x="8605875" y="2302242"/>
            <a:ext cx="115239" cy="190744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errar llave 12">
            <a:extLst>
              <a:ext uri="{FF2B5EF4-FFF2-40B4-BE49-F238E27FC236}">
                <a16:creationId xmlns:a16="http://schemas.microsoft.com/office/drawing/2014/main" id="{90E88FD4-D6F7-F4AF-A302-AD3DBACF1887}"/>
              </a:ext>
            </a:extLst>
          </p:cNvPr>
          <p:cNvSpPr/>
          <p:nvPr/>
        </p:nvSpPr>
        <p:spPr>
          <a:xfrm>
            <a:off x="8604657" y="4294128"/>
            <a:ext cx="133710" cy="155750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EAFE954C-D6E8-D026-BDD3-0D01DD495221}"/>
              </a:ext>
            </a:extLst>
          </p:cNvPr>
          <p:cNvSpPr txBox="1"/>
          <p:nvPr/>
        </p:nvSpPr>
        <p:spPr>
          <a:xfrm>
            <a:off x="9004715" y="5273832"/>
            <a:ext cx="29249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Efecto fisiológico deficiente = efectos deletéreos para la salud</a:t>
            </a:r>
          </a:p>
        </p:txBody>
      </p:sp>
      <p:sp>
        <p:nvSpPr>
          <p:cNvPr id="15" name="CuadroTexto 14">
            <a:extLst>
              <a:ext uri="{FF2B5EF4-FFF2-40B4-BE49-F238E27FC236}">
                <a16:creationId xmlns:a16="http://schemas.microsoft.com/office/drawing/2014/main" id="{0B150804-6ACA-0D84-A32C-5BAB75323070}"/>
              </a:ext>
            </a:extLst>
          </p:cNvPr>
          <p:cNvSpPr txBox="1"/>
          <p:nvPr/>
        </p:nvSpPr>
        <p:spPr>
          <a:xfrm>
            <a:off x="9121723" y="1541678"/>
            <a:ext cx="29549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 mayores efectos biológicos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Toxicidad, eventos adversos</a:t>
            </a:r>
          </a:p>
        </p:txBody>
      </p:sp>
      <p:sp>
        <p:nvSpPr>
          <p:cNvPr id="2" name="CuadroTexto 1">
            <a:extLst>
              <a:ext uri="{FF2B5EF4-FFF2-40B4-BE49-F238E27FC236}">
                <a16:creationId xmlns:a16="http://schemas.microsoft.com/office/drawing/2014/main" id="{CF35AB01-5BA6-0258-1EA1-BDF4C20EE05E}"/>
              </a:ext>
            </a:extLst>
          </p:cNvPr>
          <p:cNvSpPr txBox="1"/>
          <p:nvPr/>
        </p:nvSpPr>
        <p:spPr>
          <a:xfrm>
            <a:off x="3261693" y="20151"/>
            <a:ext cx="59779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Niveles de vitamina D fisiológicos</a:t>
            </a:r>
            <a:endParaRPr kumimoji="0" lang="es-PE"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pSp>
        <p:nvGrpSpPr>
          <p:cNvPr id="19" name="Grupo 18">
            <a:extLst>
              <a:ext uri="{FF2B5EF4-FFF2-40B4-BE49-F238E27FC236}">
                <a16:creationId xmlns:a16="http://schemas.microsoft.com/office/drawing/2014/main" id="{ACD15F31-727C-3A26-7D28-0858053434EE}"/>
              </a:ext>
            </a:extLst>
          </p:cNvPr>
          <p:cNvGrpSpPr/>
          <p:nvPr/>
        </p:nvGrpSpPr>
        <p:grpSpPr>
          <a:xfrm>
            <a:off x="5617147" y="1261776"/>
            <a:ext cx="949040" cy="4197922"/>
            <a:chOff x="4337329" y="1127552"/>
            <a:chExt cx="949040" cy="4197922"/>
          </a:xfrm>
        </p:grpSpPr>
        <p:sp>
          <p:nvSpPr>
            <p:cNvPr id="21" name="Flecha: doblada 20">
              <a:extLst>
                <a:ext uri="{FF2B5EF4-FFF2-40B4-BE49-F238E27FC236}">
                  <a16:creationId xmlns:a16="http://schemas.microsoft.com/office/drawing/2014/main" id="{BCC214D6-071D-FB37-5228-84D1B688F72F}"/>
                </a:ext>
              </a:extLst>
            </p:cNvPr>
            <p:cNvSpPr/>
            <p:nvPr/>
          </p:nvSpPr>
          <p:spPr>
            <a:xfrm>
              <a:off x="4337329" y="1127552"/>
              <a:ext cx="949040" cy="4197922"/>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echa: doblada 22">
              <a:extLst>
                <a:ext uri="{FF2B5EF4-FFF2-40B4-BE49-F238E27FC236}">
                  <a16:creationId xmlns:a16="http://schemas.microsoft.com/office/drawing/2014/main" id="{350AF654-6953-E3C3-9DB0-7754CCFADCB3}"/>
                </a:ext>
              </a:extLst>
            </p:cNvPr>
            <p:cNvSpPr/>
            <p:nvPr/>
          </p:nvSpPr>
          <p:spPr>
            <a:xfrm>
              <a:off x="4337329" y="4492504"/>
              <a:ext cx="949040" cy="832970"/>
            </a:xfrm>
            <a:prstGeom prst="bentArrow">
              <a:avLst>
                <a:gd name="adj1" fmla="val 25000"/>
                <a:gd name="adj2" fmla="val 25000"/>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upo 8">
            <a:extLst>
              <a:ext uri="{FF2B5EF4-FFF2-40B4-BE49-F238E27FC236}">
                <a16:creationId xmlns:a16="http://schemas.microsoft.com/office/drawing/2014/main" id="{EECF64D9-FD6B-44BE-847E-84DE003CBC62}"/>
              </a:ext>
            </a:extLst>
          </p:cNvPr>
          <p:cNvGrpSpPr/>
          <p:nvPr/>
        </p:nvGrpSpPr>
        <p:grpSpPr>
          <a:xfrm>
            <a:off x="6195080" y="1261776"/>
            <a:ext cx="2416384" cy="4191193"/>
            <a:chOff x="5918855" y="1261776"/>
            <a:chExt cx="2416384" cy="4191193"/>
          </a:xfrm>
        </p:grpSpPr>
        <p:sp>
          <p:nvSpPr>
            <p:cNvPr id="16" name="CuadroTexto 15">
              <a:extLst>
                <a:ext uri="{FF2B5EF4-FFF2-40B4-BE49-F238E27FC236}">
                  <a16:creationId xmlns:a16="http://schemas.microsoft.com/office/drawing/2014/main" id="{A018FA76-EAED-13D0-29E9-509A5DA3B0B7}"/>
                </a:ext>
              </a:extLst>
            </p:cNvPr>
            <p:cNvSpPr txBox="1"/>
            <p:nvPr/>
          </p:nvSpPr>
          <p:spPr>
            <a:xfrm>
              <a:off x="5918855" y="1261776"/>
              <a:ext cx="24163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Mecanismos compensatorios</a:t>
              </a:r>
              <a:endParaRPr kumimoji="0" lang="es-PE"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7" name="CuadroTexto 16">
              <a:extLst>
                <a:ext uri="{FF2B5EF4-FFF2-40B4-BE49-F238E27FC236}">
                  <a16:creationId xmlns:a16="http://schemas.microsoft.com/office/drawing/2014/main" id="{CFB0338A-E2D0-D25B-9FE7-420463181BAC}"/>
                </a:ext>
              </a:extLst>
            </p:cNvPr>
            <p:cNvSpPr txBox="1"/>
            <p:nvPr/>
          </p:nvSpPr>
          <p:spPr>
            <a:xfrm>
              <a:off x="6105861" y="4529639"/>
              <a:ext cx="213993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 efecto o efecto fisiológico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deficiente</a:t>
              </a:r>
              <a:endParaRPr kumimoji="0" lang="es-PE"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
        <p:nvSpPr>
          <p:cNvPr id="3" name="Flecha: doblada 2">
            <a:extLst>
              <a:ext uri="{FF2B5EF4-FFF2-40B4-BE49-F238E27FC236}">
                <a16:creationId xmlns:a16="http://schemas.microsoft.com/office/drawing/2014/main" id="{B2D77D92-A141-9F2F-D197-C40130C5D4A9}"/>
              </a:ext>
            </a:extLst>
          </p:cNvPr>
          <p:cNvSpPr/>
          <p:nvPr/>
        </p:nvSpPr>
        <p:spPr>
          <a:xfrm>
            <a:off x="5624931" y="3079867"/>
            <a:ext cx="949040" cy="2296115"/>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4BF060C8-CD96-14F7-0358-C9D148693170}"/>
              </a:ext>
            </a:extLst>
          </p:cNvPr>
          <p:cNvSpPr txBox="1"/>
          <p:nvPr/>
        </p:nvSpPr>
        <p:spPr>
          <a:xfrm>
            <a:off x="6243862" y="2988547"/>
            <a:ext cx="24163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Efecto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fisiológico</a:t>
            </a:r>
            <a:endParaRPr kumimoji="0" lang="es-PE"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2" name="Rectángulo 21">
            <a:extLst>
              <a:ext uri="{FF2B5EF4-FFF2-40B4-BE49-F238E27FC236}">
                <a16:creationId xmlns:a16="http://schemas.microsoft.com/office/drawing/2014/main" id="{ED4C5DAA-5AE6-A107-3349-0E179BA38774}"/>
              </a:ext>
            </a:extLst>
          </p:cNvPr>
          <p:cNvSpPr/>
          <p:nvPr/>
        </p:nvSpPr>
        <p:spPr>
          <a:xfrm>
            <a:off x="607910" y="867641"/>
            <a:ext cx="4392329" cy="5122718"/>
          </a:xfrm>
          <a:prstGeom prst="rect">
            <a:avLst/>
          </a:prstGeom>
          <a:gradFill>
            <a:gsLst>
              <a:gs pos="0">
                <a:srgbClr val="FF0000"/>
              </a:gs>
              <a:gs pos="63000">
                <a:srgbClr val="B6C8E8"/>
              </a:gs>
              <a:gs pos="29000">
                <a:schemeClr val="accent1">
                  <a:lumMod val="45000"/>
                  <a:lumOff val="55000"/>
                </a:schemeClr>
              </a:gs>
              <a:gs pos="67000">
                <a:schemeClr val="accent1">
                  <a:lumMod val="45000"/>
                  <a:lumOff val="55000"/>
                </a:schemeClr>
              </a:gs>
              <a:gs pos="7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upo 26">
            <a:extLst>
              <a:ext uri="{FF2B5EF4-FFF2-40B4-BE49-F238E27FC236}">
                <a16:creationId xmlns:a16="http://schemas.microsoft.com/office/drawing/2014/main" id="{30FF0D56-91AC-180B-E85B-7515D0FE38CC}"/>
              </a:ext>
            </a:extLst>
          </p:cNvPr>
          <p:cNvGrpSpPr/>
          <p:nvPr/>
        </p:nvGrpSpPr>
        <p:grpSpPr>
          <a:xfrm>
            <a:off x="429928" y="1549456"/>
            <a:ext cx="4732220" cy="5225455"/>
            <a:chOff x="429928" y="1549456"/>
            <a:chExt cx="4732220" cy="5225455"/>
          </a:xfrm>
        </p:grpSpPr>
        <p:sp>
          <p:nvSpPr>
            <p:cNvPr id="28" name="CuadroTexto 27">
              <a:extLst>
                <a:ext uri="{FF2B5EF4-FFF2-40B4-BE49-F238E27FC236}">
                  <a16:creationId xmlns:a16="http://schemas.microsoft.com/office/drawing/2014/main" id="{3534B370-57B5-1610-B29F-8E5131894969}"/>
                </a:ext>
              </a:extLst>
            </p:cNvPr>
            <p:cNvSpPr txBox="1"/>
            <p:nvPr/>
          </p:nvSpPr>
          <p:spPr>
            <a:xfrm>
              <a:off x="429928" y="6001594"/>
              <a:ext cx="17399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Intervención potencialmente beneficiosa</a:t>
              </a:r>
            </a:p>
          </p:txBody>
        </p:sp>
        <p:cxnSp>
          <p:nvCxnSpPr>
            <p:cNvPr id="30" name="Conector recto de flecha 29">
              <a:extLst>
                <a:ext uri="{FF2B5EF4-FFF2-40B4-BE49-F238E27FC236}">
                  <a16:creationId xmlns:a16="http://schemas.microsoft.com/office/drawing/2014/main" id="{D3D7C910-77F4-A418-E63B-728C120D59F7}"/>
                </a:ext>
              </a:extLst>
            </p:cNvPr>
            <p:cNvCxnSpPr>
              <a:cxnSpLocks/>
            </p:cNvCxnSpPr>
            <p:nvPr/>
          </p:nvCxnSpPr>
          <p:spPr>
            <a:xfrm>
              <a:off x="1313034" y="2901699"/>
              <a:ext cx="0" cy="1906450"/>
            </a:xfrm>
            <a:prstGeom prst="straightConnector1">
              <a:avLst/>
            </a:prstGeom>
            <a:ln w="95250">
              <a:solidFill>
                <a:srgbClr val="C00000"/>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D80B722B-0E6B-1936-3929-8505ADC3587B}"/>
                </a:ext>
              </a:extLst>
            </p:cNvPr>
            <p:cNvCxnSpPr>
              <a:cxnSpLocks/>
            </p:cNvCxnSpPr>
            <p:nvPr/>
          </p:nvCxnSpPr>
          <p:spPr>
            <a:xfrm>
              <a:off x="2804074" y="4991304"/>
              <a:ext cx="0" cy="756551"/>
            </a:xfrm>
            <a:prstGeom prst="straightConnector1">
              <a:avLst/>
            </a:prstGeom>
            <a:ln w="95250">
              <a:solidFill>
                <a:srgbClr val="3333FF"/>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7DE3F859-C17E-6B82-5F60-90014A7A77E9}"/>
                </a:ext>
              </a:extLst>
            </p:cNvPr>
            <p:cNvSpPr txBox="1"/>
            <p:nvPr/>
          </p:nvSpPr>
          <p:spPr>
            <a:xfrm>
              <a:off x="1873208" y="6036247"/>
              <a:ext cx="17399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Intervenciones potencialmente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efectivas</a:t>
              </a:r>
            </a:p>
          </p:txBody>
        </p:sp>
        <p:sp>
          <p:nvSpPr>
            <p:cNvPr id="38" name="CuadroTexto 37">
              <a:extLst>
                <a:ext uri="{FF2B5EF4-FFF2-40B4-BE49-F238E27FC236}">
                  <a16:creationId xmlns:a16="http://schemas.microsoft.com/office/drawing/2014/main" id="{41BA2D8D-AB1E-4D59-DBBF-125C70AEEC51}"/>
                </a:ext>
              </a:extLst>
            </p:cNvPr>
            <p:cNvSpPr txBox="1"/>
            <p:nvPr/>
          </p:nvSpPr>
          <p:spPr>
            <a:xfrm>
              <a:off x="3422174" y="6036247"/>
              <a:ext cx="173997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Intervenciones potencialmente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asociadas a </a:t>
              </a:r>
              <a:r>
                <a:rPr kumimoji="0" lang="es-P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EAs</a:t>
              </a: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Conector recto de flecha 38">
              <a:extLst>
                <a:ext uri="{FF2B5EF4-FFF2-40B4-BE49-F238E27FC236}">
                  <a16:creationId xmlns:a16="http://schemas.microsoft.com/office/drawing/2014/main" id="{0DCEEECC-EE8C-DE18-D4B2-EF6BF4C5BF81}"/>
                </a:ext>
              </a:extLst>
            </p:cNvPr>
            <p:cNvCxnSpPr>
              <a:cxnSpLocks/>
            </p:cNvCxnSpPr>
            <p:nvPr/>
          </p:nvCxnSpPr>
          <p:spPr>
            <a:xfrm>
              <a:off x="4108482" y="1549456"/>
              <a:ext cx="0" cy="3373323"/>
            </a:xfrm>
            <a:prstGeom prst="straightConnector1">
              <a:avLst/>
            </a:prstGeom>
            <a:ln w="95250">
              <a:solidFill>
                <a:srgbClr val="3333FF"/>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A048C5A9-6803-9163-54B6-864578AF13C0}"/>
                </a:ext>
              </a:extLst>
            </p:cNvPr>
            <p:cNvCxnSpPr>
              <a:cxnSpLocks/>
            </p:cNvCxnSpPr>
            <p:nvPr/>
          </p:nvCxnSpPr>
          <p:spPr>
            <a:xfrm>
              <a:off x="4539312" y="1584941"/>
              <a:ext cx="0" cy="2153789"/>
            </a:xfrm>
            <a:prstGeom prst="straightConnector1">
              <a:avLst/>
            </a:prstGeom>
            <a:ln w="95250">
              <a:solidFill>
                <a:srgbClr val="3333FF"/>
              </a:solidFill>
              <a:headEnd type="triangle"/>
              <a:tailEnd type="oval"/>
            </a:ln>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C4584ACC-4F73-5A00-84F9-DBCF39BEC1F8}"/>
              </a:ext>
            </a:extLst>
          </p:cNvPr>
          <p:cNvSpPr txBox="1"/>
          <p:nvPr/>
        </p:nvSpPr>
        <p:spPr>
          <a:xfrm>
            <a:off x="8522022" y="6551865"/>
            <a:ext cx="28953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Elaborada por CEDOR SAC</a:t>
            </a:r>
          </a:p>
        </p:txBody>
      </p:sp>
    </p:spTree>
    <p:extLst>
      <p:ext uri="{BB962C8B-B14F-4D97-AF65-F5344CB8AC3E}">
        <p14:creationId xmlns:p14="http://schemas.microsoft.com/office/powerpoint/2010/main" val="12864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9616B8-7898-4BBB-9078-CEF541943E3C}"/>
              </a:ext>
            </a:extLst>
          </p:cNvPr>
          <p:cNvPicPr>
            <a:picLocks noChangeAspect="1"/>
          </p:cNvPicPr>
          <p:nvPr/>
        </p:nvPicPr>
        <p:blipFill rotWithShape="1">
          <a:blip r:embed="rId2"/>
          <a:srcRect l="24758" t="27384" r="5726" b="53692"/>
          <a:stretch/>
        </p:blipFill>
        <p:spPr>
          <a:xfrm>
            <a:off x="161781" y="994328"/>
            <a:ext cx="7143992" cy="1093976"/>
          </a:xfrm>
          <a:prstGeom prst="rect">
            <a:avLst/>
          </a:prstGeom>
          <a:ln>
            <a:solidFill>
              <a:srgbClr val="FF0000"/>
            </a:solidFill>
          </a:ln>
        </p:spPr>
      </p:pic>
      <p:sp>
        <p:nvSpPr>
          <p:cNvPr id="5" name="CuadroTexto 4">
            <a:extLst>
              <a:ext uri="{FF2B5EF4-FFF2-40B4-BE49-F238E27FC236}">
                <a16:creationId xmlns:a16="http://schemas.microsoft.com/office/drawing/2014/main" id="{AEB7BF97-2D38-4EA0-BF5C-2ECE2FE509CE}"/>
              </a:ext>
            </a:extLst>
          </p:cNvPr>
          <p:cNvSpPr txBox="1"/>
          <p:nvPr/>
        </p:nvSpPr>
        <p:spPr>
          <a:xfrm>
            <a:off x="72113" y="2254586"/>
            <a:ext cx="67524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Once-yearly intramuscular cholecalciferol injection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(600 000 IU) is effective therapy for vitamin D deficiency. 2005</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02E1E6E1-9728-4B5F-A8AB-1D51FEC4DBD4}"/>
              </a:ext>
            </a:extLst>
          </p:cNvPr>
          <p:cNvSpPr txBox="1"/>
          <p:nvPr/>
        </p:nvSpPr>
        <p:spPr>
          <a:xfrm>
            <a:off x="72113" y="5477823"/>
            <a:ext cx="626069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vitamin D deficient/insufficient elderly, a single megadose of cholecalciferol (600,000 UI) increased vitamin D levels significantly and the majority of the patients reached optimal levels. 2012</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Imagen 8">
            <a:extLst>
              <a:ext uri="{FF2B5EF4-FFF2-40B4-BE49-F238E27FC236}">
                <a16:creationId xmlns:a16="http://schemas.microsoft.com/office/drawing/2014/main" id="{68B41C96-5F3D-4F7C-86F2-9FD0A49896F6}"/>
              </a:ext>
            </a:extLst>
          </p:cNvPr>
          <p:cNvPicPr>
            <a:picLocks noChangeAspect="1"/>
          </p:cNvPicPr>
          <p:nvPr/>
        </p:nvPicPr>
        <p:blipFill rotWithShape="1">
          <a:blip r:embed="rId3"/>
          <a:srcRect l="23710" t="35699" r="16371" b="40781"/>
          <a:stretch/>
        </p:blipFill>
        <p:spPr>
          <a:xfrm>
            <a:off x="72113" y="4013118"/>
            <a:ext cx="5682837" cy="1254748"/>
          </a:xfrm>
          <a:prstGeom prst="rect">
            <a:avLst/>
          </a:prstGeom>
          <a:ln>
            <a:solidFill>
              <a:srgbClr val="FF0000"/>
            </a:solidFill>
          </a:ln>
        </p:spPr>
      </p:pic>
      <p:pic>
        <p:nvPicPr>
          <p:cNvPr id="4" name="Imagen 3">
            <a:extLst>
              <a:ext uri="{FF2B5EF4-FFF2-40B4-BE49-F238E27FC236}">
                <a16:creationId xmlns:a16="http://schemas.microsoft.com/office/drawing/2014/main" id="{8A6AE2E6-2201-443C-8664-414DF1672B28}"/>
              </a:ext>
            </a:extLst>
          </p:cNvPr>
          <p:cNvPicPr>
            <a:picLocks noChangeAspect="1"/>
          </p:cNvPicPr>
          <p:nvPr/>
        </p:nvPicPr>
        <p:blipFill rotWithShape="1">
          <a:blip r:embed="rId4"/>
          <a:srcRect l="26210" t="38240" r="15161" b="37204"/>
          <a:stretch/>
        </p:blipFill>
        <p:spPr>
          <a:xfrm>
            <a:off x="6465102" y="2702627"/>
            <a:ext cx="5682837" cy="1396992"/>
          </a:xfrm>
          <a:prstGeom prst="rect">
            <a:avLst/>
          </a:prstGeom>
          <a:ln>
            <a:solidFill>
              <a:srgbClr val="FF0000"/>
            </a:solidFill>
          </a:ln>
        </p:spPr>
      </p:pic>
      <p:sp>
        <p:nvSpPr>
          <p:cNvPr id="10" name="CuadroTexto 9">
            <a:extLst>
              <a:ext uri="{FF2B5EF4-FFF2-40B4-BE49-F238E27FC236}">
                <a16:creationId xmlns:a16="http://schemas.microsoft.com/office/drawing/2014/main" id="{E3C52913-F472-499B-ADD7-B046C086CF86}"/>
              </a:ext>
            </a:extLst>
          </p:cNvPr>
          <p:cNvSpPr txBox="1"/>
          <p:nvPr/>
        </p:nvSpPr>
        <p:spPr>
          <a:xfrm>
            <a:off x="6569608" y="4646826"/>
            <a:ext cx="51865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megadose vitamin D (300,000 UI) administration increases quality of life, decreases pain, and improves functional mobility via po or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route in the elderly. 2012</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D9FAD7BA-8631-44A3-80AA-50006699BDF1}"/>
              </a:ext>
            </a:extLst>
          </p:cNvPr>
          <p:cNvSpPr txBox="1"/>
          <p:nvPr/>
        </p:nvSpPr>
        <p:spPr>
          <a:xfrm>
            <a:off x="2724645" y="6394362"/>
            <a:ext cx="76899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¿Existen riesgos con el empleo de </a:t>
            </a:r>
            <a:r>
              <a:rPr kumimoji="0" lang="es-PE"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megadosis</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vitamina D?</a:t>
            </a:r>
          </a:p>
        </p:txBody>
      </p:sp>
      <p:sp>
        <p:nvSpPr>
          <p:cNvPr id="2" name="CuadroTexto 1">
            <a:extLst>
              <a:ext uri="{FF2B5EF4-FFF2-40B4-BE49-F238E27FC236}">
                <a16:creationId xmlns:a16="http://schemas.microsoft.com/office/drawing/2014/main" id="{CCBF3813-CED0-73DC-A98A-31A354FCE793}"/>
              </a:ext>
            </a:extLst>
          </p:cNvPr>
          <p:cNvSpPr txBox="1"/>
          <p:nvPr/>
        </p:nvSpPr>
        <p:spPr>
          <a:xfrm>
            <a:off x="1474114" y="35661"/>
            <a:ext cx="9243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Megadosis intermitentes</a:t>
            </a:r>
          </a:p>
        </p:txBody>
      </p:sp>
    </p:spTree>
    <p:extLst>
      <p:ext uri="{BB962C8B-B14F-4D97-AF65-F5344CB8AC3E}">
        <p14:creationId xmlns:p14="http://schemas.microsoft.com/office/powerpoint/2010/main" val="188798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B6C4149-3F08-47F4-A92A-12CCEBB97F4C}"/>
              </a:ext>
            </a:extLst>
          </p:cNvPr>
          <p:cNvPicPr>
            <a:picLocks noChangeAspect="1"/>
          </p:cNvPicPr>
          <p:nvPr/>
        </p:nvPicPr>
        <p:blipFill rotWithShape="1">
          <a:blip r:embed="rId3"/>
          <a:srcRect l="11869" t="23301" r="42767" b="18706"/>
          <a:stretch/>
        </p:blipFill>
        <p:spPr>
          <a:xfrm>
            <a:off x="174594" y="1580224"/>
            <a:ext cx="5921406" cy="4258089"/>
          </a:xfrm>
          <a:prstGeom prst="rect">
            <a:avLst/>
          </a:prstGeom>
        </p:spPr>
      </p:pic>
      <p:sp>
        <p:nvSpPr>
          <p:cNvPr id="4" name="CuadroTexto 3">
            <a:extLst>
              <a:ext uri="{FF2B5EF4-FFF2-40B4-BE49-F238E27FC236}">
                <a16:creationId xmlns:a16="http://schemas.microsoft.com/office/drawing/2014/main" id="{DBF0D499-E393-4E8B-B668-C9616EB47C20}"/>
              </a:ext>
            </a:extLst>
          </p:cNvPr>
          <p:cNvSpPr txBox="1"/>
          <p:nvPr/>
        </p:nvSpPr>
        <p:spPr>
          <a:xfrm>
            <a:off x="5148520" y="6588221"/>
            <a:ext cx="334097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Sanders KM. </a:t>
            </a:r>
            <a:r>
              <a:rPr kumimoji="0" lang="es-PE" sz="1200" b="0" i="1"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JAMA. 2010;303(18):1815-1822,</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0CA336D-E5D1-4CA1-BE95-492DFF29E68F}"/>
              </a:ext>
            </a:extLst>
          </p:cNvPr>
          <p:cNvSpPr txBox="1"/>
          <p:nvPr/>
        </p:nvSpPr>
        <p:spPr>
          <a:xfrm>
            <a:off x="1984917" y="1083130"/>
            <a:ext cx="87790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 2,256. Valores basales de 25(OH)D: 21.2 ng/</a:t>
            </a:r>
            <a:r>
              <a:rPr kumimoji="0" lang="es-PE" sz="1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mL</a:t>
            </a: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(16-26), edad media 76 años</a:t>
            </a:r>
          </a:p>
        </p:txBody>
      </p:sp>
      <p:sp>
        <p:nvSpPr>
          <p:cNvPr id="8" name="CuadroTexto 7">
            <a:extLst>
              <a:ext uri="{FF2B5EF4-FFF2-40B4-BE49-F238E27FC236}">
                <a16:creationId xmlns:a16="http://schemas.microsoft.com/office/drawing/2014/main" id="{1BA2101B-F689-40DD-A1F2-6B270AA625B1}"/>
              </a:ext>
            </a:extLst>
          </p:cNvPr>
          <p:cNvSpPr txBox="1"/>
          <p:nvPr/>
        </p:nvSpPr>
        <p:spPr>
          <a:xfrm>
            <a:off x="1368624" y="35864"/>
            <a:ext cx="924377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Suplemento de vitamina D con dosis anuales de 500,000 UI orales por 3 años vs placebo</a:t>
            </a:r>
          </a:p>
        </p:txBody>
      </p:sp>
      <p:sp>
        <p:nvSpPr>
          <p:cNvPr id="6" name="Elipse 5">
            <a:extLst>
              <a:ext uri="{FF2B5EF4-FFF2-40B4-BE49-F238E27FC236}">
                <a16:creationId xmlns:a16="http://schemas.microsoft.com/office/drawing/2014/main" id="{98E9C792-8712-4A67-B3AE-9867A843E0A1}"/>
              </a:ext>
            </a:extLst>
          </p:cNvPr>
          <p:cNvSpPr/>
          <p:nvPr/>
        </p:nvSpPr>
        <p:spPr>
          <a:xfrm>
            <a:off x="621437" y="2565180"/>
            <a:ext cx="1494374" cy="123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ipse 15">
            <a:extLst>
              <a:ext uri="{FF2B5EF4-FFF2-40B4-BE49-F238E27FC236}">
                <a16:creationId xmlns:a16="http://schemas.microsoft.com/office/drawing/2014/main" id="{2C2DCC83-4843-4012-9009-0AC9BD308C08}"/>
              </a:ext>
            </a:extLst>
          </p:cNvPr>
          <p:cNvSpPr/>
          <p:nvPr/>
        </p:nvSpPr>
        <p:spPr>
          <a:xfrm>
            <a:off x="2867454" y="2474805"/>
            <a:ext cx="1494374" cy="123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upo 16">
            <a:extLst>
              <a:ext uri="{FF2B5EF4-FFF2-40B4-BE49-F238E27FC236}">
                <a16:creationId xmlns:a16="http://schemas.microsoft.com/office/drawing/2014/main" id="{DA512030-B34F-43DE-869D-477541EBB960}"/>
              </a:ext>
            </a:extLst>
          </p:cNvPr>
          <p:cNvGrpSpPr/>
          <p:nvPr/>
        </p:nvGrpSpPr>
        <p:grpSpPr>
          <a:xfrm>
            <a:off x="7157776" y="1848883"/>
            <a:ext cx="5083444" cy="3807179"/>
            <a:chOff x="7157776" y="1848883"/>
            <a:chExt cx="5083444" cy="3807179"/>
          </a:xfrm>
        </p:grpSpPr>
        <p:sp>
          <p:nvSpPr>
            <p:cNvPr id="18" name="CuadroTexto 17">
              <a:extLst>
                <a:ext uri="{FF2B5EF4-FFF2-40B4-BE49-F238E27FC236}">
                  <a16:creationId xmlns:a16="http://schemas.microsoft.com/office/drawing/2014/main" id="{5068B629-6665-4EA7-A85C-067390D903F5}"/>
                </a:ext>
              </a:extLst>
            </p:cNvPr>
            <p:cNvSpPr txBox="1"/>
            <p:nvPr/>
          </p:nvSpPr>
          <p:spPr>
            <a:xfrm>
              <a:off x="7359329" y="1848883"/>
              <a:ext cx="39304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Tasa de riesgo (IC 95%) para caídas y fracturas</a:t>
              </a:r>
            </a:p>
          </p:txBody>
        </p:sp>
        <p:cxnSp>
          <p:nvCxnSpPr>
            <p:cNvPr id="19" name="Conector recto 18">
              <a:extLst>
                <a:ext uri="{FF2B5EF4-FFF2-40B4-BE49-F238E27FC236}">
                  <a16:creationId xmlns:a16="http://schemas.microsoft.com/office/drawing/2014/main" id="{E3324E10-674A-4767-83FC-223FC5B7E0A2}"/>
                </a:ext>
              </a:extLst>
            </p:cNvPr>
            <p:cNvCxnSpPr>
              <a:cxnSpLocks/>
            </p:cNvCxnSpPr>
            <p:nvPr/>
          </p:nvCxnSpPr>
          <p:spPr>
            <a:xfrm flipV="1">
              <a:off x="7157777" y="2556769"/>
              <a:ext cx="4569625" cy="841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4BD0DC63-9E7B-4A23-B916-26F2E65123F0}"/>
                </a:ext>
              </a:extLst>
            </p:cNvPr>
            <p:cNvSpPr txBox="1"/>
            <p:nvPr/>
          </p:nvSpPr>
          <p:spPr>
            <a:xfrm>
              <a:off x="7157777" y="2686018"/>
              <a:ext cx="5083443" cy="29700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(IC)           Valor de P</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Caídas después de iniciado el tratamiento</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meses        </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1.31</a:t>
              </a: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(1.12-1.54)      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3 meses        1.13 (0.99-1.29)      0.08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Fracturas después de iniciado el tratamiento</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meses        </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1.53</a:t>
              </a: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(0.95-2.46)      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3 meses        1.13 (0.91-1.54)     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1" name="Conector recto 20">
              <a:extLst>
                <a:ext uri="{FF2B5EF4-FFF2-40B4-BE49-F238E27FC236}">
                  <a16:creationId xmlns:a16="http://schemas.microsoft.com/office/drawing/2014/main" id="{4E77A39B-2250-43FC-A2A7-7580E0415009}"/>
                </a:ext>
              </a:extLst>
            </p:cNvPr>
            <p:cNvCxnSpPr>
              <a:cxnSpLocks/>
            </p:cNvCxnSpPr>
            <p:nvPr/>
          </p:nvCxnSpPr>
          <p:spPr>
            <a:xfrm flipV="1">
              <a:off x="7157777" y="3009140"/>
              <a:ext cx="4569625" cy="841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E19C0A58-A6E0-416E-813C-BBD500E784DD}"/>
                </a:ext>
              </a:extLst>
            </p:cNvPr>
            <p:cNvCxnSpPr>
              <a:cxnSpLocks/>
            </p:cNvCxnSpPr>
            <p:nvPr/>
          </p:nvCxnSpPr>
          <p:spPr>
            <a:xfrm flipV="1">
              <a:off x="7157777" y="4279800"/>
              <a:ext cx="4569625" cy="841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666FD369-0861-422E-87BF-E748AACB99EA}"/>
                </a:ext>
              </a:extLst>
            </p:cNvPr>
            <p:cNvCxnSpPr>
              <a:cxnSpLocks/>
            </p:cNvCxnSpPr>
            <p:nvPr/>
          </p:nvCxnSpPr>
          <p:spPr>
            <a:xfrm flipV="1">
              <a:off x="7157776" y="5582525"/>
              <a:ext cx="4569625" cy="841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CuadroTexto 1">
            <a:extLst>
              <a:ext uri="{FF2B5EF4-FFF2-40B4-BE49-F238E27FC236}">
                <a16:creationId xmlns:a16="http://schemas.microsoft.com/office/drawing/2014/main" id="{F1E20497-1C32-44B2-9A9D-C5C1458EFA5A}"/>
              </a:ext>
            </a:extLst>
          </p:cNvPr>
          <p:cNvSpPr txBox="1"/>
          <p:nvPr/>
        </p:nvSpPr>
        <p:spPr>
          <a:xfrm>
            <a:off x="174594" y="6265571"/>
            <a:ext cx="47549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Incremento del 26% en riesgo de fracturas y 15% en caídas en el grupo total</a:t>
            </a:r>
            <a:endPar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uadroTexto 23">
            <a:extLst>
              <a:ext uri="{FF2B5EF4-FFF2-40B4-BE49-F238E27FC236}">
                <a16:creationId xmlns:a16="http://schemas.microsoft.com/office/drawing/2014/main" id="{F4A7DE75-9B06-4CA6-9421-B59504F986C3}"/>
              </a:ext>
            </a:extLst>
          </p:cNvPr>
          <p:cNvSpPr txBox="1"/>
          <p:nvPr/>
        </p:nvSpPr>
        <p:spPr>
          <a:xfrm>
            <a:off x="8163756" y="6576186"/>
            <a:ext cx="40282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Turner C. J Clin Endocrinol Metab 98: 550 –556, 2013</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3B26C2E7-15F3-679C-26BD-23A55BE621F5}"/>
              </a:ext>
            </a:extLst>
          </p:cNvPr>
          <p:cNvSpPr txBox="1"/>
          <p:nvPr/>
        </p:nvSpPr>
        <p:spPr>
          <a:xfrm>
            <a:off x="771608" y="5848917"/>
            <a:ext cx="11245797" cy="338554"/>
          </a:xfrm>
          <a:prstGeom prst="rect">
            <a:avLst/>
          </a:prstGeom>
          <a:noFill/>
        </p:spPr>
        <p:txBody>
          <a:bodyPr wrap="square" rtlCol="0">
            <a:spAutoFit/>
          </a:bodyPr>
          <a:lstStyle/>
          <a:p>
            <a:r>
              <a:rPr lang="es-PE" sz="1600" b="1" dirty="0">
                <a:solidFill>
                  <a:srgbClr val="C00000"/>
                </a:solidFill>
                <a:latin typeface="Arial" panose="020B0604020202020204" pitchFamily="34" charset="0"/>
                <a:cs typeface="Arial" panose="020B0604020202020204" pitchFamily="34" charset="0"/>
              </a:rPr>
              <a:t>Megadosis de vitamina D se asocian con efectos deletéreos y paradójicos (mayor riesgo de caídas y fracturas)</a:t>
            </a:r>
          </a:p>
        </p:txBody>
      </p:sp>
    </p:spTree>
    <p:extLst>
      <p:ext uri="{BB962C8B-B14F-4D97-AF65-F5344CB8AC3E}">
        <p14:creationId xmlns:p14="http://schemas.microsoft.com/office/powerpoint/2010/main" val="87863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32 Grupo"/>
          <p:cNvGrpSpPr/>
          <p:nvPr/>
        </p:nvGrpSpPr>
        <p:grpSpPr>
          <a:xfrm>
            <a:off x="715806" y="1694843"/>
            <a:ext cx="4598179" cy="3743758"/>
            <a:chOff x="4317390" y="1773800"/>
            <a:chExt cx="4598179" cy="3743758"/>
          </a:xfrm>
        </p:grpSpPr>
        <p:cxnSp>
          <p:nvCxnSpPr>
            <p:cNvPr id="34" name="33 Conector recto"/>
            <p:cNvCxnSpPr/>
            <p:nvPr/>
          </p:nvCxnSpPr>
          <p:spPr>
            <a:xfrm>
              <a:off x="5076056" y="2204864"/>
              <a:ext cx="0" cy="2664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a:off x="5228456" y="4869160"/>
              <a:ext cx="34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4655748" y="1773800"/>
              <a:ext cx="420308" cy="3323987"/>
            </a:xfrm>
            <a:prstGeom prst="rect">
              <a:avLst/>
            </a:prstGeom>
            <a:noFill/>
          </p:spPr>
          <p:txBody>
            <a:bodyPr wrap="none" rtlCol="0">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110</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100</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90</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80</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70</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60</a:t>
              </a:r>
            </a:p>
          </p:txBody>
        </p:sp>
        <p:sp>
          <p:nvSpPr>
            <p:cNvPr id="37" name="36 CuadroTexto"/>
            <p:cNvSpPr txBox="1"/>
            <p:nvPr/>
          </p:nvSpPr>
          <p:spPr>
            <a:xfrm>
              <a:off x="5076056" y="4932782"/>
              <a:ext cx="38395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0           20          40          60        80         100       120</a:t>
              </a:r>
            </a:p>
          </p:txBody>
        </p:sp>
        <p:cxnSp>
          <p:nvCxnSpPr>
            <p:cNvPr id="38" name="37 Conector recto"/>
            <p:cNvCxnSpPr/>
            <p:nvPr/>
          </p:nvCxnSpPr>
          <p:spPr>
            <a:xfrm flipH="1">
              <a:off x="5076056" y="3986982"/>
              <a:ext cx="344800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H="1">
              <a:off x="5228456" y="3340206"/>
              <a:ext cx="23676" cy="116891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H="1">
              <a:off x="5252132" y="2924944"/>
              <a:ext cx="39948" cy="415262"/>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flipH="1">
              <a:off x="5292080" y="2708920"/>
              <a:ext cx="112452" cy="21602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a:off x="5404532" y="2708920"/>
              <a:ext cx="247588" cy="0"/>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flipH="1" flipV="1">
              <a:off x="5652120" y="2708920"/>
              <a:ext cx="144016" cy="21602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796136" y="2924944"/>
              <a:ext cx="216024" cy="14401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H="1" flipV="1">
              <a:off x="6012160" y="3068960"/>
              <a:ext cx="432048" cy="27124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flipV="1">
              <a:off x="6444208" y="3340206"/>
              <a:ext cx="355848" cy="19680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H="1" flipV="1">
              <a:off x="6800056" y="3537012"/>
              <a:ext cx="436240" cy="32403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H="1" flipV="1">
              <a:off x="7236296" y="3861048"/>
              <a:ext cx="432048" cy="216015"/>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H="1" flipV="1">
              <a:off x="7668344" y="4077063"/>
              <a:ext cx="360040" cy="216033"/>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flipH="1">
              <a:off x="8028384" y="4293096"/>
              <a:ext cx="432048" cy="0"/>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rot="16200000">
              <a:off x="3710333" y="3301638"/>
              <a:ext cx="14911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25 (OH) D (</a:t>
              </a:r>
              <a:r>
                <a:rPr kumimoji="0" lang="es-PE" sz="12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nmol</a:t>
              </a:r>
              <a:r>
                <a:rPr kumimoji="0" lang="es-P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t>
              </a:r>
            </a:p>
          </p:txBody>
        </p:sp>
        <p:sp>
          <p:nvSpPr>
            <p:cNvPr id="52" name="51 CuadroTexto"/>
            <p:cNvSpPr txBox="1"/>
            <p:nvPr/>
          </p:nvSpPr>
          <p:spPr>
            <a:xfrm>
              <a:off x="6355380" y="5209781"/>
              <a:ext cx="12808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Tiempo (días)</a:t>
              </a:r>
            </a:p>
          </p:txBody>
        </p:sp>
      </p:grpSp>
      <p:sp>
        <p:nvSpPr>
          <p:cNvPr id="53" name="52 CuadroTexto"/>
          <p:cNvSpPr txBox="1"/>
          <p:nvPr/>
        </p:nvSpPr>
        <p:spPr>
          <a:xfrm>
            <a:off x="102842" y="872731"/>
            <a:ext cx="54930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Concentración sérica de 25(OH)D con dosis de carga oral de colecalciferol (100,000 UI)</a:t>
            </a:r>
          </a:p>
        </p:txBody>
      </p:sp>
      <p:sp>
        <p:nvSpPr>
          <p:cNvPr id="54" name="53 Rectángulo"/>
          <p:cNvSpPr/>
          <p:nvPr/>
        </p:nvSpPr>
        <p:spPr>
          <a:xfrm>
            <a:off x="291313" y="6541862"/>
            <a:ext cx="312527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PE" sz="1200" b="0" i="1"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Ilahi</a:t>
            </a:r>
            <a:r>
              <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M.  </a:t>
            </a:r>
            <a:r>
              <a:rPr kumimoji="0" lang="de-D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Am J Clin Nutr  2008; 87: 688-691</a:t>
            </a:r>
            <a:endParaRPr kumimoji="0" lang="es-PE"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5" name="54 CuadroTexto"/>
          <p:cNvSpPr txBox="1"/>
          <p:nvPr/>
        </p:nvSpPr>
        <p:spPr>
          <a:xfrm>
            <a:off x="1498786" y="58895"/>
            <a:ext cx="9144000" cy="861774"/>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s-PE" sz="30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Dosis de carga de vitamina D y niveles plasmáticos de 25 (OH)D</a:t>
            </a:r>
          </a:p>
        </p:txBody>
      </p:sp>
      <p:sp>
        <p:nvSpPr>
          <p:cNvPr id="59" name="CuadroTexto 58">
            <a:extLst>
              <a:ext uri="{FF2B5EF4-FFF2-40B4-BE49-F238E27FC236}">
                <a16:creationId xmlns:a16="http://schemas.microsoft.com/office/drawing/2014/main" id="{B36F618D-C536-474A-9B62-D1561D2478EB}"/>
              </a:ext>
            </a:extLst>
          </p:cNvPr>
          <p:cNvSpPr txBox="1"/>
          <p:nvPr/>
        </p:nvSpPr>
        <p:spPr>
          <a:xfrm>
            <a:off x="5879690" y="881485"/>
            <a:ext cx="62262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Incremento en la concentración sérica promedio de 25(OH) con diferentes dosis de colecalciferol</a:t>
            </a:r>
          </a:p>
        </p:txBody>
      </p:sp>
      <p:sp>
        <p:nvSpPr>
          <p:cNvPr id="60" name="CuadroTexto 59">
            <a:extLst>
              <a:ext uri="{FF2B5EF4-FFF2-40B4-BE49-F238E27FC236}">
                <a16:creationId xmlns:a16="http://schemas.microsoft.com/office/drawing/2014/main" id="{823948AD-ED73-41BA-BB93-D7FBA2C60E17}"/>
              </a:ext>
            </a:extLst>
          </p:cNvPr>
          <p:cNvSpPr txBox="1"/>
          <p:nvPr/>
        </p:nvSpPr>
        <p:spPr>
          <a:xfrm>
            <a:off x="6488174" y="1587334"/>
            <a:ext cx="519598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meses después de iniciado el tratamiento con dosis diarias o dosis de carga</a:t>
            </a:r>
            <a:endParaRPr kumimoji="0" lang="es-PE"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1" name="Grupo 60">
            <a:extLst>
              <a:ext uri="{FF2B5EF4-FFF2-40B4-BE49-F238E27FC236}">
                <a16:creationId xmlns:a16="http://schemas.microsoft.com/office/drawing/2014/main" id="{A567D17A-CCE5-4E8D-93A2-7A3BB7D87500}"/>
              </a:ext>
            </a:extLst>
          </p:cNvPr>
          <p:cNvGrpSpPr/>
          <p:nvPr/>
        </p:nvGrpSpPr>
        <p:grpSpPr>
          <a:xfrm>
            <a:off x="6091919" y="2014258"/>
            <a:ext cx="5999420" cy="3547785"/>
            <a:chOff x="1524206" y="1613096"/>
            <a:chExt cx="8866779" cy="4756317"/>
          </a:xfrm>
        </p:grpSpPr>
        <p:sp>
          <p:nvSpPr>
            <p:cNvPr id="62" name="Rectángulo 61">
              <a:extLst>
                <a:ext uri="{FF2B5EF4-FFF2-40B4-BE49-F238E27FC236}">
                  <a16:creationId xmlns:a16="http://schemas.microsoft.com/office/drawing/2014/main" id="{147E00F0-B907-4C0F-B4ED-93BEF7043891}"/>
                </a:ext>
              </a:extLst>
            </p:cNvPr>
            <p:cNvSpPr/>
            <p:nvPr/>
          </p:nvSpPr>
          <p:spPr>
            <a:xfrm>
              <a:off x="3329125" y="4456594"/>
              <a:ext cx="461639" cy="118073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ángulo 62">
              <a:extLst>
                <a:ext uri="{FF2B5EF4-FFF2-40B4-BE49-F238E27FC236}">
                  <a16:creationId xmlns:a16="http://schemas.microsoft.com/office/drawing/2014/main" id="{6F4DD8E5-293B-405E-B6CA-4C002E95392C}"/>
                </a:ext>
              </a:extLst>
            </p:cNvPr>
            <p:cNvSpPr/>
            <p:nvPr/>
          </p:nvSpPr>
          <p:spPr>
            <a:xfrm>
              <a:off x="4408453" y="4117350"/>
              <a:ext cx="461639" cy="1519973"/>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ángulo 63">
              <a:extLst>
                <a:ext uri="{FF2B5EF4-FFF2-40B4-BE49-F238E27FC236}">
                  <a16:creationId xmlns:a16="http://schemas.microsoft.com/office/drawing/2014/main" id="{4509C54C-705A-4533-A110-B5EB8F10A491}"/>
                </a:ext>
              </a:extLst>
            </p:cNvPr>
            <p:cNvSpPr/>
            <p:nvPr/>
          </p:nvSpPr>
          <p:spPr>
            <a:xfrm>
              <a:off x="5487879" y="2126205"/>
              <a:ext cx="461639" cy="3511118"/>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ángulo 64">
              <a:extLst>
                <a:ext uri="{FF2B5EF4-FFF2-40B4-BE49-F238E27FC236}">
                  <a16:creationId xmlns:a16="http://schemas.microsoft.com/office/drawing/2014/main" id="{64B9F593-05B9-44F1-A1B0-1EFFB70ED264}"/>
                </a:ext>
              </a:extLst>
            </p:cNvPr>
            <p:cNvSpPr/>
            <p:nvPr/>
          </p:nvSpPr>
          <p:spPr>
            <a:xfrm>
              <a:off x="6584865" y="5069153"/>
              <a:ext cx="461639" cy="56817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ángulo 65">
              <a:extLst>
                <a:ext uri="{FF2B5EF4-FFF2-40B4-BE49-F238E27FC236}">
                  <a16:creationId xmlns:a16="http://schemas.microsoft.com/office/drawing/2014/main" id="{A137D9C6-51DD-4ACC-AF51-7256059EC9A4}"/>
                </a:ext>
              </a:extLst>
            </p:cNvPr>
            <p:cNvSpPr/>
            <p:nvPr/>
          </p:nvSpPr>
          <p:spPr>
            <a:xfrm>
              <a:off x="7664291" y="4325647"/>
              <a:ext cx="461639" cy="1311675"/>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ángulo 66">
              <a:extLst>
                <a:ext uri="{FF2B5EF4-FFF2-40B4-BE49-F238E27FC236}">
                  <a16:creationId xmlns:a16="http://schemas.microsoft.com/office/drawing/2014/main" id="{72528E55-1082-4630-8A65-0B38BA334259}"/>
                </a:ext>
              </a:extLst>
            </p:cNvPr>
            <p:cNvSpPr/>
            <p:nvPr/>
          </p:nvSpPr>
          <p:spPr>
            <a:xfrm>
              <a:off x="8761277" y="4163630"/>
              <a:ext cx="461639" cy="1473692"/>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8" name="Conector recto 67">
              <a:extLst>
                <a:ext uri="{FF2B5EF4-FFF2-40B4-BE49-F238E27FC236}">
                  <a16:creationId xmlns:a16="http://schemas.microsoft.com/office/drawing/2014/main" id="{8F04929C-C0C1-44D2-99B2-043B0B23C3E9}"/>
                </a:ext>
              </a:extLst>
            </p:cNvPr>
            <p:cNvCxnSpPr/>
            <p:nvPr/>
          </p:nvCxnSpPr>
          <p:spPr>
            <a:xfrm>
              <a:off x="2911877" y="5637322"/>
              <a:ext cx="65783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51D5F6B2-C2F6-46C8-A2C1-051846B320C5}"/>
                </a:ext>
              </a:extLst>
            </p:cNvPr>
            <p:cNvCxnSpPr>
              <a:cxnSpLocks/>
            </p:cNvCxnSpPr>
            <p:nvPr/>
          </p:nvCxnSpPr>
          <p:spPr>
            <a:xfrm flipV="1">
              <a:off x="3011009" y="1727368"/>
              <a:ext cx="0" cy="40623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C6BDE807-A30B-4EA8-A443-0AA41C233E0A}"/>
                </a:ext>
              </a:extLst>
            </p:cNvPr>
            <p:cNvSpPr txBox="1"/>
            <p:nvPr/>
          </p:nvSpPr>
          <p:spPr>
            <a:xfrm>
              <a:off x="2484108" y="1613096"/>
              <a:ext cx="383438" cy="16004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CuadroTexto 70">
              <a:extLst>
                <a:ext uri="{FF2B5EF4-FFF2-40B4-BE49-F238E27FC236}">
                  <a16:creationId xmlns:a16="http://schemas.microsoft.com/office/drawing/2014/main" id="{FDC8BC38-4390-4770-AA4F-8CA444ED8C26}"/>
                </a:ext>
              </a:extLst>
            </p:cNvPr>
            <p:cNvSpPr txBox="1"/>
            <p:nvPr/>
          </p:nvSpPr>
          <p:spPr>
            <a:xfrm>
              <a:off x="2557627" y="4244382"/>
              <a:ext cx="383438" cy="16004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CuadroTexto 71">
              <a:extLst>
                <a:ext uri="{FF2B5EF4-FFF2-40B4-BE49-F238E27FC236}">
                  <a16:creationId xmlns:a16="http://schemas.microsoft.com/office/drawing/2014/main" id="{B856AD36-2A30-4D69-B662-4DC39E9A222C}"/>
                </a:ext>
              </a:extLst>
            </p:cNvPr>
            <p:cNvSpPr txBox="1"/>
            <p:nvPr/>
          </p:nvSpPr>
          <p:spPr>
            <a:xfrm>
              <a:off x="2629204" y="5637322"/>
              <a:ext cx="7761781" cy="4538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1,000         2,000        5,000      100,000      300,000      600,000</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CuadroTexto 72">
              <a:extLst>
                <a:ext uri="{FF2B5EF4-FFF2-40B4-BE49-F238E27FC236}">
                  <a16:creationId xmlns:a16="http://schemas.microsoft.com/office/drawing/2014/main" id="{71116474-8E63-4116-9A75-3089CD3C1E9A}"/>
                </a:ext>
              </a:extLst>
            </p:cNvPr>
            <p:cNvSpPr txBox="1"/>
            <p:nvPr/>
          </p:nvSpPr>
          <p:spPr>
            <a:xfrm>
              <a:off x="3203580" y="5998056"/>
              <a:ext cx="6820380" cy="3713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UI/d          UI/d           UI/d         UI/Bolo    UI/Bolo      UI/Bolo</a:t>
              </a:r>
            </a:p>
          </p:txBody>
        </p:sp>
        <p:sp>
          <p:nvSpPr>
            <p:cNvPr id="74" name="CuadroTexto 73">
              <a:extLst>
                <a:ext uri="{FF2B5EF4-FFF2-40B4-BE49-F238E27FC236}">
                  <a16:creationId xmlns:a16="http://schemas.microsoft.com/office/drawing/2014/main" id="{88C8BB88-081C-4308-8EB9-E4BD16154F37}"/>
                </a:ext>
              </a:extLst>
            </p:cNvPr>
            <p:cNvSpPr txBox="1"/>
            <p:nvPr/>
          </p:nvSpPr>
          <p:spPr>
            <a:xfrm rot="16200000">
              <a:off x="38879" y="3129347"/>
              <a:ext cx="4062354" cy="10917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Incremento en la concentración sérica promedio de 25(OH)D (ng/ml)</a:t>
              </a:r>
            </a:p>
          </p:txBody>
        </p:sp>
      </p:grpSp>
      <p:sp>
        <p:nvSpPr>
          <p:cNvPr id="75" name="CuadroTexto 74">
            <a:extLst>
              <a:ext uri="{FF2B5EF4-FFF2-40B4-BE49-F238E27FC236}">
                <a16:creationId xmlns:a16="http://schemas.microsoft.com/office/drawing/2014/main" id="{C0703BBD-C3C6-47E4-B703-23EC747A9BFC}"/>
              </a:ext>
            </a:extLst>
          </p:cNvPr>
          <p:cNvSpPr txBox="1"/>
          <p:nvPr/>
        </p:nvSpPr>
        <p:spPr>
          <a:xfrm>
            <a:off x="5498096" y="6555112"/>
            <a:ext cx="671992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Giusti A. Vitamin D – UpDates. 2018;1(2):26-31; https://doi.org/10.30455/2611-2876-2018-03e</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Elipse 1">
            <a:extLst>
              <a:ext uri="{FF2B5EF4-FFF2-40B4-BE49-F238E27FC236}">
                <a16:creationId xmlns:a16="http://schemas.microsoft.com/office/drawing/2014/main" id="{0130D336-14A3-42DA-B564-D47182411710}"/>
              </a:ext>
            </a:extLst>
          </p:cNvPr>
          <p:cNvSpPr/>
          <p:nvPr/>
        </p:nvSpPr>
        <p:spPr>
          <a:xfrm>
            <a:off x="1498786" y="2312434"/>
            <a:ext cx="997322" cy="1012435"/>
          </a:xfrm>
          <a:prstGeom prst="ellipse">
            <a:avLst/>
          </a:prstGeom>
          <a:noFill/>
          <a:ln w="190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Elipse 75">
            <a:extLst>
              <a:ext uri="{FF2B5EF4-FFF2-40B4-BE49-F238E27FC236}">
                <a16:creationId xmlns:a16="http://schemas.microsoft.com/office/drawing/2014/main" id="{9D0F5F7F-0300-4193-AD56-3708A2A61F94}"/>
              </a:ext>
            </a:extLst>
          </p:cNvPr>
          <p:cNvSpPr/>
          <p:nvPr/>
        </p:nvSpPr>
        <p:spPr>
          <a:xfrm>
            <a:off x="3726875" y="3649134"/>
            <a:ext cx="997322" cy="1012435"/>
          </a:xfrm>
          <a:prstGeom prst="ellipse">
            <a:avLst/>
          </a:prstGeom>
          <a:noFill/>
          <a:ln w="190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lecha: hacia la izquierda 2">
            <a:extLst>
              <a:ext uri="{FF2B5EF4-FFF2-40B4-BE49-F238E27FC236}">
                <a16:creationId xmlns:a16="http://schemas.microsoft.com/office/drawing/2014/main" id="{6B2B855E-99B8-4F68-9279-B0337EF704F6}"/>
              </a:ext>
            </a:extLst>
          </p:cNvPr>
          <p:cNvSpPr/>
          <p:nvPr/>
        </p:nvSpPr>
        <p:spPr>
          <a:xfrm>
            <a:off x="2569450" y="2610818"/>
            <a:ext cx="279919" cy="235169"/>
          </a:xfrm>
          <a:prstGeom prst="lef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Flecha: hacia la izquierda 76">
            <a:extLst>
              <a:ext uri="{FF2B5EF4-FFF2-40B4-BE49-F238E27FC236}">
                <a16:creationId xmlns:a16="http://schemas.microsoft.com/office/drawing/2014/main" id="{68851C1C-0E31-4E56-BF53-5829E6C19840}"/>
              </a:ext>
            </a:extLst>
          </p:cNvPr>
          <p:cNvSpPr/>
          <p:nvPr/>
        </p:nvSpPr>
        <p:spPr>
          <a:xfrm rot="10800000">
            <a:off x="3354793" y="4037768"/>
            <a:ext cx="279919" cy="235169"/>
          </a:xfrm>
          <a:prstGeom prst="lef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CuadroTexto 55">
            <a:extLst>
              <a:ext uri="{FF2B5EF4-FFF2-40B4-BE49-F238E27FC236}">
                <a16:creationId xmlns:a16="http://schemas.microsoft.com/office/drawing/2014/main" id="{7CC5BD4F-877A-4379-B7E7-EE6823183957}"/>
              </a:ext>
            </a:extLst>
          </p:cNvPr>
          <p:cNvSpPr txBox="1"/>
          <p:nvPr/>
        </p:nvSpPr>
        <p:spPr>
          <a:xfrm>
            <a:off x="1526012" y="5696819"/>
            <a:ext cx="93850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Las </a:t>
            </a:r>
            <a:r>
              <a:rPr kumimoji="0" lang="es-MX" sz="1800" b="1"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megadosis</a:t>
            </a:r>
            <a:r>
              <a:rPr kumimoji="0" lang="es-MX"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no mantienen concentraciones plasmáticas estables de 25(OH)D,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 recomendadas a largo plazo como terapia de mantenimiento</a:t>
            </a:r>
            <a:endParaRPr kumimoji="0" lang="es-PE"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483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2C95D2-6A2B-4CD6-B47B-A7F4399C8816}"/>
              </a:ext>
            </a:extLst>
          </p:cNvPr>
          <p:cNvPicPr>
            <a:picLocks noChangeAspect="1"/>
          </p:cNvPicPr>
          <p:nvPr/>
        </p:nvPicPr>
        <p:blipFill rotWithShape="1">
          <a:blip r:embed="rId3"/>
          <a:srcRect l="18277" t="14995" r="52597" b="46926"/>
          <a:stretch/>
        </p:blipFill>
        <p:spPr>
          <a:xfrm>
            <a:off x="127819" y="1919751"/>
            <a:ext cx="5968181" cy="4388950"/>
          </a:xfrm>
          <a:prstGeom prst="rect">
            <a:avLst/>
          </a:prstGeom>
          <a:effectLst>
            <a:glow rad="228600">
              <a:schemeClr val="accent1">
                <a:satMod val="175000"/>
                <a:alpha val="40000"/>
              </a:schemeClr>
            </a:glow>
          </a:effectLst>
        </p:spPr>
      </p:pic>
      <p:cxnSp>
        <p:nvCxnSpPr>
          <p:cNvPr id="9" name="Conector recto 8">
            <a:extLst>
              <a:ext uri="{FF2B5EF4-FFF2-40B4-BE49-F238E27FC236}">
                <a16:creationId xmlns:a16="http://schemas.microsoft.com/office/drawing/2014/main" id="{3A2D7E72-5C06-4795-B34E-0366897E0589}"/>
              </a:ext>
            </a:extLst>
          </p:cNvPr>
          <p:cNvCxnSpPr/>
          <p:nvPr/>
        </p:nvCxnSpPr>
        <p:spPr>
          <a:xfrm>
            <a:off x="1198490" y="4002742"/>
            <a:ext cx="4403324" cy="0"/>
          </a:xfrm>
          <a:prstGeom prst="line">
            <a:avLst/>
          </a:prstGeom>
          <a:ln w="15875">
            <a:solidFill>
              <a:srgbClr val="00FFFF"/>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B3C7AF3A-E812-4A92-AABE-20F39A6A66F5}"/>
              </a:ext>
            </a:extLst>
          </p:cNvPr>
          <p:cNvPicPr>
            <a:picLocks noChangeAspect="1"/>
          </p:cNvPicPr>
          <p:nvPr/>
        </p:nvPicPr>
        <p:blipFill>
          <a:blip r:embed="rId4"/>
          <a:stretch>
            <a:fillRect/>
          </a:stretch>
        </p:blipFill>
        <p:spPr>
          <a:xfrm>
            <a:off x="1216246" y="4839193"/>
            <a:ext cx="4419983" cy="18290"/>
          </a:xfrm>
          <a:prstGeom prst="rect">
            <a:avLst/>
          </a:prstGeom>
        </p:spPr>
      </p:pic>
      <p:sp>
        <p:nvSpPr>
          <p:cNvPr id="11" name="Flecha: a la derecha 10">
            <a:extLst>
              <a:ext uri="{FF2B5EF4-FFF2-40B4-BE49-F238E27FC236}">
                <a16:creationId xmlns:a16="http://schemas.microsoft.com/office/drawing/2014/main" id="{AE1EEC0B-0E76-434F-B7E2-011197D38843}"/>
              </a:ext>
            </a:extLst>
          </p:cNvPr>
          <p:cNvSpPr/>
          <p:nvPr/>
        </p:nvSpPr>
        <p:spPr>
          <a:xfrm>
            <a:off x="2130641" y="4129502"/>
            <a:ext cx="177553" cy="1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echa: a la derecha 11">
            <a:extLst>
              <a:ext uri="{FF2B5EF4-FFF2-40B4-BE49-F238E27FC236}">
                <a16:creationId xmlns:a16="http://schemas.microsoft.com/office/drawing/2014/main" id="{F1848DE7-FDBF-48CD-86A9-784BDD57419D}"/>
              </a:ext>
            </a:extLst>
          </p:cNvPr>
          <p:cNvSpPr/>
          <p:nvPr/>
        </p:nvSpPr>
        <p:spPr>
          <a:xfrm>
            <a:off x="3241286" y="4084118"/>
            <a:ext cx="177553" cy="1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echa: a la derecha 12">
            <a:extLst>
              <a:ext uri="{FF2B5EF4-FFF2-40B4-BE49-F238E27FC236}">
                <a16:creationId xmlns:a16="http://schemas.microsoft.com/office/drawing/2014/main" id="{023D4341-8320-482A-915A-B38AA6583E4A}"/>
              </a:ext>
            </a:extLst>
          </p:cNvPr>
          <p:cNvSpPr/>
          <p:nvPr/>
        </p:nvSpPr>
        <p:spPr>
          <a:xfrm>
            <a:off x="4129596" y="4084118"/>
            <a:ext cx="177553" cy="1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echa: a la derecha 13">
            <a:extLst>
              <a:ext uri="{FF2B5EF4-FFF2-40B4-BE49-F238E27FC236}">
                <a16:creationId xmlns:a16="http://schemas.microsoft.com/office/drawing/2014/main" id="{016948B6-D91D-43DD-B0E5-A5AF1C319B9A}"/>
              </a:ext>
            </a:extLst>
          </p:cNvPr>
          <p:cNvSpPr/>
          <p:nvPr/>
        </p:nvSpPr>
        <p:spPr>
          <a:xfrm>
            <a:off x="5132228" y="4114226"/>
            <a:ext cx="177553" cy="1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ipse 18">
            <a:extLst>
              <a:ext uri="{FF2B5EF4-FFF2-40B4-BE49-F238E27FC236}">
                <a16:creationId xmlns:a16="http://schemas.microsoft.com/office/drawing/2014/main" id="{ABD15698-F041-4F8F-A3ED-E21A866BA582}"/>
              </a:ext>
            </a:extLst>
          </p:cNvPr>
          <p:cNvSpPr/>
          <p:nvPr/>
        </p:nvSpPr>
        <p:spPr>
          <a:xfrm>
            <a:off x="5309781" y="3878443"/>
            <a:ext cx="478460" cy="559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uadroTexto 20">
            <a:extLst>
              <a:ext uri="{FF2B5EF4-FFF2-40B4-BE49-F238E27FC236}">
                <a16:creationId xmlns:a16="http://schemas.microsoft.com/office/drawing/2014/main" id="{2B65019C-CEBE-48F5-A0B0-54A38002AFC3}"/>
              </a:ext>
            </a:extLst>
          </p:cNvPr>
          <p:cNvSpPr txBox="1"/>
          <p:nvPr/>
        </p:nvSpPr>
        <p:spPr>
          <a:xfrm>
            <a:off x="1297858" y="978840"/>
            <a:ext cx="95962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 60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pacientes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 75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años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recibieron</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100,000 UI, 200,000 UI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orales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o placebo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cada</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3 meses por 1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año</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más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 gm calcio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en</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todos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los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grupos</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22" name="CuadroTexto 21">
            <a:extLst>
              <a:ext uri="{FF2B5EF4-FFF2-40B4-BE49-F238E27FC236}">
                <a16:creationId xmlns:a16="http://schemas.microsoft.com/office/drawing/2014/main" id="{C8D4C5CE-D2B8-4B6F-B520-808B07424180}"/>
              </a:ext>
            </a:extLst>
          </p:cNvPr>
          <p:cNvSpPr txBox="1"/>
          <p:nvPr/>
        </p:nvSpPr>
        <p:spPr>
          <a:xfrm>
            <a:off x="495538" y="-15955"/>
            <a:ext cx="1082188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Evaluación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de dos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dosis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de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colecalciferol</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(100,000 vs 200,000)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los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niveles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séricos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de 25(OH)D</a:t>
            </a:r>
          </a:p>
        </p:txBody>
      </p:sp>
      <p:sp>
        <p:nvSpPr>
          <p:cNvPr id="24" name="CuadroTexto 23">
            <a:extLst>
              <a:ext uri="{FF2B5EF4-FFF2-40B4-BE49-F238E27FC236}">
                <a16:creationId xmlns:a16="http://schemas.microsoft.com/office/drawing/2014/main" id="{43A4ED2C-34A4-462F-A236-5EE5FC594991}"/>
              </a:ext>
            </a:extLst>
          </p:cNvPr>
          <p:cNvSpPr txBox="1"/>
          <p:nvPr/>
        </p:nvSpPr>
        <p:spPr>
          <a:xfrm>
            <a:off x="5788241" y="6561463"/>
            <a:ext cx="609452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Välimäki</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VV.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Clinical</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Endocrinology</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84, 837–844</a:t>
            </a:r>
          </a:p>
        </p:txBody>
      </p:sp>
      <p:sp>
        <p:nvSpPr>
          <p:cNvPr id="2" name="CuadroTexto 1">
            <a:extLst>
              <a:ext uri="{FF2B5EF4-FFF2-40B4-BE49-F238E27FC236}">
                <a16:creationId xmlns:a16="http://schemas.microsoft.com/office/drawing/2014/main" id="{B77EE2EB-64DA-4034-8C72-DF7B977A74B6}"/>
              </a:ext>
            </a:extLst>
          </p:cNvPr>
          <p:cNvSpPr txBox="1"/>
          <p:nvPr/>
        </p:nvSpPr>
        <p:spPr>
          <a:xfrm>
            <a:off x="6346986" y="1785732"/>
            <a:ext cx="5518754"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valores de 25(OH) D fluctúan a lo largo del periodo de administración y no se logra estabilizar la concentración plasmática</a:t>
            </a: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alcanzan innecesariamente picos plasmáticos </a:t>
            </a:r>
            <a:r>
              <a:rPr kumimoji="0" lang="es-PE"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suprafisiológicos</a:t>
            </a:r>
            <a:endPar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valores están por debajo del limite normal en la parte final del periodo de administración</a:t>
            </a:r>
          </a:p>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Mecanismos compensatorios destinados a disminuir las concentraciones de 1,25(OH)</a:t>
            </a:r>
            <a:r>
              <a:rPr kumimoji="0" lang="es-PE"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s-P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y los eventos adversos asociados con la elevación súbita de la forma activa de esta vitamina</a:t>
            </a:r>
          </a:p>
        </p:txBody>
      </p:sp>
      <p:sp>
        <p:nvSpPr>
          <p:cNvPr id="3" name="Rectángulo 2">
            <a:extLst>
              <a:ext uri="{FF2B5EF4-FFF2-40B4-BE49-F238E27FC236}">
                <a16:creationId xmlns:a16="http://schemas.microsoft.com/office/drawing/2014/main" id="{523656DD-A189-4BCB-9141-0B8E3A8EC9F6}"/>
              </a:ext>
            </a:extLst>
          </p:cNvPr>
          <p:cNvSpPr/>
          <p:nvPr/>
        </p:nvSpPr>
        <p:spPr>
          <a:xfrm>
            <a:off x="1198490" y="4002742"/>
            <a:ext cx="4707988" cy="816821"/>
          </a:xfrm>
          <a:prstGeom prst="rect">
            <a:avLst/>
          </a:prstGeom>
          <a:solidFill>
            <a:srgbClr val="00FFFF">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F045A3CD-9ED8-4AAC-A782-8D266E2E40C9}"/>
              </a:ext>
            </a:extLst>
          </p:cNvPr>
          <p:cNvSpPr txBox="1"/>
          <p:nvPr/>
        </p:nvSpPr>
        <p:spPr>
          <a:xfrm>
            <a:off x="-45259" y="6469910"/>
            <a:ext cx="61909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Diferencia </a:t>
            </a:r>
            <a:r>
              <a:rPr kumimoji="0" lang="es-PE"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marginal entre las dosis en el AUC a pesar de las dosis</a:t>
            </a:r>
          </a:p>
        </p:txBody>
      </p:sp>
      <p:grpSp>
        <p:nvGrpSpPr>
          <p:cNvPr id="26" name="Grupo 25">
            <a:extLst>
              <a:ext uri="{FF2B5EF4-FFF2-40B4-BE49-F238E27FC236}">
                <a16:creationId xmlns:a16="http://schemas.microsoft.com/office/drawing/2014/main" id="{663AEA98-0E10-4DFD-A752-286F4C915771}"/>
              </a:ext>
            </a:extLst>
          </p:cNvPr>
          <p:cNvGrpSpPr/>
          <p:nvPr/>
        </p:nvGrpSpPr>
        <p:grpSpPr>
          <a:xfrm>
            <a:off x="2941834" y="2706183"/>
            <a:ext cx="2324975" cy="914730"/>
            <a:chOff x="2941834" y="2706183"/>
            <a:chExt cx="2324975" cy="914730"/>
          </a:xfrm>
        </p:grpSpPr>
        <p:sp>
          <p:nvSpPr>
            <p:cNvPr id="27" name="CuadroTexto 26">
              <a:extLst>
                <a:ext uri="{FF2B5EF4-FFF2-40B4-BE49-F238E27FC236}">
                  <a16:creationId xmlns:a16="http://schemas.microsoft.com/office/drawing/2014/main" id="{83A698BA-0A88-42F8-9AB1-20900C28F37C}"/>
                </a:ext>
              </a:extLst>
            </p:cNvPr>
            <p:cNvSpPr txBox="1"/>
            <p:nvPr/>
          </p:nvSpPr>
          <p:spPr>
            <a:xfrm>
              <a:off x="3189443" y="2706183"/>
              <a:ext cx="2057858" cy="584775"/>
            </a:xfrm>
            <a:prstGeom prst="rect">
              <a:avLst/>
            </a:prstGeom>
            <a:noFill/>
            <a:ln>
              <a:solidFill>
                <a:srgbClr val="0000C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Mecanismos compensatorios</a:t>
              </a:r>
            </a:p>
          </p:txBody>
        </p:sp>
        <p:sp>
          <p:nvSpPr>
            <p:cNvPr id="28" name="Flecha: a la derecha 27">
              <a:extLst>
                <a:ext uri="{FF2B5EF4-FFF2-40B4-BE49-F238E27FC236}">
                  <a16:creationId xmlns:a16="http://schemas.microsoft.com/office/drawing/2014/main" id="{4352CF4E-BE5D-421D-8907-698E3DD1E05C}"/>
                </a:ext>
              </a:extLst>
            </p:cNvPr>
            <p:cNvSpPr/>
            <p:nvPr/>
          </p:nvSpPr>
          <p:spPr>
            <a:xfrm rot="10800000">
              <a:off x="2941834" y="2821217"/>
              <a:ext cx="177553" cy="195300"/>
            </a:xfrm>
            <a:prstGeom prst="righ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echa: a la derecha 28">
              <a:extLst>
                <a:ext uri="{FF2B5EF4-FFF2-40B4-BE49-F238E27FC236}">
                  <a16:creationId xmlns:a16="http://schemas.microsoft.com/office/drawing/2014/main" id="{698C9E7E-F019-40F6-948F-12CFCC495A52}"/>
                </a:ext>
              </a:extLst>
            </p:cNvPr>
            <p:cNvSpPr/>
            <p:nvPr/>
          </p:nvSpPr>
          <p:spPr>
            <a:xfrm rot="10800000">
              <a:off x="4040819" y="3418113"/>
              <a:ext cx="177553" cy="195300"/>
            </a:xfrm>
            <a:prstGeom prst="righ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lecha: a la derecha 29">
              <a:extLst>
                <a:ext uri="{FF2B5EF4-FFF2-40B4-BE49-F238E27FC236}">
                  <a16:creationId xmlns:a16="http://schemas.microsoft.com/office/drawing/2014/main" id="{E51A5333-E909-4045-8FFC-66E79830C776}"/>
                </a:ext>
              </a:extLst>
            </p:cNvPr>
            <p:cNvSpPr/>
            <p:nvPr/>
          </p:nvSpPr>
          <p:spPr>
            <a:xfrm rot="10800000">
              <a:off x="5089256" y="3425613"/>
              <a:ext cx="177553" cy="195300"/>
            </a:xfrm>
            <a:prstGeom prst="righ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CuadroTexto 5">
            <a:extLst>
              <a:ext uri="{FF2B5EF4-FFF2-40B4-BE49-F238E27FC236}">
                <a16:creationId xmlns:a16="http://schemas.microsoft.com/office/drawing/2014/main" id="{8F16A93D-171F-2838-6575-C83EEE90F136}"/>
              </a:ext>
            </a:extLst>
          </p:cNvPr>
          <p:cNvSpPr txBox="1"/>
          <p:nvPr/>
        </p:nvSpPr>
        <p:spPr>
          <a:xfrm>
            <a:off x="6639176" y="5852181"/>
            <a:ext cx="542500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Las megadosis evocan mecanismos compensatorios que pueden ser deletéreos</a:t>
            </a:r>
            <a:endParaRPr kumimoji="0" lang="es-PE" sz="1800" b="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111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AB6CAAD-711C-4BB9-8B2F-7465EA93173B}"/>
              </a:ext>
            </a:extLst>
          </p:cNvPr>
          <p:cNvPicPr>
            <a:picLocks noChangeAspect="1"/>
          </p:cNvPicPr>
          <p:nvPr/>
        </p:nvPicPr>
        <p:blipFill rotWithShape="1">
          <a:blip r:embed="rId3"/>
          <a:srcRect l="12364" t="2673" r="51155" b="49222"/>
          <a:stretch/>
        </p:blipFill>
        <p:spPr>
          <a:xfrm>
            <a:off x="0" y="1264040"/>
            <a:ext cx="5914417" cy="4706422"/>
          </a:xfrm>
          <a:prstGeom prst="rect">
            <a:avLst/>
          </a:prstGeom>
        </p:spPr>
      </p:pic>
      <p:sp>
        <p:nvSpPr>
          <p:cNvPr id="16" name="CuadroTexto 15">
            <a:extLst>
              <a:ext uri="{FF2B5EF4-FFF2-40B4-BE49-F238E27FC236}">
                <a16:creationId xmlns:a16="http://schemas.microsoft.com/office/drawing/2014/main" id="{B400FF0F-EBE8-46CA-AD75-09E138DE1101}"/>
              </a:ext>
            </a:extLst>
          </p:cNvPr>
          <p:cNvSpPr txBox="1"/>
          <p:nvPr/>
        </p:nvSpPr>
        <p:spPr>
          <a:xfrm>
            <a:off x="135054" y="9050"/>
            <a:ext cx="1155872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Eficacia</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de los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suplementos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dosis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altas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atletas</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de élite</a:t>
            </a:r>
          </a:p>
        </p:txBody>
      </p:sp>
      <p:sp>
        <p:nvSpPr>
          <p:cNvPr id="17" name="CuadroTexto 16">
            <a:extLst>
              <a:ext uri="{FF2B5EF4-FFF2-40B4-BE49-F238E27FC236}">
                <a16:creationId xmlns:a16="http://schemas.microsoft.com/office/drawing/2014/main" id="{7B01BE7F-BDF3-43DA-9B8F-99193E5A0C69}"/>
              </a:ext>
            </a:extLst>
          </p:cNvPr>
          <p:cNvSpPr txBox="1"/>
          <p:nvPr/>
        </p:nvSpPr>
        <p:spPr>
          <a:xfrm>
            <a:off x="1984299" y="578907"/>
            <a:ext cx="7518671"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42, suplemento (70,000 </a:t>
            </a:r>
            <a:r>
              <a:rPr kumimoji="0" lang="es-PE"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ó</a:t>
            </a:r>
            <a:r>
              <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35,000 UI) semanales por 12 semanas, seguimiento por 18 semanas</a:t>
            </a:r>
          </a:p>
        </p:txBody>
      </p:sp>
      <p:sp>
        <p:nvSpPr>
          <p:cNvPr id="27" name="CuadroTexto 26">
            <a:extLst>
              <a:ext uri="{FF2B5EF4-FFF2-40B4-BE49-F238E27FC236}">
                <a16:creationId xmlns:a16="http://schemas.microsoft.com/office/drawing/2014/main" id="{FFE356E5-71C1-4A2A-9076-E17C59E9D7C9}"/>
              </a:ext>
            </a:extLst>
          </p:cNvPr>
          <p:cNvSpPr txBox="1"/>
          <p:nvPr/>
        </p:nvSpPr>
        <p:spPr>
          <a:xfrm>
            <a:off x="6924402" y="6549204"/>
            <a:ext cx="5157137"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Owens DJ.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Sci</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Sports</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Exerc</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2017.;49: 349-356.</a:t>
            </a:r>
          </a:p>
        </p:txBody>
      </p:sp>
      <p:pic>
        <p:nvPicPr>
          <p:cNvPr id="21" name="Imagen 20">
            <a:extLst>
              <a:ext uri="{FF2B5EF4-FFF2-40B4-BE49-F238E27FC236}">
                <a16:creationId xmlns:a16="http://schemas.microsoft.com/office/drawing/2014/main" id="{E3A17E90-A3E9-4F94-AAC6-7F4501C57BD2}"/>
              </a:ext>
            </a:extLst>
          </p:cNvPr>
          <p:cNvPicPr>
            <a:picLocks noChangeAspect="1"/>
          </p:cNvPicPr>
          <p:nvPr/>
        </p:nvPicPr>
        <p:blipFill rotWithShape="1">
          <a:blip r:embed="rId3"/>
          <a:srcRect l="10965" t="52458" r="50416" b="5971"/>
          <a:stretch/>
        </p:blipFill>
        <p:spPr>
          <a:xfrm>
            <a:off x="6039533" y="1949755"/>
            <a:ext cx="5948729" cy="4020708"/>
          </a:xfrm>
          <a:prstGeom prst="rect">
            <a:avLst/>
          </a:prstGeom>
        </p:spPr>
      </p:pic>
      <p:sp>
        <p:nvSpPr>
          <p:cNvPr id="3" name="CuadroTexto 2">
            <a:extLst>
              <a:ext uri="{FF2B5EF4-FFF2-40B4-BE49-F238E27FC236}">
                <a16:creationId xmlns:a16="http://schemas.microsoft.com/office/drawing/2014/main" id="{9EFF4535-1299-4A4F-81E0-8A8A4F3128B7}"/>
              </a:ext>
            </a:extLst>
          </p:cNvPr>
          <p:cNvSpPr txBox="1"/>
          <p:nvPr/>
        </p:nvSpPr>
        <p:spPr>
          <a:xfrm>
            <a:off x="2101845" y="2882432"/>
            <a:ext cx="1721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70,000 UI/</a:t>
            </a:r>
            <a:r>
              <a:rPr kumimoji="0" lang="es-PE" sz="18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sem</a:t>
            </a:r>
            <a:endParaRPr kumimoji="0" lang="es-PE" sz="1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30" name="CuadroTexto 29">
            <a:extLst>
              <a:ext uri="{FF2B5EF4-FFF2-40B4-BE49-F238E27FC236}">
                <a16:creationId xmlns:a16="http://schemas.microsoft.com/office/drawing/2014/main" id="{DDC462D1-7C89-4FC1-9040-87933299B056}"/>
              </a:ext>
            </a:extLst>
          </p:cNvPr>
          <p:cNvSpPr txBox="1"/>
          <p:nvPr/>
        </p:nvSpPr>
        <p:spPr>
          <a:xfrm>
            <a:off x="2267703" y="4241781"/>
            <a:ext cx="1721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35,000 UI/</a:t>
            </a:r>
            <a:r>
              <a:rPr kumimoji="0" lang="es-PE" sz="1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t>
            </a:r>
            <a:endPar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2" name="CuadroTexto 31">
            <a:extLst>
              <a:ext uri="{FF2B5EF4-FFF2-40B4-BE49-F238E27FC236}">
                <a16:creationId xmlns:a16="http://schemas.microsoft.com/office/drawing/2014/main" id="{65D91B56-2A3D-4325-A286-6B997723539A}"/>
              </a:ext>
            </a:extLst>
          </p:cNvPr>
          <p:cNvSpPr txBox="1"/>
          <p:nvPr/>
        </p:nvSpPr>
        <p:spPr>
          <a:xfrm>
            <a:off x="7428506" y="2609648"/>
            <a:ext cx="1721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70,000 UI/</a:t>
            </a:r>
            <a:r>
              <a:rPr kumimoji="0" lang="es-PE" sz="18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sem</a:t>
            </a:r>
            <a:endParaRPr kumimoji="0" lang="es-PE" sz="1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BD311261-2927-43B9-BE48-FA455F17CA1B}"/>
              </a:ext>
            </a:extLst>
          </p:cNvPr>
          <p:cNvSpPr txBox="1"/>
          <p:nvPr/>
        </p:nvSpPr>
        <p:spPr>
          <a:xfrm>
            <a:off x="1070285" y="5265141"/>
            <a:ext cx="4698217"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CuadroTexto 32">
            <a:extLst>
              <a:ext uri="{FF2B5EF4-FFF2-40B4-BE49-F238E27FC236}">
                <a16:creationId xmlns:a16="http://schemas.microsoft.com/office/drawing/2014/main" id="{EEFA4316-E74B-49C9-AEE5-2B02E0CDD6A0}"/>
              </a:ext>
            </a:extLst>
          </p:cNvPr>
          <p:cNvSpPr txBox="1"/>
          <p:nvPr/>
        </p:nvSpPr>
        <p:spPr>
          <a:xfrm>
            <a:off x="7383322" y="5282220"/>
            <a:ext cx="4698217"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      </a:t>
            </a:r>
            <a:r>
              <a:rPr kumimoji="0" lang="es-PE"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t>
            </a:r>
            <a:r>
              <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F2EFFCC-68FA-4309-8EC7-29F914F7E394}"/>
              </a:ext>
            </a:extLst>
          </p:cNvPr>
          <p:cNvSpPr txBox="1"/>
          <p:nvPr/>
        </p:nvSpPr>
        <p:spPr>
          <a:xfrm>
            <a:off x="-36585" y="6257993"/>
            <a:ext cx="45336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Significativa vs basal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Significativo solo para dosis de 70,000 UI semanales</a:t>
            </a:r>
          </a:p>
        </p:txBody>
      </p:sp>
      <p:sp>
        <p:nvSpPr>
          <p:cNvPr id="34" name="Flecha: hacia abajo 33">
            <a:extLst>
              <a:ext uri="{FF2B5EF4-FFF2-40B4-BE49-F238E27FC236}">
                <a16:creationId xmlns:a16="http://schemas.microsoft.com/office/drawing/2014/main" id="{5E25559F-4159-410D-85C6-55729C9B9779}"/>
              </a:ext>
            </a:extLst>
          </p:cNvPr>
          <p:cNvSpPr/>
          <p:nvPr/>
        </p:nvSpPr>
        <p:spPr>
          <a:xfrm rot="5077438">
            <a:off x="11780265" y="1317327"/>
            <a:ext cx="311165" cy="2177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lecha: hacia abajo 34">
            <a:extLst>
              <a:ext uri="{FF2B5EF4-FFF2-40B4-BE49-F238E27FC236}">
                <a16:creationId xmlns:a16="http://schemas.microsoft.com/office/drawing/2014/main" id="{2A9C6CAA-3D6C-44FD-B9FC-73B107AD5D5B}"/>
              </a:ext>
            </a:extLst>
          </p:cNvPr>
          <p:cNvSpPr/>
          <p:nvPr/>
        </p:nvSpPr>
        <p:spPr>
          <a:xfrm rot="16200000">
            <a:off x="8446637" y="3282655"/>
            <a:ext cx="311165" cy="21778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CCA85C94-F303-4AFE-8101-80AC1BBB3B2B}"/>
              </a:ext>
            </a:extLst>
          </p:cNvPr>
          <p:cNvCxnSpPr>
            <a:cxnSpLocks/>
          </p:cNvCxnSpPr>
          <p:nvPr/>
        </p:nvCxnSpPr>
        <p:spPr>
          <a:xfrm flipV="1">
            <a:off x="1727813" y="4065398"/>
            <a:ext cx="1166569" cy="234950"/>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2A49B4C-53DB-424D-94F3-1EA9C9C243AB}"/>
              </a:ext>
            </a:extLst>
          </p:cNvPr>
          <p:cNvCxnSpPr>
            <a:cxnSpLocks/>
          </p:cNvCxnSpPr>
          <p:nvPr/>
        </p:nvCxnSpPr>
        <p:spPr>
          <a:xfrm flipV="1">
            <a:off x="2894382" y="3474116"/>
            <a:ext cx="1194539" cy="604706"/>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5B210F3-3BB6-46AD-9416-DBBA22B3B05F}"/>
              </a:ext>
            </a:extLst>
          </p:cNvPr>
          <p:cNvCxnSpPr>
            <a:cxnSpLocks/>
          </p:cNvCxnSpPr>
          <p:nvPr/>
        </p:nvCxnSpPr>
        <p:spPr>
          <a:xfrm>
            <a:off x="4088921" y="3490571"/>
            <a:ext cx="1146010" cy="692302"/>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D83E0E08-9F36-42A8-B215-C72BD0BAB2EF}"/>
              </a:ext>
            </a:extLst>
          </p:cNvPr>
          <p:cNvCxnSpPr>
            <a:cxnSpLocks/>
          </p:cNvCxnSpPr>
          <p:nvPr/>
        </p:nvCxnSpPr>
        <p:spPr>
          <a:xfrm flipV="1">
            <a:off x="7862852" y="3879021"/>
            <a:ext cx="1151045" cy="293088"/>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F8F8E68-077B-41A7-B777-E2F87A8A0870}"/>
              </a:ext>
            </a:extLst>
          </p:cNvPr>
          <p:cNvCxnSpPr>
            <a:cxnSpLocks/>
          </p:cNvCxnSpPr>
          <p:nvPr/>
        </p:nvCxnSpPr>
        <p:spPr>
          <a:xfrm flipV="1">
            <a:off x="9030146" y="3753917"/>
            <a:ext cx="1048324" cy="128102"/>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DFA9D31-CE72-4E90-BCA1-DBBE4A4B1465}"/>
              </a:ext>
            </a:extLst>
          </p:cNvPr>
          <p:cNvCxnSpPr>
            <a:cxnSpLocks/>
          </p:cNvCxnSpPr>
          <p:nvPr/>
        </p:nvCxnSpPr>
        <p:spPr>
          <a:xfrm>
            <a:off x="10094719" y="3753917"/>
            <a:ext cx="1143552" cy="0"/>
          </a:xfrm>
          <a:prstGeom prst="line">
            <a:avLst/>
          </a:prstGeom>
          <a:ln w="34925">
            <a:solidFill>
              <a:srgbClr val="FF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2D60A21-59C9-4B02-BBE7-E7E58EAB816E}"/>
              </a:ext>
            </a:extLst>
          </p:cNvPr>
          <p:cNvCxnSpPr>
            <a:cxnSpLocks/>
          </p:cNvCxnSpPr>
          <p:nvPr/>
        </p:nvCxnSpPr>
        <p:spPr>
          <a:xfrm flipV="1">
            <a:off x="1727813" y="3902438"/>
            <a:ext cx="1166569" cy="383621"/>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06414615-F2DB-406D-A00D-C8932D62533E}"/>
              </a:ext>
            </a:extLst>
          </p:cNvPr>
          <p:cNvCxnSpPr>
            <a:cxnSpLocks/>
          </p:cNvCxnSpPr>
          <p:nvPr/>
        </p:nvCxnSpPr>
        <p:spPr>
          <a:xfrm flipV="1">
            <a:off x="2916009" y="3225520"/>
            <a:ext cx="1113380" cy="673599"/>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3EFD7A87-E998-4049-A05B-5BA65B718968}"/>
              </a:ext>
            </a:extLst>
          </p:cNvPr>
          <p:cNvCxnSpPr>
            <a:cxnSpLocks/>
          </p:cNvCxnSpPr>
          <p:nvPr/>
        </p:nvCxnSpPr>
        <p:spPr>
          <a:xfrm>
            <a:off x="3988828" y="3225520"/>
            <a:ext cx="1239326" cy="611202"/>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146FCC9B-914E-444C-89BA-9D6F490B74AC}"/>
              </a:ext>
            </a:extLst>
          </p:cNvPr>
          <p:cNvCxnSpPr>
            <a:cxnSpLocks/>
          </p:cNvCxnSpPr>
          <p:nvPr/>
        </p:nvCxnSpPr>
        <p:spPr>
          <a:xfrm flipV="1">
            <a:off x="7925429" y="3407679"/>
            <a:ext cx="1088468" cy="862590"/>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C196B737-4975-4D8C-A0E3-4F6D51A30EA7}"/>
              </a:ext>
            </a:extLst>
          </p:cNvPr>
          <p:cNvCxnSpPr>
            <a:cxnSpLocks/>
          </p:cNvCxnSpPr>
          <p:nvPr/>
        </p:nvCxnSpPr>
        <p:spPr>
          <a:xfrm flipV="1">
            <a:off x="9030146" y="3056131"/>
            <a:ext cx="1060009" cy="358867"/>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F7063E5C-39C1-4200-B777-3040F2EA4C9C}"/>
              </a:ext>
            </a:extLst>
          </p:cNvPr>
          <p:cNvCxnSpPr>
            <a:cxnSpLocks/>
          </p:cNvCxnSpPr>
          <p:nvPr/>
        </p:nvCxnSpPr>
        <p:spPr>
          <a:xfrm>
            <a:off x="10106404" y="3056131"/>
            <a:ext cx="1165005" cy="192279"/>
          </a:xfrm>
          <a:prstGeom prst="line">
            <a:avLst/>
          </a:prstGeom>
          <a:ln w="34925">
            <a:solidFill>
              <a:srgbClr val="0000CC"/>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D4B88303-9A5C-4FA2-A286-F2C62F9AB0F8}"/>
              </a:ext>
            </a:extLst>
          </p:cNvPr>
          <p:cNvSpPr txBox="1"/>
          <p:nvPr/>
        </p:nvSpPr>
        <p:spPr>
          <a:xfrm>
            <a:off x="1898389" y="1556591"/>
            <a:ext cx="3148619"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25 (OH)D (mmol/L</a:t>
            </a:r>
            <a:r>
              <a:rPr kumimoji="0" lang="es-PE" sz="20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p:txBody>
      </p:sp>
      <p:sp>
        <p:nvSpPr>
          <p:cNvPr id="41" name="CuadroTexto 40">
            <a:extLst>
              <a:ext uri="{FF2B5EF4-FFF2-40B4-BE49-F238E27FC236}">
                <a16:creationId xmlns:a16="http://schemas.microsoft.com/office/drawing/2014/main" id="{A4D680E3-232A-4C86-A809-4458B67CB375}"/>
              </a:ext>
            </a:extLst>
          </p:cNvPr>
          <p:cNvSpPr txBox="1"/>
          <p:nvPr/>
        </p:nvSpPr>
        <p:spPr>
          <a:xfrm>
            <a:off x="7990230" y="1663462"/>
            <a:ext cx="324640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24, 25 (OH)</a:t>
            </a:r>
            <a:r>
              <a:rPr kumimoji="0" lang="es-PE" sz="2000" b="1" i="0" u="none" strike="noStrike" kern="1200" cap="none" spc="0" normalizeH="0" baseline="-25000" noProof="0" dirty="0">
                <a:ln>
                  <a:noFill/>
                </a:ln>
                <a:solidFill>
                  <a:srgbClr val="C00000"/>
                </a:solidFill>
                <a:effectLst/>
                <a:uLnTx/>
                <a:uFillTx/>
                <a:latin typeface="Arial" panose="020B0604020202020204" pitchFamily="34" charset="0"/>
                <a:ea typeface="+mn-ea"/>
                <a:cs typeface="Arial" panose="020B0604020202020204" pitchFamily="34" charset="0"/>
              </a:rPr>
              <a:t>2</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(nmol/L</a:t>
            </a:r>
            <a:r>
              <a:rPr kumimoji="0" lang="es-PE" sz="20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6" name="Rectángulo 5">
            <a:extLst>
              <a:ext uri="{FF2B5EF4-FFF2-40B4-BE49-F238E27FC236}">
                <a16:creationId xmlns:a16="http://schemas.microsoft.com/office/drawing/2014/main" id="{B0E586F9-C0DF-4A54-9981-EF63193F6F0B}"/>
              </a:ext>
            </a:extLst>
          </p:cNvPr>
          <p:cNvSpPr/>
          <p:nvPr/>
        </p:nvSpPr>
        <p:spPr>
          <a:xfrm>
            <a:off x="133162" y="2081156"/>
            <a:ext cx="455418" cy="295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ángulo 43">
            <a:extLst>
              <a:ext uri="{FF2B5EF4-FFF2-40B4-BE49-F238E27FC236}">
                <a16:creationId xmlns:a16="http://schemas.microsoft.com/office/drawing/2014/main" id="{E405CCEF-4E53-4322-88BB-82B4D2D22AE7}"/>
              </a:ext>
            </a:extLst>
          </p:cNvPr>
          <p:cNvSpPr/>
          <p:nvPr/>
        </p:nvSpPr>
        <p:spPr>
          <a:xfrm>
            <a:off x="6421793" y="1900862"/>
            <a:ext cx="455418" cy="295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8A933C4D-8341-438A-AD5C-3053F1A7BDEC}"/>
              </a:ext>
            </a:extLst>
          </p:cNvPr>
          <p:cNvSpPr/>
          <p:nvPr/>
        </p:nvSpPr>
        <p:spPr>
          <a:xfrm>
            <a:off x="10090155" y="3414998"/>
            <a:ext cx="1181254" cy="1761956"/>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CuadroTexto 44">
            <a:extLst>
              <a:ext uri="{FF2B5EF4-FFF2-40B4-BE49-F238E27FC236}">
                <a16:creationId xmlns:a16="http://schemas.microsoft.com/office/drawing/2014/main" id="{B0295F3F-A667-4DCF-B8F8-4B0B7C1BB616}"/>
              </a:ext>
            </a:extLst>
          </p:cNvPr>
          <p:cNvSpPr txBox="1"/>
          <p:nvPr/>
        </p:nvSpPr>
        <p:spPr>
          <a:xfrm>
            <a:off x="9013897" y="4426447"/>
            <a:ext cx="17211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35,000 UI/</a:t>
            </a:r>
            <a:r>
              <a:rPr kumimoji="0" lang="es-PE" sz="1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t>
            </a:r>
            <a:endPar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3" name="Rectángulo 42">
            <a:extLst>
              <a:ext uri="{FF2B5EF4-FFF2-40B4-BE49-F238E27FC236}">
                <a16:creationId xmlns:a16="http://schemas.microsoft.com/office/drawing/2014/main" id="{3A8B8A78-291D-4875-BE41-A038818BEEEC}"/>
              </a:ext>
            </a:extLst>
          </p:cNvPr>
          <p:cNvSpPr/>
          <p:nvPr/>
        </p:nvSpPr>
        <p:spPr>
          <a:xfrm>
            <a:off x="4058585" y="2628313"/>
            <a:ext cx="1181254" cy="2567306"/>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uadroTexto 46">
            <a:extLst>
              <a:ext uri="{FF2B5EF4-FFF2-40B4-BE49-F238E27FC236}">
                <a16:creationId xmlns:a16="http://schemas.microsoft.com/office/drawing/2014/main" id="{C9FE2486-3880-4DA5-BF45-00434BEDE31A}"/>
              </a:ext>
            </a:extLst>
          </p:cNvPr>
          <p:cNvSpPr txBox="1"/>
          <p:nvPr/>
        </p:nvSpPr>
        <p:spPr>
          <a:xfrm>
            <a:off x="2706624" y="5729329"/>
            <a:ext cx="93749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 dosis más alta se asoció con </a:t>
            </a:r>
            <a:r>
              <a:rPr kumimoji="0" lang="es-MX" sz="1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sobreregulación</a:t>
            </a:r>
            <a:r>
              <a:rPr kumimoji="0" lang="es-MX"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la enzima 24-hidroxilasa y niveles más elevados de  24,25 (OH)</a:t>
            </a:r>
            <a:r>
              <a:rPr kumimoji="0" lang="es-MX" sz="1800" b="1" i="0" u="none" strike="noStrike" kern="1200" cap="none" spc="0" normalizeH="0" baseline="-25000" noProof="0" dirty="0">
                <a:ln>
                  <a:noFill/>
                </a:ln>
                <a:solidFill>
                  <a:srgbClr val="C00000"/>
                </a:solidFill>
                <a:effectLst/>
                <a:uLnTx/>
                <a:uFillTx/>
                <a:latin typeface="Arial" panose="020B0604020202020204" pitchFamily="34" charset="0"/>
                <a:ea typeface="+mn-ea"/>
                <a:cs typeface="Arial" panose="020B0604020202020204" pitchFamily="34" charset="0"/>
              </a:rPr>
              <a:t>2</a:t>
            </a:r>
            <a:r>
              <a:rPr kumimoji="0" lang="es-MX"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que persistieron hasta 6 semanas después</a:t>
            </a:r>
            <a:endPar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2" name="Rectángulo 11">
            <a:extLst>
              <a:ext uri="{FF2B5EF4-FFF2-40B4-BE49-F238E27FC236}">
                <a16:creationId xmlns:a16="http://schemas.microsoft.com/office/drawing/2014/main" id="{C1630C81-6D8C-2A78-3B3C-078566D160FF}"/>
              </a:ext>
            </a:extLst>
          </p:cNvPr>
          <p:cNvSpPr/>
          <p:nvPr/>
        </p:nvSpPr>
        <p:spPr>
          <a:xfrm>
            <a:off x="10073906" y="2617072"/>
            <a:ext cx="1181254" cy="797926"/>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upo 14">
            <a:extLst>
              <a:ext uri="{FF2B5EF4-FFF2-40B4-BE49-F238E27FC236}">
                <a16:creationId xmlns:a16="http://schemas.microsoft.com/office/drawing/2014/main" id="{0D394ABB-56A8-72DD-387C-1A3943930855}"/>
              </a:ext>
            </a:extLst>
          </p:cNvPr>
          <p:cNvGrpSpPr/>
          <p:nvPr/>
        </p:nvGrpSpPr>
        <p:grpSpPr>
          <a:xfrm>
            <a:off x="10129723" y="2620447"/>
            <a:ext cx="2102472" cy="1142706"/>
            <a:chOff x="10129723" y="2620447"/>
            <a:chExt cx="2102472" cy="1142706"/>
          </a:xfrm>
        </p:grpSpPr>
        <p:sp>
          <p:nvSpPr>
            <p:cNvPr id="18" name="CuadroTexto 17">
              <a:extLst>
                <a:ext uri="{FF2B5EF4-FFF2-40B4-BE49-F238E27FC236}">
                  <a16:creationId xmlns:a16="http://schemas.microsoft.com/office/drawing/2014/main" id="{3AC2CDC9-F52C-6C6F-7381-A659D7C54767}"/>
                </a:ext>
              </a:extLst>
            </p:cNvPr>
            <p:cNvSpPr txBox="1"/>
            <p:nvPr/>
          </p:nvSpPr>
          <p:spPr>
            <a:xfrm>
              <a:off x="10234296" y="2679001"/>
              <a:ext cx="1165005" cy="348878"/>
            </a:xfrm>
            <a:prstGeom prst="rect">
              <a:avLst/>
            </a:prstGeom>
            <a:noFill/>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Incremento ~2.4 veces</a:t>
              </a:r>
            </a:p>
          </p:txBody>
        </p:sp>
        <p:sp>
          <p:nvSpPr>
            <p:cNvPr id="19" name="CuadroTexto 18">
              <a:extLst>
                <a:ext uri="{FF2B5EF4-FFF2-40B4-BE49-F238E27FC236}">
                  <a16:creationId xmlns:a16="http://schemas.microsoft.com/office/drawing/2014/main" id="{03643333-1208-84C4-F21F-28003F851319}"/>
                </a:ext>
              </a:extLst>
            </p:cNvPr>
            <p:cNvSpPr txBox="1"/>
            <p:nvPr/>
          </p:nvSpPr>
          <p:spPr>
            <a:xfrm>
              <a:off x="11236632" y="2620447"/>
              <a:ext cx="995563" cy="553998"/>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24,25 (OH)D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Inducción sostenida</a:t>
              </a:r>
            </a:p>
          </p:txBody>
        </p:sp>
        <p:sp>
          <p:nvSpPr>
            <p:cNvPr id="20" name="CuadroTexto 19">
              <a:extLst>
                <a:ext uri="{FF2B5EF4-FFF2-40B4-BE49-F238E27FC236}">
                  <a16:creationId xmlns:a16="http://schemas.microsoft.com/office/drawing/2014/main" id="{99EA634C-C8A8-A1ED-0E78-FEF5BAF8DED6}"/>
                </a:ext>
              </a:extLst>
            </p:cNvPr>
            <p:cNvSpPr txBox="1"/>
            <p:nvPr/>
          </p:nvSpPr>
          <p:spPr>
            <a:xfrm>
              <a:off x="10129723" y="3414275"/>
              <a:ext cx="1165006" cy="348878"/>
            </a:xfrm>
            <a:prstGeom prst="rect">
              <a:avLst/>
            </a:prstGeom>
            <a:noFill/>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Incremento ~0.4 veces</a:t>
              </a:r>
            </a:p>
          </p:txBody>
        </p:sp>
      </p:grpSp>
    </p:spTree>
    <p:extLst>
      <p:ext uri="{BB962C8B-B14F-4D97-AF65-F5344CB8AC3E}">
        <p14:creationId xmlns:p14="http://schemas.microsoft.com/office/powerpoint/2010/main" val="415065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B5EAB9E2-C6FB-4CFA-BD7B-E678E68C2FAE}"/>
              </a:ext>
            </a:extLst>
          </p:cNvPr>
          <p:cNvGrpSpPr/>
          <p:nvPr/>
        </p:nvGrpSpPr>
        <p:grpSpPr>
          <a:xfrm>
            <a:off x="186807" y="965481"/>
            <a:ext cx="5683045" cy="4186621"/>
            <a:chOff x="412952" y="1181791"/>
            <a:chExt cx="5683045" cy="4186621"/>
          </a:xfrm>
        </p:grpSpPr>
        <p:pic>
          <p:nvPicPr>
            <p:cNvPr id="5" name="Imagen 4">
              <a:extLst>
                <a:ext uri="{FF2B5EF4-FFF2-40B4-BE49-F238E27FC236}">
                  <a16:creationId xmlns:a16="http://schemas.microsoft.com/office/drawing/2014/main" id="{FE7854E3-25ED-45BE-9230-B0CDB14D001F}"/>
                </a:ext>
              </a:extLst>
            </p:cNvPr>
            <p:cNvPicPr>
              <a:picLocks noChangeAspect="1"/>
            </p:cNvPicPr>
            <p:nvPr/>
          </p:nvPicPr>
          <p:blipFill rotWithShape="1">
            <a:blip r:embed="rId2"/>
            <a:srcRect l="23548" t="20358" r="50503" b="56677"/>
            <a:stretch/>
          </p:blipFill>
          <p:spPr>
            <a:xfrm>
              <a:off x="412952" y="1181791"/>
              <a:ext cx="5574893" cy="3339012"/>
            </a:xfrm>
            <a:prstGeom prst="rect">
              <a:avLst/>
            </a:prstGeom>
          </p:spPr>
        </p:pic>
        <p:pic>
          <p:nvPicPr>
            <p:cNvPr id="7" name="Imagen 6">
              <a:extLst>
                <a:ext uri="{FF2B5EF4-FFF2-40B4-BE49-F238E27FC236}">
                  <a16:creationId xmlns:a16="http://schemas.microsoft.com/office/drawing/2014/main" id="{59DB481E-22FD-41E6-A99D-9519072B06A5}"/>
                </a:ext>
              </a:extLst>
            </p:cNvPr>
            <p:cNvPicPr>
              <a:picLocks noChangeAspect="1"/>
            </p:cNvPicPr>
            <p:nvPr/>
          </p:nvPicPr>
          <p:blipFill rotWithShape="1">
            <a:blip r:embed="rId2"/>
            <a:srcRect l="28183" t="70824" r="50000" b="15433"/>
            <a:stretch/>
          </p:blipFill>
          <p:spPr>
            <a:xfrm>
              <a:off x="1408700" y="3370325"/>
              <a:ext cx="4687297" cy="1998087"/>
            </a:xfrm>
            <a:prstGeom prst="rect">
              <a:avLst/>
            </a:prstGeom>
          </p:spPr>
        </p:pic>
      </p:grpSp>
      <p:sp>
        <p:nvSpPr>
          <p:cNvPr id="15" name="CuadroTexto 14">
            <a:extLst>
              <a:ext uri="{FF2B5EF4-FFF2-40B4-BE49-F238E27FC236}">
                <a16:creationId xmlns:a16="http://schemas.microsoft.com/office/drawing/2014/main" id="{86C4CE57-021A-4784-9C2A-F34B23ABCE37}"/>
              </a:ext>
            </a:extLst>
          </p:cNvPr>
          <p:cNvSpPr txBox="1"/>
          <p:nvPr/>
        </p:nvSpPr>
        <p:spPr>
          <a:xfrm>
            <a:off x="345213" y="5181944"/>
            <a:ext cx="552463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24, 25(OH)D3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disminuye</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significativamente</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expresion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mRNA y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proteínas</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VDR,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sugiriendo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reduciría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actividad</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biológica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1,25(OH)</a:t>
            </a:r>
            <a:r>
              <a:rPr kumimoji="0" lang="en-US" sz="18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D3”.</a:t>
            </a:r>
          </a:p>
        </p:txBody>
      </p:sp>
      <p:sp>
        <p:nvSpPr>
          <p:cNvPr id="17" name="CuadroTexto 16">
            <a:extLst>
              <a:ext uri="{FF2B5EF4-FFF2-40B4-BE49-F238E27FC236}">
                <a16:creationId xmlns:a16="http://schemas.microsoft.com/office/drawing/2014/main" id="{BC8A4ACC-327A-4743-83C0-D31ABA7F8C56}"/>
              </a:ext>
            </a:extLst>
          </p:cNvPr>
          <p:cNvSpPr txBox="1"/>
          <p:nvPr/>
        </p:nvSpPr>
        <p:spPr>
          <a:xfrm>
            <a:off x="363791" y="6488668"/>
            <a:ext cx="479814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Curtiss KM. Mol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Endocrinol</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 28: 644-658</a:t>
            </a:r>
          </a:p>
        </p:txBody>
      </p:sp>
      <p:pic>
        <p:nvPicPr>
          <p:cNvPr id="19" name="Imagen 18">
            <a:extLst>
              <a:ext uri="{FF2B5EF4-FFF2-40B4-BE49-F238E27FC236}">
                <a16:creationId xmlns:a16="http://schemas.microsoft.com/office/drawing/2014/main" id="{BAAA9E05-F820-4059-9FFC-901D65EC3A54}"/>
              </a:ext>
            </a:extLst>
          </p:cNvPr>
          <p:cNvPicPr>
            <a:picLocks noChangeAspect="1"/>
          </p:cNvPicPr>
          <p:nvPr/>
        </p:nvPicPr>
        <p:blipFill rotWithShape="1">
          <a:blip r:embed="rId3"/>
          <a:srcRect l="25143" t="40385" r="53240" b="38734"/>
          <a:stretch/>
        </p:blipFill>
        <p:spPr>
          <a:xfrm>
            <a:off x="6463107" y="2216760"/>
            <a:ext cx="5099628" cy="2771030"/>
          </a:xfrm>
          <a:prstGeom prst="rect">
            <a:avLst/>
          </a:prstGeom>
        </p:spPr>
      </p:pic>
      <p:sp>
        <p:nvSpPr>
          <p:cNvPr id="21" name="CuadroTexto 20">
            <a:extLst>
              <a:ext uri="{FF2B5EF4-FFF2-40B4-BE49-F238E27FC236}">
                <a16:creationId xmlns:a16="http://schemas.microsoft.com/office/drawing/2014/main" id="{C2816446-B76E-4C1C-8578-3B1EF51A1CF9}"/>
              </a:ext>
            </a:extLst>
          </p:cNvPr>
          <p:cNvSpPr txBox="1"/>
          <p:nvPr/>
        </p:nvSpPr>
        <p:spPr>
          <a:xfrm>
            <a:off x="6129257" y="5181944"/>
            <a:ext cx="596333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MX"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24,25(OH)D podría tener una acción dual sobre los microtúbulos, a dosis bajas un efecto hipertrófico y a dosis altas un efecto atrófico”.</a:t>
            </a:r>
            <a:endParaRPr kumimoji="0" lang="es-PE"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Flecha: hacia abajo 22">
            <a:extLst>
              <a:ext uri="{FF2B5EF4-FFF2-40B4-BE49-F238E27FC236}">
                <a16:creationId xmlns:a16="http://schemas.microsoft.com/office/drawing/2014/main" id="{23BA9EF1-9CE8-47A9-AEF3-22A41366AE62}"/>
              </a:ext>
            </a:extLst>
          </p:cNvPr>
          <p:cNvSpPr/>
          <p:nvPr/>
        </p:nvSpPr>
        <p:spPr>
          <a:xfrm>
            <a:off x="2123768" y="2576052"/>
            <a:ext cx="167148" cy="2654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echa: hacia abajo 23">
            <a:extLst>
              <a:ext uri="{FF2B5EF4-FFF2-40B4-BE49-F238E27FC236}">
                <a16:creationId xmlns:a16="http://schemas.microsoft.com/office/drawing/2014/main" id="{4D6EF7F7-1370-44BE-88F5-0992D6035F97}"/>
              </a:ext>
            </a:extLst>
          </p:cNvPr>
          <p:cNvSpPr/>
          <p:nvPr/>
        </p:nvSpPr>
        <p:spPr>
          <a:xfrm>
            <a:off x="3146321" y="2695095"/>
            <a:ext cx="167148" cy="2654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echa: hacia abajo 24">
            <a:extLst>
              <a:ext uri="{FF2B5EF4-FFF2-40B4-BE49-F238E27FC236}">
                <a16:creationId xmlns:a16="http://schemas.microsoft.com/office/drawing/2014/main" id="{B8513AB4-FAC3-4E58-9B1E-AF938671467E}"/>
              </a:ext>
            </a:extLst>
          </p:cNvPr>
          <p:cNvSpPr/>
          <p:nvPr/>
        </p:nvSpPr>
        <p:spPr>
          <a:xfrm>
            <a:off x="5161935" y="2732298"/>
            <a:ext cx="167148" cy="2654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n 25">
            <a:extLst>
              <a:ext uri="{FF2B5EF4-FFF2-40B4-BE49-F238E27FC236}">
                <a16:creationId xmlns:a16="http://schemas.microsoft.com/office/drawing/2014/main" id="{47326391-1188-4DDA-A5A5-7A8AA86309FF}"/>
              </a:ext>
            </a:extLst>
          </p:cNvPr>
          <p:cNvPicPr>
            <a:picLocks noChangeAspect="1"/>
          </p:cNvPicPr>
          <p:nvPr/>
        </p:nvPicPr>
        <p:blipFill rotWithShape="1">
          <a:blip r:embed="rId4"/>
          <a:srcRect l="4033" t="17634" r="11613" b="36631"/>
          <a:stretch/>
        </p:blipFill>
        <p:spPr>
          <a:xfrm>
            <a:off x="6114579" y="9385"/>
            <a:ext cx="5978012" cy="1823122"/>
          </a:xfrm>
          <a:prstGeom prst="rect">
            <a:avLst/>
          </a:prstGeom>
        </p:spPr>
      </p:pic>
      <p:pic>
        <p:nvPicPr>
          <p:cNvPr id="28" name="Imagen 27">
            <a:extLst>
              <a:ext uri="{FF2B5EF4-FFF2-40B4-BE49-F238E27FC236}">
                <a16:creationId xmlns:a16="http://schemas.microsoft.com/office/drawing/2014/main" id="{90FF6890-15D0-4FBC-83D5-30E0BADFEA6D}"/>
              </a:ext>
            </a:extLst>
          </p:cNvPr>
          <p:cNvPicPr>
            <a:picLocks noChangeAspect="1"/>
          </p:cNvPicPr>
          <p:nvPr/>
        </p:nvPicPr>
        <p:blipFill rotWithShape="1">
          <a:blip r:embed="rId5"/>
          <a:srcRect l="29597" t="33692" r="21371" b="50000"/>
          <a:stretch/>
        </p:blipFill>
        <p:spPr>
          <a:xfrm>
            <a:off x="99409" y="-76802"/>
            <a:ext cx="5978013" cy="1118420"/>
          </a:xfrm>
          <a:prstGeom prst="rect">
            <a:avLst/>
          </a:prstGeom>
        </p:spPr>
      </p:pic>
      <p:sp>
        <p:nvSpPr>
          <p:cNvPr id="29" name="CuadroTexto 28">
            <a:extLst>
              <a:ext uri="{FF2B5EF4-FFF2-40B4-BE49-F238E27FC236}">
                <a16:creationId xmlns:a16="http://schemas.microsoft.com/office/drawing/2014/main" id="{86A1B2C8-4EEF-402C-947E-4E303A6A3198}"/>
              </a:ext>
            </a:extLst>
          </p:cNvPr>
          <p:cNvSpPr txBox="1"/>
          <p:nvPr/>
        </p:nvSpPr>
        <p:spPr>
          <a:xfrm>
            <a:off x="8262996" y="6520936"/>
            <a:ext cx="3814917"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Sustova</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 Acta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Physiologica</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2019;226:e13269.</a:t>
            </a:r>
          </a:p>
        </p:txBody>
      </p:sp>
    </p:spTree>
    <p:extLst>
      <p:ext uri="{BB962C8B-B14F-4D97-AF65-F5344CB8AC3E}">
        <p14:creationId xmlns:p14="http://schemas.microsoft.com/office/powerpoint/2010/main" val="1062724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10E36A-13D9-43E4-8051-2AEF6CA44BB0}"/>
              </a:ext>
            </a:extLst>
          </p:cNvPr>
          <p:cNvSpPr txBox="1"/>
          <p:nvPr/>
        </p:nvSpPr>
        <p:spPr>
          <a:xfrm>
            <a:off x="8004848" y="6504417"/>
            <a:ext cx="402824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Turner C. J Clin Endocrinol Metab 98: 550 –556, 2013</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Gráfico 3">
            <a:extLst>
              <a:ext uri="{FF2B5EF4-FFF2-40B4-BE49-F238E27FC236}">
                <a16:creationId xmlns:a16="http://schemas.microsoft.com/office/drawing/2014/main" id="{34C498F7-B45B-4C4F-AB96-5D18DBAEBDA2}"/>
              </a:ext>
            </a:extLst>
          </p:cNvPr>
          <p:cNvGraphicFramePr/>
          <p:nvPr/>
        </p:nvGraphicFramePr>
        <p:xfrm>
          <a:off x="363314" y="2054205"/>
          <a:ext cx="5344014" cy="3954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7D18A441-D17F-440E-B538-EE9D36FAD7DA}"/>
              </a:ext>
            </a:extLst>
          </p:cNvPr>
          <p:cNvGraphicFramePr/>
          <p:nvPr/>
        </p:nvGraphicFramePr>
        <p:xfrm>
          <a:off x="6209106" y="2075041"/>
          <a:ext cx="4947026" cy="3679274"/>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03EC73C-ABC6-4768-9768-BF2764CA8510}"/>
              </a:ext>
            </a:extLst>
          </p:cNvPr>
          <p:cNvSpPr txBox="1"/>
          <p:nvPr/>
        </p:nvSpPr>
        <p:spPr>
          <a:xfrm>
            <a:off x="7700812" y="3072520"/>
            <a:ext cx="7617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P&lt; 0.05</a:t>
            </a:r>
          </a:p>
        </p:txBody>
      </p:sp>
      <p:sp>
        <p:nvSpPr>
          <p:cNvPr id="11" name="CuadroTexto 10">
            <a:extLst>
              <a:ext uri="{FF2B5EF4-FFF2-40B4-BE49-F238E27FC236}">
                <a16:creationId xmlns:a16="http://schemas.microsoft.com/office/drawing/2014/main" id="{137480D5-7493-449B-9791-8C049DE62EBD}"/>
              </a:ext>
            </a:extLst>
          </p:cNvPr>
          <p:cNvSpPr txBox="1"/>
          <p:nvPr/>
        </p:nvSpPr>
        <p:spPr>
          <a:xfrm>
            <a:off x="8993369" y="2691253"/>
            <a:ext cx="7617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P&lt; 0.01</a:t>
            </a:r>
          </a:p>
        </p:txBody>
      </p:sp>
      <p:sp>
        <p:nvSpPr>
          <p:cNvPr id="12" name="CuadroTexto 11">
            <a:extLst>
              <a:ext uri="{FF2B5EF4-FFF2-40B4-BE49-F238E27FC236}">
                <a16:creationId xmlns:a16="http://schemas.microsoft.com/office/drawing/2014/main" id="{CFC9C88E-7185-4F09-818F-651F7C914708}"/>
              </a:ext>
            </a:extLst>
          </p:cNvPr>
          <p:cNvSpPr txBox="1"/>
          <p:nvPr/>
        </p:nvSpPr>
        <p:spPr>
          <a:xfrm>
            <a:off x="10130287" y="2691252"/>
            <a:ext cx="7617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P&lt; 0.01</a:t>
            </a:r>
          </a:p>
        </p:txBody>
      </p:sp>
      <p:sp>
        <p:nvSpPr>
          <p:cNvPr id="2" name="CuadroTexto 1">
            <a:extLst>
              <a:ext uri="{FF2B5EF4-FFF2-40B4-BE49-F238E27FC236}">
                <a16:creationId xmlns:a16="http://schemas.microsoft.com/office/drawing/2014/main" id="{F21B87C7-FD27-4521-9430-88ACACA04D93}"/>
              </a:ext>
            </a:extLst>
          </p:cNvPr>
          <p:cNvSpPr txBox="1"/>
          <p:nvPr/>
        </p:nvSpPr>
        <p:spPr>
          <a:xfrm>
            <a:off x="363314" y="87549"/>
            <a:ext cx="101478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Efecto de un bolo de 300,000 UI de vitamina D</a:t>
            </a:r>
            <a:r>
              <a:rPr kumimoji="0" lang="es-PE" sz="30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s-PE"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IM sobre el FGF-23</a:t>
            </a:r>
          </a:p>
        </p:txBody>
      </p:sp>
      <p:sp>
        <p:nvSpPr>
          <p:cNvPr id="14" name="CuadroTexto 13">
            <a:extLst>
              <a:ext uri="{FF2B5EF4-FFF2-40B4-BE49-F238E27FC236}">
                <a16:creationId xmlns:a16="http://schemas.microsoft.com/office/drawing/2014/main" id="{2132C4AA-67E9-4531-A23E-DC45497CEF5E}"/>
              </a:ext>
            </a:extLst>
          </p:cNvPr>
          <p:cNvSpPr txBox="1"/>
          <p:nvPr/>
        </p:nvSpPr>
        <p:spPr>
          <a:xfrm>
            <a:off x="3556194" y="1278773"/>
            <a:ext cx="49199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45 pacientes, edad media 61.7 años</a:t>
            </a:r>
          </a:p>
        </p:txBody>
      </p:sp>
      <p:sp>
        <p:nvSpPr>
          <p:cNvPr id="3" name="CuadroTexto 2">
            <a:extLst>
              <a:ext uri="{FF2B5EF4-FFF2-40B4-BE49-F238E27FC236}">
                <a16:creationId xmlns:a16="http://schemas.microsoft.com/office/drawing/2014/main" id="{3D5A767C-F323-42BA-822D-C2C72ED8E761}"/>
              </a:ext>
            </a:extLst>
          </p:cNvPr>
          <p:cNvSpPr txBox="1"/>
          <p:nvPr/>
        </p:nvSpPr>
        <p:spPr>
          <a:xfrm>
            <a:off x="121757" y="5717186"/>
            <a:ext cx="68116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Correlación significativa entre el fosfato sérico y el FGF-23 que sugiere que el incremento en la absorción de fosfato estimula  la elevación en FGF-23 para mantener el balance de fosfato</a:t>
            </a:r>
          </a:p>
        </p:txBody>
      </p:sp>
      <p:sp>
        <p:nvSpPr>
          <p:cNvPr id="13" name="CuadroTexto 12">
            <a:extLst>
              <a:ext uri="{FF2B5EF4-FFF2-40B4-BE49-F238E27FC236}">
                <a16:creationId xmlns:a16="http://schemas.microsoft.com/office/drawing/2014/main" id="{9C244987-E271-40C5-ADEB-A67BF7FA1F85}"/>
              </a:ext>
            </a:extLst>
          </p:cNvPr>
          <p:cNvSpPr txBox="1"/>
          <p:nvPr/>
        </p:nvSpPr>
        <p:spPr>
          <a:xfrm>
            <a:off x="7194484" y="5724195"/>
            <a:ext cx="503411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FGF-23 vez inhibe a la 1</a:t>
            </a:r>
            <a:r>
              <a:rPr kumimoji="0" lang="el-GR" sz="1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α</a:t>
            </a: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-hidroxilasa para evitar la elevación excesiva de 1,25(OH)</a:t>
            </a:r>
            <a:r>
              <a:rPr kumimoji="0" lang="es-PE" sz="1800" b="1" i="0" u="none" strike="noStrike" kern="1200" cap="none" spc="0" normalizeH="0" baseline="-2500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s-PE" sz="1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D</a:t>
            </a:r>
            <a:endParaRPr kumimoji="0" lang="es-PE"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739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DBA1A030-D3CC-4DEE-8F17-AE217610EEF6}"/>
              </a:ext>
            </a:extLst>
          </p:cNvPr>
          <p:cNvGraphicFramePr/>
          <p:nvPr/>
        </p:nvGraphicFramePr>
        <p:xfrm>
          <a:off x="0" y="2201193"/>
          <a:ext cx="5466960" cy="3948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73022CFD-7F16-493B-B679-8273B3E07070}"/>
              </a:ext>
            </a:extLst>
          </p:cNvPr>
          <p:cNvSpPr txBox="1"/>
          <p:nvPr/>
        </p:nvSpPr>
        <p:spPr>
          <a:xfrm>
            <a:off x="-4675" y="785976"/>
            <a:ext cx="63022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Componentes de fragilidad en pacientes con el doble de valores de FGF-23 (</a:t>
            </a:r>
            <a:r>
              <a:rPr kumimoji="0" lang="es-PE"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The</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Cardiovascular </a:t>
            </a:r>
            <a:r>
              <a:rPr kumimoji="0" lang="es-PE"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Health</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s-PE" sz="2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Study</a:t>
            </a: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9" name="CuadroTexto 8">
            <a:extLst>
              <a:ext uri="{FF2B5EF4-FFF2-40B4-BE49-F238E27FC236}">
                <a16:creationId xmlns:a16="http://schemas.microsoft.com/office/drawing/2014/main" id="{3110FAC8-0189-45E2-B275-40AAAECB26A1}"/>
              </a:ext>
            </a:extLst>
          </p:cNvPr>
          <p:cNvSpPr txBox="1"/>
          <p:nvPr/>
        </p:nvSpPr>
        <p:spPr>
          <a:xfrm>
            <a:off x="295276" y="6581001"/>
            <a:ext cx="454342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Beben T. J Am Geriatr Soc. 2016 February ; 64(2): 270–276.</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F90DF1D6-F3B1-4219-8A9E-473AB99541EB}"/>
              </a:ext>
            </a:extLst>
          </p:cNvPr>
          <p:cNvSpPr txBox="1"/>
          <p:nvPr/>
        </p:nvSpPr>
        <p:spPr>
          <a:xfrm>
            <a:off x="825946" y="1880754"/>
            <a:ext cx="46410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2,997 sujetos, con edad media: 78 años</a:t>
            </a:r>
          </a:p>
        </p:txBody>
      </p:sp>
      <p:graphicFrame>
        <p:nvGraphicFramePr>
          <p:cNvPr id="11" name="Gráfico 10">
            <a:extLst>
              <a:ext uri="{FF2B5EF4-FFF2-40B4-BE49-F238E27FC236}">
                <a16:creationId xmlns:a16="http://schemas.microsoft.com/office/drawing/2014/main" id="{BA46D85F-E9D5-4F89-B741-A618C164E713}"/>
              </a:ext>
            </a:extLst>
          </p:cNvPr>
          <p:cNvGraphicFramePr/>
          <p:nvPr/>
        </p:nvGraphicFramePr>
        <p:xfrm>
          <a:off x="5695561" y="2201193"/>
          <a:ext cx="6610739" cy="4151442"/>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56D58977-6D43-4E1B-960A-241C87592129}"/>
              </a:ext>
            </a:extLst>
          </p:cNvPr>
          <p:cNvSpPr txBox="1"/>
          <p:nvPr/>
        </p:nvSpPr>
        <p:spPr>
          <a:xfrm>
            <a:off x="9000930" y="6534574"/>
            <a:ext cx="24813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Jovanovich</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JAGS 00:1-7, 2020</a:t>
            </a:r>
          </a:p>
        </p:txBody>
      </p:sp>
      <p:sp>
        <p:nvSpPr>
          <p:cNvPr id="13" name="CuadroTexto 12">
            <a:extLst>
              <a:ext uri="{FF2B5EF4-FFF2-40B4-BE49-F238E27FC236}">
                <a16:creationId xmlns:a16="http://schemas.microsoft.com/office/drawing/2014/main" id="{25A2E0C8-6629-4D28-BE22-27E0D89A0995}"/>
              </a:ext>
            </a:extLst>
          </p:cNvPr>
          <p:cNvSpPr txBox="1"/>
          <p:nvPr/>
        </p:nvSpPr>
        <p:spPr>
          <a:xfrm>
            <a:off x="6780249" y="903522"/>
            <a:ext cx="49625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Cuartiles de FGF-23 y riesgo de caídas en sujetos con ERC</a:t>
            </a:r>
          </a:p>
        </p:txBody>
      </p:sp>
      <p:sp>
        <p:nvSpPr>
          <p:cNvPr id="14" name="CuadroTexto 13">
            <a:extLst>
              <a:ext uri="{FF2B5EF4-FFF2-40B4-BE49-F238E27FC236}">
                <a16:creationId xmlns:a16="http://schemas.microsoft.com/office/drawing/2014/main" id="{554D3153-A177-443F-8215-27B344C40D49}"/>
              </a:ext>
            </a:extLst>
          </p:cNvPr>
          <p:cNvSpPr txBox="1"/>
          <p:nvPr/>
        </p:nvSpPr>
        <p:spPr>
          <a:xfrm>
            <a:off x="6931860" y="1880754"/>
            <a:ext cx="511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2,376 sujetos, con edad media: 74 años, RO</a:t>
            </a:r>
          </a:p>
        </p:txBody>
      </p:sp>
      <p:sp>
        <p:nvSpPr>
          <p:cNvPr id="15" name="CuadroTexto 14">
            <a:extLst>
              <a:ext uri="{FF2B5EF4-FFF2-40B4-BE49-F238E27FC236}">
                <a16:creationId xmlns:a16="http://schemas.microsoft.com/office/drawing/2014/main" id="{6AA1E369-A24B-44A1-B9B0-F44FA09748E1}"/>
              </a:ext>
            </a:extLst>
          </p:cNvPr>
          <p:cNvSpPr txBox="1"/>
          <p:nvPr/>
        </p:nvSpPr>
        <p:spPr>
          <a:xfrm>
            <a:off x="2324101" y="152863"/>
            <a:ext cx="862012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FGF-23, asociación con fragilidad y caídas</a:t>
            </a:r>
          </a:p>
        </p:txBody>
      </p:sp>
    </p:spTree>
    <p:extLst>
      <p:ext uri="{BB962C8B-B14F-4D97-AF65-F5344CB8AC3E}">
        <p14:creationId xmlns:p14="http://schemas.microsoft.com/office/powerpoint/2010/main" val="353070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709686E2-C392-057C-8A4A-0E62D581CA19}"/>
              </a:ext>
            </a:extLst>
          </p:cNvPr>
          <p:cNvGraphicFramePr>
            <a:graphicFrameLocks noGrp="1"/>
          </p:cNvGraphicFramePr>
          <p:nvPr>
            <p:extLst>
              <p:ext uri="{D42A27DB-BD31-4B8C-83A1-F6EECF244321}">
                <p14:modId xmlns:p14="http://schemas.microsoft.com/office/powerpoint/2010/main" val="2738941837"/>
              </p:ext>
            </p:extLst>
          </p:nvPr>
        </p:nvGraphicFramePr>
        <p:xfrm>
          <a:off x="370936" y="431678"/>
          <a:ext cx="11481758" cy="4937352"/>
        </p:xfrm>
        <a:graphic>
          <a:graphicData uri="http://schemas.openxmlformats.org/drawingml/2006/table">
            <a:tbl>
              <a:tblPr firstRow="1" bandRow="1">
                <a:tableStyleId>{5C22544A-7EE6-4342-B048-85BDC9FD1C3A}</a:tableStyleId>
              </a:tblPr>
              <a:tblGrid>
                <a:gridCol w="2398143">
                  <a:extLst>
                    <a:ext uri="{9D8B030D-6E8A-4147-A177-3AD203B41FA5}">
                      <a16:colId xmlns:a16="http://schemas.microsoft.com/office/drawing/2014/main" val="195059966"/>
                    </a:ext>
                  </a:extLst>
                </a:gridCol>
                <a:gridCol w="9083615">
                  <a:extLst>
                    <a:ext uri="{9D8B030D-6E8A-4147-A177-3AD203B41FA5}">
                      <a16:colId xmlns:a16="http://schemas.microsoft.com/office/drawing/2014/main" val="2459676466"/>
                    </a:ext>
                  </a:extLst>
                </a:gridCol>
              </a:tblGrid>
              <a:tr h="365352">
                <a:tc>
                  <a:txBody>
                    <a:bodyPr/>
                    <a:lstStyle/>
                    <a:p>
                      <a:pPr algn="ctr"/>
                      <a:r>
                        <a:rPr lang="es-PE" sz="1400" dirty="0">
                          <a:solidFill>
                            <a:schemeClr val="tx1"/>
                          </a:solidFill>
                          <a:latin typeface="Arial" panose="020B0604020202020204" pitchFamily="34" charset="0"/>
                          <a:cs typeface="Arial" panose="020B0604020202020204" pitchFamily="34" charset="0"/>
                        </a:rPr>
                        <a:t>Institución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1400" dirty="0">
                          <a:solidFill>
                            <a:schemeClr val="tx1"/>
                          </a:solidFill>
                          <a:latin typeface="Arial" panose="020B0604020202020204" pitchFamily="34" charset="0"/>
                          <a:cs typeface="Arial" panose="020B0604020202020204" pitchFamily="34" charset="0"/>
                        </a:rPr>
                        <a:t>Recomendaciones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9230203"/>
                  </a:ext>
                </a:extLst>
              </a:tr>
              <a:tr h="630607">
                <a:tc>
                  <a:txBody>
                    <a:bodyPr/>
                    <a:lstStyle/>
                    <a:p>
                      <a:r>
                        <a:rPr lang="es-PE" sz="1200" dirty="0">
                          <a:latin typeface="Arial" panose="020B0604020202020204" pitchFamily="34" charset="0"/>
                          <a:cs typeface="Arial" panose="020B0604020202020204" pitchFamily="34" charset="0"/>
                        </a:rPr>
                        <a:t>AACE/ACE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b="0" i="0" u="none" strike="noStrike" baseline="0" dirty="0" err="1">
                          <a:latin typeface="Arial" panose="020B0604020202020204" pitchFamily="34" charset="0"/>
                          <a:cs typeface="Arial" panose="020B0604020202020204" pitchFamily="34" charset="0"/>
                        </a:rPr>
                        <a:t>Adultos</a:t>
                      </a:r>
                      <a:r>
                        <a:rPr lang="en-US" sz="1200" b="0" i="0" u="none" strike="noStrike" baseline="0" dirty="0">
                          <a:latin typeface="Arial" panose="020B0604020202020204" pitchFamily="34" charset="0"/>
                          <a:cs typeface="Arial" panose="020B0604020202020204" pitchFamily="34" charset="0"/>
                        </a:rPr>
                        <a:t> con </a:t>
                      </a:r>
                      <a:r>
                        <a:rPr lang="en-US" sz="1200" b="0" i="0" u="none" strike="noStrike" baseline="0" dirty="0" err="1">
                          <a:latin typeface="Arial" panose="020B0604020202020204" pitchFamily="34" charset="0"/>
                          <a:cs typeface="Arial" panose="020B0604020202020204" pitchFamily="34" charset="0"/>
                        </a:rPr>
                        <a:t>insuficiencia</a:t>
                      </a:r>
                      <a:r>
                        <a:rPr lang="en-US" sz="1200" b="0" i="0" u="none" strike="noStrike" baseline="0" dirty="0">
                          <a:latin typeface="Arial" panose="020B0604020202020204" pitchFamily="34" charset="0"/>
                          <a:cs typeface="Arial" panose="020B0604020202020204" pitchFamily="34" charset="0"/>
                        </a:rPr>
                        <a:t> o </a:t>
                      </a:r>
                      <a:r>
                        <a:rPr lang="en-US" sz="1200" b="0" i="0" u="none" strike="noStrike" baseline="0" dirty="0" err="1">
                          <a:latin typeface="Arial" panose="020B0604020202020204" pitchFamily="34" charset="0"/>
                          <a:cs typeface="Arial" panose="020B0604020202020204" pitchFamily="34" charset="0"/>
                        </a:rPr>
                        <a:t>deficiencia</a:t>
                      </a:r>
                      <a:r>
                        <a:rPr lang="en-US" sz="1200" b="0" i="0" u="none" strike="noStrike" baseline="0" dirty="0">
                          <a:latin typeface="Arial" panose="020B0604020202020204" pitchFamily="34" charset="0"/>
                          <a:cs typeface="Arial" panose="020B0604020202020204" pitchFamily="34" charset="0"/>
                        </a:rPr>
                        <a:t> de </a:t>
                      </a:r>
                      <a:r>
                        <a:rPr lang="en-US" sz="1200" b="0" i="0" u="none" strike="noStrike" baseline="0" dirty="0" err="1">
                          <a:latin typeface="Arial" panose="020B0604020202020204" pitchFamily="34" charset="0"/>
                          <a:cs typeface="Arial" panose="020B0604020202020204" pitchFamily="34" charset="0"/>
                        </a:rPr>
                        <a:t>vitamina</a:t>
                      </a:r>
                      <a:r>
                        <a:rPr lang="en-US" sz="1200" b="0" i="0" u="none" strike="noStrike" baseline="0" dirty="0">
                          <a:latin typeface="Arial" panose="020B0604020202020204" pitchFamily="34" charset="0"/>
                          <a:cs typeface="Arial" panose="020B0604020202020204" pitchFamily="34" charset="0"/>
                        </a:rPr>
                        <a:t> 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[25(OH)D</a:t>
                      </a:r>
                      <a:r>
                        <a:rPr lang="en-US" sz="1200" dirty="0">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 to 29 o &lt;20ng/mL,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respectivamente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debe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tratados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5,000 UI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vitamina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D3/d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 to 12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semanas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hasta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alcanzar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niveles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&gt;30 ng/</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Continuar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terapia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mantenimiento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1,000-2,000 UI/d de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vitamina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D3. Solo en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situaciones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infrecuentes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requiere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prescribir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dosis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altas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Ej</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50,000 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011659"/>
                  </a:ext>
                </a:extLst>
              </a:tr>
              <a:tr h="810781">
                <a:tc>
                  <a:txBody>
                    <a:bodyPr/>
                    <a:lstStyle/>
                    <a:p>
                      <a:r>
                        <a:rPr lang="es-PE" sz="1200" dirty="0">
                          <a:latin typeface="Arial" panose="020B0604020202020204" pitchFamily="34" charset="0"/>
                          <a:cs typeface="Arial" panose="020B0604020202020204" pitchFamily="34" charset="0"/>
                        </a:rPr>
                        <a:t>GRIO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En </a:t>
                      </a:r>
                      <a:r>
                        <a:rPr lang="en-US" sz="1200" dirty="0" err="1">
                          <a:latin typeface="Arial" panose="020B0604020202020204" pitchFamily="34" charset="0"/>
                          <a:cs typeface="Arial" panose="020B0604020202020204" pitchFamily="34" charset="0"/>
                        </a:rPr>
                        <a:t>deficiencia</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insuficiencia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 </a:t>
                      </a:r>
                      <a:r>
                        <a:rPr lang="en-US" sz="1200" dirty="0" err="1">
                          <a:latin typeface="Arial" panose="020B0604020202020204" pitchFamily="34" charset="0"/>
                          <a:cs typeface="Arial" panose="020B0604020202020204" pitchFamily="34" charset="0"/>
                        </a:rPr>
                        <a:t>Iniciar</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de carga: </a:t>
                      </a:r>
                    </a:p>
                    <a:p>
                      <a:r>
                        <a:rPr lang="en-US" sz="1200" dirty="0">
                          <a:latin typeface="Arial" panose="020B0604020202020204" pitchFamily="34" charset="0"/>
                          <a:cs typeface="Arial" panose="020B0604020202020204" pitchFamily="34" charset="0"/>
                        </a:rPr>
                        <a:t>50,000 UI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D3 </a:t>
                      </a:r>
                      <a:r>
                        <a:rPr lang="en-US" sz="1200" dirty="0" err="1">
                          <a:latin typeface="Arial" panose="020B0604020202020204" pitchFamily="34" charset="0"/>
                          <a:cs typeface="Arial" panose="020B0604020202020204" pitchFamily="34" charset="0"/>
                        </a:rPr>
                        <a:t>semanales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8 </a:t>
                      </a:r>
                      <a:r>
                        <a:rPr lang="en-US" sz="1200" dirty="0" err="1">
                          <a:latin typeface="Arial" panose="020B0604020202020204" pitchFamily="34" charset="0"/>
                          <a:cs typeface="Arial" panose="020B0604020202020204" pitchFamily="34" charset="0"/>
                        </a:rPr>
                        <a:t>semanas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25OHD es &lt;20 ng/mL</a:t>
                      </a:r>
                    </a:p>
                    <a:p>
                      <a:r>
                        <a:rPr lang="en-US" sz="1200" dirty="0">
                          <a:latin typeface="Arial" panose="020B0604020202020204" pitchFamily="34" charset="0"/>
                          <a:cs typeface="Arial" panose="020B0604020202020204" pitchFamily="34" charset="0"/>
                        </a:rPr>
                        <a:t>50,000 UI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D3 </a:t>
                      </a:r>
                      <a:r>
                        <a:rPr lang="en-US" sz="1200" dirty="0" err="1">
                          <a:latin typeface="Arial" panose="020B0604020202020204" pitchFamily="34" charset="0"/>
                          <a:cs typeface="Arial" panose="020B0604020202020204" pitchFamily="34" charset="0"/>
                        </a:rPr>
                        <a:t>semanales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4 </a:t>
                      </a:r>
                      <a:r>
                        <a:rPr lang="en-US" sz="1200" dirty="0" err="1">
                          <a:latin typeface="Arial" panose="020B0604020202020204" pitchFamily="34" charset="0"/>
                          <a:cs typeface="Arial" panose="020B0604020202020204" pitchFamily="34" charset="0"/>
                        </a:rPr>
                        <a:t>semanas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25OHD </a:t>
                      </a:r>
                      <a:r>
                        <a:rPr lang="en-US" sz="1200" dirty="0" err="1">
                          <a:latin typeface="Arial" panose="020B0604020202020204" pitchFamily="34" charset="0"/>
                          <a:cs typeface="Arial" panose="020B0604020202020204" pitchFamily="34" charset="0"/>
                        </a:rPr>
                        <a:t>está</a:t>
                      </a:r>
                      <a:r>
                        <a:rPr lang="en-US" sz="1200" dirty="0">
                          <a:latin typeface="Arial" panose="020B0604020202020204" pitchFamily="34" charset="0"/>
                          <a:cs typeface="Arial" panose="020B0604020202020204" pitchFamily="34" charset="0"/>
                        </a:rPr>
                        <a:t> entre 20-30 ng/mL</a:t>
                      </a:r>
                    </a:p>
                    <a:p>
                      <a:r>
                        <a:rPr lang="en-US" sz="1200" dirty="0" err="1">
                          <a:latin typeface="Arial" panose="020B0604020202020204" pitchFamily="34" charset="0"/>
                          <a:cs typeface="Arial" panose="020B0604020202020204" pitchFamily="34" charset="0"/>
                        </a:rPr>
                        <a:t>Seguir</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terapia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mantenimiento</a:t>
                      </a:r>
                      <a:r>
                        <a:rPr lang="en-US" sz="1200" dirty="0">
                          <a:latin typeface="Arial" panose="020B0604020202020204" pitchFamily="34" charset="0"/>
                          <a:cs typeface="Arial" panose="020B0604020202020204" pitchFamily="34" charset="0"/>
                        </a:rPr>
                        <a:t>: 50,000 UI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D3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mes</a:t>
                      </a: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494414"/>
                  </a:ext>
                </a:extLst>
              </a:tr>
              <a:tr h="450434">
                <a:tc>
                  <a:txBody>
                    <a:bodyPr/>
                    <a:lstStyle/>
                    <a:p>
                      <a:r>
                        <a:rPr lang="es-PE" sz="1200" dirty="0">
                          <a:latin typeface="Arial" panose="020B0604020202020204" pitchFamily="34" charset="0"/>
                          <a:cs typeface="Arial" panose="020B0604020202020204" pitchFamily="34" charset="0"/>
                        </a:rPr>
                        <a:t>GCC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Para </a:t>
                      </a:r>
                      <a:r>
                        <a:rPr lang="en-US" sz="1200" dirty="0" err="1">
                          <a:latin typeface="Arial" panose="020B0604020202020204" pitchFamily="34" charset="0"/>
                          <a:cs typeface="Arial" panose="020B0604020202020204" pitchFamily="34" charset="0"/>
                        </a:rPr>
                        <a:t>deficiencia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severa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1200" dirty="0">
                          <a:latin typeface="Arial" panose="020B0604020202020204" pitchFamily="34" charset="0"/>
                          <a:cs typeface="Arial" panose="020B0604020202020204" pitchFamily="34" charset="0"/>
                        </a:rPr>
                        <a:t>25(OH)D] &lt;10 ng/mL: 50,000 IU </a:t>
                      </a:r>
                    </a:p>
                    <a:p>
                      <a:r>
                        <a:rPr lang="en-US" sz="1200" dirty="0">
                          <a:latin typeface="Arial" panose="020B0604020202020204" pitchFamily="34" charset="0"/>
                          <a:cs typeface="Arial" panose="020B0604020202020204" pitchFamily="34" charset="0"/>
                        </a:rPr>
                        <a:t>Para </a:t>
                      </a:r>
                      <a:r>
                        <a:rPr lang="en-US" sz="1200" dirty="0" err="1">
                          <a:latin typeface="Arial" panose="020B0604020202020204" pitchFamily="34" charset="0"/>
                          <a:cs typeface="Arial" panose="020B0604020202020204" pitchFamily="34" charset="0"/>
                        </a:rPr>
                        <a:t>deficienca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severa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 (25(OH)D&lt;10ng/mL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de carga de 50,000 UI </a:t>
                      </a:r>
                      <a:r>
                        <a:rPr lang="en-US" sz="1200" dirty="0" err="1">
                          <a:latin typeface="Arial" panose="020B0604020202020204" pitchFamily="34" charset="0"/>
                          <a:cs typeface="Arial" panose="020B0604020202020204" pitchFamily="34" charset="0"/>
                        </a:rPr>
                        <a:t>semanales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6 </a:t>
                      </a:r>
                      <a:r>
                        <a:rPr lang="en-US" sz="1200" dirty="0" err="1">
                          <a:latin typeface="Arial" panose="020B0604020202020204" pitchFamily="34" charset="0"/>
                          <a:cs typeface="Arial" panose="020B0604020202020204" pitchFamily="34" charset="0"/>
                        </a:rPr>
                        <a:t>semanas</a:t>
                      </a:r>
                      <a:endParaRPr lang="es-PE"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099459"/>
                  </a:ext>
                </a:extLst>
              </a:tr>
              <a:tr h="630607">
                <a:tc>
                  <a:txBody>
                    <a:bodyPr/>
                    <a:lstStyle/>
                    <a:p>
                      <a:r>
                        <a:rPr lang="es-PE" sz="1200" dirty="0">
                          <a:latin typeface="Arial" panose="020B0604020202020204" pitchFamily="34" charset="0"/>
                          <a:cs typeface="Arial" panose="020B0604020202020204" pitchFamily="34" charset="0"/>
                        </a:rPr>
                        <a:t>SEIOMM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En </a:t>
                      </a:r>
                      <a:r>
                        <a:rPr lang="en-US" sz="1200" dirty="0" err="1">
                          <a:latin typeface="Arial" panose="020B0604020202020204" pitchFamily="34" charset="0"/>
                          <a:cs typeface="Arial" panose="020B0604020202020204" pitchFamily="34" charset="0"/>
                        </a:rPr>
                        <a:t>pacientes</a:t>
                      </a:r>
                      <a:r>
                        <a:rPr lang="en-US" sz="1200" dirty="0">
                          <a:latin typeface="Arial" panose="020B0604020202020204" pitchFamily="34" charset="0"/>
                          <a:cs typeface="Arial" panose="020B0604020202020204" pitchFamily="34" charset="0"/>
                        </a:rPr>
                        <a:t> con osteoporosis </a:t>
                      </a:r>
                      <a:r>
                        <a:rPr lang="en-US" sz="1200" dirty="0" err="1">
                          <a:latin typeface="Arial" panose="020B0604020202020204" pitchFamily="34" charset="0"/>
                          <a:cs typeface="Arial" panose="020B0604020202020204" pitchFamily="34" charset="0"/>
                        </a:rPr>
                        <a:t>severa</a:t>
                      </a:r>
                      <a:r>
                        <a:rPr lang="en-US" sz="1200" dirty="0">
                          <a:latin typeface="Arial" panose="020B0604020202020204" pitchFamily="34" charset="0"/>
                          <a:cs typeface="Arial" panose="020B0604020202020204" pitchFamily="34" charset="0"/>
                        </a:rPr>
                        <a:t> [25(OH)D&lt;10ng/mL]: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D3: 50,000 UI </a:t>
                      </a:r>
                      <a:r>
                        <a:rPr lang="en-US" sz="1200" dirty="0" err="1">
                          <a:latin typeface="Arial" panose="020B0604020202020204" pitchFamily="34" charset="0"/>
                          <a:cs typeface="Arial" panose="020B0604020202020204" pitchFamily="34" charset="0"/>
                        </a:rPr>
                        <a:t>semanales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6-8 </a:t>
                      </a:r>
                      <a:r>
                        <a:rPr lang="en-US" sz="1200" dirty="0" err="1">
                          <a:latin typeface="Arial" panose="020B0604020202020204" pitchFamily="34" charset="0"/>
                          <a:cs typeface="Arial" panose="020B0604020202020204" pitchFamily="34" charset="0"/>
                        </a:rPr>
                        <a:t>semanas</a:t>
                      </a:r>
                      <a:r>
                        <a:rPr lang="en-US" sz="1200" dirty="0">
                          <a:latin typeface="Arial" panose="020B0604020202020204" pitchFamily="34" charset="0"/>
                          <a:cs typeface="Arial" panose="020B0604020202020204" pitchFamily="34" charset="0"/>
                        </a:rPr>
                        <a:t> </a:t>
                      </a:r>
                    </a:p>
                    <a:p>
                      <a:r>
                        <a:rPr lang="en-US" sz="1200" dirty="0" err="1">
                          <a:latin typeface="Arial" panose="020B0604020202020204" pitchFamily="34" charset="0"/>
                          <a:cs typeface="Arial" panose="020B0604020202020204" pitchFamily="34" charset="0"/>
                        </a:rPr>
                        <a:t>Subsecuentemente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continuar</a:t>
                      </a:r>
                      <a:r>
                        <a:rPr lang="en-US" sz="1200" dirty="0">
                          <a:latin typeface="Arial" panose="020B0604020202020204" pitchFamily="34" charset="0"/>
                          <a:cs typeface="Arial" panose="020B0604020202020204" pitchFamily="34" charset="0"/>
                        </a:rPr>
                        <a:t> con las </a:t>
                      </a:r>
                      <a:r>
                        <a:rPr lang="en-US" sz="1200" dirty="0" err="1">
                          <a:latin typeface="Arial" panose="020B0604020202020204" pitchFamily="34" charset="0"/>
                          <a:cs typeface="Arial" panose="020B0604020202020204" pitchFamily="34" charset="0"/>
                        </a:rPr>
                        <a:t>recomendaciones</a:t>
                      </a:r>
                      <a:r>
                        <a:rPr lang="en-US" sz="1200" dirty="0">
                          <a:latin typeface="Arial" panose="020B0604020202020204" pitchFamily="34" charset="0"/>
                          <a:cs typeface="Arial" panose="020B0604020202020204" pitchFamily="34" charset="0"/>
                        </a:rPr>
                        <a:t> para la </a:t>
                      </a:r>
                      <a:r>
                        <a:rPr lang="en-US" sz="1200" dirty="0" err="1">
                          <a:latin typeface="Arial" panose="020B0604020202020204" pitchFamily="34" charset="0"/>
                          <a:cs typeface="Arial" panose="020B0604020202020204" pitchFamily="34" charset="0"/>
                        </a:rPr>
                        <a:t>insuficiencia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[25(OH)D 10-30ng/mL]: 50,000 UI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1,000-2,000 UI/d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308432"/>
                  </a:ext>
                </a:extLst>
              </a:tr>
              <a:tr h="450434">
                <a:tc>
                  <a:txBody>
                    <a:bodyPr/>
                    <a:lstStyle/>
                    <a:p>
                      <a:r>
                        <a:rPr lang="es-PE" sz="1200" dirty="0">
                          <a:latin typeface="Arial" panose="020B0604020202020204" pitchFamily="34" charset="0"/>
                          <a:cs typeface="Arial" panose="020B0604020202020204" pitchFamily="34" charset="0"/>
                        </a:rPr>
                        <a:t>ESCEO </a:t>
                      </a:r>
                      <a:r>
                        <a:rPr lang="es-PE" sz="1200" dirty="0" err="1">
                          <a:latin typeface="Arial" panose="020B0604020202020204" pitchFamily="34" charset="0"/>
                          <a:cs typeface="Arial" panose="020B0604020202020204" pitchFamily="34" charset="0"/>
                        </a:rPr>
                        <a:t>Working</a:t>
                      </a:r>
                      <a:endParaRPr lang="es-PE" sz="1200" dirty="0">
                        <a:latin typeface="Arial" panose="020B0604020202020204" pitchFamily="34" charset="0"/>
                        <a:cs typeface="Arial" panose="020B0604020202020204" pitchFamily="34" charset="0"/>
                      </a:endParaRPr>
                    </a:p>
                    <a:p>
                      <a:r>
                        <a:rPr lang="es-PE" sz="1200" dirty="0" err="1">
                          <a:latin typeface="Arial" panose="020B0604020202020204" pitchFamily="34" charset="0"/>
                          <a:cs typeface="Arial" panose="020B0604020202020204" pitchFamily="34" charset="0"/>
                        </a:rPr>
                        <a:t>Group</a:t>
                      </a:r>
                      <a:r>
                        <a:rPr lang="es-PE" sz="1200" dirty="0">
                          <a:latin typeface="Arial" panose="020B0604020202020204" pitchFamily="34" charset="0"/>
                          <a:cs typeface="Arial" panose="020B0604020202020204" pitchFamily="34" charset="0"/>
                        </a:rPr>
                        <a:t>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Si </a:t>
                      </a:r>
                      <a:r>
                        <a:rPr lang="en-US" sz="1200" dirty="0" err="1">
                          <a:latin typeface="Arial" panose="020B0604020202020204" pitchFamily="34" charset="0"/>
                          <a:cs typeface="Arial" panose="020B0604020202020204" pitchFamily="34" charset="0"/>
                        </a:rPr>
                        <a:t>existen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indicaciones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específicas</a:t>
                      </a:r>
                      <a:r>
                        <a:rPr lang="en-US" sz="1200" dirty="0">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1200" dirty="0">
                          <a:latin typeface="Arial" panose="020B0604020202020204" pitchFamily="34" charset="0"/>
                          <a:cs typeface="Arial" panose="020B0604020202020204" pitchFamily="34" charset="0"/>
                        </a:rPr>
                        <a:t>25(OH) D] </a:t>
                      </a:r>
                      <a:r>
                        <a:rPr lang="en-US" sz="1200" dirty="0" err="1">
                          <a:latin typeface="Arial" panose="020B0604020202020204" pitchFamily="34" charset="0"/>
                          <a:cs typeface="Arial" panose="020B0604020202020204" pitchFamily="34" charset="0"/>
                        </a:rPr>
                        <a:t>muy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bajos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necesidad</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corrección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rápida</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después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cirugía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bariática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de carga (25,000-50,000 UI </a:t>
                      </a:r>
                      <a:r>
                        <a:rPr lang="en-US" sz="1200" dirty="0" err="1">
                          <a:latin typeface="Arial" panose="020B0604020202020204" pitchFamily="34" charset="0"/>
                          <a:cs typeface="Arial" panose="020B0604020202020204" pitchFamily="34" charset="0"/>
                        </a:rPr>
                        <a:t>semanales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4-6 </a:t>
                      </a:r>
                      <a:r>
                        <a:rPr lang="en-US" sz="1200" dirty="0" err="1">
                          <a:latin typeface="Arial" panose="020B0604020202020204" pitchFamily="34" charset="0"/>
                          <a:cs typeface="Arial" panose="020B0604020202020204" pitchFamily="34" charset="0"/>
                        </a:rPr>
                        <a:t>semanas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seguidas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terapia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mantenimiento</a:t>
                      </a:r>
                      <a:r>
                        <a:rPr lang="en-US" sz="1200" dirty="0">
                          <a:latin typeface="Arial" panose="020B0604020202020204" pitchFamily="34" charset="0"/>
                          <a:cs typeface="Arial" panose="020B0604020202020204" pitchFamily="34" charset="0"/>
                        </a:rPr>
                        <a:t> (800-1,000 UI/d)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985890"/>
                  </a:ext>
                </a:extLst>
              </a:tr>
              <a:tr h="630607">
                <a:tc>
                  <a:txBody>
                    <a:bodyPr/>
                    <a:lstStyle/>
                    <a:p>
                      <a:r>
                        <a:rPr lang="es-PE" sz="1200" dirty="0">
                          <a:latin typeface="Arial" panose="020B0604020202020204" pitchFamily="34" charset="0"/>
                          <a:cs typeface="Arial" panose="020B0604020202020204" pitchFamily="34" charset="0"/>
                        </a:rPr>
                        <a:t>SIOMMMS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a:latin typeface="Arial" panose="020B0604020202020204" pitchFamily="34" charset="0"/>
                          <a:cs typeface="Arial" panose="020B0604020202020204" pitchFamily="34" charset="0"/>
                        </a:rPr>
                        <a:t>Pacientes</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osteomalacia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sintomática</a:t>
                      </a:r>
                      <a:r>
                        <a:rPr lang="en-US" sz="1200" dirty="0">
                          <a:latin typeface="Arial" panose="020B0604020202020204" pitchFamily="34" charset="0"/>
                          <a:cs typeface="Arial" panose="020B0604020202020204" pitchFamily="34" charset="0"/>
                        </a:rPr>
                        <a:t> y/o 25(OH)D &lt;10 ng/mL, o en </a:t>
                      </a:r>
                      <a:r>
                        <a:rPr lang="en-US" sz="1200" dirty="0" err="1">
                          <a:latin typeface="Arial" panose="020B0604020202020204" pitchFamily="34" charset="0"/>
                          <a:cs typeface="Arial" panose="020B0604020202020204" pitchFamily="34" charset="0"/>
                        </a:rPr>
                        <a:t>pacientes</a:t>
                      </a:r>
                      <a:r>
                        <a:rPr lang="en-US" sz="1200" dirty="0">
                          <a:latin typeface="Arial" panose="020B0604020202020204" pitchFamily="34" charset="0"/>
                          <a:cs typeface="Arial" panose="020B0604020202020204" pitchFamily="34" charset="0"/>
                        </a:rPr>
                        <a:t> que van a </a:t>
                      </a:r>
                      <a:r>
                        <a:rPr lang="en-US" sz="1200" dirty="0" err="1">
                          <a:latin typeface="Arial" panose="020B0604020202020204" pitchFamily="34" charset="0"/>
                          <a:cs typeface="Arial" panose="020B0604020202020204" pitchFamily="34" charset="0"/>
                        </a:rPr>
                        <a:t>iniciar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terapia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antirresortiva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potente</a:t>
                      </a:r>
                      <a:r>
                        <a:rPr lang="en-US" sz="1200" dirty="0">
                          <a:latin typeface="Arial" panose="020B0604020202020204" pitchFamily="34" charset="0"/>
                          <a:cs typeface="Arial" panose="020B0604020202020204" pitchFamily="34" charset="0"/>
                        </a:rPr>
                        <a:t> (BF EV o denosumab) con 25(OH)D &lt;20 ng/</a:t>
                      </a:r>
                      <a:r>
                        <a:rPr lang="en-US" sz="1200" dirty="0" err="1">
                          <a:latin typeface="Arial" panose="020B0604020202020204" pitchFamily="34" charset="0"/>
                          <a:cs typeface="Arial" panose="020B0604020202020204" pitchFamily="34" charset="0"/>
                        </a:rPr>
                        <a:t>mL.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de carga </a:t>
                      </a:r>
                      <a:r>
                        <a:rPr lang="en-US" sz="1200" dirty="0" err="1">
                          <a:latin typeface="Arial" panose="020B0604020202020204" pitchFamily="34" charset="0"/>
                          <a:cs typeface="Arial" panose="020B0604020202020204" pitchFamily="34" charset="0"/>
                        </a:rPr>
                        <a:t>inicial</a:t>
                      </a:r>
                      <a:r>
                        <a:rPr lang="en-US" sz="1200" dirty="0">
                          <a:latin typeface="Arial" panose="020B0604020202020204" pitchFamily="34" charset="0"/>
                          <a:cs typeface="Arial" panose="020B0604020202020204" pitchFamily="34" charset="0"/>
                        </a:rPr>
                        <a:t> de 3,000-10,000 UI/d (</a:t>
                      </a:r>
                      <a:r>
                        <a:rPr lang="en-US" sz="1200" dirty="0" err="1">
                          <a:latin typeface="Arial" panose="020B0604020202020204" pitchFamily="34" charset="0"/>
                          <a:cs typeface="Arial" panose="020B0604020202020204" pitchFamily="34" charset="0"/>
                        </a:rPr>
                        <a:t>promedio</a:t>
                      </a:r>
                      <a:r>
                        <a:rPr lang="en-US" sz="1200" dirty="0">
                          <a:latin typeface="Arial" panose="020B0604020202020204" pitchFamily="34" charset="0"/>
                          <a:cs typeface="Arial" panose="020B0604020202020204" pitchFamily="34" charset="0"/>
                        </a:rPr>
                        <a:t> 5,000 UI/D)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D3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1-2 meses o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única</a:t>
                      </a:r>
                      <a:r>
                        <a:rPr lang="en-US" sz="1200" dirty="0">
                          <a:latin typeface="Arial" panose="020B0604020202020204" pitchFamily="34" charset="0"/>
                          <a:cs typeface="Arial" panose="020B0604020202020204" pitchFamily="34" charset="0"/>
                        </a:rPr>
                        <a:t> de 60,000-150,000 UI, </a:t>
                      </a:r>
                      <a:r>
                        <a:rPr lang="en-US" sz="1200" dirty="0" err="1">
                          <a:latin typeface="Arial" panose="020B0604020202020204" pitchFamily="34" charset="0"/>
                          <a:cs typeface="Arial" panose="020B0604020202020204" pitchFamily="34" charset="0"/>
                        </a:rPr>
                        <a:t>seguidas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terapia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mantenimiento</a:t>
                      </a:r>
                      <a:r>
                        <a:rPr lang="en-US" sz="1200" dirty="0">
                          <a:latin typeface="Arial" panose="020B0604020202020204" pitchFamily="34" charset="0"/>
                          <a:cs typeface="Arial" panose="020B0604020202020204" pitchFamily="34" charset="0"/>
                        </a:rPr>
                        <a:t> (2,000 UI/d)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6948309"/>
                  </a:ext>
                </a:extLst>
              </a:tr>
              <a:tr h="450434">
                <a:tc>
                  <a:txBody>
                    <a:bodyPr/>
                    <a:lstStyle/>
                    <a:p>
                      <a:r>
                        <a:rPr lang="en-US" sz="1200" dirty="0">
                          <a:latin typeface="Arial" panose="020B0604020202020204" pitchFamily="34" charset="0"/>
                          <a:cs typeface="Arial" panose="020B0604020202020204" pitchFamily="34" charset="0"/>
                        </a:rPr>
                        <a:t>Central &amp; Eastern European</a:t>
                      </a:r>
                    </a:p>
                    <a:p>
                      <a:r>
                        <a:rPr lang="en-US" sz="1200" dirty="0">
                          <a:latin typeface="Arial" panose="020B0604020202020204" pitchFamily="34" charset="0"/>
                          <a:cs typeface="Arial" panose="020B0604020202020204" pitchFamily="34" charset="0"/>
                        </a:rPr>
                        <a:t>Expert Consensus (2022)</a:t>
                      </a:r>
                      <a:endParaRPr lang="es-PE"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Si se require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corrección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rápida</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deficiencia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inicial</a:t>
                      </a:r>
                      <a:r>
                        <a:rPr lang="en-US" sz="1200" dirty="0">
                          <a:latin typeface="Arial" panose="020B0604020202020204" pitchFamily="34" charset="0"/>
                          <a:cs typeface="Arial" panose="020B0604020202020204" pitchFamily="34" charset="0"/>
                        </a:rPr>
                        <a:t> de 6,000 UI/d; y en </a:t>
                      </a:r>
                      <a:r>
                        <a:rPr lang="en-US" sz="1200" dirty="0" err="1">
                          <a:latin typeface="Arial" panose="020B0604020202020204" pitchFamily="34" charset="0"/>
                          <a:cs typeface="Arial" panose="020B0604020202020204" pitchFamily="34" charset="0"/>
                        </a:rPr>
                        <a:t>ciertos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casos</a:t>
                      </a:r>
                      <a:r>
                        <a:rPr lang="en-US" sz="1200" dirty="0">
                          <a:latin typeface="Arial" panose="020B0604020202020204" pitchFamily="34" charset="0"/>
                          <a:cs typeface="Arial" panose="020B0604020202020204" pitchFamily="34" charset="0"/>
                        </a:rPr>
                        <a:t> hasta 10,000 UI/d,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4-12 </a:t>
                      </a:r>
                      <a:r>
                        <a:rPr lang="en-US" sz="1200" dirty="0" err="1">
                          <a:latin typeface="Arial" panose="020B0604020202020204" pitchFamily="34" charset="0"/>
                          <a:cs typeface="Arial" panose="020B0604020202020204" pitchFamily="34" charset="0"/>
                        </a:rPr>
                        <a:t>semanas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depenciendo</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severidad</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deficiencia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seguidas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terapia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mantenimiento</a:t>
                      </a:r>
                      <a:r>
                        <a:rPr lang="en-US" sz="1200" dirty="0">
                          <a:latin typeface="Arial" panose="020B0604020202020204" pitchFamily="34" charset="0"/>
                          <a:cs typeface="Arial" panose="020B0604020202020204" pitchFamily="34" charset="0"/>
                        </a:rPr>
                        <a:t> de 800-2,000 UI/d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659761"/>
                  </a:ext>
                </a:extLst>
              </a:tr>
              <a:tr h="450434">
                <a:tc>
                  <a:txBody>
                    <a:bodyPr/>
                    <a:lstStyle/>
                    <a:p>
                      <a:r>
                        <a:rPr lang="en-US" sz="1200" dirty="0">
                          <a:latin typeface="Arial" panose="020B0604020202020204" pitchFamily="34" charset="0"/>
                          <a:cs typeface="Arial" panose="020B0604020202020204" pitchFamily="34" charset="0"/>
                        </a:rPr>
                        <a:t>UK clinical guideline for</a:t>
                      </a:r>
                    </a:p>
                    <a:p>
                      <a:r>
                        <a:rPr lang="en-US" sz="1200" dirty="0">
                          <a:latin typeface="Arial" panose="020B0604020202020204" pitchFamily="34" charset="0"/>
                          <a:cs typeface="Arial" panose="020B0604020202020204" pitchFamily="34" charset="0"/>
                        </a:rPr>
                        <a:t>osteoporosis (2022)</a:t>
                      </a:r>
                      <a:endParaRPr lang="es-PE"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No se </a:t>
                      </a:r>
                      <a:r>
                        <a:rPr lang="en-US" sz="1200" dirty="0" err="1">
                          <a:latin typeface="Arial" panose="020B0604020202020204" pitchFamily="34" charset="0"/>
                          <a:cs typeface="Arial" panose="020B0604020202020204" pitchFamily="34" charset="0"/>
                        </a:rPr>
                        <a:t>recomienda</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administración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rutina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dosis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altas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vitamina</a:t>
                      </a:r>
                      <a:r>
                        <a:rPr lang="en-US" sz="1200" dirty="0">
                          <a:latin typeface="Arial" panose="020B0604020202020204" pitchFamily="34" charset="0"/>
                          <a:cs typeface="Arial" panose="020B0604020202020204" pitchFamily="34" charset="0"/>
                        </a:rPr>
                        <a:t> D (</a:t>
                      </a:r>
                      <a:r>
                        <a:rPr lang="en-US" sz="1200" dirty="0" err="1">
                          <a:latin typeface="Arial" panose="020B0604020202020204" pitchFamily="34" charset="0"/>
                          <a:cs typeface="Arial" panose="020B0604020202020204" pitchFamily="34" charset="0"/>
                        </a:rPr>
                        <a:t>Ej</a:t>
                      </a:r>
                      <a:r>
                        <a:rPr lang="en-US" sz="1200" dirty="0">
                          <a:latin typeface="Arial" panose="020B0604020202020204" pitchFamily="34" charset="0"/>
                          <a:cs typeface="Arial" panose="020B0604020202020204" pitchFamily="34" charset="0"/>
                        </a:rPr>
                        <a:t> &gt;60,000 UI/d)+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886438"/>
                  </a:ext>
                </a:extLst>
              </a:tr>
            </a:tbl>
          </a:graphicData>
        </a:graphic>
      </p:graphicFrame>
      <p:sp>
        <p:nvSpPr>
          <p:cNvPr id="4" name="CuadroTexto 3">
            <a:extLst>
              <a:ext uri="{FF2B5EF4-FFF2-40B4-BE49-F238E27FC236}">
                <a16:creationId xmlns:a16="http://schemas.microsoft.com/office/drawing/2014/main" id="{1287DFB3-9167-3449-7C86-A4C78982A0D0}"/>
              </a:ext>
            </a:extLst>
          </p:cNvPr>
          <p:cNvSpPr txBox="1"/>
          <p:nvPr/>
        </p:nvSpPr>
        <p:spPr>
          <a:xfrm>
            <a:off x="339306" y="5308478"/>
            <a:ext cx="1151338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NewRomanPSMT"/>
                <a:ea typeface="+mn-ea"/>
                <a:cs typeface="+mn-cs"/>
              </a:rPr>
              <a:t>AACE/ACE: American Association of Clinical Endocrinologists/American College of Endocrinology; GRIO: Groupe de Recherche </a:t>
            </a:r>
            <a:r>
              <a:rPr kumimoji="0" lang="es-MX" sz="1000" b="0" i="0" u="none" strike="noStrike" kern="1200" cap="none" spc="0" normalizeH="0" baseline="0" noProof="0" dirty="0">
                <a:ln>
                  <a:noFill/>
                </a:ln>
                <a:solidFill>
                  <a:prstClr val="black"/>
                </a:solidFill>
                <a:effectLst/>
                <a:uLnTx/>
                <a:uFillTx/>
                <a:latin typeface="TimesNewRomanPSMT"/>
                <a:ea typeface="+mn-ea"/>
                <a:cs typeface="+mn-cs"/>
              </a:rPr>
              <a:t>et </a:t>
            </a:r>
            <a:r>
              <a:rPr kumimoji="0" lang="es-MX" sz="1000" b="0" i="0" u="none" strike="noStrike" kern="1200" cap="none" spc="0" normalizeH="0" baseline="0" noProof="0" dirty="0" err="1">
                <a:ln>
                  <a:noFill/>
                </a:ln>
                <a:solidFill>
                  <a:prstClr val="black"/>
                </a:solidFill>
                <a:effectLst/>
                <a:uLnTx/>
                <a:uFillTx/>
                <a:latin typeface="TimesNewRomanPSMT"/>
                <a:ea typeface="+mn-ea"/>
                <a:cs typeface="+mn-cs"/>
              </a:rPr>
              <a:t>d’Information</a:t>
            </a:r>
            <a:r>
              <a:rPr kumimoji="0" lang="es-MX" sz="1000" b="0" i="0" u="none" strike="noStrike" kern="1200" cap="none" spc="0" normalizeH="0" baseline="0" noProof="0" dirty="0">
                <a:ln>
                  <a:noFill/>
                </a:ln>
                <a:solidFill>
                  <a:prstClr val="black"/>
                </a:solidFill>
                <a:effectLst/>
                <a:uLnTx/>
                <a:uFillTx/>
                <a:latin typeface="TimesNewRomanPSMT"/>
                <a:ea typeface="+mn-ea"/>
                <a:cs typeface="+mn-cs"/>
              </a:rPr>
              <a:t> sur les </a:t>
            </a:r>
            <a:r>
              <a:rPr kumimoji="0" lang="es-MX" sz="1000" b="0" i="0" u="none" strike="noStrike" kern="1200" cap="none" spc="0" normalizeH="0" baseline="0" noProof="0" dirty="0" err="1">
                <a:ln>
                  <a:noFill/>
                </a:ln>
                <a:solidFill>
                  <a:prstClr val="black"/>
                </a:solidFill>
                <a:effectLst/>
                <a:uLnTx/>
                <a:uFillTx/>
                <a:latin typeface="TimesNewRomanPSMT"/>
                <a:ea typeface="+mn-ea"/>
                <a:cs typeface="+mn-cs"/>
              </a:rPr>
              <a:t>Ostéoporoses</a:t>
            </a:r>
            <a:r>
              <a:rPr kumimoji="0" lang="es-MX" sz="1000" b="0" i="0" u="none" strike="noStrike" kern="1200" cap="none" spc="0" normalizeH="0" baseline="0" noProof="0" dirty="0">
                <a:ln>
                  <a:noFill/>
                </a:ln>
                <a:solidFill>
                  <a:prstClr val="black"/>
                </a:solidFill>
                <a:effectLst/>
                <a:uLnTx/>
                <a:uFillTx/>
                <a:latin typeface="TimesNewRomanPSMT"/>
                <a:ea typeface="+mn-ea"/>
                <a:cs typeface="+mn-cs"/>
              </a:rPr>
              <a:t>; GCC: </a:t>
            </a:r>
            <a:r>
              <a:rPr kumimoji="0" lang="es-MX" sz="1000" b="0" i="0" u="none" strike="noStrike" kern="1200" cap="none" spc="0" normalizeH="0" baseline="0" noProof="0" dirty="0" err="1">
                <a:ln>
                  <a:noFill/>
                </a:ln>
                <a:solidFill>
                  <a:prstClr val="black"/>
                </a:solidFill>
                <a:effectLst/>
                <a:uLnTx/>
                <a:uFillTx/>
                <a:latin typeface="TimesNewRomanPSMT"/>
                <a:ea typeface="+mn-ea"/>
                <a:cs typeface="+mn-cs"/>
              </a:rPr>
              <a:t>Gulf</a:t>
            </a:r>
            <a:r>
              <a:rPr kumimoji="0" lang="es-MX"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MX" sz="1000" b="0" i="0" u="none" strike="noStrike" kern="1200" cap="none" spc="0" normalizeH="0" baseline="0" noProof="0" dirty="0" err="1">
                <a:ln>
                  <a:noFill/>
                </a:ln>
                <a:solidFill>
                  <a:prstClr val="black"/>
                </a:solidFill>
                <a:effectLst/>
                <a:uLnTx/>
                <a:uFillTx/>
                <a:latin typeface="TimesNewRomanPSMT"/>
                <a:ea typeface="+mn-ea"/>
                <a:cs typeface="+mn-cs"/>
              </a:rPr>
              <a:t>Cooperation</a:t>
            </a:r>
            <a:r>
              <a:rPr kumimoji="0" lang="es-MX" sz="1000" b="0" i="0" u="none" strike="noStrike" kern="1200" cap="none" spc="0" normalizeH="0" baseline="0" noProof="0" dirty="0">
                <a:ln>
                  <a:noFill/>
                </a:ln>
                <a:solidFill>
                  <a:prstClr val="black"/>
                </a:solidFill>
                <a:effectLst/>
                <a:uLnTx/>
                <a:uFillTx/>
                <a:latin typeface="TimesNewRomanPSMT"/>
                <a:ea typeface="+mn-ea"/>
                <a:cs typeface="+mn-cs"/>
              </a:rPr>
              <a:t> Council; SEIOMM: Sociedad Española de Investigación Ósea y del </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Metabolismo Mineral; ESCEO: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European</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Society</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of</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Clinical</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and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Economic</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Aspects</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of</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Osteoporosis,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Osteoarthritis</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and </a:t>
            </a:r>
            <a:r>
              <a:rPr kumimoji="0" lang="es-PE" sz="1000" b="0" i="0" u="none" strike="noStrike" kern="1200" cap="none" spc="0" normalizeH="0" baseline="0" noProof="0" dirty="0" err="1">
                <a:ln>
                  <a:noFill/>
                </a:ln>
                <a:solidFill>
                  <a:prstClr val="black"/>
                </a:solidFill>
                <a:effectLst/>
                <a:uLnTx/>
                <a:uFillTx/>
                <a:latin typeface="TimesNewRomanPSMT"/>
                <a:ea typeface="+mn-ea"/>
                <a:cs typeface="+mn-cs"/>
              </a:rPr>
              <a:t>Musculoskeletal</a:t>
            </a:r>
            <a:r>
              <a:rPr kumimoji="0" lang="es-PE" sz="1000" b="0" i="0" u="none" strike="noStrike" kern="1200" cap="none" spc="0" normalizeH="0" baseline="0" noProof="0" dirty="0">
                <a:ln>
                  <a:noFill/>
                </a:ln>
                <a:solidFill>
                  <a:prstClr val="black"/>
                </a:solidFill>
                <a:effectLst/>
                <a:uLnTx/>
                <a:uFillTx/>
                <a:latin typeface="TimesNewRomanPSMT"/>
                <a:ea typeface="+mn-ea"/>
                <a:cs typeface="+mn-cs"/>
              </a:rPr>
              <a:t> </a:t>
            </a:r>
            <a:r>
              <a:rPr kumimoji="0" lang="en-US" sz="1000" b="0" i="0" u="none" strike="noStrike" kern="1200" cap="none" spc="0" normalizeH="0" baseline="0" noProof="0" dirty="0">
                <a:ln>
                  <a:noFill/>
                </a:ln>
                <a:solidFill>
                  <a:prstClr val="black"/>
                </a:solidFill>
                <a:effectLst/>
                <a:uLnTx/>
                <a:uFillTx/>
                <a:latin typeface="TimesNewRomanPSMT"/>
                <a:ea typeface="+mn-ea"/>
                <a:cs typeface="+mn-cs"/>
              </a:rPr>
              <a:t>Diseases; SIOMMMS: Italian Society for Osteoporosis, Mineral Metabolism and Bone Diseases</a:t>
            </a: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E6713A0C-4BA0-1B85-4CA2-5E5E09080503}"/>
              </a:ext>
            </a:extLst>
          </p:cNvPr>
          <p:cNvSpPr txBox="1"/>
          <p:nvPr/>
        </p:nvSpPr>
        <p:spPr>
          <a:xfrm>
            <a:off x="6388249" y="6473647"/>
            <a:ext cx="54644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Tabla adaptada de la referencia</a:t>
            </a:r>
            <a:r>
              <a:rPr kumimoji="0" lang="es-P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Vidal L.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a:t>
            </a:r>
            <a:r>
              <a:rPr kumimoji="0" lang="en-US" sz="14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Nutr</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2024; </a:t>
            </a:r>
            <a:r>
              <a:rPr kumimoji="0" lang="es-P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290</a:t>
            </a:r>
          </a:p>
        </p:txBody>
      </p:sp>
      <p:sp>
        <p:nvSpPr>
          <p:cNvPr id="6" name="CuadroTexto 5">
            <a:extLst>
              <a:ext uri="{FF2B5EF4-FFF2-40B4-BE49-F238E27FC236}">
                <a16:creationId xmlns:a16="http://schemas.microsoft.com/office/drawing/2014/main" id="{9325669C-527B-ED14-5CD6-65C775D6A34B}"/>
              </a:ext>
            </a:extLst>
          </p:cNvPr>
          <p:cNvSpPr txBox="1"/>
          <p:nvPr/>
        </p:nvSpPr>
        <p:spPr>
          <a:xfrm>
            <a:off x="207208" y="17367"/>
            <a:ext cx="117775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Recomendaciones para el suplemento de vitamina D por diferentes sociedades</a:t>
            </a:r>
          </a:p>
        </p:txBody>
      </p:sp>
      <p:sp>
        <p:nvSpPr>
          <p:cNvPr id="13" name="CuadroTexto 12">
            <a:extLst>
              <a:ext uri="{FF2B5EF4-FFF2-40B4-BE49-F238E27FC236}">
                <a16:creationId xmlns:a16="http://schemas.microsoft.com/office/drawing/2014/main" id="{8DDCE2F2-5D3E-578E-C34E-E806D1CD9BE4}"/>
              </a:ext>
            </a:extLst>
          </p:cNvPr>
          <p:cNvSpPr txBox="1"/>
          <p:nvPr/>
        </p:nvSpPr>
        <p:spPr>
          <a:xfrm>
            <a:off x="-91440" y="5827072"/>
            <a:ext cx="12283440" cy="523220"/>
          </a:xfrm>
          <a:prstGeom prst="rect">
            <a:avLst/>
          </a:prstGeom>
          <a:noFill/>
        </p:spPr>
        <p:txBody>
          <a:bodyPr wrap="square">
            <a:spAutoFit/>
          </a:bodyPr>
          <a:lstStyle/>
          <a:p>
            <a:pPr marL="457200" marR="0" lvl="1" indent="0" algn="l" defTabSz="914400" rtl="0" eaLnBrk="1" fontAlgn="auto" latinLnBrk="0" hangingPunct="1">
              <a:lnSpc>
                <a:spcPct val="100000"/>
              </a:lnSpc>
              <a:spcBef>
                <a:spcPts val="80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Si se require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corrección</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rápida</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la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deficiencia</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Dosis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carga): ~5,000–6,000 UI/</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semana</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por</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6-8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semanas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ó 50,000 UI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semanales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por</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6-8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semanas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(No se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recomiendan</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dosis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carga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mayores</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 50,000 UI); y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luego</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continuar</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con la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terapia</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de </a:t>
            </a:r>
            <a:r>
              <a:rPr kumimoji="0" lang="en-US" sz="1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mantenimiento</a:t>
            </a: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(800 - 1,000 UI/día)</a:t>
            </a:r>
          </a:p>
        </p:txBody>
      </p:sp>
    </p:spTree>
    <p:extLst>
      <p:ext uri="{BB962C8B-B14F-4D97-AF65-F5344CB8AC3E}">
        <p14:creationId xmlns:p14="http://schemas.microsoft.com/office/powerpoint/2010/main" val="605812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4CA5DD-DFF2-46C7-9473-9BA0261ECD87}"/>
              </a:ext>
            </a:extLst>
          </p:cNvPr>
          <p:cNvSpPr txBox="1"/>
          <p:nvPr/>
        </p:nvSpPr>
        <p:spPr>
          <a:xfrm>
            <a:off x="394008" y="840472"/>
            <a:ext cx="11533573" cy="534505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vitamina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es un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nutriente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actuando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conjuntamente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calcio,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alimentación</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balanceada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la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actividad</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física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ayudan</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reducir</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riesgo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osteoporosis,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osteomalacia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caídas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fracturas</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vitamina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es un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nutriente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umbral de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eficacia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elevar</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los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niveles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encima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límite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fisiológico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recomendado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brinda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beneficios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pueden</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estar</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asociados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eventos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adversos</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s-MX"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megadosis intermitentes se asocian con valores fluctuantes de 25(OH) D, sin estabilizar la concentración plasmática. Se alcanzan innecesariamente picos plasmáticos </a:t>
            </a:r>
            <a:r>
              <a:rPr kumimoji="0" lang="es-MX"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suprafisiológicos</a:t>
            </a:r>
            <a:r>
              <a:rPr kumimoji="0" lang="es-MX"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 inicio, pero los caen por debajo del limite normal en la parte final del periodo de administración</a:t>
            </a:r>
          </a:p>
          <a:p>
            <a:pPr marL="285750" indent="-285750">
              <a:spcBef>
                <a:spcPts val="800"/>
              </a:spcBef>
              <a:buFont typeface="Arial" panose="020B0604020202020204" pitchFamily="34" charset="0"/>
              <a:buChar char="•"/>
              <a:defRPr/>
            </a:pPr>
            <a:r>
              <a:rPr lang="es-MX" dirty="0">
                <a:solidFill>
                  <a:prstClr val="black"/>
                </a:solidFill>
                <a:latin typeface="Arial" panose="020B0604020202020204" pitchFamily="34" charset="0"/>
                <a:cs typeface="Arial" panose="020B0604020202020204" pitchFamily="34" charset="0"/>
              </a:rPr>
              <a:t>Los mecanismos compensatorios frente a una elevación súbita de la concentración plasmática de 25(OH)D podrían asociarse con efectos deletéreos sobre el musculo </a:t>
            </a:r>
            <a:r>
              <a:rPr lang="en-US" dirty="0" err="1">
                <a:solidFill>
                  <a:prstClr val="black"/>
                </a:solidFill>
                <a:latin typeface="Arial" panose="020B0604020202020204" pitchFamily="34" charset="0"/>
                <a:cs typeface="Arial" panose="020B0604020202020204" pitchFamily="34" charset="0"/>
              </a:rPr>
              <a:t>generando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problemas</a:t>
            </a:r>
            <a:r>
              <a:rPr lang="en-US" dirty="0">
                <a:solidFill>
                  <a:prstClr val="black"/>
                </a:solidFill>
                <a:latin typeface="Arial" panose="020B0604020202020204" pitchFamily="34" charset="0"/>
                <a:cs typeface="Arial" panose="020B0604020202020204" pitchFamily="34" charset="0"/>
              </a:rPr>
              <a:t> de balance y </a:t>
            </a:r>
            <a:r>
              <a:rPr lang="en-US" dirty="0" err="1">
                <a:solidFill>
                  <a:prstClr val="black"/>
                </a:solidFill>
                <a:latin typeface="Arial" panose="020B0604020202020204" pitchFamily="34" charset="0"/>
                <a:cs typeface="Arial" panose="020B0604020202020204" pitchFamily="34" charset="0"/>
              </a:rPr>
              <a:t>coordinación</a:t>
            </a:r>
            <a:endParaRPr lang="es-MX"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debe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corregir</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deficiencia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vitamina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hay que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hacerlo</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manera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apropiada</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lvl="1" indent="-285750">
              <a:spcBef>
                <a:spcPts val="80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Las </a:t>
            </a:r>
            <a:r>
              <a:rPr lang="en-US" dirty="0" err="1">
                <a:solidFill>
                  <a:prstClr val="black"/>
                </a:solidFill>
                <a:latin typeface="Arial" panose="020B0604020202020204" pitchFamily="34" charset="0"/>
                <a:cs typeface="Arial" panose="020B0604020202020204" pitchFamily="34" charset="0"/>
              </a:rPr>
              <a:t>dosis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recomendadas</a:t>
            </a:r>
            <a:r>
              <a:rPr lang="en-US" dirty="0">
                <a:solidFill>
                  <a:prstClr val="black"/>
                </a:solidFill>
                <a:latin typeface="Arial" panose="020B0604020202020204" pitchFamily="34" charset="0"/>
                <a:cs typeface="Arial" panose="020B0604020202020204" pitchFamily="34" charset="0"/>
              </a:rPr>
              <a:t> en </a:t>
            </a:r>
            <a:r>
              <a:rPr lang="en-US" dirty="0" err="1">
                <a:solidFill>
                  <a:prstClr val="black"/>
                </a:solidFill>
                <a:latin typeface="Arial" panose="020B0604020202020204" pitchFamily="34" charset="0"/>
                <a:cs typeface="Arial" panose="020B0604020202020204" pitchFamily="34" charset="0"/>
              </a:rPr>
              <a:t>sujetos</a:t>
            </a:r>
            <a:r>
              <a:rPr lang="en-US" dirty="0">
                <a:solidFill>
                  <a:prstClr val="black"/>
                </a:solidFill>
                <a:latin typeface="Arial" panose="020B0604020202020204" pitchFamily="34" charset="0"/>
                <a:cs typeface="Arial" panose="020B0604020202020204" pitchFamily="34" charset="0"/>
              </a:rPr>
              <a:t> en </a:t>
            </a:r>
            <a:r>
              <a:rPr lang="en-US" dirty="0" err="1">
                <a:solidFill>
                  <a:prstClr val="black"/>
                </a:solidFill>
                <a:latin typeface="Arial" panose="020B0604020202020204" pitchFamily="34" charset="0"/>
                <a:cs typeface="Arial" panose="020B0604020202020204" pitchFamily="34" charset="0"/>
              </a:rPr>
              <a:t>riesgo</a:t>
            </a:r>
            <a:r>
              <a:rPr lang="en-US" dirty="0">
                <a:solidFill>
                  <a:prstClr val="black"/>
                </a:solidFill>
                <a:latin typeface="Arial" panose="020B0604020202020204" pitchFamily="34" charset="0"/>
                <a:cs typeface="Arial" panose="020B0604020202020204" pitchFamily="34" charset="0"/>
              </a:rPr>
              <a:t> de </a:t>
            </a:r>
            <a:r>
              <a:rPr lang="en-US" dirty="0" err="1">
                <a:solidFill>
                  <a:prstClr val="black"/>
                </a:solidFill>
                <a:latin typeface="Arial" panose="020B0604020202020204" pitchFamily="34" charset="0"/>
                <a:cs typeface="Arial" panose="020B0604020202020204" pitchFamily="34" charset="0"/>
              </a:rPr>
              <a:t>deficiencia</a:t>
            </a:r>
            <a:r>
              <a:rPr lang="en-US" dirty="0">
                <a:solidFill>
                  <a:prstClr val="black"/>
                </a:solidFill>
                <a:latin typeface="Arial" panose="020B0604020202020204" pitchFamily="34" charset="0"/>
                <a:cs typeface="Arial" panose="020B0604020202020204" pitchFamily="34" charset="0"/>
              </a:rPr>
              <a:t> son de 800-1,000 UI/día</a:t>
            </a:r>
          </a:p>
          <a:p>
            <a:pPr marL="742950" lvl="1" indent="-285750">
              <a:spcBef>
                <a:spcPts val="80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Si se require </a:t>
            </a:r>
            <a:r>
              <a:rPr lang="en-US" dirty="0" err="1">
                <a:solidFill>
                  <a:prstClr val="black"/>
                </a:solidFill>
                <a:latin typeface="Arial" panose="020B0604020202020204" pitchFamily="34" charset="0"/>
                <a:cs typeface="Arial" panose="020B0604020202020204" pitchFamily="34" charset="0"/>
              </a:rPr>
              <a:t>corrección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rápida</a:t>
            </a:r>
            <a:r>
              <a:rPr lang="en-US" dirty="0">
                <a:solidFill>
                  <a:prstClr val="black"/>
                </a:solidFill>
                <a:latin typeface="Arial" panose="020B0604020202020204" pitchFamily="34" charset="0"/>
                <a:cs typeface="Arial" panose="020B0604020202020204" pitchFamily="34" charset="0"/>
              </a:rPr>
              <a:t> de la </a:t>
            </a:r>
            <a:r>
              <a:rPr lang="en-US" dirty="0" err="1">
                <a:solidFill>
                  <a:prstClr val="black"/>
                </a:solidFill>
                <a:latin typeface="Arial" panose="020B0604020202020204" pitchFamily="34" charset="0"/>
                <a:cs typeface="Arial" panose="020B0604020202020204" pitchFamily="34" charset="0"/>
              </a:rPr>
              <a:t>deficiencia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Dosis</a:t>
            </a:r>
            <a:r>
              <a:rPr lang="en-US" dirty="0">
                <a:solidFill>
                  <a:prstClr val="black"/>
                </a:solidFill>
                <a:latin typeface="Arial" panose="020B0604020202020204" pitchFamily="34" charset="0"/>
                <a:cs typeface="Arial" panose="020B0604020202020204" pitchFamily="34" charset="0"/>
              </a:rPr>
              <a:t> de carga): ~5,000 – 6,000 UI/</a:t>
            </a:r>
            <a:r>
              <a:rPr lang="en-US" dirty="0" err="1">
                <a:solidFill>
                  <a:prstClr val="black"/>
                </a:solidFill>
                <a:latin typeface="Arial" panose="020B0604020202020204" pitchFamily="34" charset="0"/>
                <a:cs typeface="Arial" panose="020B0604020202020204" pitchFamily="34" charset="0"/>
              </a:rPr>
              <a:t>semana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por</a:t>
            </a:r>
            <a:r>
              <a:rPr lang="en-US" dirty="0">
                <a:solidFill>
                  <a:prstClr val="black"/>
                </a:solidFill>
                <a:latin typeface="Arial" panose="020B0604020202020204" pitchFamily="34" charset="0"/>
                <a:cs typeface="Arial" panose="020B0604020202020204" pitchFamily="34" charset="0"/>
              </a:rPr>
              <a:t> 6-8 </a:t>
            </a:r>
            <a:r>
              <a:rPr lang="en-US" dirty="0" err="1">
                <a:solidFill>
                  <a:prstClr val="black"/>
                </a:solidFill>
                <a:latin typeface="Arial" panose="020B0604020202020204" pitchFamily="34" charset="0"/>
                <a:cs typeface="Arial" panose="020B0604020202020204" pitchFamily="34" charset="0"/>
              </a:rPr>
              <a:t>semanas</a:t>
            </a:r>
            <a:r>
              <a:rPr lang="en-US" dirty="0">
                <a:solidFill>
                  <a:prstClr val="black"/>
                </a:solidFill>
                <a:latin typeface="Arial" panose="020B0604020202020204" pitchFamily="34" charset="0"/>
                <a:cs typeface="Arial" panose="020B0604020202020204" pitchFamily="34" charset="0"/>
              </a:rPr>
              <a:t> ó 50,000 UI </a:t>
            </a:r>
            <a:r>
              <a:rPr lang="en-US" dirty="0" err="1">
                <a:solidFill>
                  <a:prstClr val="black"/>
                </a:solidFill>
                <a:latin typeface="Arial" panose="020B0604020202020204" pitchFamily="34" charset="0"/>
                <a:cs typeface="Arial" panose="020B0604020202020204" pitchFamily="34" charset="0"/>
              </a:rPr>
              <a:t>semanales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por</a:t>
            </a:r>
            <a:r>
              <a:rPr lang="en-US" dirty="0">
                <a:solidFill>
                  <a:prstClr val="black"/>
                </a:solidFill>
                <a:latin typeface="Arial" panose="020B0604020202020204" pitchFamily="34" charset="0"/>
                <a:cs typeface="Arial" panose="020B0604020202020204" pitchFamily="34" charset="0"/>
              </a:rPr>
              <a:t> 6-8 </a:t>
            </a:r>
            <a:r>
              <a:rPr lang="en-US" dirty="0" err="1">
                <a:solidFill>
                  <a:prstClr val="black"/>
                </a:solidFill>
                <a:latin typeface="Arial" panose="020B0604020202020204" pitchFamily="34" charset="0"/>
                <a:cs typeface="Arial" panose="020B0604020202020204" pitchFamily="34" charset="0"/>
              </a:rPr>
              <a:t>semanas</a:t>
            </a:r>
            <a:r>
              <a:rPr lang="en-US" dirty="0">
                <a:solidFill>
                  <a:prstClr val="black"/>
                </a:solidFill>
                <a:latin typeface="Arial" panose="020B0604020202020204" pitchFamily="34" charset="0"/>
                <a:cs typeface="Arial" panose="020B0604020202020204" pitchFamily="34" charset="0"/>
              </a:rPr>
              <a:t>. (No se </a:t>
            </a:r>
            <a:r>
              <a:rPr lang="en-US" dirty="0" err="1">
                <a:solidFill>
                  <a:prstClr val="black"/>
                </a:solidFill>
                <a:latin typeface="Arial" panose="020B0604020202020204" pitchFamily="34" charset="0"/>
                <a:cs typeface="Arial" panose="020B0604020202020204" pitchFamily="34" charset="0"/>
              </a:rPr>
              <a:t>recomiendan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dosis</a:t>
            </a:r>
            <a:r>
              <a:rPr lang="en-US" dirty="0">
                <a:solidFill>
                  <a:prstClr val="black"/>
                </a:solidFill>
                <a:latin typeface="Arial" panose="020B0604020202020204" pitchFamily="34" charset="0"/>
                <a:cs typeface="Arial" panose="020B0604020202020204" pitchFamily="34" charset="0"/>
              </a:rPr>
              <a:t> de carga </a:t>
            </a:r>
            <a:r>
              <a:rPr lang="en-US" dirty="0" err="1">
                <a:solidFill>
                  <a:prstClr val="black"/>
                </a:solidFill>
                <a:latin typeface="Arial" panose="020B0604020202020204" pitchFamily="34" charset="0"/>
                <a:cs typeface="Arial" panose="020B0604020202020204" pitchFamily="34" charset="0"/>
              </a:rPr>
              <a:t>mayores</a:t>
            </a:r>
            <a:r>
              <a:rPr lang="en-US" dirty="0">
                <a:solidFill>
                  <a:prstClr val="black"/>
                </a:solidFill>
                <a:latin typeface="Arial" panose="020B0604020202020204" pitchFamily="34" charset="0"/>
                <a:cs typeface="Arial" panose="020B0604020202020204" pitchFamily="34" charset="0"/>
              </a:rPr>
              <a:t> a 50,000 UI); y </a:t>
            </a:r>
            <a:r>
              <a:rPr lang="en-US" dirty="0" err="1">
                <a:solidFill>
                  <a:prstClr val="black"/>
                </a:solidFill>
                <a:latin typeface="Arial" panose="020B0604020202020204" pitchFamily="34" charset="0"/>
                <a:cs typeface="Arial" panose="020B0604020202020204" pitchFamily="34" charset="0"/>
              </a:rPr>
              <a:t>luego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continuar</a:t>
            </a:r>
            <a:r>
              <a:rPr lang="en-US" dirty="0">
                <a:solidFill>
                  <a:prstClr val="black"/>
                </a:solidFill>
                <a:latin typeface="Arial" panose="020B0604020202020204" pitchFamily="34" charset="0"/>
                <a:cs typeface="Arial" panose="020B0604020202020204" pitchFamily="34" charset="0"/>
              </a:rPr>
              <a:t> con la </a:t>
            </a:r>
            <a:r>
              <a:rPr lang="en-US" dirty="0" err="1">
                <a:solidFill>
                  <a:prstClr val="black"/>
                </a:solidFill>
                <a:latin typeface="Arial" panose="020B0604020202020204" pitchFamily="34" charset="0"/>
                <a:cs typeface="Arial" panose="020B0604020202020204" pitchFamily="34" charset="0"/>
              </a:rPr>
              <a:t>terapia</a:t>
            </a:r>
            <a:r>
              <a:rPr lang="en-US" dirty="0">
                <a:solidFill>
                  <a:prstClr val="black"/>
                </a:solidFill>
                <a:latin typeface="Arial" panose="020B0604020202020204" pitchFamily="34" charset="0"/>
                <a:cs typeface="Arial" panose="020B0604020202020204" pitchFamily="34" charset="0"/>
              </a:rPr>
              <a:t> de </a:t>
            </a:r>
            <a:r>
              <a:rPr lang="en-US" dirty="0" err="1">
                <a:solidFill>
                  <a:prstClr val="black"/>
                </a:solidFill>
                <a:latin typeface="Arial" panose="020B0604020202020204" pitchFamily="34" charset="0"/>
                <a:cs typeface="Arial" panose="020B0604020202020204" pitchFamily="34" charset="0"/>
              </a:rPr>
              <a:t>mantenimiento</a:t>
            </a:r>
            <a:r>
              <a:rPr lang="en-US" dirty="0">
                <a:solidFill>
                  <a:prstClr val="black"/>
                </a:solidFill>
                <a:latin typeface="Arial" panose="020B0604020202020204" pitchFamily="34" charset="0"/>
                <a:cs typeface="Arial" panose="020B0604020202020204" pitchFamily="34" charset="0"/>
              </a:rPr>
              <a:t> (800 – 1.000 UI/día)</a:t>
            </a:r>
          </a:p>
          <a:p>
            <a:pPr marL="742950" lvl="1" indent="-285750">
              <a:spcBef>
                <a:spcPts val="800"/>
              </a:spcBef>
              <a:buFont typeface="Arial" panose="020B0604020202020204" pitchFamily="34" charset="0"/>
              <a:buChar char="•"/>
              <a:defRPr/>
            </a:pPr>
            <a:r>
              <a:rPr lang="en-US" u="sng" dirty="0">
                <a:solidFill>
                  <a:prstClr val="black"/>
                </a:solidFill>
                <a:latin typeface="Arial" panose="020B0604020202020204" pitchFamily="34" charset="0"/>
                <a:cs typeface="Arial" panose="020B0604020202020204" pitchFamily="34" charset="0"/>
              </a:rPr>
              <a:t>No usar </a:t>
            </a:r>
            <a:r>
              <a:rPr lang="en-US" u="sng" dirty="0" err="1">
                <a:solidFill>
                  <a:prstClr val="black"/>
                </a:solidFill>
                <a:latin typeface="Arial" panose="020B0604020202020204" pitchFamily="34" charset="0"/>
                <a:cs typeface="Arial" panose="020B0604020202020204" pitchFamily="34" charset="0"/>
              </a:rPr>
              <a:t>dosis</a:t>
            </a:r>
            <a:r>
              <a:rPr lang="en-US" u="sng" dirty="0">
                <a:solidFill>
                  <a:prstClr val="black"/>
                </a:solidFill>
                <a:latin typeface="Arial" panose="020B0604020202020204" pitchFamily="34" charset="0"/>
                <a:cs typeface="Arial" panose="020B0604020202020204" pitchFamily="34" charset="0"/>
              </a:rPr>
              <a:t> de carga o megadosis </a:t>
            </a:r>
            <a:r>
              <a:rPr lang="en-US" u="sng" dirty="0" err="1">
                <a:solidFill>
                  <a:prstClr val="black"/>
                </a:solidFill>
                <a:latin typeface="Arial" panose="020B0604020202020204" pitchFamily="34" charset="0"/>
                <a:cs typeface="Arial" panose="020B0604020202020204" pitchFamily="34" charset="0"/>
              </a:rPr>
              <a:t>intermitentes</a:t>
            </a:r>
            <a:r>
              <a:rPr lang="en-US" u="sng" dirty="0">
                <a:solidFill>
                  <a:prstClr val="black"/>
                </a:solidFill>
                <a:latin typeface="Arial" panose="020B0604020202020204" pitchFamily="34" charset="0"/>
                <a:cs typeface="Arial" panose="020B0604020202020204" pitchFamily="34" charset="0"/>
              </a:rPr>
              <a:t> </a:t>
            </a:r>
            <a:r>
              <a:rPr lang="en-US" u="sng" dirty="0" err="1">
                <a:solidFill>
                  <a:prstClr val="black"/>
                </a:solidFill>
                <a:latin typeface="Arial" panose="020B0604020202020204" pitchFamily="34" charset="0"/>
                <a:cs typeface="Arial" panose="020B0604020202020204" pitchFamily="34" charset="0"/>
              </a:rPr>
              <a:t>como</a:t>
            </a:r>
            <a:r>
              <a:rPr lang="en-US" u="sng" dirty="0">
                <a:solidFill>
                  <a:prstClr val="black"/>
                </a:solidFill>
                <a:latin typeface="Arial" panose="020B0604020202020204" pitchFamily="34" charset="0"/>
                <a:cs typeface="Arial" panose="020B0604020202020204" pitchFamily="34" charset="0"/>
              </a:rPr>
              <a:t> </a:t>
            </a:r>
            <a:r>
              <a:rPr lang="en-US" u="sng" dirty="0" err="1">
                <a:solidFill>
                  <a:prstClr val="black"/>
                </a:solidFill>
                <a:latin typeface="Arial" panose="020B0604020202020204" pitchFamily="34" charset="0"/>
                <a:cs typeface="Arial" panose="020B0604020202020204" pitchFamily="34" charset="0"/>
              </a:rPr>
              <a:t>terapia</a:t>
            </a:r>
            <a:r>
              <a:rPr lang="en-US" u="sng" dirty="0">
                <a:solidFill>
                  <a:prstClr val="black"/>
                </a:solidFill>
                <a:latin typeface="Arial" panose="020B0604020202020204" pitchFamily="34" charset="0"/>
                <a:cs typeface="Arial" panose="020B0604020202020204" pitchFamily="34" charset="0"/>
              </a:rPr>
              <a:t> de </a:t>
            </a:r>
            <a:r>
              <a:rPr lang="en-US" u="sng" dirty="0" err="1">
                <a:solidFill>
                  <a:prstClr val="black"/>
                </a:solidFill>
                <a:latin typeface="Arial" panose="020B0604020202020204" pitchFamily="34" charset="0"/>
                <a:cs typeface="Arial" panose="020B0604020202020204" pitchFamily="34" charset="0"/>
              </a:rPr>
              <a:t>mantenimiento</a:t>
            </a:r>
            <a:endParaRPr lang="en-US" u="sng"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3EDEF8DC-4EAA-486B-AE48-6D82C59ED87E}"/>
              </a:ext>
            </a:extLst>
          </p:cNvPr>
          <p:cNvSpPr txBox="1"/>
          <p:nvPr/>
        </p:nvSpPr>
        <p:spPr>
          <a:xfrm>
            <a:off x="2213022" y="6447338"/>
            <a:ext cx="609452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Sanders KM.  Reid IA. IBMS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BoneKEy</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2010 July;7(7):249-253</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6ED6E3F8-4690-4C04-A59C-00DDBDCCD89D}"/>
              </a:ext>
            </a:extLst>
          </p:cNvPr>
          <p:cNvSpPr txBox="1"/>
          <p:nvPr/>
        </p:nvSpPr>
        <p:spPr>
          <a:xfrm>
            <a:off x="897912" y="11944"/>
            <a:ext cx="9244472" cy="477054"/>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Conclusiones</a:t>
            </a:r>
            <a:endParaRPr kumimoji="0" lang="es-PE"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AAE78249-AFCC-4CA7-A1CE-08D718224517}"/>
              </a:ext>
            </a:extLst>
          </p:cNvPr>
          <p:cNvSpPr txBox="1"/>
          <p:nvPr/>
        </p:nvSpPr>
        <p:spPr>
          <a:xfrm>
            <a:off x="0" y="6447338"/>
            <a:ext cx="474648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Owens DJ.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Sci</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Sports</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Exerc</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2017.;49: 349-356.</a:t>
            </a:r>
          </a:p>
        </p:txBody>
      </p:sp>
    </p:spTree>
    <p:extLst>
      <p:ext uri="{BB962C8B-B14F-4D97-AF65-F5344CB8AC3E}">
        <p14:creationId xmlns:p14="http://schemas.microsoft.com/office/powerpoint/2010/main" val="2459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AAFC25A-424D-50AB-89BB-53140A4E1B50}"/>
              </a:ext>
            </a:extLst>
          </p:cNvPr>
          <p:cNvPicPr>
            <a:picLocks noChangeAspect="1"/>
          </p:cNvPicPr>
          <p:nvPr/>
        </p:nvPicPr>
        <p:blipFill rotWithShape="1">
          <a:blip r:embed="rId2"/>
          <a:srcRect l="23700" t="18800" r="30775" b="12533"/>
          <a:stretch/>
        </p:blipFill>
        <p:spPr>
          <a:xfrm>
            <a:off x="4983480" y="755054"/>
            <a:ext cx="7086600" cy="6012519"/>
          </a:xfrm>
          <a:prstGeom prst="rect">
            <a:avLst/>
          </a:prstGeom>
        </p:spPr>
      </p:pic>
      <p:sp>
        <p:nvSpPr>
          <p:cNvPr id="2" name="CuadroTexto 1">
            <a:extLst>
              <a:ext uri="{FF2B5EF4-FFF2-40B4-BE49-F238E27FC236}">
                <a16:creationId xmlns:a16="http://schemas.microsoft.com/office/drawing/2014/main" id="{F4DAEF5B-2490-9A4D-3C1E-36287B660538}"/>
              </a:ext>
            </a:extLst>
          </p:cNvPr>
          <p:cNvSpPr txBox="1"/>
          <p:nvPr/>
        </p:nvSpPr>
        <p:spPr>
          <a:xfrm>
            <a:off x="8290560" y="1132869"/>
            <a:ext cx="1188719" cy="577081"/>
          </a:xfrm>
          <a:prstGeom prst="rect">
            <a:avLst/>
          </a:prstGeom>
          <a:solidFill>
            <a:schemeClr val="accent3">
              <a:lumMod val="20000"/>
              <a:lumOff val="80000"/>
            </a:schemeClr>
          </a:solidFill>
        </p:spPr>
        <p:txBody>
          <a:bodyPr wrap="square" rtlCol="0">
            <a:spAutoFit/>
          </a:bodyPr>
          <a:lstStyle/>
          <a:p>
            <a:r>
              <a:rPr lang="es-PE" sz="1050" dirty="0">
                <a:latin typeface="Arial" panose="020B0604020202020204" pitchFamily="34" charset="0"/>
                <a:cs typeface="Arial" panose="020B0604020202020204" pitchFamily="34" charset="0"/>
              </a:rPr>
              <a:t>Enfermedades infecciosas </a:t>
            </a:r>
          </a:p>
          <a:p>
            <a:r>
              <a:rPr lang="es-PE" sz="1050" dirty="0">
                <a:latin typeface="Arial" panose="020B0604020202020204" pitchFamily="34" charset="0"/>
                <a:cs typeface="Arial" panose="020B0604020202020204" pitchFamily="34" charset="0"/>
              </a:rPr>
              <a:t>y autoinmunes</a:t>
            </a:r>
          </a:p>
        </p:txBody>
      </p:sp>
      <p:sp>
        <p:nvSpPr>
          <p:cNvPr id="3" name="CuadroTexto 2">
            <a:extLst>
              <a:ext uri="{FF2B5EF4-FFF2-40B4-BE49-F238E27FC236}">
                <a16:creationId xmlns:a16="http://schemas.microsoft.com/office/drawing/2014/main" id="{CFE4101D-28B3-08BD-3B4F-361C88E31F20}"/>
              </a:ext>
            </a:extLst>
          </p:cNvPr>
          <p:cNvSpPr txBox="1"/>
          <p:nvPr/>
        </p:nvSpPr>
        <p:spPr>
          <a:xfrm>
            <a:off x="8205215" y="2143785"/>
            <a:ext cx="1359408" cy="738664"/>
          </a:xfrm>
          <a:prstGeom prst="rect">
            <a:avLst/>
          </a:prstGeom>
          <a:solidFill>
            <a:schemeClr val="accent3">
              <a:lumMod val="20000"/>
              <a:lumOff val="80000"/>
            </a:schemeClr>
          </a:solidFill>
        </p:spPr>
        <p:txBody>
          <a:bodyPr wrap="square" rtlCol="0">
            <a:spAutoFit/>
          </a:bodyPr>
          <a:lstStyle/>
          <a:p>
            <a:r>
              <a:rPr lang="es-PE" sz="1050" dirty="0">
                <a:latin typeface="Arial" panose="020B0604020202020204" pitchFamily="34" charset="0"/>
                <a:cs typeface="Arial" panose="020B0604020202020204" pitchFamily="34" charset="0"/>
              </a:rPr>
              <a:t>Enfermedades cardio-respiratorias (ICC,HTA, neumonía)</a:t>
            </a:r>
          </a:p>
        </p:txBody>
      </p:sp>
      <p:sp>
        <p:nvSpPr>
          <p:cNvPr id="4" name="CuadroTexto 3">
            <a:extLst>
              <a:ext uri="{FF2B5EF4-FFF2-40B4-BE49-F238E27FC236}">
                <a16:creationId xmlns:a16="http://schemas.microsoft.com/office/drawing/2014/main" id="{1D6185FF-89F1-BE9C-9445-6BC61A34E19A}"/>
              </a:ext>
            </a:extLst>
          </p:cNvPr>
          <p:cNvSpPr txBox="1"/>
          <p:nvPr/>
        </p:nvSpPr>
        <p:spPr>
          <a:xfrm>
            <a:off x="8235696" y="3316284"/>
            <a:ext cx="1359408" cy="415498"/>
          </a:xfrm>
          <a:prstGeom prst="rect">
            <a:avLst/>
          </a:prstGeom>
          <a:solidFill>
            <a:schemeClr val="accent3">
              <a:lumMod val="20000"/>
              <a:lumOff val="80000"/>
            </a:schemeClr>
          </a:solidFill>
        </p:spPr>
        <p:txBody>
          <a:bodyPr wrap="square" rtlCol="0">
            <a:spAutoFit/>
          </a:bodyPr>
          <a:lstStyle/>
          <a:p>
            <a:r>
              <a:rPr lang="es-PE" sz="1050" dirty="0">
                <a:latin typeface="Arial" panose="020B0604020202020204" pitchFamily="34" charset="0"/>
                <a:cs typeface="Arial" panose="020B0604020202020204" pitchFamily="34" charset="0"/>
              </a:rPr>
              <a:t>Mejora la función y fortaleza muscular</a:t>
            </a:r>
          </a:p>
        </p:txBody>
      </p:sp>
      <p:sp>
        <p:nvSpPr>
          <p:cNvPr id="6" name="CuadroTexto 5">
            <a:extLst>
              <a:ext uri="{FF2B5EF4-FFF2-40B4-BE49-F238E27FC236}">
                <a16:creationId xmlns:a16="http://schemas.microsoft.com/office/drawing/2014/main" id="{EB752520-681E-183A-2EDC-9DCAEFFE76A3}"/>
              </a:ext>
            </a:extLst>
          </p:cNvPr>
          <p:cNvSpPr txBox="1"/>
          <p:nvPr/>
        </p:nvSpPr>
        <p:spPr>
          <a:xfrm>
            <a:off x="8321040" y="4439949"/>
            <a:ext cx="1188719" cy="253916"/>
          </a:xfrm>
          <a:prstGeom prst="rect">
            <a:avLst/>
          </a:prstGeom>
          <a:solidFill>
            <a:schemeClr val="accent3">
              <a:lumMod val="20000"/>
              <a:lumOff val="80000"/>
            </a:schemeClr>
          </a:solidFill>
        </p:spPr>
        <p:txBody>
          <a:bodyPr wrap="square" rtlCol="0">
            <a:spAutoFit/>
          </a:bodyPr>
          <a:lstStyle/>
          <a:p>
            <a:r>
              <a:rPr lang="es-PE" sz="1050" dirty="0">
                <a:latin typeface="Arial" panose="020B0604020202020204" pitchFamily="34" charset="0"/>
                <a:cs typeface="Arial" panose="020B0604020202020204" pitchFamily="34" charset="0"/>
              </a:rPr>
              <a:t>Obesidad y DM</a:t>
            </a:r>
          </a:p>
        </p:txBody>
      </p:sp>
      <p:sp>
        <p:nvSpPr>
          <p:cNvPr id="9" name="CuadroTexto 8">
            <a:extLst>
              <a:ext uri="{FF2B5EF4-FFF2-40B4-BE49-F238E27FC236}">
                <a16:creationId xmlns:a16="http://schemas.microsoft.com/office/drawing/2014/main" id="{BEFADDD9-8149-D891-E5C1-3052900CC069}"/>
              </a:ext>
            </a:extLst>
          </p:cNvPr>
          <p:cNvSpPr txBox="1"/>
          <p:nvPr/>
        </p:nvSpPr>
        <p:spPr>
          <a:xfrm>
            <a:off x="8435340" y="5441960"/>
            <a:ext cx="1175004" cy="577081"/>
          </a:xfrm>
          <a:prstGeom prst="rect">
            <a:avLst/>
          </a:prstGeom>
          <a:solidFill>
            <a:schemeClr val="accent3">
              <a:lumMod val="20000"/>
              <a:lumOff val="80000"/>
            </a:schemeClr>
          </a:solidFill>
        </p:spPr>
        <p:txBody>
          <a:bodyPr wrap="square" rtlCol="0">
            <a:spAutoFit/>
          </a:bodyPr>
          <a:lstStyle/>
          <a:p>
            <a:pPr algn="ctr"/>
            <a:r>
              <a:rPr lang="es-PE" sz="1050" dirty="0">
                <a:latin typeface="Arial" panose="020B0604020202020204" pitchFamily="34" charset="0"/>
                <a:cs typeface="Arial" panose="020B0604020202020204" pitchFamily="34" charset="0"/>
              </a:rPr>
              <a:t>Incidencia y mortalidad en CA</a:t>
            </a:r>
          </a:p>
        </p:txBody>
      </p:sp>
      <p:sp>
        <p:nvSpPr>
          <p:cNvPr id="10" name="CuadroTexto 9">
            <a:extLst>
              <a:ext uri="{FF2B5EF4-FFF2-40B4-BE49-F238E27FC236}">
                <a16:creationId xmlns:a16="http://schemas.microsoft.com/office/drawing/2014/main" id="{694F714E-D44A-B621-4D5C-47960D1080A8}"/>
              </a:ext>
            </a:extLst>
          </p:cNvPr>
          <p:cNvSpPr txBox="1"/>
          <p:nvPr/>
        </p:nvSpPr>
        <p:spPr>
          <a:xfrm>
            <a:off x="21767" y="6068842"/>
            <a:ext cx="4419600" cy="461665"/>
          </a:xfrm>
          <a:prstGeom prst="rect">
            <a:avLst/>
          </a:prstGeom>
          <a:noFill/>
        </p:spPr>
        <p:txBody>
          <a:bodyPr wrap="square" rtlCol="0">
            <a:spAutoFit/>
          </a:bodyPr>
          <a:lstStyle/>
          <a:p>
            <a:r>
              <a:rPr lang="es-PE" sz="1200" u="sng" dirty="0">
                <a:latin typeface="Arial" panose="020B0604020202020204" pitchFamily="34" charset="0"/>
                <a:cs typeface="Arial" panose="020B0604020202020204" pitchFamily="34" charset="0"/>
              </a:rPr>
              <a:t>Figura adaptada de</a:t>
            </a:r>
            <a:r>
              <a:rPr lang="es-PE" sz="1200" dirty="0">
                <a:latin typeface="Arial" panose="020B0604020202020204" pitchFamily="34" charset="0"/>
                <a:cs typeface="Arial" panose="020B0604020202020204" pitchFamily="34" charset="0"/>
              </a:rPr>
              <a:t>: </a:t>
            </a:r>
          </a:p>
          <a:p>
            <a:r>
              <a:rPr lang="es-PE" sz="1200" dirty="0" err="1">
                <a:latin typeface="Arial" panose="020B0604020202020204" pitchFamily="34" charset="0"/>
                <a:cs typeface="Arial" panose="020B0604020202020204" pitchFamily="34" charset="0"/>
              </a:rPr>
              <a:t>Giustina</a:t>
            </a:r>
            <a:r>
              <a:rPr lang="es-PE" sz="1200" dirty="0">
                <a:latin typeface="Arial" panose="020B0604020202020204" pitchFamily="34" charset="0"/>
                <a:cs typeface="Arial" panose="020B0604020202020204" pitchFamily="34" charset="0"/>
              </a:rPr>
              <a:t> A. Endocrine Rev. 2024; 45: 654</a:t>
            </a:r>
          </a:p>
        </p:txBody>
      </p:sp>
      <p:sp>
        <p:nvSpPr>
          <p:cNvPr id="12" name="CuadroTexto 11">
            <a:extLst>
              <a:ext uri="{FF2B5EF4-FFF2-40B4-BE49-F238E27FC236}">
                <a16:creationId xmlns:a16="http://schemas.microsoft.com/office/drawing/2014/main" id="{BB11F030-46B0-2619-DBD7-1590F99C55D0}"/>
              </a:ext>
            </a:extLst>
          </p:cNvPr>
          <p:cNvSpPr txBox="1"/>
          <p:nvPr/>
        </p:nvSpPr>
        <p:spPr>
          <a:xfrm>
            <a:off x="10460924" y="3730339"/>
            <a:ext cx="1479898" cy="415498"/>
          </a:xfrm>
          <a:prstGeom prst="rect">
            <a:avLst/>
          </a:prstGeom>
          <a:solidFill>
            <a:schemeClr val="bg1"/>
          </a:solidFill>
        </p:spPr>
        <p:txBody>
          <a:bodyPr wrap="square" rtlCol="0">
            <a:spAutoFit/>
          </a:bodyPr>
          <a:lstStyle/>
          <a:p>
            <a:r>
              <a:rPr lang="es-PE" sz="1050" b="1" dirty="0">
                <a:latin typeface="Arial" panose="020B0604020202020204" pitchFamily="34" charset="0"/>
                <a:cs typeface="Arial" panose="020B0604020202020204" pitchFamily="34" charset="0"/>
              </a:rPr>
              <a:t>Severidad del COVID-19 agudo</a:t>
            </a:r>
          </a:p>
        </p:txBody>
      </p:sp>
      <p:sp>
        <p:nvSpPr>
          <p:cNvPr id="13" name="CuadroTexto 12">
            <a:extLst>
              <a:ext uri="{FF2B5EF4-FFF2-40B4-BE49-F238E27FC236}">
                <a16:creationId xmlns:a16="http://schemas.microsoft.com/office/drawing/2014/main" id="{7A7691CF-8C7C-FDC8-0922-533E19A19CC6}"/>
              </a:ext>
            </a:extLst>
          </p:cNvPr>
          <p:cNvSpPr txBox="1"/>
          <p:nvPr/>
        </p:nvSpPr>
        <p:spPr>
          <a:xfrm>
            <a:off x="10417010" y="2981500"/>
            <a:ext cx="1305598" cy="253916"/>
          </a:xfrm>
          <a:prstGeom prst="rect">
            <a:avLst/>
          </a:prstGeom>
          <a:solidFill>
            <a:schemeClr val="bg1"/>
          </a:solidFill>
        </p:spPr>
        <p:txBody>
          <a:bodyPr wrap="square" rtlCol="0">
            <a:spAutoFit/>
          </a:bodyPr>
          <a:lstStyle/>
          <a:p>
            <a:r>
              <a:rPr lang="es-PE" sz="1050" b="1" dirty="0">
                <a:latin typeface="Arial" panose="020B0604020202020204" pitchFamily="34" charset="0"/>
                <a:cs typeface="Arial" panose="020B0604020202020204" pitchFamily="34" charset="0"/>
              </a:rPr>
              <a:t>Calidad de vida</a:t>
            </a:r>
          </a:p>
        </p:txBody>
      </p:sp>
      <p:sp>
        <p:nvSpPr>
          <p:cNvPr id="14" name="CuadroTexto 13">
            <a:extLst>
              <a:ext uri="{FF2B5EF4-FFF2-40B4-BE49-F238E27FC236}">
                <a16:creationId xmlns:a16="http://schemas.microsoft.com/office/drawing/2014/main" id="{6C87EAC1-BEB8-BF9C-0760-126F39B6CE99}"/>
              </a:ext>
            </a:extLst>
          </p:cNvPr>
          <p:cNvSpPr txBox="1"/>
          <p:nvPr/>
        </p:nvSpPr>
        <p:spPr>
          <a:xfrm>
            <a:off x="10460924" y="3397075"/>
            <a:ext cx="1042228" cy="253916"/>
          </a:xfrm>
          <a:prstGeom prst="rect">
            <a:avLst/>
          </a:prstGeom>
          <a:solidFill>
            <a:schemeClr val="bg1"/>
          </a:solidFill>
        </p:spPr>
        <p:txBody>
          <a:bodyPr wrap="square" rtlCol="0">
            <a:spAutoFit/>
          </a:bodyPr>
          <a:lstStyle/>
          <a:p>
            <a:r>
              <a:rPr lang="es-PE" sz="1050" b="1" dirty="0">
                <a:latin typeface="Arial" panose="020B0604020202020204" pitchFamily="34" charset="0"/>
                <a:cs typeface="Arial" panose="020B0604020202020204" pitchFamily="34" charset="0"/>
              </a:rPr>
              <a:t>Mortalidad</a:t>
            </a:r>
          </a:p>
        </p:txBody>
      </p:sp>
      <p:sp>
        <p:nvSpPr>
          <p:cNvPr id="15" name="CuadroTexto 14">
            <a:extLst>
              <a:ext uri="{FF2B5EF4-FFF2-40B4-BE49-F238E27FC236}">
                <a16:creationId xmlns:a16="http://schemas.microsoft.com/office/drawing/2014/main" id="{E3081602-27BA-3FB4-252A-849ADB7DFEB5}"/>
              </a:ext>
            </a:extLst>
          </p:cNvPr>
          <p:cNvSpPr txBox="1"/>
          <p:nvPr/>
        </p:nvSpPr>
        <p:spPr>
          <a:xfrm>
            <a:off x="5699758" y="1855244"/>
            <a:ext cx="1359408" cy="577081"/>
          </a:xfrm>
          <a:prstGeom prst="rect">
            <a:avLst/>
          </a:prstGeom>
          <a:solidFill>
            <a:schemeClr val="bg1"/>
          </a:solidFill>
        </p:spPr>
        <p:txBody>
          <a:bodyPr wrap="square" rtlCol="0">
            <a:spAutoFit/>
          </a:bodyPr>
          <a:lstStyle/>
          <a:p>
            <a:pPr algn="ctr"/>
            <a:r>
              <a:rPr lang="es-PE" sz="1050" dirty="0">
                <a:latin typeface="Arial" panose="020B0604020202020204" pitchFamily="34" charset="0"/>
                <a:cs typeface="Arial" panose="020B0604020202020204" pitchFamily="34" charset="0"/>
              </a:rPr>
              <a:t>Reducción de la síntesis cutánea e ingesta </a:t>
            </a:r>
            <a:r>
              <a:rPr lang="es-PE" sz="1050" dirty="0" err="1">
                <a:latin typeface="Arial" panose="020B0604020202020204" pitchFamily="34" charset="0"/>
                <a:cs typeface="Arial" panose="020B0604020202020204" pitchFamily="34" charset="0"/>
              </a:rPr>
              <a:t>dietaria</a:t>
            </a:r>
            <a:endParaRPr lang="es-PE" sz="105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F78528F5-62A1-7248-A663-F85D6BE40BF9}"/>
              </a:ext>
            </a:extLst>
          </p:cNvPr>
          <p:cNvSpPr txBox="1"/>
          <p:nvPr/>
        </p:nvSpPr>
        <p:spPr>
          <a:xfrm>
            <a:off x="6425182" y="3169555"/>
            <a:ext cx="883922" cy="577081"/>
          </a:xfrm>
          <a:prstGeom prst="rect">
            <a:avLst/>
          </a:prstGeom>
          <a:solidFill>
            <a:schemeClr val="accent4">
              <a:lumMod val="20000"/>
              <a:lumOff val="80000"/>
              <a:alpha val="89804"/>
            </a:schemeClr>
          </a:solidFill>
        </p:spPr>
        <p:txBody>
          <a:bodyPr wrap="square" rtlCol="0">
            <a:spAutoFit/>
          </a:bodyPr>
          <a:lstStyle/>
          <a:p>
            <a:pPr algn="ctr"/>
            <a:r>
              <a:rPr lang="es-PE" sz="1050" dirty="0">
                <a:latin typeface="Arial" panose="020B0604020202020204" pitchFamily="34" charset="0"/>
                <a:cs typeface="Arial" panose="020B0604020202020204" pitchFamily="34" charset="0"/>
              </a:rPr>
              <a:t>Deficiencia de </a:t>
            </a:r>
          </a:p>
          <a:p>
            <a:pPr algn="ctr"/>
            <a:r>
              <a:rPr lang="es-PE" sz="1050" dirty="0">
                <a:latin typeface="Arial" panose="020B0604020202020204" pitchFamily="34" charset="0"/>
                <a:cs typeface="Arial" panose="020B0604020202020204" pitchFamily="34" charset="0"/>
              </a:rPr>
              <a:t>vitamina D</a:t>
            </a:r>
          </a:p>
        </p:txBody>
      </p:sp>
      <p:sp>
        <p:nvSpPr>
          <p:cNvPr id="17" name="CuadroTexto 16">
            <a:extLst>
              <a:ext uri="{FF2B5EF4-FFF2-40B4-BE49-F238E27FC236}">
                <a16:creationId xmlns:a16="http://schemas.microsoft.com/office/drawing/2014/main" id="{0A896AB8-582D-FA18-E67D-6C9618A6201F}"/>
              </a:ext>
            </a:extLst>
          </p:cNvPr>
          <p:cNvSpPr txBox="1"/>
          <p:nvPr/>
        </p:nvSpPr>
        <p:spPr>
          <a:xfrm>
            <a:off x="6029919" y="4566907"/>
            <a:ext cx="1086610" cy="738664"/>
          </a:xfrm>
          <a:prstGeom prst="rect">
            <a:avLst/>
          </a:prstGeom>
          <a:solidFill>
            <a:schemeClr val="bg1"/>
          </a:solidFill>
        </p:spPr>
        <p:txBody>
          <a:bodyPr wrap="square" rtlCol="0">
            <a:spAutoFit/>
          </a:bodyPr>
          <a:lstStyle/>
          <a:p>
            <a:pPr algn="ctr"/>
            <a:r>
              <a:rPr lang="es-PE" sz="1050" dirty="0">
                <a:latin typeface="Arial" panose="020B0604020202020204" pitchFamily="34" charset="0"/>
                <a:cs typeface="Arial" panose="020B0604020202020204" pitchFamily="34" charset="0"/>
              </a:rPr>
              <a:t>Reducción de la absorción intestino</a:t>
            </a:r>
          </a:p>
          <a:p>
            <a:pPr algn="ctr"/>
            <a:r>
              <a:rPr lang="es-PE" sz="1050" dirty="0">
                <a:latin typeface="Arial" panose="020B0604020202020204" pitchFamily="34" charset="0"/>
                <a:cs typeface="Arial" panose="020B0604020202020204" pitchFamily="34" charset="0"/>
              </a:rPr>
              <a:t>↑ PTH</a:t>
            </a:r>
          </a:p>
        </p:txBody>
      </p:sp>
      <p:sp>
        <p:nvSpPr>
          <p:cNvPr id="18" name="CuadroTexto 17">
            <a:extLst>
              <a:ext uri="{FF2B5EF4-FFF2-40B4-BE49-F238E27FC236}">
                <a16:creationId xmlns:a16="http://schemas.microsoft.com/office/drawing/2014/main" id="{4FBE865E-76B0-9566-B934-45B46CCD2425}"/>
              </a:ext>
            </a:extLst>
          </p:cNvPr>
          <p:cNvSpPr txBox="1"/>
          <p:nvPr/>
        </p:nvSpPr>
        <p:spPr>
          <a:xfrm>
            <a:off x="5699758" y="5884177"/>
            <a:ext cx="1359408" cy="415498"/>
          </a:xfrm>
          <a:prstGeom prst="rect">
            <a:avLst/>
          </a:prstGeom>
          <a:solidFill>
            <a:schemeClr val="bg1"/>
          </a:solidFill>
        </p:spPr>
        <p:txBody>
          <a:bodyPr wrap="square" rtlCol="0">
            <a:spAutoFit/>
          </a:bodyPr>
          <a:lstStyle/>
          <a:p>
            <a:pPr algn="ctr"/>
            <a:r>
              <a:rPr lang="es-PE" sz="1050" dirty="0">
                <a:latin typeface="Arial" panose="020B0604020202020204" pitchFamily="34" charset="0"/>
                <a:cs typeface="Arial" panose="020B0604020202020204" pitchFamily="34" charset="0"/>
              </a:rPr>
              <a:t>Alteraciones metabólicas</a:t>
            </a:r>
          </a:p>
        </p:txBody>
      </p:sp>
      <p:sp>
        <p:nvSpPr>
          <p:cNvPr id="19" name="CuadroTexto 18">
            <a:extLst>
              <a:ext uri="{FF2B5EF4-FFF2-40B4-BE49-F238E27FC236}">
                <a16:creationId xmlns:a16="http://schemas.microsoft.com/office/drawing/2014/main" id="{EAADBE1E-CA29-D844-686D-5040E64C29EF}"/>
              </a:ext>
            </a:extLst>
          </p:cNvPr>
          <p:cNvSpPr txBox="1"/>
          <p:nvPr/>
        </p:nvSpPr>
        <p:spPr>
          <a:xfrm>
            <a:off x="1160945" y="41881"/>
            <a:ext cx="10039928" cy="523220"/>
          </a:xfrm>
          <a:prstGeom prst="rect">
            <a:avLst/>
          </a:prstGeom>
          <a:noFill/>
        </p:spPr>
        <p:txBody>
          <a:bodyPr wrap="none" rtlCol="0">
            <a:spAutoFit/>
          </a:bodyPr>
          <a:lstStyle/>
          <a:p>
            <a:r>
              <a:rPr lang="es-PE" sz="2800" b="1" dirty="0">
                <a:solidFill>
                  <a:srgbClr val="0070C0"/>
                </a:solidFill>
                <a:latin typeface="Arial" panose="020B0604020202020204" pitchFamily="34" charset="0"/>
                <a:cs typeface="Arial" panose="020B0604020202020204" pitchFamily="34" charset="0"/>
              </a:rPr>
              <a:t>Efectos esqueléticos y </a:t>
            </a:r>
            <a:r>
              <a:rPr lang="es-PE" sz="2800" b="1" dirty="0" err="1">
                <a:solidFill>
                  <a:srgbClr val="0070C0"/>
                </a:solidFill>
                <a:latin typeface="Arial" panose="020B0604020202020204" pitchFamily="34" charset="0"/>
                <a:cs typeface="Arial" panose="020B0604020202020204" pitchFamily="34" charset="0"/>
              </a:rPr>
              <a:t>extraesqueléticos</a:t>
            </a:r>
            <a:r>
              <a:rPr lang="es-PE" sz="2800" b="1" dirty="0">
                <a:solidFill>
                  <a:srgbClr val="0070C0"/>
                </a:solidFill>
                <a:latin typeface="Arial" panose="020B0604020202020204" pitchFamily="34" charset="0"/>
                <a:cs typeface="Arial" panose="020B0604020202020204" pitchFamily="34" charset="0"/>
              </a:rPr>
              <a:t> de la vitamina D</a:t>
            </a:r>
          </a:p>
        </p:txBody>
      </p:sp>
      <p:pic>
        <p:nvPicPr>
          <p:cNvPr id="21" name="Imagen 20">
            <a:extLst>
              <a:ext uri="{FF2B5EF4-FFF2-40B4-BE49-F238E27FC236}">
                <a16:creationId xmlns:a16="http://schemas.microsoft.com/office/drawing/2014/main" id="{64D0963F-5484-8577-F542-3B2962F61DAC}"/>
              </a:ext>
            </a:extLst>
          </p:cNvPr>
          <p:cNvPicPr>
            <a:picLocks noChangeAspect="1"/>
          </p:cNvPicPr>
          <p:nvPr/>
        </p:nvPicPr>
        <p:blipFill rotWithShape="1">
          <a:blip r:embed="rId3"/>
          <a:srcRect l="46434" t="9333" r="16026" b="17580"/>
          <a:stretch/>
        </p:blipFill>
        <p:spPr>
          <a:xfrm flipH="1">
            <a:off x="121919" y="1079663"/>
            <a:ext cx="4953554" cy="5012263"/>
          </a:xfrm>
          <a:prstGeom prst="rect">
            <a:avLst/>
          </a:prstGeom>
        </p:spPr>
      </p:pic>
      <p:sp>
        <p:nvSpPr>
          <p:cNvPr id="22" name="CuadroTexto 21">
            <a:extLst>
              <a:ext uri="{FF2B5EF4-FFF2-40B4-BE49-F238E27FC236}">
                <a16:creationId xmlns:a16="http://schemas.microsoft.com/office/drawing/2014/main" id="{02114843-255E-5B78-B8F1-9E64AF796E0C}"/>
              </a:ext>
            </a:extLst>
          </p:cNvPr>
          <p:cNvSpPr txBox="1"/>
          <p:nvPr/>
        </p:nvSpPr>
        <p:spPr>
          <a:xfrm>
            <a:off x="3421720" y="3142927"/>
            <a:ext cx="1189591" cy="415498"/>
          </a:xfrm>
          <a:prstGeom prst="rect">
            <a:avLst/>
          </a:prstGeom>
          <a:solidFill>
            <a:schemeClr val="accent3">
              <a:lumMod val="20000"/>
              <a:lumOff val="80000"/>
            </a:schemeClr>
          </a:solidFill>
        </p:spPr>
        <p:txBody>
          <a:bodyPr wrap="square" rtlCol="0">
            <a:spAutoFit/>
          </a:bodyPr>
          <a:lstStyle/>
          <a:p>
            <a:pPr algn="ctr"/>
            <a:r>
              <a:rPr lang="es-PE" sz="1050" dirty="0">
                <a:latin typeface="Arial" panose="020B0604020202020204" pitchFamily="34" charset="0"/>
                <a:cs typeface="Arial" panose="020B0604020202020204" pitchFamily="34" charset="0"/>
              </a:rPr>
              <a:t>Efectos esqueléticos</a:t>
            </a:r>
          </a:p>
        </p:txBody>
      </p:sp>
      <p:sp>
        <p:nvSpPr>
          <p:cNvPr id="23" name="CuadroTexto 22">
            <a:extLst>
              <a:ext uri="{FF2B5EF4-FFF2-40B4-BE49-F238E27FC236}">
                <a16:creationId xmlns:a16="http://schemas.microsoft.com/office/drawing/2014/main" id="{75694DA9-2015-0714-0981-629B76C088AC}"/>
              </a:ext>
            </a:extLst>
          </p:cNvPr>
          <p:cNvSpPr txBox="1"/>
          <p:nvPr/>
        </p:nvSpPr>
        <p:spPr>
          <a:xfrm>
            <a:off x="942455" y="1566703"/>
            <a:ext cx="1189591" cy="577081"/>
          </a:xfrm>
          <a:prstGeom prst="rect">
            <a:avLst/>
          </a:prstGeom>
          <a:solidFill>
            <a:srgbClr val="FFCCFF"/>
          </a:solidFill>
        </p:spPr>
        <p:txBody>
          <a:bodyPr wrap="square" rtlCol="0">
            <a:spAutoFit/>
          </a:bodyPr>
          <a:lstStyle/>
          <a:p>
            <a:pPr algn="ctr"/>
            <a:r>
              <a:rPr lang="es-PE" sz="1050" dirty="0">
                <a:latin typeface="Arial" panose="020B0604020202020204" pitchFamily="34" charset="0"/>
                <a:cs typeface="Arial" panose="020B0604020202020204" pitchFamily="34" charset="0"/>
              </a:rPr>
              <a:t>Osteopenia</a:t>
            </a:r>
          </a:p>
          <a:p>
            <a:pPr algn="ctr"/>
            <a:r>
              <a:rPr lang="es-PE" sz="1050" dirty="0">
                <a:latin typeface="Arial" panose="020B0604020202020204" pitchFamily="34" charset="0"/>
                <a:cs typeface="Arial" panose="020B0604020202020204" pitchFamily="34" charset="0"/>
              </a:rPr>
              <a:t>Osteoporosis (deficiencia leve)</a:t>
            </a:r>
          </a:p>
        </p:txBody>
      </p:sp>
      <p:sp>
        <p:nvSpPr>
          <p:cNvPr id="24" name="CuadroTexto 23">
            <a:extLst>
              <a:ext uri="{FF2B5EF4-FFF2-40B4-BE49-F238E27FC236}">
                <a16:creationId xmlns:a16="http://schemas.microsoft.com/office/drawing/2014/main" id="{A236BAE7-9667-4583-BE67-01DD8A169A46}"/>
              </a:ext>
            </a:extLst>
          </p:cNvPr>
          <p:cNvSpPr txBox="1"/>
          <p:nvPr/>
        </p:nvSpPr>
        <p:spPr>
          <a:xfrm>
            <a:off x="1475910" y="3261502"/>
            <a:ext cx="755657" cy="415498"/>
          </a:xfrm>
          <a:prstGeom prst="rect">
            <a:avLst/>
          </a:prstGeom>
          <a:solidFill>
            <a:schemeClr val="accent3">
              <a:lumMod val="20000"/>
              <a:lumOff val="80000"/>
            </a:schemeClr>
          </a:solidFill>
        </p:spPr>
        <p:txBody>
          <a:bodyPr wrap="square" rtlCol="0">
            <a:spAutoFit/>
          </a:bodyPr>
          <a:lstStyle/>
          <a:p>
            <a:pPr algn="ctr"/>
            <a:r>
              <a:rPr lang="es-PE" sz="1050" dirty="0" err="1">
                <a:latin typeface="Arial" panose="020B0604020202020204" pitchFamily="34" charset="0"/>
                <a:cs typeface="Arial" panose="020B0604020202020204" pitchFamily="34" charset="0"/>
              </a:rPr>
              <a:t>Fx</a:t>
            </a:r>
            <a:r>
              <a:rPr lang="es-PE" sz="1050" dirty="0">
                <a:latin typeface="Arial" panose="020B0604020202020204" pitchFamily="34" charset="0"/>
                <a:cs typeface="Arial" panose="020B0604020202020204" pitchFamily="34" charset="0"/>
              </a:rPr>
              <a:t> por fragilidad</a:t>
            </a:r>
          </a:p>
        </p:txBody>
      </p:sp>
      <p:sp>
        <p:nvSpPr>
          <p:cNvPr id="25" name="CuadroTexto 24">
            <a:extLst>
              <a:ext uri="{FF2B5EF4-FFF2-40B4-BE49-F238E27FC236}">
                <a16:creationId xmlns:a16="http://schemas.microsoft.com/office/drawing/2014/main" id="{3DAF1A90-30FB-07EC-BAC8-BD869AA7E4D7}"/>
              </a:ext>
            </a:extLst>
          </p:cNvPr>
          <p:cNvSpPr txBox="1"/>
          <p:nvPr/>
        </p:nvSpPr>
        <p:spPr>
          <a:xfrm>
            <a:off x="329427" y="4787645"/>
            <a:ext cx="1294187" cy="738664"/>
          </a:xfrm>
          <a:prstGeom prst="rect">
            <a:avLst/>
          </a:prstGeom>
          <a:solidFill>
            <a:schemeClr val="accent6">
              <a:lumMod val="20000"/>
              <a:lumOff val="80000"/>
            </a:schemeClr>
          </a:solidFill>
        </p:spPr>
        <p:txBody>
          <a:bodyPr wrap="square" rtlCol="0">
            <a:spAutoFit/>
          </a:bodyPr>
          <a:lstStyle/>
          <a:p>
            <a:pPr algn="ctr"/>
            <a:r>
              <a:rPr lang="es-PE" sz="1050" dirty="0">
                <a:latin typeface="Arial" panose="020B0604020202020204" pitchFamily="34" charset="0"/>
                <a:cs typeface="Arial" panose="020B0604020202020204" pitchFamily="34" charset="0"/>
              </a:rPr>
              <a:t>Osteomalacia &amp;</a:t>
            </a:r>
          </a:p>
          <a:p>
            <a:pPr algn="ctr"/>
            <a:r>
              <a:rPr lang="es-PE" sz="1050" dirty="0">
                <a:latin typeface="Arial" panose="020B0604020202020204" pitchFamily="34" charset="0"/>
                <a:cs typeface="Arial" panose="020B0604020202020204" pitchFamily="34" charset="0"/>
              </a:rPr>
              <a:t>Raquitismo (deficiencia severa)</a:t>
            </a:r>
          </a:p>
        </p:txBody>
      </p:sp>
      <p:sp>
        <p:nvSpPr>
          <p:cNvPr id="5" name="CuadroTexto 4">
            <a:extLst>
              <a:ext uri="{FF2B5EF4-FFF2-40B4-BE49-F238E27FC236}">
                <a16:creationId xmlns:a16="http://schemas.microsoft.com/office/drawing/2014/main" id="{63425010-1B43-997B-D509-CE827079F39C}"/>
              </a:ext>
            </a:extLst>
          </p:cNvPr>
          <p:cNvSpPr txBox="1"/>
          <p:nvPr/>
        </p:nvSpPr>
        <p:spPr>
          <a:xfrm>
            <a:off x="9033480" y="6539120"/>
            <a:ext cx="3201967" cy="276999"/>
          </a:xfrm>
          <a:prstGeom prst="rect">
            <a:avLst/>
          </a:prstGeom>
          <a:noFill/>
        </p:spPr>
        <p:txBody>
          <a:bodyPr wrap="none" rtlCol="0">
            <a:spAutoFit/>
          </a:bodyPr>
          <a:lstStyle/>
          <a:p>
            <a:r>
              <a:rPr lang="es-PE" sz="1200" i="1" dirty="0">
                <a:latin typeface="Arial" panose="020B0604020202020204" pitchFamily="34" charset="0"/>
                <a:cs typeface="Arial" panose="020B0604020202020204" pitchFamily="34" charset="0"/>
              </a:rPr>
              <a:t>Vidal M, Lane N. </a:t>
            </a:r>
            <a:r>
              <a:rPr lang="es-PE" sz="1200" i="1" dirty="0" err="1">
                <a:latin typeface="Arial" panose="020B0604020202020204" pitchFamily="34" charset="0"/>
                <a:cs typeface="Arial" panose="020B0604020202020204" pitchFamily="34" charset="0"/>
              </a:rPr>
              <a:t>Metabolites</a:t>
            </a:r>
            <a:r>
              <a:rPr lang="es-PE" sz="1200" i="1" dirty="0">
                <a:latin typeface="Arial" panose="020B0604020202020204" pitchFamily="34" charset="0"/>
                <a:cs typeface="Arial" panose="020B0604020202020204" pitchFamily="34" charset="0"/>
              </a:rPr>
              <a:t> 2025 (in </a:t>
            </a:r>
            <a:r>
              <a:rPr lang="es-PE" sz="1200" i="1" dirty="0" err="1">
                <a:latin typeface="Arial" panose="020B0604020202020204" pitchFamily="34" charset="0"/>
                <a:cs typeface="Arial" panose="020B0604020202020204" pitchFamily="34" charset="0"/>
              </a:rPr>
              <a:t>press</a:t>
            </a:r>
            <a:r>
              <a:rPr lang="es-PE" sz="1200" i="1" dirty="0">
                <a:latin typeface="Arial" panose="020B0604020202020204" pitchFamily="34" charset="0"/>
                <a:cs typeface="Arial" panose="020B0604020202020204" pitchFamily="34" charset="0"/>
              </a:rPr>
              <a:t>)</a:t>
            </a:r>
          </a:p>
        </p:txBody>
      </p:sp>
      <p:sp>
        <p:nvSpPr>
          <p:cNvPr id="11" name="CuadroTexto 10">
            <a:extLst>
              <a:ext uri="{FF2B5EF4-FFF2-40B4-BE49-F238E27FC236}">
                <a16:creationId xmlns:a16="http://schemas.microsoft.com/office/drawing/2014/main" id="{CBB078FA-1D98-48E2-E897-59FFE10EE40B}"/>
              </a:ext>
            </a:extLst>
          </p:cNvPr>
          <p:cNvSpPr txBox="1"/>
          <p:nvPr/>
        </p:nvSpPr>
        <p:spPr>
          <a:xfrm>
            <a:off x="9176779" y="6299674"/>
            <a:ext cx="299345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Giustina</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Endocrine Rev. 2024; 45: 654</a:t>
            </a:r>
          </a:p>
        </p:txBody>
      </p:sp>
    </p:spTree>
    <p:extLst>
      <p:ext uri="{BB962C8B-B14F-4D97-AF65-F5344CB8AC3E}">
        <p14:creationId xmlns:p14="http://schemas.microsoft.com/office/powerpoint/2010/main" val="324565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B8C49F-52AF-4711-A2F3-64156F7644AB}"/>
              </a:ext>
            </a:extLst>
          </p:cNvPr>
          <p:cNvSpPr/>
          <p:nvPr/>
        </p:nvSpPr>
        <p:spPr>
          <a:xfrm>
            <a:off x="2111428" y="1875954"/>
            <a:ext cx="7602843"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1"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Arial" panose="020B0604020202020204" pitchFamily="34" charset="0"/>
                <a:ea typeface="+mn-ea"/>
                <a:cs typeface="Arial" panose="020B0604020202020204" pitchFamily="34" charset="0"/>
              </a:rPr>
              <a:t>Muchas gracias por su atención y paciencia !!!</a:t>
            </a:r>
          </a:p>
        </p:txBody>
      </p:sp>
    </p:spTree>
    <p:extLst>
      <p:ext uri="{BB962C8B-B14F-4D97-AF65-F5344CB8AC3E}">
        <p14:creationId xmlns:p14="http://schemas.microsoft.com/office/powerpoint/2010/main" val="10457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3D395BEC-62EE-4D26-81F2-4C81764EAFB0}"/>
              </a:ext>
            </a:extLst>
          </p:cNvPr>
          <p:cNvGraphicFramePr/>
          <p:nvPr>
            <p:extLst>
              <p:ext uri="{D42A27DB-BD31-4B8C-83A1-F6EECF244321}">
                <p14:modId xmlns:p14="http://schemas.microsoft.com/office/powerpoint/2010/main" val="1605558424"/>
              </p:ext>
            </p:extLst>
          </p:nvPr>
        </p:nvGraphicFramePr>
        <p:xfrm>
          <a:off x="442830" y="2238375"/>
          <a:ext cx="6462680" cy="402907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D2066683-6111-406C-8BC8-543AF8134D04}"/>
              </a:ext>
            </a:extLst>
          </p:cNvPr>
          <p:cNvSpPr txBox="1"/>
          <p:nvPr/>
        </p:nvSpPr>
        <p:spPr>
          <a:xfrm>
            <a:off x="442830" y="859505"/>
            <a:ext cx="61055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Niveles de vitamina D en pacientes que acuden a servicios de reumatología en Lima</a:t>
            </a:r>
          </a:p>
        </p:txBody>
      </p:sp>
      <p:sp>
        <p:nvSpPr>
          <p:cNvPr id="4" name="Rectángulo 3">
            <a:extLst>
              <a:ext uri="{FF2B5EF4-FFF2-40B4-BE49-F238E27FC236}">
                <a16:creationId xmlns:a16="http://schemas.microsoft.com/office/drawing/2014/main" id="{071FD2B4-95CC-4530-9415-A0D72EC95425}"/>
              </a:ext>
            </a:extLst>
          </p:cNvPr>
          <p:cNvSpPr/>
          <p:nvPr/>
        </p:nvSpPr>
        <p:spPr>
          <a:xfrm>
            <a:off x="8666536" y="6560138"/>
            <a:ext cx="352397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Vidal L. Int J Clin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Rheumatol</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14: 105-112.  </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8DB5BFDB-05AD-4346-8387-F211ED50ED39}"/>
              </a:ext>
            </a:extLst>
          </p:cNvPr>
          <p:cNvSpPr txBox="1"/>
          <p:nvPr/>
        </p:nvSpPr>
        <p:spPr>
          <a:xfrm>
            <a:off x="1778467" y="4619624"/>
            <a:ext cx="14124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Suficiencia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a:t>
            </a:r>
          </a:p>
        </p:txBody>
      </p:sp>
      <p:sp>
        <p:nvSpPr>
          <p:cNvPr id="6" name="CuadroTexto 5">
            <a:extLst>
              <a:ext uri="{FF2B5EF4-FFF2-40B4-BE49-F238E27FC236}">
                <a16:creationId xmlns:a16="http://schemas.microsoft.com/office/drawing/2014/main" id="{B1B25318-4626-438E-8FD8-16D15AAF789B}"/>
              </a:ext>
            </a:extLst>
          </p:cNvPr>
          <p:cNvSpPr txBox="1"/>
          <p:nvPr/>
        </p:nvSpPr>
        <p:spPr>
          <a:xfrm>
            <a:off x="2959872" y="3192220"/>
            <a:ext cx="14285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Insuficiencia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a:t>
            </a:r>
          </a:p>
        </p:txBody>
      </p:sp>
      <p:sp>
        <p:nvSpPr>
          <p:cNvPr id="7" name="CuadroTexto 6">
            <a:extLst>
              <a:ext uri="{FF2B5EF4-FFF2-40B4-BE49-F238E27FC236}">
                <a16:creationId xmlns:a16="http://schemas.microsoft.com/office/drawing/2014/main" id="{5C8FBCD2-7346-4F1C-AE19-C61F43F169ED}"/>
              </a:ext>
            </a:extLst>
          </p:cNvPr>
          <p:cNvSpPr txBox="1"/>
          <p:nvPr/>
        </p:nvSpPr>
        <p:spPr>
          <a:xfrm>
            <a:off x="4523501" y="2265705"/>
            <a:ext cx="12682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Deficiencia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(58.5%)</a:t>
            </a:r>
          </a:p>
        </p:txBody>
      </p:sp>
      <p:pic>
        <p:nvPicPr>
          <p:cNvPr id="9" name="Imagen 8">
            <a:extLst>
              <a:ext uri="{FF2B5EF4-FFF2-40B4-BE49-F238E27FC236}">
                <a16:creationId xmlns:a16="http://schemas.microsoft.com/office/drawing/2014/main" id="{6086F043-18E1-4450-95B3-37BE8CB431D8}"/>
              </a:ext>
            </a:extLst>
          </p:cNvPr>
          <p:cNvPicPr>
            <a:picLocks noChangeAspect="1"/>
          </p:cNvPicPr>
          <p:nvPr/>
        </p:nvPicPr>
        <p:blipFill rotWithShape="1">
          <a:blip r:embed="rId3"/>
          <a:srcRect r="2342"/>
          <a:stretch/>
        </p:blipFill>
        <p:spPr>
          <a:xfrm>
            <a:off x="7377390" y="2349955"/>
            <a:ext cx="4581801" cy="3236515"/>
          </a:xfrm>
          <a:prstGeom prst="rect">
            <a:avLst/>
          </a:prstGeom>
        </p:spPr>
      </p:pic>
      <p:sp>
        <p:nvSpPr>
          <p:cNvPr id="10" name="Rectángulo 9">
            <a:extLst>
              <a:ext uri="{FF2B5EF4-FFF2-40B4-BE49-F238E27FC236}">
                <a16:creationId xmlns:a16="http://schemas.microsoft.com/office/drawing/2014/main" id="{8DF3B515-8672-4ABA-9C45-2D81DB1BF8F5}"/>
              </a:ext>
            </a:extLst>
          </p:cNvPr>
          <p:cNvSpPr/>
          <p:nvPr/>
        </p:nvSpPr>
        <p:spPr>
          <a:xfrm>
            <a:off x="8380239" y="5586471"/>
            <a:ext cx="277274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Análisis de varianza Chi</a:t>
            </a:r>
            <a:r>
              <a:rPr kumimoji="0" lang="es-ES_tradnl" sz="1200" b="0" i="1"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2</a:t>
            </a:r>
            <a:r>
              <a:rPr kumimoji="0" lang="es-ES_tradnl"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 = 27.953   P&lt; 0.001 (Ajuste de </a:t>
            </a:r>
            <a:r>
              <a:rPr kumimoji="0" lang="es-ES_tradnl" sz="12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Bonferroni</a:t>
            </a:r>
            <a:r>
              <a:rPr kumimoji="0" lang="es-ES_tradnl" sz="12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a:t>
            </a:r>
            <a:endParaRPr kumimoji="0" lang="es-PE" sz="1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endParaRPr>
          </a:p>
        </p:txBody>
      </p:sp>
      <p:sp>
        <p:nvSpPr>
          <p:cNvPr id="11" name="CuadroTexto 10">
            <a:extLst>
              <a:ext uri="{FF2B5EF4-FFF2-40B4-BE49-F238E27FC236}">
                <a16:creationId xmlns:a16="http://schemas.microsoft.com/office/drawing/2014/main" id="{8FF77CD8-4380-4A09-A02F-6545F6F93E54}"/>
              </a:ext>
            </a:extLst>
          </p:cNvPr>
          <p:cNvSpPr txBox="1"/>
          <p:nvPr/>
        </p:nvSpPr>
        <p:spPr>
          <a:xfrm>
            <a:off x="7377390" y="865112"/>
            <a:ext cx="42484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a:ea typeface="+mn-ea"/>
                <a:cs typeface="Arial"/>
                <a:sym typeface="Helvetica"/>
              </a:rPr>
              <a:t>Valores de 25(OH) D de acuerdo a estaciones del año (ng/</a:t>
            </a:r>
            <a:r>
              <a:rPr kumimoji="0" lang="es-PE" sz="2000" b="1" i="0" u="none" strike="noStrike" kern="1200" cap="none" spc="0" normalizeH="0" baseline="0" noProof="0" dirty="0" err="1">
                <a:ln>
                  <a:noFill/>
                </a:ln>
                <a:solidFill>
                  <a:srgbClr val="C00000"/>
                </a:solidFill>
                <a:effectLst/>
                <a:uLnTx/>
                <a:uFillTx/>
                <a:latin typeface="Arial"/>
                <a:ea typeface="+mn-ea"/>
                <a:cs typeface="Arial"/>
                <a:sym typeface="Helvetica"/>
              </a:rPr>
              <a:t>mL</a:t>
            </a:r>
            <a:r>
              <a:rPr kumimoji="0" lang="es-PE" sz="2000" b="1" i="0" u="none" strike="noStrike" kern="1200" cap="none" spc="0" normalizeH="0" baseline="0" noProof="0" dirty="0">
                <a:ln>
                  <a:noFill/>
                </a:ln>
                <a:solidFill>
                  <a:srgbClr val="C00000"/>
                </a:solidFill>
                <a:effectLst/>
                <a:uLnTx/>
                <a:uFillTx/>
                <a:latin typeface="Arial"/>
                <a:ea typeface="+mn-ea"/>
                <a:cs typeface="Arial"/>
                <a:sym typeface="Helvetica"/>
              </a:rPr>
              <a:t>)</a:t>
            </a:r>
          </a:p>
        </p:txBody>
      </p:sp>
      <p:sp>
        <p:nvSpPr>
          <p:cNvPr id="12" name="CuadroTexto 11">
            <a:extLst>
              <a:ext uri="{FF2B5EF4-FFF2-40B4-BE49-F238E27FC236}">
                <a16:creationId xmlns:a16="http://schemas.microsoft.com/office/drawing/2014/main" id="{4BD0B0CD-D9A2-4616-9874-B4B10531814A}"/>
              </a:ext>
            </a:extLst>
          </p:cNvPr>
          <p:cNvSpPr txBox="1"/>
          <p:nvPr/>
        </p:nvSpPr>
        <p:spPr>
          <a:xfrm>
            <a:off x="9605846" y="3871626"/>
            <a:ext cx="5373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a:rPr>
              <a:t>17.67</a:t>
            </a:r>
          </a:p>
        </p:txBody>
      </p:sp>
      <p:sp>
        <p:nvSpPr>
          <p:cNvPr id="13" name="CuadroTexto 12">
            <a:extLst>
              <a:ext uri="{FF2B5EF4-FFF2-40B4-BE49-F238E27FC236}">
                <a16:creationId xmlns:a16="http://schemas.microsoft.com/office/drawing/2014/main" id="{D634E5AD-D69D-4B24-A2D2-742414585EA4}"/>
              </a:ext>
            </a:extLst>
          </p:cNvPr>
          <p:cNvSpPr txBox="1"/>
          <p:nvPr/>
        </p:nvSpPr>
        <p:spPr>
          <a:xfrm>
            <a:off x="8647486" y="4042861"/>
            <a:ext cx="5677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sym typeface="Helvetica"/>
              </a:rPr>
              <a:t>14.98</a:t>
            </a:r>
          </a:p>
        </p:txBody>
      </p:sp>
      <p:sp>
        <p:nvSpPr>
          <p:cNvPr id="14" name="CuadroTexto 13">
            <a:extLst>
              <a:ext uri="{FF2B5EF4-FFF2-40B4-BE49-F238E27FC236}">
                <a16:creationId xmlns:a16="http://schemas.microsoft.com/office/drawing/2014/main" id="{9B3C6A38-5CB7-4946-92C2-D8C5C7D5F317}"/>
              </a:ext>
            </a:extLst>
          </p:cNvPr>
          <p:cNvSpPr txBox="1"/>
          <p:nvPr/>
        </p:nvSpPr>
        <p:spPr>
          <a:xfrm>
            <a:off x="11329558" y="3483771"/>
            <a:ext cx="5373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a:rPr>
              <a:t>23.08</a:t>
            </a:r>
          </a:p>
        </p:txBody>
      </p:sp>
      <p:sp>
        <p:nvSpPr>
          <p:cNvPr id="15" name="CuadroTexto 14">
            <a:extLst>
              <a:ext uri="{FF2B5EF4-FFF2-40B4-BE49-F238E27FC236}">
                <a16:creationId xmlns:a16="http://schemas.microsoft.com/office/drawing/2014/main" id="{98B31394-9A37-4B69-9C57-F9122E26602F}"/>
              </a:ext>
            </a:extLst>
          </p:cNvPr>
          <p:cNvSpPr txBox="1"/>
          <p:nvPr/>
        </p:nvSpPr>
        <p:spPr>
          <a:xfrm>
            <a:off x="10593617" y="3363690"/>
            <a:ext cx="5677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a:ln>
                  <a:noFill/>
                </a:ln>
                <a:solidFill>
                  <a:srgbClr val="4118F0"/>
                </a:solidFill>
                <a:effectLst/>
                <a:uLnTx/>
                <a:uFillTx/>
                <a:latin typeface="Arial" panose="020B0604020202020204" pitchFamily="34" charset="0"/>
                <a:ea typeface="+mn-ea"/>
                <a:cs typeface="Arial" panose="020B0604020202020204" pitchFamily="34" charset="0"/>
                <a:sym typeface="Helvetica"/>
              </a:rPr>
              <a:t>23.10</a:t>
            </a:r>
          </a:p>
        </p:txBody>
      </p:sp>
      <p:sp>
        <p:nvSpPr>
          <p:cNvPr id="16" name="Elipse 15">
            <a:extLst>
              <a:ext uri="{FF2B5EF4-FFF2-40B4-BE49-F238E27FC236}">
                <a16:creationId xmlns:a16="http://schemas.microsoft.com/office/drawing/2014/main" id="{E567B0DE-B65D-469E-9EC2-67910E1EDFCA}"/>
              </a:ext>
            </a:extLst>
          </p:cNvPr>
          <p:cNvSpPr/>
          <p:nvPr/>
        </p:nvSpPr>
        <p:spPr>
          <a:xfrm>
            <a:off x="8666536" y="3993785"/>
            <a:ext cx="567784" cy="326075"/>
          </a:xfrm>
          <a:prstGeom prst="ellipse">
            <a:avLst/>
          </a:prstGeom>
          <a:no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17" name="Elipse 16">
            <a:extLst>
              <a:ext uri="{FF2B5EF4-FFF2-40B4-BE49-F238E27FC236}">
                <a16:creationId xmlns:a16="http://schemas.microsoft.com/office/drawing/2014/main" id="{5108253B-82CF-4B5E-8D56-533FB4E48548}"/>
              </a:ext>
            </a:extLst>
          </p:cNvPr>
          <p:cNvSpPr/>
          <p:nvPr/>
        </p:nvSpPr>
        <p:spPr>
          <a:xfrm>
            <a:off x="10593617" y="3363690"/>
            <a:ext cx="567783" cy="276999"/>
          </a:xfrm>
          <a:prstGeom prst="ellipse">
            <a:avLst/>
          </a:prstGeom>
          <a:no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18" name="CuadroTexto 17">
            <a:extLst>
              <a:ext uri="{FF2B5EF4-FFF2-40B4-BE49-F238E27FC236}">
                <a16:creationId xmlns:a16="http://schemas.microsoft.com/office/drawing/2014/main" id="{3004C56C-96E6-42C6-8CAA-ED39742B4FB0}"/>
              </a:ext>
            </a:extLst>
          </p:cNvPr>
          <p:cNvSpPr txBox="1"/>
          <p:nvPr/>
        </p:nvSpPr>
        <p:spPr>
          <a:xfrm>
            <a:off x="9559682" y="2082245"/>
            <a:ext cx="12330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a:rPr>
              <a:t>= 8.12 </a:t>
            </a:r>
            <a:r>
              <a:rPr kumimoji="0" lang="es-P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Helvetica"/>
              </a:rPr>
              <a:t>ng</a:t>
            </a:r>
            <a:r>
              <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a:rPr>
              <a:t>/</a:t>
            </a:r>
            <a:r>
              <a:rPr kumimoji="0" lang="es-P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Helvetica"/>
              </a:rPr>
              <a:t>mL</a:t>
            </a:r>
            <a:endParaRPr kumimoji="0" lang="es-P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a:endParaRPr>
          </a:p>
        </p:txBody>
      </p:sp>
      <p:sp>
        <p:nvSpPr>
          <p:cNvPr id="19" name="Triángulo isósceles 18">
            <a:extLst>
              <a:ext uri="{FF2B5EF4-FFF2-40B4-BE49-F238E27FC236}">
                <a16:creationId xmlns:a16="http://schemas.microsoft.com/office/drawing/2014/main" id="{A880F853-A739-4CE5-A223-0F6D04B7AF76}"/>
              </a:ext>
            </a:extLst>
          </p:cNvPr>
          <p:cNvSpPr/>
          <p:nvPr/>
        </p:nvSpPr>
        <p:spPr>
          <a:xfrm>
            <a:off x="9348890" y="2117701"/>
            <a:ext cx="223227" cy="216024"/>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20" name="Rectángulo 19">
            <a:extLst>
              <a:ext uri="{FF2B5EF4-FFF2-40B4-BE49-F238E27FC236}">
                <a16:creationId xmlns:a16="http://schemas.microsoft.com/office/drawing/2014/main" id="{F2C8977F-20F9-4949-9537-D6A2F9F6881C}"/>
              </a:ext>
            </a:extLst>
          </p:cNvPr>
          <p:cNvSpPr/>
          <p:nvPr/>
        </p:nvSpPr>
        <p:spPr>
          <a:xfrm>
            <a:off x="10306274" y="4899345"/>
            <a:ext cx="84670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1"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Helvetica"/>
              </a:rPr>
              <a:t>P&lt; 0.001 </a:t>
            </a:r>
            <a:endParaRPr kumimoji="0" lang="es-PE" sz="1200" b="0" i="0" u="none" strike="noStrike" kern="0" cap="none" spc="0" normalizeH="0" baseline="0" noProof="0" dirty="0">
              <a:ln>
                <a:noFill/>
              </a:ln>
              <a:solidFill>
                <a:prstClr val="black"/>
              </a:solidFill>
              <a:effectLst/>
              <a:uLnTx/>
              <a:uFillTx/>
              <a:latin typeface="Calibri" panose="020F0502020204030204"/>
              <a:ea typeface="+mn-ea"/>
              <a:cs typeface="+mn-cs"/>
              <a:sym typeface="Helvetica"/>
            </a:endParaRPr>
          </a:p>
        </p:txBody>
      </p:sp>
      <p:sp>
        <p:nvSpPr>
          <p:cNvPr id="21" name="4 CuadroTexto">
            <a:extLst>
              <a:ext uri="{FF2B5EF4-FFF2-40B4-BE49-F238E27FC236}">
                <a16:creationId xmlns:a16="http://schemas.microsoft.com/office/drawing/2014/main" id="{BFA03528-AAA5-4C0F-826B-64A001A0128D}"/>
              </a:ext>
            </a:extLst>
          </p:cNvPr>
          <p:cNvSpPr txBox="1"/>
          <p:nvPr/>
        </p:nvSpPr>
        <p:spPr>
          <a:xfrm>
            <a:off x="128587" y="105119"/>
            <a:ext cx="119348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Deficiencia de vitamina D</a:t>
            </a:r>
          </a:p>
        </p:txBody>
      </p:sp>
      <p:sp>
        <p:nvSpPr>
          <p:cNvPr id="8" name="Rectángulo 7">
            <a:extLst>
              <a:ext uri="{FF2B5EF4-FFF2-40B4-BE49-F238E27FC236}">
                <a16:creationId xmlns:a16="http://schemas.microsoft.com/office/drawing/2014/main" id="{86E71E38-B1BC-42D8-9DA5-21F493291E1F}"/>
              </a:ext>
            </a:extLst>
          </p:cNvPr>
          <p:cNvSpPr/>
          <p:nvPr/>
        </p:nvSpPr>
        <p:spPr>
          <a:xfrm>
            <a:off x="1249476" y="1643739"/>
            <a:ext cx="448077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Mujeres &gt; 50 años (n= 157), con OA o FM</a:t>
            </a:r>
          </a:p>
        </p:txBody>
      </p:sp>
      <p:sp>
        <p:nvSpPr>
          <p:cNvPr id="22" name="Rectángulo 21">
            <a:extLst>
              <a:ext uri="{FF2B5EF4-FFF2-40B4-BE49-F238E27FC236}">
                <a16:creationId xmlns:a16="http://schemas.microsoft.com/office/drawing/2014/main" id="{6549CEE5-DAFB-4CF5-90E9-CAC2700F983A}"/>
              </a:ext>
            </a:extLst>
          </p:cNvPr>
          <p:cNvSpPr/>
          <p:nvPr/>
        </p:nvSpPr>
        <p:spPr>
          <a:xfrm>
            <a:off x="8472506" y="1568369"/>
            <a:ext cx="2326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Diferencia estacional</a:t>
            </a:r>
          </a:p>
        </p:txBody>
      </p:sp>
    </p:spTree>
    <p:extLst>
      <p:ext uri="{BB962C8B-B14F-4D97-AF65-F5344CB8AC3E}">
        <p14:creationId xmlns:p14="http://schemas.microsoft.com/office/powerpoint/2010/main" val="133573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BC2A-5139-2BE9-A40C-879FAED53D0C}"/>
              </a:ext>
            </a:extLst>
          </p:cNvPr>
          <p:cNvSpPr>
            <a:spLocks noGrp="1"/>
          </p:cNvSpPr>
          <p:nvPr>
            <p:ph type="title"/>
          </p:nvPr>
        </p:nvSpPr>
        <p:spPr>
          <a:xfrm>
            <a:off x="468168" y="244501"/>
            <a:ext cx="11595897" cy="603034"/>
          </a:xfrm>
        </p:spPr>
        <p:txBody>
          <a:bodyPr>
            <a:noAutofit/>
          </a:bodyPr>
          <a:lstStyle/>
          <a:p>
            <a:pPr algn="ctr"/>
            <a:r>
              <a:rPr lang="es-PE" sz="3200" b="1" dirty="0">
                <a:solidFill>
                  <a:srgbClr val="0070C0"/>
                </a:solidFill>
                <a:latin typeface="Arial" panose="020B0604020202020204" pitchFamily="34" charset="0"/>
                <a:cs typeface="Arial" panose="020B0604020202020204" pitchFamily="34" charset="0"/>
              </a:rPr>
              <a:t>Metabolismo de la vitamina D</a:t>
            </a:r>
            <a:br>
              <a:rPr lang="es-PE" sz="3200" b="1" dirty="0">
                <a:solidFill>
                  <a:srgbClr val="0070C0"/>
                </a:solidFill>
                <a:latin typeface="Arial" panose="020B0604020202020204" pitchFamily="34" charset="0"/>
                <a:cs typeface="Arial" panose="020B0604020202020204" pitchFamily="34" charset="0"/>
              </a:rPr>
            </a:br>
            <a:endParaRPr lang="en-CH" sz="3200" b="1" dirty="0">
              <a:solidFill>
                <a:srgbClr val="0070C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E043575-496E-6749-11CE-3F997DE2ED6B}"/>
              </a:ext>
            </a:extLst>
          </p:cNvPr>
          <p:cNvSpPr txBox="1"/>
          <p:nvPr/>
        </p:nvSpPr>
        <p:spPr>
          <a:xfrm>
            <a:off x="5061812" y="1632571"/>
            <a:ext cx="1412566" cy="338554"/>
          </a:xfrm>
          <a:prstGeom prst="rect">
            <a:avLst/>
          </a:prstGeom>
          <a:noFill/>
          <a:ln>
            <a:solidFill>
              <a:srgbClr val="00B0F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Colecalciferol</a:t>
            </a: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 name="Conector recto de flecha 3">
            <a:extLst>
              <a:ext uri="{FF2B5EF4-FFF2-40B4-BE49-F238E27FC236}">
                <a16:creationId xmlns:a16="http://schemas.microsoft.com/office/drawing/2014/main" id="{AA66F3BC-24CF-D8D3-0789-56F84DB68C6E}"/>
              </a:ext>
            </a:extLst>
          </p:cNvPr>
          <p:cNvCxnSpPr>
            <a:cxnSpLocks/>
          </p:cNvCxnSpPr>
          <p:nvPr/>
        </p:nvCxnSpPr>
        <p:spPr>
          <a:xfrm>
            <a:off x="5769372" y="2018164"/>
            <a:ext cx="0" cy="494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E8E7B792-7743-A025-4BB5-30E06E2AD31A}"/>
              </a:ext>
            </a:extLst>
          </p:cNvPr>
          <p:cNvCxnSpPr>
            <a:cxnSpLocks/>
          </p:cNvCxnSpPr>
          <p:nvPr/>
        </p:nvCxnSpPr>
        <p:spPr>
          <a:xfrm flipH="1">
            <a:off x="5205083" y="3271173"/>
            <a:ext cx="311653" cy="828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9419F4D9-33CF-4275-5462-8EA67D2F1373}"/>
              </a:ext>
            </a:extLst>
          </p:cNvPr>
          <p:cNvCxnSpPr>
            <a:cxnSpLocks/>
          </p:cNvCxnSpPr>
          <p:nvPr/>
        </p:nvCxnSpPr>
        <p:spPr>
          <a:xfrm>
            <a:off x="5948863" y="3283078"/>
            <a:ext cx="643587" cy="1413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8078DDE-9739-E74C-31E5-0486E2422F02}"/>
              </a:ext>
            </a:extLst>
          </p:cNvPr>
          <p:cNvSpPr txBox="1"/>
          <p:nvPr/>
        </p:nvSpPr>
        <p:spPr>
          <a:xfrm>
            <a:off x="5215374" y="2564054"/>
            <a:ext cx="1005403" cy="584775"/>
          </a:xfrm>
          <a:prstGeom prst="rect">
            <a:avLst/>
          </a:prstGeom>
          <a:noFill/>
          <a:ln>
            <a:solidFill>
              <a:srgbClr val="00B0F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25(OH)D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Calcidiol</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60B990F6-FD32-A020-63D7-33D1B84411E0}"/>
              </a:ext>
            </a:extLst>
          </p:cNvPr>
          <p:cNvSpPr txBox="1"/>
          <p:nvPr/>
        </p:nvSpPr>
        <p:spPr>
          <a:xfrm>
            <a:off x="4433867" y="4111368"/>
            <a:ext cx="1290738" cy="584775"/>
          </a:xfrm>
          <a:prstGeom prst="rect">
            <a:avLst/>
          </a:prstGeom>
          <a:noFill/>
          <a:ln>
            <a:solidFill>
              <a:srgbClr val="00B0F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1,25(OH)</a:t>
            </a:r>
            <a:r>
              <a:rPr kumimoji="0" lang="es-MX" sz="16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Calcitriol</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5C7C5B80-2F84-52A5-519F-37125BEF5D45}"/>
              </a:ext>
            </a:extLst>
          </p:cNvPr>
          <p:cNvSpPr txBox="1"/>
          <p:nvPr/>
        </p:nvSpPr>
        <p:spPr>
          <a:xfrm>
            <a:off x="6066350" y="4788712"/>
            <a:ext cx="1404552" cy="33855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24,25(OH)</a:t>
            </a:r>
            <a:r>
              <a:rPr kumimoji="0" lang="es-MX" sz="16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 name="Conector recto de flecha 9">
            <a:extLst>
              <a:ext uri="{FF2B5EF4-FFF2-40B4-BE49-F238E27FC236}">
                <a16:creationId xmlns:a16="http://schemas.microsoft.com/office/drawing/2014/main" id="{5B99DF8D-A02C-CD9C-74F3-B179D1245BB8}"/>
              </a:ext>
            </a:extLst>
          </p:cNvPr>
          <p:cNvCxnSpPr>
            <a:cxnSpLocks/>
          </p:cNvCxnSpPr>
          <p:nvPr/>
        </p:nvCxnSpPr>
        <p:spPr>
          <a:xfrm>
            <a:off x="5260306" y="4706590"/>
            <a:ext cx="507789" cy="805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92DE23BE-81E0-7456-BA2A-EF54FD01B4FF}"/>
              </a:ext>
            </a:extLst>
          </p:cNvPr>
          <p:cNvSpPr txBox="1"/>
          <p:nvPr/>
        </p:nvSpPr>
        <p:spPr>
          <a:xfrm>
            <a:off x="5911662" y="5486969"/>
            <a:ext cx="1576072" cy="33855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1,24,25(OH)</a:t>
            </a:r>
            <a:r>
              <a:rPr kumimoji="0" lang="es-MX" sz="16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id="{19104C8D-D5D3-A1A6-3FBF-AFB44463AB5C}"/>
              </a:ext>
            </a:extLst>
          </p:cNvPr>
          <p:cNvSpPr txBox="1"/>
          <p:nvPr/>
        </p:nvSpPr>
        <p:spPr>
          <a:xfrm>
            <a:off x="6266117" y="3584124"/>
            <a:ext cx="8146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CYP24A1</a:t>
            </a:r>
            <a:endParaRPr kumimoji="0" lang="es-PE"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65BAAE5A-D844-C23B-5092-B39858D7F50F}"/>
              </a:ext>
            </a:extLst>
          </p:cNvPr>
          <p:cNvSpPr txBox="1"/>
          <p:nvPr/>
        </p:nvSpPr>
        <p:spPr>
          <a:xfrm>
            <a:off x="4774773" y="5293270"/>
            <a:ext cx="8146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CYP24A1</a:t>
            </a:r>
            <a:endParaRPr kumimoji="0" lang="es-PE"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2BE788E5-8BCC-E55E-1AE9-C4396FFC3939}"/>
              </a:ext>
            </a:extLst>
          </p:cNvPr>
          <p:cNvSpPr txBox="1"/>
          <p:nvPr/>
        </p:nvSpPr>
        <p:spPr>
          <a:xfrm>
            <a:off x="4247165" y="3493957"/>
            <a:ext cx="8146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CYP27B1</a:t>
            </a:r>
            <a:endParaRPr kumimoji="0" lang="es-PE"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Abrir llave 14">
            <a:extLst>
              <a:ext uri="{FF2B5EF4-FFF2-40B4-BE49-F238E27FC236}">
                <a16:creationId xmlns:a16="http://schemas.microsoft.com/office/drawing/2014/main" id="{ED404913-3C90-EF8F-EADD-55300916A4A8}"/>
              </a:ext>
            </a:extLst>
          </p:cNvPr>
          <p:cNvSpPr/>
          <p:nvPr/>
        </p:nvSpPr>
        <p:spPr>
          <a:xfrm flipH="1">
            <a:off x="4164762" y="3207246"/>
            <a:ext cx="117698" cy="8144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CuadroTexto 15">
            <a:extLst>
              <a:ext uri="{FF2B5EF4-FFF2-40B4-BE49-F238E27FC236}">
                <a16:creationId xmlns:a16="http://schemas.microsoft.com/office/drawing/2014/main" id="{62E8711B-F2AA-A42B-5BED-C5EB169CDE6B}"/>
              </a:ext>
            </a:extLst>
          </p:cNvPr>
          <p:cNvSpPr txBox="1"/>
          <p:nvPr/>
        </p:nvSpPr>
        <p:spPr>
          <a:xfrm>
            <a:off x="7094455" y="3283078"/>
            <a:ext cx="102784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1,25(OH)</a:t>
            </a:r>
            <a:r>
              <a:rPr kumimoji="0" lang="es-MX" sz="105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 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FGF23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↓PTH (-)</a:t>
            </a:r>
            <a:endParaRPr kumimoji="0" lang="es-PE"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Abrir llave 16">
            <a:extLst>
              <a:ext uri="{FF2B5EF4-FFF2-40B4-BE49-F238E27FC236}">
                <a16:creationId xmlns:a16="http://schemas.microsoft.com/office/drawing/2014/main" id="{CF10E903-2C9A-0CC9-CBD6-54F993E34014}"/>
              </a:ext>
            </a:extLst>
          </p:cNvPr>
          <p:cNvSpPr/>
          <p:nvPr/>
        </p:nvSpPr>
        <p:spPr>
          <a:xfrm>
            <a:off x="7024577" y="3307681"/>
            <a:ext cx="133819" cy="73866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CuadroTexto 17">
            <a:extLst>
              <a:ext uri="{FF2B5EF4-FFF2-40B4-BE49-F238E27FC236}">
                <a16:creationId xmlns:a16="http://schemas.microsoft.com/office/drawing/2014/main" id="{38BD787D-1C4B-34BA-967B-920F52778712}"/>
              </a:ext>
            </a:extLst>
          </p:cNvPr>
          <p:cNvSpPr txBox="1"/>
          <p:nvPr/>
        </p:nvSpPr>
        <p:spPr>
          <a:xfrm>
            <a:off x="3101919" y="3166462"/>
            <a:ext cx="106952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1,25(OH)</a:t>
            </a:r>
            <a:r>
              <a:rPr kumimoji="0" lang="es-MX" sz="105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 , 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FGF23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↑PTH  </a:t>
            </a:r>
            <a:endParaRPr kumimoji="0" lang="es-PE"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CuadroTexto 18">
            <a:extLst>
              <a:ext uri="{FF2B5EF4-FFF2-40B4-BE49-F238E27FC236}">
                <a16:creationId xmlns:a16="http://schemas.microsoft.com/office/drawing/2014/main" id="{FB32A712-8199-2CBC-89BA-40DA363A7297}"/>
              </a:ext>
            </a:extLst>
          </p:cNvPr>
          <p:cNvSpPr txBox="1"/>
          <p:nvPr/>
        </p:nvSpPr>
        <p:spPr>
          <a:xfrm>
            <a:off x="4874719" y="733973"/>
            <a:ext cx="101662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Luz solar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dirty="0">
                <a:solidFill>
                  <a:prstClr val="black"/>
                </a:solidFill>
                <a:latin typeface="Arial" panose="020B0604020202020204" pitchFamily="34" charset="0"/>
                <a:cs typeface="Arial" panose="020B0604020202020204" pitchFamily="34" charset="0"/>
              </a:rPr>
              <a:t>(~80%)</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 name="Conector recto de flecha 19">
            <a:extLst>
              <a:ext uri="{FF2B5EF4-FFF2-40B4-BE49-F238E27FC236}">
                <a16:creationId xmlns:a16="http://schemas.microsoft.com/office/drawing/2014/main" id="{AAFF364B-2E36-EADB-D81E-8735DA1A273F}"/>
              </a:ext>
            </a:extLst>
          </p:cNvPr>
          <p:cNvCxnSpPr>
            <a:cxnSpLocks/>
          </p:cNvCxnSpPr>
          <p:nvPr/>
        </p:nvCxnSpPr>
        <p:spPr>
          <a:xfrm>
            <a:off x="5383032" y="1316736"/>
            <a:ext cx="0" cy="315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C94E544C-60FE-67B1-F309-18EB682E15E3}"/>
              </a:ext>
            </a:extLst>
          </p:cNvPr>
          <p:cNvSpPr txBox="1"/>
          <p:nvPr/>
        </p:nvSpPr>
        <p:spPr>
          <a:xfrm>
            <a:off x="5003085" y="2028284"/>
            <a:ext cx="77012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CYP2R1</a:t>
            </a:r>
          </a:p>
        </p:txBody>
      </p:sp>
      <p:cxnSp>
        <p:nvCxnSpPr>
          <p:cNvPr id="22" name="Conector recto de flecha 21">
            <a:extLst>
              <a:ext uri="{FF2B5EF4-FFF2-40B4-BE49-F238E27FC236}">
                <a16:creationId xmlns:a16="http://schemas.microsoft.com/office/drawing/2014/main" id="{EA04B0CF-6AA8-A0FA-5024-C3D2D38B57E6}"/>
              </a:ext>
            </a:extLst>
          </p:cNvPr>
          <p:cNvCxnSpPr>
            <a:cxnSpLocks/>
          </p:cNvCxnSpPr>
          <p:nvPr/>
        </p:nvCxnSpPr>
        <p:spPr>
          <a:xfrm>
            <a:off x="6220777" y="1316736"/>
            <a:ext cx="0" cy="315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55D93886-E5C6-19EC-D30F-BEB264A6FC52}"/>
              </a:ext>
            </a:extLst>
          </p:cNvPr>
          <p:cNvSpPr txBox="1"/>
          <p:nvPr/>
        </p:nvSpPr>
        <p:spPr>
          <a:xfrm>
            <a:off x="5934936" y="744471"/>
            <a:ext cx="874031" cy="6030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Dieta</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600" dirty="0">
                <a:solidFill>
                  <a:prstClr val="black"/>
                </a:solidFill>
                <a:latin typeface="Arial" panose="020B0604020202020204" pitchFamily="34" charset="0"/>
                <a:cs typeface="Arial" panose="020B0604020202020204" pitchFamily="34" charset="0"/>
              </a:rPr>
              <a:t>(~20%)</a:t>
            </a:r>
            <a:endParaRPr kumimoji="0" lang="es-P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uadroTexto 23">
            <a:extLst>
              <a:ext uri="{FF2B5EF4-FFF2-40B4-BE49-F238E27FC236}">
                <a16:creationId xmlns:a16="http://schemas.microsoft.com/office/drawing/2014/main" id="{3EB3088F-DAD9-E303-527D-33BB48FA627C}"/>
              </a:ext>
            </a:extLst>
          </p:cNvPr>
          <p:cNvSpPr txBox="1"/>
          <p:nvPr/>
        </p:nvSpPr>
        <p:spPr>
          <a:xfrm>
            <a:off x="-1355834" y="6500508"/>
            <a:ext cx="1354783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Tabla adaptada de las referencias</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PE" sz="12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Mazess</a:t>
            </a:r>
            <a:r>
              <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RB, JBMR plus, 2021; 5(12):  e10567.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Bouillon R. JBMR. 2019; 34: 1985.  Vidal M.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Rheumatol</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Orthop</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 2020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doi</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10.15761/ROM.1000171</a:t>
            </a:r>
            <a:endParaRPr kumimoji="0" lang="es-PE"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0" name="Grupo 29">
            <a:extLst>
              <a:ext uri="{FF2B5EF4-FFF2-40B4-BE49-F238E27FC236}">
                <a16:creationId xmlns:a16="http://schemas.microsoft.com/office/drawing/2014/main" id="{54A66105-46F6-FC82-D29E-FB009E7C2C85}"/>
              </a:ext>
            </a:extLst>
          </p:cNvPr>
          <p:cNvGrpSpPr/>
          <p:nvPr/>
        </p:nvGrpSpPr>
        <p:grpSpPr>
          <a:xfrm rot="382483">
            <a:off x="4559496" y="3722939"/>
            <a:ext cx="1142693" cy="1304404"/>
            <a:chOff x="1923691" y="1741099"/>
            <a:chExt cx="672860" cy="1019353"/>
          </a:xfrm>
          <a:solidFill>
            <a:srgbClr val="C00000">
              <a:alpha val="20000"/>
            </a:srgbClr>
          </a:solidFill>
        </p:grpSpPr>
        <p:sp>
          <p:nvSpPr>
            <p:cNvPr id="31" name="Elipse 30">
              <a:extLst>
                <a:ext uri="{FF2B5EF4-FFF2-40B4-BE49-F238E27FC236}">
                  <a16:creationId xmlns:a16="http://schemas.microsoft.com/office/drawing/2014/main" id="{B3B56FA3-1781-3202-333E-1E52FB4CBA5D}"/>
                </a:ext>
              </a:extLst>
            </p:cNvPr>
            <p:cNvSpPr/>
            <p:nvPr/>
          </p:nvSpPr>
          <p:spPr>
            <a:xfrm>
              <a:off x="2035834" y="1741099"/>
              <a:ext cx="560717" cy="5290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67E885A0-557D-7CE8-EC23-3E93F155F51F}"/>
                </a:ext>
              </a:extLst>
            </p:cNvPr>
            <p:cNvSpPr/>
            <p:nvPr/>
          </p:nvSpPr>
          <p:spPr>
            <a:xfrm>
              <a:off x="2035834" y="2231366"/>
              <a:ext cx="560717" cy="5290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ipse 32">
              <a:extLst>
                <a:ext uri="{FF2B5EF4-FFF2-40B4-BE49-F238E27FC236}">
                  <a16:creationId xmlns:a16="http://schemas.microsoft.com/office/drawing/2014/main" id="{01E7CB07-A418-EDDD-C8B5-9FE3EB111BFE}"/>
                </a:ext>
              </a:extLst>
            </p:cNvPr>
            <p:cNvSpPr/>
            <p:nvPr/>
          </p:nvSpPr>
          <p:spPr>
            <a:xfrm>
              <a:off x="1923691" y="1820174"/>
              <a:ext cx="560717" cy="9000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Forma libre: forma 34">
            <a:extLst>
              <a:ext uri="{FF2B5EF4-FFF2-40B4-BE49-F238E27FC236}">
                <a16:creationId xmlns:a16="http://schemas.microsoft.com/office/drawing/2014/main" id="{E194EECC-BE92-8200-97D5-07305D855069}"/>
              </a:ext>
            </a:extLst>
          </p:cNvPr>
          <p:cNvSpPr/>
          <p:nvPr/>
        </p:nvSpPr>
        <p:spPr>
          <a:xfrm>
            <a:off x="5005670" y="2300220"/>
            <a:ext cx="2132403" cy="1279629"/>
          </a:xfrm>
          <a:custGeom>
            <a:avLst/>
            <a:gdLst>
              <a:gd name="connsiteX0" fmla="*/ 120772 w 2122208"/>
              <a:gd name="connsiteY0" fmla="*/ 1278487 h 1279629"/>
              <a:gd name="connsiteX1" fmla="*/ 103519 w 2122208"/>
              <a:gd name="connsiteY1" fmla="*/ 1209476 h 1279629"/>
              <a:gd name="connsiteX2" fmla="*/ 60387 w 2122208"/>
              <a:gd name="connsiteY2" fmla="*/ 1174970 h 1279629"/>
              <a:gd name="connsiteX3" fmla="*/ 43134 w 2122208"/>
              <a:gd name="connsiteY3" fmla="*/ 1149091 h 1279629"/>
              <a:gd name="connsiteX4" fmla="*/ 60387 w 2122208"/>
              <a:gd name="connsiteY4" fmla="*/ 959310 h 1279629"/>
              <a:gd name="connsiteX5" fmla="*/ 86266 w 2122208"/>
              <a:gd name="connsiteY5" fmla="*/ 933431 h 1279629"/>
              <a:gd name="connsiteX6" fmla="*/ 103519 w 2122208"/>
              <a:gd name="connsiteY6" fmla="*/ 907552 h 1279629"/>
              <a:gd name="connsiteX7" fmla="*/ 60387 w 2122208"/>
              <a:gd name="connsiteY7" fmla="*/ 838540 h 1279629"/>
              <a:gd name="connsiteX8" fmla="*/ 43134 w 2122208"/>
              <a:gd name="connsiteY8" fmla="*/ 709144 h 1279629"/>
              <a:gd name="connsiteX9" fmla="*/ 17255 w 2122208"/>
              <a:gd name="connsiteY9" fmla="*/ 666012 h 1279629"/>
              <a:gd name="connsiteX10" fmla="*/ 2 w 2122208"/>
              <a:gd name="connsiteY10" fmla="*/ 571121 h 1279629"/>
              <a:gd name="connsiteX11" fmla="*/ 17255 w 2122208"/>
              <a:gd name="connsiteY11" fmla="*/ 234691 h 1279629"/>
              <a:gd name="connsiteX12" fmla="*/ 25881 w 2122208"/>
              <a:gd name="connsiteY12" fmla="*/ 200186 h 1279629"/>
              <a:gd name="connsiteX13" fmla="*/ 86266 w 2122208"/>
              <a:gd name="connsiteY13" fmla="*/ 139801 h 1279629"/>
              <a:gd name="connsiteX14" fmla="*/ 120772 w 2122208"/>
              <a:gd name="connsiteY14" fmla="*/ 105295 h 1279629"/>
              <a:gd name="connsiteX15" fmla="*/ 189783 w 2122208"/>
              <a:gd name="connsiteY15" fmla="*/ 44910 h 1279629"/>
              <a:gd name="connsiteX16" fmla="*/ 224289 w 2122208"/>
              <a:gd name="connsiteY16" fmla="*/ 36284 h 1279629"/>
              <a:gd name="connsiteX17" fmla="*/ 319179 w 2122208"/>
              <a:gd name="connsiteY17" fmla="*/ 27657 h 1279629"/>
              <a:gd name="connsiteX18" fmla="*/ 552093 w 2122208"/>
              <a:gd name="connsiteY18" fmla="*/ 10404 h 1279629"/>
              <a:gd name="connsiteX19" fmla="*/ 767753 w 2122208"/>
              <a:gd name="connsiteY19" fmla="*/ 44910 h 1279629"/>
              <a:gd name="connsiteX20" fmla="*/ 1293964 w 2122208"/>
              <a:gd name="connsiteY20" fmla="*/ 44910 h 1279629"/>
              <a:gd name="connsiteX21" fmla="*/ 1561383 w 2122208"/>
              <a:gd name="connsiteY21" fmla="*/ 96669 h 1279629"/>
              <a:gd name="connsiteX22" fmla="*/ 1820176 w 2122208"/>
              <a:gd name="connsiteY22" fmla="*/ 70789 h 1279629"/>
              <a:gd name="connsiteX23" fmla="*/ 1863308 w 2122208"/>
              <a:gd name="connsiteY23" fmla="*/ 53537 h 1279629"/>
              <a:gd name="connsiteX24" fmla="*/ 2104847 w 2122208"/>
              <a:gd name="connsiteY24" fmla="*/ 131174 h 1279629"/>
              <a:gd name="connsiteX25" fmla="*/ 2122100 w 2122208"/>
              <a:gd name="connsiteY25" fmla="*/ 157053 h 1279629"/>
              <a:gd name="connsiteX26" fmla="*/ 2096221 w 2122208"/>
              <a:gd name="connsiteY26" fmla="*/ 277823 h 1279629"/>
              <a:gd name="connsiteX27" fmla="*/ 2087594 w 2122208"/>
              <a:gd name="connsiteY27" fmla="*/ 329582 h 1279629"/>
              <a:gd name="connsiteX28" fmla="*/ 1923693 w 2122208"/>
              <a:gd name="connsiteY28" fmla="*/ 458978 h 1279629"/>
              <a:gd name="connsiteX29" fmla="*/ 1871934 w 2122208"/>
              <a:gd name="connsiteY29" fmla="*/ 502110 h 1279629"/>
              <a:gd name="connsiteX30" fmla="*/ 1656274 w 2122208"/>
              <a:gd name="connsiteY30" fmla="*/ 553869 h 1279629"/>
              <a:gd name="connsiteX31" fmla="*/ 1561383 w 2122208"/>
              <a:gd name="connsiteY31" fmla="*/ 579748 h 1279629"/>
              <a:gd name="connsiteX32" fmla="*/ 1526877 w 2122208"/>
              <a:gd name="connsiteY32" fmla="*/ 597001 h 1279629"/>
              <a:gd name="connsiteX33" fmla="*/ 1466493 w 2122208"/>
              <a:gd name="connsiteY33" fmla="*/ 622880 h 1279629"/>
              <a:gd name="connsiteX34" fmla="*/ 1440613 w 2122208"/>
              <a:gd name="connsiteY34" fmla="*/ 631506 h 1279629"/>
              <a:gd name="connsiteX35" fmla="*/ 1224953 w 2122208"/>
              <a:gd name="connsiteY35" fmla="*/ 717770 h 1279629"/>
              <a:gd name="connsiteX36" fmla="*/ 1224953 w 2122208"/>
              <a:gd name="connsiteY36" fmla="*/ 717770 h 1279629"/>
              <a:gd name="connsiteX37" fmla="*/ 1155942 w 2122208"/>
              <a:gd name="connsiteY37" fmla="*/ 752276 h 1279629"/>
              <a:gd name="connsiteX38" fmla="*/ 1130062 w 2122208"/>
              <a:gd name="connsiteY38" fmla="*/ 769529 h 1279629"/>
              <a:gd name="connsiteX39" fmla="*/ 983413 w 2122208"/>
              <a:gd name="connsiteY39" fmla="*/ 898925 h 1279629"/>
              <a:gd name="connsiteX40" fmla="*/ 931655 w 2122208"/>
              <a:gd name="connsiteY40" fmla="*/ 950684 h 1279629"/>
              <a:gd name="connsiteX41" fmla="*/ 854017 w 2122208"/>
              <a:gd name="connsiteY41" fmla="*/ 1028321 h 1279629"/>
              <a:gd name="connsiteX42" fmla="*/ 828138 w 2122208"/>
              <a:gd name="connsiteY42" fmla="*/ 1062827 h 1279629"/>
              <a:gd name="connsiteX43" fmla="*/ 793632 w 2122208"/>
              <a:gd name="connsiteY43" fmla="*/ 1080080 h 1279629"/>
              <a:gd name="connsiteX44" fmla="*/ 612477 w 2122208"/>
              <a:gd name="connsiteY44" fmla="*/ 1114586 h 1279629"/>
              <a:gd name="connsiteX45" fmla="*/ 414070 w 2122208"/>
              <a:gd name="connsiteY45" fmla="*/ 1209476 h 1279629"/>
              <a:gd name="connsiteX46" fmla="*/ 388191 w 2122208"/>
              <a:gd name="connsiteY46" fmla="*/ 1243982 h 1279629"/>
              <a:gd name="connsiteX47" fmla="*/ 310553 w 2122208"/>
              <a:gd name="connsiteY47" fmla="*/ 1269861 h 1279629"/>
              <a:gd name="connsiteX48" fmla="*/ 232915 w 2122208"/>
              <a:gd name="connsiteY48" fmla="*/ 1261235 h 1279629"/>
              <a:gd name="connsiteX49" fmla="*/ 120772 w 2122208"/>
              <a:gd name="connsiteY49" fmla="*/ 1278487 h 1279629"/>
              <a:gd name="connsiteX0" fmla="*/ 120772 w 2122208"/>
              <a:gd name="connsiteY0" fmla="*/ 1278487 h 1279629"/>
              <a:gd name="connsiteX1" fmla="*/ 103519 w 2122208"/>
              <a:gd name="connsiteY1" fmla="*/ 1209476 h 1279629"/>
              <a:gd name="connsiteX2" fmla="*/ 60387 w 2122208"/>
              <a:gd name="connsiteY2" fmla="*/ 1174970 h 1279629"/>
              <a:gd name="connsiteX3" fmla="*/ 43134 w 2122208"/>
              <a:gd name="connsiteY3" fmla="*/ 1149091 h 1279629"/>
              <a:gd name="connsiteX4" fmla="*/ 60387 w 2122208"/>
              <a:gd name="connsiteY4" fmla="*/ 959310 h 1279629"/>
              <a:gd name="connsiteX5" fmla="*/ 86266 w 2122208"/>
              <a:gd name="connsiteY5" fmla="*/ 933431 h 1279629"/>
              <a:gd name="connsiteX6" fmla="*/ 103519 w 2122208"/>
              <a:gd name="connsiteY6" fmla="*/ 907552 h 1279629"/>
              <a:gd name="connsiteX7" fmla="*/ 60387 w 2122208"/>
              <a:gd name="connsiteY7" fmla="*/ 838540 h 1279629"/>
              <a:gd name="connsiteX8" fmla="*/ 43134 w 2122208"/>
              <a:gd name="connsiteY8" fmla="*/ 709144 h 1279629"/>
              <a:gd name="connsiteX9" fmla="*/ 17255 w 2122208"/>
              <a:gd name="connsiteY9" fmla="*/ 666012 h 1279629"/>
              <a:gd name="connsiteX10" fmla="*/ 2 w 2122208"/>
              <a:gd name="connsiteY10" fmla="*/ 571121 h 1279629"/>
              <a:gd name="connsiteX11" fmla="*/ 17255 w 2122208"/>
              <a:gd name="connsiteY11" fmla="*/ 234691 h 1279629"/>
              <a:gd name="connsiteX12" fmla="*/ 25881 w 2122208"/>
              <a:gd name="connsiteY12" fmla="*/ 200186 h 1279629"/>
              <a:gd name="connsiteX13" fmla="*/ 86266 w 2122208"/>
              <a:gd name="connsiteY13" fmla="*/ 139801 h 1279629"/>
              <a:gd name="connsiteX14" fmla="*/ 120772 w 2122208"/>
              <a:gd name="connsiteY14" fmla="*/ 105295 h 1279629"/>
              <a:gd name="connsiteX15" fmla="*/ 189783 w 2122208"/>
              <a:gd name="connsiteY15" fmla="*/ 44910 h 1279629"/>
              <a:gd name="connsiteX16" fmla="*/ 224289 w 2122208"/>
              <a:gd name="connsiteY16" fmla="*/ 36284 h 1279629"/>
              <a:gd name="connsiteX17" fmla="*/ 319179 w 2122208"/>
              <a:gd name="connsiteY17" fmla="*/ 27657 h 1279629"/>
              <a:gd name="connsiteX18" fmla="*/ 552093 w 2122208"/>
              <a:gd name="connsiteY18" fmla="*/ 10404 h 1279629"/>
              <a:gd name="connsiteX19" fmla="*/ 767753 w 2122208"/>
              <a:gd name="connsiteY19" fmla="*/ 44910 h 1279629"/>
              <a:gd name="connsiteX20" fmla="*/ 1293964 w 2122208"/>
              <a:gd name="connsiteY20" fmla="*/ 44910 h 1279629"/>
              <a:gd name="connsiteX21" fmla="*/ 1561383 w 2122208"/>
              <a:gd name="connsiteY21" fmla="*/ 96669 h 1279629"/>
              <a:gd name="connsiteX22" fmla="*/ 1820176 w 2122208"/>
              <a:gd name="connsiteY22" fmla="*/ 70789 h 1279629"/>
              <a:gd name="connsiteX23" fmla="*/ 1863308 w 2122208"/>
              <a:gd name="connsiteY23" fmla="*/ 53537 h 1279629"/>
              <a:gd name="connsiteX24" fmla="*/ 2104847 w 2122208"/>
              <a:gd name="connsiteY24" fmla="*/ 131174 h 1279629"/>
              <a:gd name="connsiteX25" fmla="*/ 2122100 w 2122208"/>
              <a:gd name="connsiteY25" fmla="*/ 157053 h 1279629"/>
              <a:gd name="connsiteX26" fmla="*/ 2096221 w 2122208"/>
              <a:gd name="connsiteY26" fmla="*/ 277823 h 1279629"/>
              <a:gd name="connsiteX27" fmla="*/ 2087594 w 2122208"/>
              <a:gd name="connsiteY27" fmla="*/ 329582 h 1279629"/>
              <a:gd name="connsiteX28" fmla="*/ 1923693 w 2122208"/>
              <a:gd name="connsiteY28" fmla="*/ 458978 h 1279629"/>
              <a:gd name="connsiteX29" fmla="*/ 1871934 w 2122208"/>
              <a:gd name="connsiteY29" fmla="*/ 502110 h 1279629"/>
              <a:gd name="connsiteX30" fmla="*/ 1656274 w 2122208"/>
              <a:gd name="connsiteY30" fmla="*/ 553869 h 1279629"/>
              <a:gd name="connsiteX31" fmla="*/ 1561383 w 2122208"/>
              <a:gd name="connsiteY31" fmla="*/ 579748 h 1279629"/>
              <a:gd name="connsiteX32" fmla="*/ 1526877 w 2122208"/>
              <a:gd name="connsiteY32" fmla="*/ 597001 h 1279629"/>
              <a:gd name="connsiteX33" fmla="*/ 1466493 w 2122208"/>
              <a:gd name="connsiteY33" fmla="*/ 622880 h 1279629"/>
              <a:gd name="connsiteX34" fmla="*/ 1440613 w 2122208"/>
              <a:gd name="connsiteY34" fmla="*/ 631506 h 1279629"/>
              <a:gd name="connsiteX35" fmla="*/ 1224953 w 2122208"/>
              <a:gd name="connsiteY35" fmla="*/ 717770 h 1279629"/>
              <a:gd name="connsiteX36" fmla="*/ 1224953 w 2122208"/>
              <a:gd name="connsiteY36" fmla="*/ 717770 h 1279629"/>
              <a:gd name="connsiteX37" fmla="*/ 1155942 w 2122208"/>
              <a:gd name="connsiteY37" fmla="*/ 752276 h 1279629"/>
              <a:gd name="connsiteX38" fmla="*/ 1130062 w 2122208"/>
              <a:gd name="connsiteY38" fmla="*/ 769529 h 1279629"/>
              <a:gd name="connsiteX39" fmla="*/ 983413 w 2122208"/>
              <a:gd name="connsiteY39" fmla="*/ 898925 h 1279629"/>
              <a:gd name="connsiteX40" fmla="*/ 931655 w 2122208"/>
              <a:gd name="connsiteY40" fmla="*/ 950684 h 1279629"/>
              <a:gd name="connsiteX41" fmla="*/ 854017 w 2122208"/>
              <a:gd name="connsiteY41" fmla="*/ 1028321 h 1279629"/>
              <a:gd name="connsiteX42" fmla="*/ 828138 w 2122208"/>
              <a:gd name="connsiteY42" fmla="*/ 1062827 h 1279629"/>
              <a:gd name="connsiteX43" fmla="*/ 793632 w 2122208"/>
              <a:gd name="connsiteY43" fmla="*/ 1080080 h 1279629"/>
              <a:gd name="connsiteX44" fmla="*/ 612477 w 2122208"/>
              <a:gd name="connsiteY44" fmla="*/ 1114586 h 1279629"/>
              <a:gd name="connsiteX45" fmla="*/ 414070 w 2122208"/>
              <a:gd name="connsiteY45" fmla="*/ 1209476 h 1279629"/>
              <a:gd name="connsiteX46" fmla="*/ 388191 w 2122208"/>
              <a:gd name="connsiteY46" fmla="*/ 1243982 h 1279629"/>
              <a:gd name="connsiteX47" fmla="*/ 310553 w 2122208"/>
              <a:gd name="connsiteY47" fmla="*/ 1269861 h 1279629"/>
              <a:gd name="connsiteX48" fmla="*/ 232915 w 2122208"/>
              <a:gd name="connsiteY48" fmla="*/ 1261235 h 1279629"/>
              <a:gd name="connsiteX49" fmla="*/ 120772 w 2122208"/>
              <a:gd name="connsiteY49" fmla="*/ 1278487 h 1279629"/>
              <a:gd name="connsiteX0" fmla="*/ 120772 w 2122208"/>
              <a:gd name="connsiteY0" fmla="*/ 1278487 h 1279629"/>
              <a:gd name="connsiteX1" fmla="*/ 60387 w 2122208"/>
              <a:gd name="connsiteY1" fmla="*/ 1174970 h 1279629"/>
              <a:gd name="connsiteX2" fmla="*/ 43134 w 2122208"/>
              <a:gd name="connsiteY2" fmla="*/ 1149091 h 1279629"/>
              <a:gd name="connsiteX3" fmla="*/ 60387 w 2122208"/>
              <a:gd name="connsiteY3" fmla="*/ 959310 h 1279629"/>
              <a:gd name="connsiteX4" fmla="*/ 86266 w 2122208"/>
              <a:gd name="connsiteY4" fmla="*/ 933431 h 1279629"/>
              <a:gd name="connsiteX5" fmla="*/ 103519 w 2122208"/>
              <a:gd name="connsiteY5" fmla="*/ 907552 h 1279629"/>
              <a:gd name="connsiteX6" fmla="*/ 60387 w 2122208"/>
              <a:gd name="connsiteY6" fmla="*/ 838540 h 1279629"/>
              <a:gd name="connsiteX7" fmla="*/ 43134 w 2122208"/>
              <a:gd name="connsiteY7" fmla="*/ 709144 h 1279629"/>
              <a:gd name="connsiteX8" fmla="*/ 17255 w 2122208"/>
              <a:gd name="connsiteY8" fmla="*/ 666012 h 1279629"/>
              <a:gd name="connsiteX9" fmla="*/ 2 w 2122208"/>
              <a:gd name="connsiteY9" fmla="*/ 571121 h 1279629"/>
              <a:gd name="connsiteX10" fmla="*/ 17255 w 2122208"/>
              <a:gd name="connsiteY10" fmla="*/ 234691 h 1279629"/>
              <a:gd name="connsiteX11" fmla="*/ 25881 w 2122208"/>
              <a:gd name="connsiteY11" fmla="*/ 200186 h 1279629"/>
              <a:gd name="connsiteX12" fmla="*/ 86266 w 2122208"/>
              <a:gd name="connsiteY12" fmla="*/ 139801 h 1279629"/>
              <a:gd name="connsiteX13" fmla="*/ 120772 w 2122208"/>
              <a:gd name="connsiteY13" fmla="*/ 105295 h 1279629"/>
              <a:gd name="connsiteX14" fmla="*/ 189783 w 2122208"/>
              <a:gd name="connsiteY14" fmla="*/ 44910 h 1279629"/>
              <a:gd name="connsiteX15" fmla="*/ 224289 w 2122208"/>
              <a:gd name="connsiteY15" fmla="*/ 36284 h 1279629"/>
              <a:gd name="connsiteX16" fmla="*/ 319179 w 2122208"/>
              <a:gd name="connsiteY16" fmla="*/ 27657 h 1279629"/>
              <a:gd name="connsiteX17" fmla="*/ 552093 w 2122208"/>
              <a:gd name="connsiteY17" fmla="*/ 10404 h 1279629"/>
              <a:gd name="connsiteX18" fmla="*/ 767753 w 2122208"/>
              <a:gd name="connsiteY18" fmla="*/ 44910 h 1279629"/>
              <a:gd name="connsiteX19" fmla="*/ 1293964 w 2122208"/>
              <a:gd name="connsiteY19" fmla="*/ 44910 h 1279629"/>
              <a:gd name="connsiteX20" fmla="*/ 1561383 w 2122208"/>
              <a:gd name="connsiteY20" fmla="*/ 96669 h 1279629"/>
              <a:gd name="connsiteX21" fmla="*/ 1820176 w 2122208"/>
              <a:gd name="connsiteY21" fmla="*/ 70789 h 1279629"/>
              <a:gd name="connsiteX22" fmla="*/ 1863308 w 2122208"/>
              <a:gd name="connsiteY22" fmla="*/ 53537 h 1279629"/>
              <a:gd name="connsiteX23" fmla="*/ 2104847 w 2122208"/>
              <a:gd name="connsiteY23" fmla="*/ 131174 h 1279629"/>
              <a:gd name="connsiteX24" fmla="*/ 2122100 w 2122208"/>
              <a:gd name="connsiteY24" fmla="*/ 157053 h 1279629"/>
              <a:gd name="connsiteX25" fmla="*/ 2096221 w 2122208"/>
              <a:gd name="connsiteY25" fmla="*/ 277823 h 1279629"/>
              <a:gd name="connsiteX26" fmla="*/ 2087594 w 2122208"/>
              <a:gd name="connsiteY26" fmla="*/ 329582 h 1279629"/>
              <a:gd name="connsiteX27" fmla="*/ 1923693 w 2122208"/>
              <a:gd name="connsiteY27" fmla="*/ 458978 h 1279629"/>
              <a:gd name="connsiteX28" fmla="*/ 1871934 w 2122208"/>
              <a:gd name="connsiteY28" fmla="*/ 502110 h 1279629"/>
              <a:gd name="connsiteX29" fmla="*/ 1656274 w 2122208"/>
              <a:gd name="connsiteY29" fmla="*/ 553869 h 1279629"/>
              <a:gd name="connsiteX30" fmla="*/ 1561383 w 2122208"/>
              <a:gd name="connsiteY30" fmla="*/ 579748 h 1279629"/>
              <a:gd name="connsiteX31" fmla="*/ 1526877 w 2122208"/>
              <a:gd name="connsiteY31" fmla="*/ 597001 h 1279629"/>
              <a:gd name="connsiteX32" fmla="*/ 1466493 w 2122208"/>
              <a:gd name="connsiteY32" fmla="*/ 622880 h 1279629"/>
              <a:gd name="connsiteX33" fmla="*/ 1440613 w 2122208"/>
              <a:gd name="connsiteY33" fmla="*/ 631506 h 1279629"/>
              <a:gd name="connsiteX34" fmla="*/ 1224953 w 2122208"/>
              <a:gd name="connsiteY34" fmla="*/ 717770 h 1279629"/>
              <a:gd name="connsiteX35" fmla="*/ 1224953 w 2122208"/>
              <a:gd name="connsiteY35" fmla="*/ 717770 h 1279629"/>
              <a:gd name="connsiteX36" fmla="*/ 1155942 w 2122208"/>
              <a:gd name="connsiteY36" fmla="*/ 752276 h 1279629"/>
              <a:gd name="connsiteX37" fmla="*/ 1130062 w 2122208"/>
              <a:gd name="connsiteY37" fmla="*/ 769529 h 1279629"/>
              <a:gd name="connsiteX38" fmla="*/ 983413 w 2122208"/>
              <a:gd name="connsiteY38" fmla="*/ 898925 h 1279629"/>
              <a:gd name="connsiteX39" fmla="*/ 931655 w 2122208"/>
              <a:gd name="connsiteY39" fmla="*/ 950684 h 1279629"/>
              <a:gd name="connsiteX40" fmla="*/ 854017 w 2122208"/>
              <a:gd name="connsiteY40" fmla="*/ 1028321 h 1279629"/>
              <a:gd name="connsiteX41" fmla="*/ 828138 w 2122208"/>
              <a:gd name="connsiteY41" fmla="*/ 1062827 h 1279629"/>
              <a:gd name="connsiteX42" fmla="*/ 793632 w 2122208"/>
              <a:gd name="connsiteY42" fmla="*/ 1080080 h 1279629"/>
              <a:gd name="connsiteX43" fmla="*/ 612477 w 2122208"/>
              <a:gd name="connsiteY43" fmla="*/ 1114586 h 1279629"/>
              <a:gd name="connsiteX44" fmla="*/ 414070 w 2122208"/>
              <a:gd name="connsiteY44" fmla="*/ 1209476 h 1279629"/>
              <a:gd name="connsiteX45" fmla="*/ 388191 w 2122208"/>
              <a:gd name="connsiteY45" fmla="*/ 1243982 h 1279629"/>
              <a:gd name="connsiteX46" fmla="*/ 310553 w 2122208"/>
              <a:gd name="connsiteY46" fmla="*/ 1269861 h 1279629"/>
              <a:gd name="connsiteX47" fmla="*/ 232915 w 2122208"/>
              <a:gd name="connsiteY47" fmla="*/ 1261235 h 1279629"/>
              <a:gd name="connsiteX48" fmla="*/ 120772 w 2122208"/>
              <a:gd name="connsiteY48" fmla="*/ 1278487 h 1279629"/>
              <a:gd name="connsiteX0" fmla="*/ 120772 w 2122208"/>
              <a:gd name="connsiteY0" fmla="*/ 1278487 h 1279629"/>
              <a:gd name="connsiteX1" fmla="*/ 60387 w 2122208"/>
              <a:gd name="connsiteY1" fmla="*/ 1174970 h 1279629"/>
              <a:gd name="connsiteX2" fmla="*/ 43134 w 2122208"/>
              <a:gd name="connsiteY2" fmla="*/ 1149091 h 1279629"/>
              <a:gd name="connsiteX3" fmla="*/ 60387 w 2122208"/>
              <a:gd name="connsiteY3" fmla="*/ 959310 h 1279629"/>
              <a:gd name="connsiteX4" fmla="*/ 86266 w 2122208"/>
              <a:gd name="connsiteY4" fmla="*/ 933431 h 1279629"/>
              <a:gd name="connsiteX5" fmla="*/ 60387 w 2122208"/>
              <a:gd name="connsiteY5" fmla="*/ 838540 h 1279629"/>
              <a:gd name="connsiteX6" fmla="*/ 43134 w 2122208"/>
              <a:gd name="connsiteY6" fmla="*/ 709144 h 1279629"/>
              <a:gd name="connsiteX7" fmla="*/ 17255 w 2122208"/>
              <a:gd name="connsiteY7" fmla="*/ 666012 h 1279629"/>
              <a:gd name="connsiteX8" fmla="*/ 2 w 2122208"/>
              <a:gd name="connsiteY8" fmla="*/ 571121 h 1279629"/>
              <a:gd name="connsiteX9" fmla="*/ 17255 w 2122208"/>
              <a:gd name="connsiteY9" fmla="*/ 234691 h 1279629"/>
              <a:gd name="connsiteX10" fmla="*/ 25881 w 2122208"/>
              <a:gd name="connsiteY10" fmla="*/ 200186 h 1279629"/>
              <a:gd name="connsiteX11" fmla="*/ 86266 w 2122208"/>
              <a:gd name="connsiteY11" fmla="*/ 139801 h 1279629"/>
              <a:gd name="connsiteX12" fmla="*/ 120772 w 2122208"/>
              <a:gd name="connsiteY12" fmla="*/ 105295 h 1279629"/>
              <a:gd name="connsiteX13" fmla="*/ 189783 w 2122208"/>
              <a:gd name="connsiteY13" fmla="*/ 44910 h 1279629"/>
              <a:gd name="connsiteX14" fmla="*/ 224289 w 2122208"/>
              <a:gd name="connsiteY14" fmla="*/ 36284 h 1279629"/>
              <a:gd name="connsiteX15" fmla="*/ 319179 w 2122208"/>
              <a:gd name="connsiteY15" fmla="*/ 27657 h 1279629"/>
              <a:gd name="connsiteX16" fmla="*/ 552093 w 2122208"/>
              <a:gd name="connsiteY16" fmla="*/ 10404 h 1279629"/>
              <a:gd name="connsiteX17" fmla="*/ 767753 w 2122208"/>
              <a:gd name="connsiteY17" fmla="*/ 44910 h 1279629"/>
              <a:gd name="connsiteX18" fmla="*/ 1293964 w 2122208"/>
              <a:gd name="connsiteY18" fmla="*/ 44910 h 1279629"/>
              <a:gd name="connsiteX19" fmla="*/ 1561383 w 2122208"/>
              <a:gd name="connsiteY19" fmla="*/ 96669 h 1279629"/>
              <a:gd name="connsiteX20" fmla="*/ 1820176 w 2122208"/>
              <a:gd name="connsiteY20" fmla="*/ 70789 h 1279629"/>
              <a:gd name="connsiteX21" fmla="*/ 1863308 w 2122208"/>
              <a:gd name="connsiteY21" fmla="*/ 53537 h 1279629"/>
              <a:gd name="connsiteX22" fmla="*/ 2104847 w 2122208"/>
              <a:gd name="connsiteY22" fmla="*/ 131174 h 1279629"/>
              <a:gd name="connsiteX23" fmla="*/ 2122100 w 2122208"/>
              <a:gd name="connsiteY23" fmla="*/ 157053 h 1279629"/>
              <a:gd name="connsiteX24" fmla="*/ 2096221 w 2122208"/>
              <a:gd name="connsiteY24" fmla="*/ 277823 h 1279629"/>
              <a:gd name="connsiteX25" fmla="*/ 2087594 w 2122208"/>
              <a:gd name="connsiteY25" fmla="*/ 329582 h 1279629"/>
              <a:gd name="connsiteX26" fmla="*/ 1923693 w 2122208"/>
              <a:gd name="connsiteY26" fmla="*/ 458978 h 1279629"/>
              <a:gd name="connsiteX27" fmla="*/ 1871934 w 2122208"/>
              <a:gd name="connsiteY27" fmla="*/ 502110 h 1279629"/>
              <a:gd name="connsiteX28" fmla="*/ 1656274 w 2122208"/>
              <a:gd name="connsiteY28" fmla="*/ 553869 h 1279629"/>
              <a:gd name="connsiteX29" fmla="*/ 1561383 w 2122208"/>
              <a:gd name="connsiteY29" fmla="*/ 579748 h 1279629"/>
              <a:gd name="connsiteX30" fmla="*/ 1526877 w 2122208"/>
              <a:gd name="connsiteY30" fmla="*/ 597001 h 1279629"/>
              <a:gd name="connsiteX31" fmla="*/ 1466493 w 2122208"/>
              <a:gd name="connsiteY31" fmla="*/ 622880 h 1279629"/>
              <a:gd name="connsiteX32" fmla="*/ 1440613 w 2122208"/>
              <a:gd name="connsiteY32" fmla="*/ 631506 h 1279629"/>
              <a:gd name="connsiteX33" fmla="*/ 1224953 w 2122208"/>
              <a:gd name="connsiteY33" fmla="*/ 717770 h 1279629"/>
              <a:gd name="connsiteX34" fmla="*/ 1224953 w 2122208"/>
              <a:gd name="connsiteY34" fmla="*/ 717770 h 1279629"/>
              <a:gd name="connsiteX35" fmla="*/ 1155942 w 2122208"/>
              <a:gd name="connsiteY35" fmla="*/ 752276 h 1279629"/>
              <a:gd name="connsiteX36" fmla="*/ 1130062 w 2122208"/>
              <a:gd name="connsiteY36" fmla="*/ 769529 h 1279629"/>
              <a:gd name="connsiteX37" fmla="*/ 983413 w 2122208"/>
              <a:gd name="connsiteY37" fmla="*/ 898925 h 1279629"/>
              <a:gd name="connsiteX38" fmla="*/ 931655 w 2122208"/>
              <a:gd name="connsiteY38" fmla="*/ 950684 h 1279629"/>
              <a:gd name="connsiteX39" fmla="*/ 854017 w 2122208"/>
              <a:gd name="connsiteY39" fmla="*/ 1028321 h 1279629"/>
              <a:gd name="connsiteX40" fmla="*/ 828138 w 2122208"/>
              <a:gd name="connsiteY40" fmla="*/ 1062827 h 1279629"/>
              <a:gd name="connsiteX41" fmla="*/ 793632 w 2122208"/>
              <a:gd name="connsiteY41" fmla="*/ 1080080 h 1279629"/>
              <a:gd name="connsiteX42" fmla="*/ 612477 w 2122208"/>
              <a:gd name="connsiteY42" fmla="*/ 1114586 h 1279629"/>
              <a:gd name="connsiteX43" fmla="*/ 414070 w 2122208"/>
              <a:gd name="connsiteY43" fmla="*/ 1209476 h 1279629"/>
              <a:gd name="connsiteX44" fmla="*/ 388191 w 2122208"/>
              <a:gd name="connsiteY44" fmla="*/ 1243982 h 1279629"/>
              <a:gd name="connsiteX45" fmla="*/ 310553 w 2122208"/>
              <a:gd name="connsiteY45" fmla="*/ 1269861 h 1279629"/>
              <a:gd name="connsiteX46" fmla="*/ 232915 w 2122208"/>
              <a:gd name="connsiteY46" fmla="*/ 1261235 h 1279629"/>
              <a:gd name="connsiteX47" fmla="*/ 120772 w 2122208"/>
              <a:gd name="connsiteY47" fmla="*/ 1278487 h 1279629"/>
              <a:gd name="connsiteX0" fmla="*/ 120772 w 2132403"/>
              <a:gd name="connsiteY0" fmla="*/ 1278487 h 1279629"/>
              <a:gd name="connsiteX1" fmla="*/ 60387 w 2132403"/>
              <a:gd name="connsiteY1" fmla="*/ 1174970 h 1279629"/>
              <a:gd name="connsiteX2" fmla="*/ 43134 w 2132403"/>
              <a:gd name="connsiteY2" fmla="*/ 1149091 h 1279629"/>
              <a:gd name="connsiteX3" fmla="*/ 60387 w 2132403"/>
              <a:gd name="connsiteY3" fmla="*/ 959310 h 1279629"/>
              <a:gd name="connsiteX4" fmla="*/ 86266 w 2132403"/>
              <a:gd name="connsiteY4" fmla="*/ 933431 h 1279629"/>
              <a:gd name="connsiteX5" fmla="*/ 60387 w 2132403"/>
              <a:gd name="connsiteY5" fmla="*/ 838540 h 1279629"/>
              <a:gd name="connsiteX6" fmla="*/ 43134 w 2132403"/>
              <a:gd name="connsiteY6" fmla="*/ 709144 h 1279629"/>
              <a:gd name="connsiteX7" fmla="*/ 17255 w 2132403"/>
              <a:gd name="connsiteY7" fmla="*/ 666012 h 1279629"/>
              <a:gd name="connsiteX8" fmla="*/ 2 w 2132403"/>
              <a:gd name="connsiteY8" fmla="*/ 571121 h 1279629"/>
              <a:gd name="connsiteX9" fmla="*/ 17255 w 2132403"/>
              <a:gd name="connsiteY9" fmla="*/ 234691 h 1279629"/>
              <a:gd name="connsiteX10" fmla="*/ 25881 w 2132403"/>
              <a:gd name="connsiteY10" fmla="*/ 200186 h 1279629"/>
              <a:gd name="connsiteX11" fmla="*/ 86266 w 2132403"/>
              <a:gd name="connsiteY11" fmla="*/ 139801 h 1279629"/>
              <a:gd name="connsiteX12" fmla="*/ 120772 w 2132403"/>
              <a:gd name="connsiteY12" fmla="*/ 105295 h 1279629"/>
              <a:gd name="connsiteX13" fmla="*/ 189783 w 2132403"/>
              <a:gd name="connsiteY13" fmla="*/ 44910 h 1279629"/>
              <a:gd name="connsiteX14" fmla="*/ 224289 w 2132403"/>
              <a:gd name="connsiteY14" fmla="*/ 36284 h 1279629"/>
              <a:gd name="connsiteX15" fmla="*/ 319179 w 2132403"/>
              <a:gd name="connsiteY15" fmla="*/ 27657 h 1279629"/>
              <a:gd name="connsiteX16" fmla="*/ 552093 w 2132403"/>
              <a:gd name="connsiteY16" fmla="*/ 10404 h 1279629"/>
              <a:gd name="connsiteX17" fmla="*/ 767753 w 2132403"/>
              <a:gd name="connsiteY17" fmla="*/ 44910 h 1279629"/>
              <a:gd name="connsiteX18" fmla="*/ 1293964 w 2132403"/>
              <a:gd name="connsiteY18" fmla="*/ 44910 h 1279629"/>
              <a:gd name="connsiteX19" fmla="*/ 1561383 w 2132403"/>
              <a:gd name="connsiteY19" fmla="*/ 96669 h 1279629"/>
              <a:gd name="connsiteX20" fmla="*/ 1820176 w 2132403"/>
              <a:gd name="connsiteY20" fmla="*/ 70789 h 1279629"/>
              <a:gd name="connsiteX21" fmla="*/ 2104847 w 2132403"/>
              <a:gd name="connsiteY21" fmla="*/ 131174 h 1279629"/>
              <a:gd name="connsiteX22" fmla="*/ 2122100 w 2132403"/>
              <a:gd name="connsiteY22" fmla="*/ 157053 h 1279629"/>
              <a:gd name="connsiteX23" fmla="*/ 2096221 w 2132403"/>
              <a:gd name="connsiteY23" fmla="*/ 277823 h 1279629"/>
              <a:gd name="connsiteX24" fmla="*/ 2087594 w 2132403"/>
              <a:gd name="connsiteY24" fmla="*/ 329582 h 1279629"/>
              <a:gd name="connsiteX25" fmla="*/ 1923693 w 2132403"/>
              <a:gd name="connsiteY25" fmla="*/ 458978 h 1279629"/>
              <a:gd name="connsiteX26" fmla="*/ 1871934 w 2132403"/>
              <a:gd name="connsiteY26" fmla="*/ 502110 h 1279629"/>
              <a:gd name="connsiteX27" fmla="*/ 1656274 w 2132403"/>
              <a:gd name="connsiteY27" fmla="*/ 553869 h 1279629"/>
              <a:gd name="connsiteX28" fmla="*/ 1561383 w 2132403"/>
              <a:gd name="connsiteY28" fmla="*/ 579748 h 1279629"/>
              <a:gd name="connsiteX29" fmla="*/ 1526877 w 2132403"/>
              <a:gd name="connsiteY29" fmla="*/ 597001 h 1279629"/>
              <a:gd name="connsiteX30" fmla="*/ 1466493 w 2132403"/>
              <a:gd name="connsiteY30" fmla="*/ 622880 h 1279629"/>
              <a:gd name="connsiteX31" fmla="*/ 1440613 w 2132403"/>
              <a:gd name="connsiteY31" fmla="*/ 631506 h 1279629"/>
              <a:gd name="connsiteX32" fmla="*/ 1224953 w 2132403"/>
              <a:gd name="connsiteY32" fmla="*/ 717770 h 1279629"/>
              <a:gd name="connsiteX33" fmla="*/ 1224953 w 2132403"/>
              <a:gd name="connsiteY33" fmla="*/ 717770 h 1279629"/>
              <a:gd name="connsiteX34" fmla="*/ 1155942 w 2132403"/>
              <a:gd name="connsiteY34" fmla="*/ 752276 h 1279629"/>
              <a:gd name="connsiteX35" fmla="*/ 1130062 w 2132403"/>
              <a:gd name="connsiteY35" fmla="*/ 769529 h 1279629"/>
              <a:gd name="connsiteX36" fmla="*/ 983413 w 2132403"/>
              <a:gd name="connsiteY36" fmla="*/ 898925 h 1279629"/>
              <a:gd name="connsiteX37" fmla="*/ 931655 w 2132403"/>
              <a:gd name="connsiteY37" fmla="*/ 950684 h 1279629"/>
              <a:gd name="connsiteX38" fmla="*/ 854017 w 2132403"/>
              <a:gd name="connsiteY38" fmla="*/ 1028321 h 1279629"/>
              <a:gd name="connsiteX39" fmla="*/ 828138 w 2132403"/>
              <a:gd name="connsiteY39" fmla="*/ 1062827 h 1279629"/>
              <a:gd name="connsiteX40" fmla="*/ 793632 w 2132403"/>
              <a:gd name="connsiteY40" fmla="*/ 1080080 h 1279629"/>
              <a:gd name="connsiteX41" fmla="*/ 612477 w 2132403"/>
              <a:gd name="connsiteY41" fmla="*/ 1114586 h 1279629"/>
              <a:gd name="connsiteX42" fmla="*/ 414070 w 2132403"/>
              <a:gd name="connsiteY42" fmla="*/ 1209476 h 1279629"/>
              <a:gd name="connsiteX43" fmla="*/ 388191 w 2132403"/>
              <a:gd name="connsiteY43" fmla="*/ 1243982 h 1279629"/>
              <a:gd name="connsiteX44" fmla="*/ 310553 w 2132403"/>
              <a:gd name="connsiteY44" fmla="*/ 1269861 h 1279629"/>
              <a:gd name="connsiteX45" fmla="*/ 232915 w 2132403"/>
              <a:gd name="connsiteY45" fmla="*/ 1261235 h 1279629"/>
              <a:gd name="connsiteX46" fmla="*/ 120772 w 2132403"/>
              <a:gd name="connsiteY46" fmla="*/ 1278487 h 127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32403" h="1279629">
                <a:moveTo>
                  <a:pt x="120772" y="1278487"/>
                </a:moveTo>
                <a:cubicBezTo>
                  <a:pt x="92017" y="1264110"/>
                  <a:pt x="73327" y="1196536"/>
                  <a:pt x="60387" y="1174970"/>
                </a:cubicBezTo>
                <a:cubicBezTo>
                  <a:pt x="47447" y="1153404"/>
                  <a:pt x="48885" y="1157717"/>
                  <a:pt x="43134" y="1149091"/>
                </a:cubicBezTo>
                <a:cubicBezTo>
                  <a:pt x="48885" y="1085831"/>
                  <a:pt x="47929" y="1021598"/>
                  <a:pt x="60387" y="959310"/>
                </a:cubicBezTo>
                <a:cubicBezTo>
                  <a:pt x="62780" y="947347"/>
                  <a:pt x="86266" y="953559"/>
                  <a:pt x="86266" y="933431"/>
                </a:cubicBezTo>
                <a:cubicBezTo>
                  <a:pt x="86266" y="913303"/>
                  <a:pt x="67576" y="875921"/>
                  <a:pt x="60387" y="838540"/>
                </a:cubicBezTo>
                <a:cubicBezTo>
                  <a:pt x="53198" y="801159"/>
                  <a:pt x="56196" y="738535"/>
                  <a:pt x="43134" y="709144"/>
                </a:cubicBezTo>
                <a:cubicBezTo>
                  <a:pt x="36325" y="693822"/>
                  <a:pt x="25881" y="680389"/>
                  <a:pt x="17255" y="666012"/>
                </a:cubicBezTo>
                <a:cubicBezTo>
                  <a:pt x="14634" y="652908"/>
                  <a:pt x="-219" y="581061"/>
                  <a:pt x="2" y="571121"/>
                </a:cubicBezTo>
                <a:cubicBezTo>
                  <a:pt x="2497" y="458858"/>
                  <a:pt x="9440" y="346709"/>
                  <a:pt x="17255" y="234691"/>
                </a:cubicBezTo>
                <a:cubicBezTo>
                  <a:pt x="18080" y="222864"/>
                  <a:pt x="18908" y="209774"/>
                  <a:pt x="25881" y="200186"/>
                </a:cubicBezTo>
                <a:cubicBezTo>
                  <a:pt x="42624" y="177165"/>
                  <a:pt x="66138" y="159929"/>
                  <a:pt x="86266" y="139801"/>
                </a:cubicBezTo>
                <a:lnTo>
                  <a:pt x="120772" y="105295"/>
                </a:lnTo>
                <a:cubicBezTo>
                  <a:pt x="140480" y="85587"/>
                  <a:pt x="166088" y="58074"/>
                  <a:pt x="189783" y="44910"/>
                </a:cubicBezTo>
                <a:cubicBezTo>
                  <a:pt x="200147" y="39152"/>
                  <a:pt x="212537" y="37851"/>
                  <a:pt x="224289" y="36284"/>
                </a:cubicBezTo>
                <a:cubicBezTo>
                  <a:pt x="255771" y="32086"/>
                  <a:pt x="287549" y="30533"/>
                  <a:pt x="319179" y="27657"/>
                </a:cubicBezTo>
                <a:cubicBezTo>
                  <a:pt x="443528" y="-3430"/>
                  <a:pt x="412858" y="-7000"/>
                  <a:pt x="552093" y="10404"/>
                </a:cubicBezTo>
                <a:cubicBezTo>
                  <a:pt x="624332" y="19434"/>
                  <a:pt x="767753" y="44910"/>
                  <a:pt x="767753" y="44910"/>
                </a:cubicBezTo>
                <a:cubicBezTo>
                  <a:pt x="939030" y="38567"/>
                  <a:pt x="1123656" y="26569"/>
                  <a:pt x="1293964" y="44910"/>
                </a:cubicBezTo>
                <a:cubicBezTo>
                  <a:pt x="1384236" y="54632"/>
                  <a:pt x="1472243" y="79416"/>
                  <a:pt x="1561383" y="96669"/>
                </a:cubicBezTo>
                <a:cubicBezTo>
                  <a:pt x="1577089" y="95461"/>
                  <a:pt x="1729599" y="65038"/>
                  <a:pt x="1820176" y="70789"/>
                </a:cubicBezTo>
                <a:cubicBezTo>
                  <a:pt x="1910753" y="76540"/>
                  <a:pt x="2054526" y="116797"/>
                  <a:pt x="2104847" y="131174"/>
                </a:cubicBezTo>
                <a:cubicBezTo>
                  <a:pt x="2155168" y="145551"/>
                  <a:pt x="2120955" y="146749"/>
                  <a:pt x="2122100" y="157053"/>
                </a:cubicBezTo>
                <a:cubicBezTo>
                  <a:pt x="2124096" y="175014"/>
                  <a:pt x="2098033" y="269369"/>
                  <a:pt x="2096221" y="277823"/>
                </a:cubicBezTo>
                <a:cubicBezTo>
                  <a:pt x="2092556" y="294926"/>
                  <a:pt x="2095778" y="314124"/>
                  <a:pt x="2087594" y="329582"/>
                </a:cubicBezTo>
                <a:cubicBezTo>
                  <a:pt x="2028708" y="440811"/>
                  <a:pt x="2029590" y="420469"/>
                  <a:pt x="1923693" y="458978"/>
                </a:cubicBezTo>
                <a:cubicBezTo>
                  <a:pt x="1906440" y="473355"/>
                  <a:pt x="1892576" y="493263"/>
                  <a:pt x="1871934" y="502110"/>
                </a:cubicBezTo>
                <a:cubicBezTo>
                  <a:pt x="1808685" y="529217"/>
                  <a:pt x="1724245" y="537686"/>
                  <a:pt x="1656274" y="553869"/>
                </a:cubicBezTo>
                <a:cubicBezTo>
                  <a:pt x="1624380" y="561463"/>
                  <a:pt x="1592486" y="569380"/>
                  <a:pt x="1561383" y="579748"/>
                </a:cubicBezTo>
                <a:cubicBezTo>
                  <a:pt x="1549183" y="583815"/>
                  <a:pt x="1538584" y="591680"/>
                  <a:pt x="1526877" y="597001"/>
                </a:cubicBezTo>
                <a:cubicBezTo>
                  <a:pt x="1506941" y="606063"/>
                  <a:pt x="1486825" y="614747"/>
                  <a:pt x="1466493" y="622880"/>
                </a:cubicBezTo>
                <a:cubicBezTo>
                  <a:pt x="1458050" y="626257"/>
                  <a:pt x="1449077" y="628181"/>
                  <a:pt x="1440613" y="631506"/>
                </a:cubicBezTo>
                <a:lnTo>
                  <a:pt x="1224953" y="717770"/>
                </a:lnTo>
                <a:lnTo>
                  <a:pt x="1224953" y="717770"/>
                </a:lnTo>
                <a:cubicBezTo>
                  <a:pt x="1201949" y="729272"/>
                  <a:pt x="1178521" y="739960"/>
                  <a:pt x="1155942" y="752276"/>
                </a:cubicBezTo>
                <a:cubicBezTo>
                  <a:pt x="1146840" y="757241"/>
                  <a:pt x="1138214" y="763123"/>
                  <a:pt x="1130062" y="769529"/>
                </a:cubicBezTo>
                <a:cubicBezTo>
                  <a:pt x="1033542" y="845367"/>
                  <a:pt x="1053770" y="828568"/>
                  <a:pt x="983413" y="898925"/>
                </a:cubicBezTo>
                <a:cubicBezTo>
                  <a:pt x="966160" y="916178"/>
                  <a:pt x="946897" y="931632"/>
                  <a:pt x="931655" y="950684"/>
                </a:cubicBezTo>
                <a:cubicBezTo>
                  <a:pt x="839633" y="1065710"/>
                  <a:pt x="957540" y="924798"/>
                  <a:pt x="854017" y="1028321"/>
                </a:cubicBezTo>
                <a:cubicBezTo>
                  <a:pt x="843851" y="1038487"/>
                  <a:pt x="839054" y="1053470"/>
                  <a:pt x="828138" y="1062827"/>
                </a:cubicBezTo>
                <a:cubicBezTo>
                  <a:pt x="818374" y="1071196"/>
                  <a:pt x="806137" y="1077079"/>
                  <a:pt x="793632" y="1080080"/>
                </a:cubicBezTo>
                <a:cubicBezTo>
                  <a:pt x="733859" y="1094426"/>
                  <a:pt x="672862" y="1103084"/>
                  <a:pt x="612477" y="1114586"/>
                </a:cubicBezTo>
                <a:cubicBezTo>
                  <a:pt x="441880" y="1190407"/>
                  <a:pt x="505771" y="1154456"/>
                  <a:pt x="414070" y="1209476"/>
                </a:cubicBezTo>
                <a:cubicBezTo>
                  <a:pt x="405444" y="1220978"/>
                  <a:pt x="399107" y="1234625"/>
                  <a:pt x="388191" y="1243982"/>
                </a:cubicBezTo>
                <a:cubicBezTo>
                  <a:pt x="366451" y="1262616"/>
                  <a:pt x="336787" y="1264614"/>
                  <a:pt x="310553" y="1269861"/>
                </a:cubicBezTo>
                <a:cubicBezTo>
                  <a:pt x="284674" y="1266986"/>
                  <a:pt x="258665" y="1265098"/>
                  <a:pt x="232915" y="1261235"/>
                </a:cubicBezTo>
                <a:cubicBezTo>
                  <a:pt x="114465" y="1243468"/>
                  <a:pt x="142338" y="1287113"/>
                  <a:pt x="120772" y="1278487"/>
                </a:cubicBezTo>
                <a:close/>
              </a:path>
            </a:pathLst>
          </a:custGeom>
          <a:solidFill>
            <a:srgbClr val="7F6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orma libre: forma 26">
            <a:extLst>
              <a:ext uri="{FF2B5EF4-FFF2-40B4-BE49-F238E27FC236}">
                <a16:creationId xmlns:a16="http://schemas.microsoft.com/office/drawing/2014/main" id="{086DDA97-88CD-46D9-3C69-5A09CA9D25E5}"/>
              </a:ext>
            </a:extLst>
          </p:cNvPr>
          <p:cNvSpPr/>
          <p:nvPr/>
        </p:nvSpPr>
        <p:spPr>
          <a:xfrm>
            <a:off x="4927659" y="1436974"/>
            <a:ext cx="984003" cy="98479"/>
          </a:xfrm>
          <a:custGeom>
            <a:avLst/>
            <a:gdLst>
              <a:gd name="connsiteX0" fmla="*/ 0 w 984003"/>
              <a:gd name="connsiteY0" fmla="*/ 91440 h 98479"/>
              <a:gd name="connsiteX1" fmla="*/ 219456 w 984003"/>
              <a:gd name="connsiteY1" fmla="*/ 0 h 98479"/>
              <a:gd name="connsiteX2" fmla="*/ 365760 w 984003"/>
              <a:gd name="connsiteY2" fmla="*/ 91440 h 98479"/>
              <a:gd name="connsiteX3" fmla="*/ 630936 w 984003"/>
              <a:gd name="connsiteY3" fmla="*/ 18288 h 98479"/>
              <a:gd name="connsiteX4" fmla="*/ 960120 w 984003"/>
              <a:gd name="connsiteY4" fmla="*/ 91440 h 98479"/>
              <a:gd name="connsiteX5" fmla="*/ 932688 w 984003"/>
              <a:gd name="connsiteY5" fmla="*/ 91440 h 9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003" h="98479">
                <a:moveTo>
                  <a:pt x="0" y="91440"/>
                </a:moveTo>
                <a:cubicBezTo>
                  <a:pt x="79248" y="45720"/>
                  <a:pt x="158496" y="0"/>
                  <a:pt x="219456" y="0"/>
                </a:cubicBezTo>
                <a:cubicBezTo>
                  <a:pt x="280416" y="0"/>
                  <a:pt x="297180" y="88392"/>
                  <a:pt x="365760" y="91440"/>
                </a:cubicBezTo>
                <a:cubicBezTo>
                  <a:pt x="434340" y="94488"/>
                  <a:pt x="531876" y="18288"/>
                  <a:pt x="630936" y="18288"/>
                </a:cubicBezTo>
                <a:cubicBezTo>
                  <a:pt x="729996" y="18288"/>
                  <a:pt x="909828" y="79248"/>
                  <a:pt x="960120" y="91440"/>
                </a:cubicBezTo>
                <a:cubicBezTo>
                  <a:pt x="1010412" y="103632"/>
                  <a:pt x="971550" y="97536"/>
                  <a:pt x="932688" y="91440"/>
                </a:cubicBezTo>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CuadroTexto 28">
            <a:extLst>
              <a:ext uri="{FF2B5EF4-FFF2-40B4-BE49-F238E27FC236}">
                <a16:creationId xmlns:a16="http://schemas.microsoft.com/office/drawing/2014/main" id="{56B4FD40-6896-B609-20EA-B9DDFB040BF8}"/>
              </a:ext>
            </a:extLst>
          </p:cNvPr>
          <p:cNvSpPr txBox="1"/>
          <p:nvPr/>
        </p:nvSpPr>
        <p:spPr>
          <a:xfrm>
            <a:off x="243342" y="2109037"/>
            <a:ext cx="2012966" cy="830997"/>
          </a:xfrm>
          <a:prstGeom prst="rect">
            <a:avLst/>
          </a:prstGeom>
          <a:noFill/>
        </p:spPr>
        <p:txBody>
          <a:bodyPr wrap="square" rtlCol="0">
            <a:spAutoFit/>
          </a:bodyPr>
          <a:lstStyle/>
          <a:p>
            <a:r>
              <a:rPr lang="es-PE" sz="1200" u="sng" dirty="0">
                <a:latin typeface="Arial" panose="020B0604020202020204" pitchFamily="34" charset="0"/>
                <a:cs typeface="Arial" panose="020B0604020202020204" pitchFamily="34" charset="0"/>
              </a:rPr>
              <a:t>Vida media</a:t>
            </a:r>
            <a:r>
              <a:rPr lang="es-PE" sz="1200" dirty="0">
                <a:latin typeface="Arial" panose="020B0604020202020204" pitchFamily="34" charset="0"/>
                <a:cs typeface="Arial" panose="020B0604020202020204" pitchFamily="34" charset="0"/>
              </a:rPr>
              <a:t>:</a:t>
            </a:r>
          </a:p>
          <a:p>
            <a:r>
              <a:rPr lang="es-PE" sz="1200" dirty="0">
                <a:latin typeface="Arial" panose="020B0604020202020204" pitchFamily="34" charset="0"/>
                <a:cs typeface="Arial" panose="020B0604020202020204" pitchFamily="34" charset="0"/>
              </a:rPr>
              <a:t>25(OH)D: 2-3 semanas </a:t>
            </a:r>
          </a:p>
          <a:p>
            <a:r>
              <a:rPr lang="es-PE" sz="1200" dirty="0">
                <a:latin typeface="Arial" panose="020B0604020202020204" pitchFamily="34" charset="0"/>
                <a:cs typeface="Arial" panose="020B0604020202020204" pitchFamily="34" charset="0"/>
              </a:rPr>
              <a:t>1,25(OH)</a:t>
            </a:r>
            <a:r>
              <a:rPr lang="es-PE" sz="1200" baseline="-25000" dirty="0">
                <a:latin typeface="Arial" panose="020B0604020202020204" pitchFamily="34" charset="0"/>
                <a:cs typeface="Arial" panose="020B0604020202020204" pitchFamily="34" charset="0"/>
              </a:rPr>
              <a:t>2</a:t>
            </a:r>
            <a:r>
              <a:rPr lang="es-PE" sz="1200" dirty="0">
                <a:latin typeface="Arial" panose="020B0604020202020204" pitchFamily="34" charset="0"/>
                <a:cs typeface="Arial" panose="020B0604020202020204" pitchFamily="34" charset="0"/>
              </a:rPr>
              <a:t>D: 4-6 horas</a:t>
            </a:r>
          </a:p>
          <a:p>
            <a:endParaRPr lang="es-PE" sz="1200" dirty="0">
              <a:latin typeface="Arial" panose="020B0604020202020204" pitchFamily="34" charset="0"/>
              <a:cs typeface="Arial" panose="020B0604020202020204" pitchFamily="34" charset="0"/>
            </a:endParaRPr>
          </a:p>
        </p:txBody>
      </p:sp>
      <p:grpSp>
        <p:nvGrpSpPr>
          <p:cNvPr id="34" name="Grupo 33">
            <a:extLst>
              <a:ext uri="{FF2B5EF4-FFF2-40B4-BE49-F238E27FC236}">
                <a16:creationId xmlns:a16="http://schemas.microsoft.com/office/drawing/2014/main" id="{7856FA01-DD8F-D205-1A88-982050FB8300}"/>
              </a:ext>
            </a:extLst>
          </p:cNvPr>
          <p:cNvGrpSpPr/>
          <p:nvPr/>
        </p:nvGrpSpPr>
        <p:grpSpPr>
          <a:xfrm>
            <a:off x="746262" y="2204983"/>
            <a:ext cx="10977694" cy="3780216"/>
            <a:chOff x="746262" y="2204983"/>
            <a:chExt cx="10977694" cy="3780216"/>
          </a:xfrm>
        </p:grpSpPr>
        <p:grpSp>
          <p:nvGrpSpPr>
            <p:cNvPr id="36" name="Grupo 35">
              <a:extLst>
                <a:ext uri="{FF2B5EF4-FFF2-40B4-BE49-F238E27FC236}">
                  <a16:creationId xmlns:a16="http://schemas.microsoft.com/office/drawing/2014/main" id="{CFB93171-9711-5408-82F0-0914B67D163E}"/>
                </a:ext>
              </a:extLst>
            </p:cNvPr>
            <p:cNvGrpSpPr/>
            <p:nvPr/>
          </p:nvGrpSpPr>
          <p:grpSpPr>
            <a:xfrm>
              <a:off x="746262" y="2204983"/>
              <a:ext cx="10977694" cy="3307004"/>
              <a:chOff x="746262" y="2204983"/>
              <a:chExt cx="10977694" cy="3307004"/>
            </a:xfrm>
          </p:grpSpPr>
          <p:sp>
            <p:nvSpPr>
              <p:cNvPr id="45" name="CuadroTexto 44">
                <a:extLst>
                  <a:ext uri="{FF2B5EF4-FFF2-40B4-BE49-F238E27FC236}">
                    <a16:creationId xmlns:a16="http://schemas.microsoft.com/office/drawing/2014/main" id="{12382215-230E-A26B-E18C-5486014DDC36}"/>
                  </a:ext>
                </a:extLst>
              </p:cNvPr>
              <p:cNvSpPr txBox="1"/>
              <p:nvPr/>
            </p:nvSpPr>
            <p:spPr>
              <a:xfrm>
                <a:off x="8196170" y="2204983"/>
                <a:ext cx="3284230" cy="646331"/>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Diagnóstico del estatus de la vitamina D</a:t>
                </a: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Flecha: hacia la izquierda 45">
                <a:extLst>
                  <a:ext uri="{FF2B5EF4-FFF2-40B4-BE49-F238E27FC236}">
                    <a16:creationId xmlns:a16="http://schemas.microsoft.com/office/drawing/2014/main" id="{1761B7D8-7C16-4293-6799-9F1D9D67A621}"/>
                  </a:ext>
                </a:extLst>
              </p:cNvPr>
              <p:cNvSpPr/>
              <p:nvPr/>
            </p:nvSpPr>
            <p:spPr>
              <a:xfrm>
                <a:off x="7182134" y="2375625"/>
                <a:ext cx="1005403" cy="33855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lecha: hacia la izquierda 46">
                <a:extLst>
                  <a:ext uri="{FF2B5EF4-FFF2-40B4-BE49-F238E27FC236}">
                    <a16:creationId xmlns:a16="http://schemas.microsoft.com/office/drawing/2014/main" id="{606D0C00-0FBB-89B6-57E1-0905D128E873}"/>
                  </a:ext>
                </a:extLst>
              </p:cNvPr>
              <p:cNvSpPr/>
              <p:nvPr/>
            </p:nvSpPr>
            <p:spPr>
              <a:xfrm flipH="1">
                <a:off x="2759228" y="4295696"/>
                <a:ext cx="1088947" cy="33855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CuadroTexto 47">
                <a:extLst>
                  <a:ext uri="{FF2B5EF4-FFF2-40B4-BE49-F238E27FC236}">
                    <a16:creationId xmlns:a16="http://schemas.microsoft.com/office/drawing/2014/main" id="{B6A66438-07DF-465B-8A0B-533352A945AB}"/>
                  </a:ext>
                </a:extLst>
              </p:cNvPr>
              <p:cNvSpPr txBox="1"/>
              <p:nvPr/>
            </p:nvSpPr>
            <p:spPr>
              <a:xfrm>
                <a:off x="746262" y="4144766"/>
                <a:ext cx="2012966" cy="646331"/>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 activa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vitamina D</a:t>
                </a: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Flecha: hacia la izquierda 48">
                <a:extLst>
                  <a:ext uri="{FF2B5EF4-FFF2-40B4-BE49-F238E27FC236}">
                    <a16:creationId xmlns:a16="http://schemas.microsoft.com/office/drawing/2014/main" id="{B1074350-5EA2-C031-A5CC-3F931F72E406}"/>
                  </a:ext>
                </a:extLst>
              </p:cNvPr>
              <p:cNvSpPr/>
              <p:nvPr/>
            </p:nvSpPr>
            <p:spPr>
              <a:xfrm>
                <a:off x="7862210" y="5058149"/>
                <a:ext cx="1005403" cy="33855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CuadroTexto 49">
                <a:extLst>
                  <a:ext uri="{FF2B5EF4-FFF2-40B4-BE49-F238E27FC236}">
                    <a16:creationId xmlns:a16="http://schemas.microsoft.com/office/drawing/2014/main" id="{7E170AFD-8E36-6DDA-A68F-4656A3F453E2}"/>
                  </a:ext>
                </a:extLst>
              </p:cNvPr>
              <p:cNvSpPr txBox="1"/>
              <p:nvPr/>
            </p:nvSpPr>
            <p:spPr>
              <a:xfrm>
                <a:off x="8865131" y="4865656"/>
                <a:ext cx="2858825" cy="646331"/>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Vías de eliminación de la vitamina D</a:t>
                </a:r>
                <a:endParaRPr kumimoji="0" lang="es-P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4" name="Rectángulo 43">
              <a:extLst>
                <a:ext uri="{FF2B5EF4-FFF2-40B4-BE49-F238E27FC236}">
                  <a16:creationId xmlns:a16="http://schemas.microsoft.com/office/drawing/2014/main" id="{02C549F9-1D97-EB60-2FF1-4137E750E8CD}"/>
                </a:ext>
              </a:extLst>
            </p:cNvPr>
            <p:cNvSpPr/>
            <p:nvPr/>
          </p:nvSpPr>
          <p:spPr>
            <a:xfrm>
              <a:off x="5810902" y="4705570"/>
              <a:ext cx="1829826" cy="1279629"/>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23227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Tabla">
            <a:extLst>
              <a:ext uri="{FF2B5EF4-FFF2-40B4-BE49-F238E27FC236}">
                <a16:creationId xmlns:a16="http://schemas.microsoft.com/office/drawing/2014/main" id="{D2295E0F-CF27-2279-566C-9BDB8908ACF7}"/>
              </a:ext>
            </a:extLst>
          </p:cNvPr>
          <p:cNvGraphicFramePr>
            <a:graphicFrameLocks noGrp="1"/>
          </p:cNvGraphicFramePr>
          <p:nvPr>
            <p:extLst>
              <p:ext uri="{D42A27DB-BD31-4B8C-83A1-F6EECF244321}">
                <p14:modId xmlns:p14="http://schemas.microsoft.com/office/powerpoint/2010/main" val="447373528"/>
              </p:ext>
            </p:extLst>
          </p:nvPr>
        </p:nvGraphicFramePr>
        <p:xfrm>
          <a:off x="172819" y="1383241"/>
          <a:ext cx="6135623" cy="4889655"/>
        </p:xfrm>
        <a:graphic>
          <a:graphicData uri="http://schemas.openxmlformats.org/drawingml/2006/table">
            <a:tbl>
              <a:tblPr firstRow="1" bandRow="1">
                <a:tableStyleId>{5DA37D80-6434-44D0-A028-1B22A696006F}</a:tableStyleId>
              </a:tblPr>
              <a:tblGrid>
                <a:gridCol w="1316735">
                  <a:extLst>
                    <a:ext uri="{9D8B030D-6E8A-4147-A177-3AD203B41FA5}">
                      <a16:colId xmlns:a16="http://schemas.microsoft.com/office/drawing/2014/main" val="20000"/>
                    </a:ext>
                  </a:extLst>
                </a:gridCol>
                <a:gridCol w="978408">
                  <a:extLst>
                    <a:ext uri="{9D8B030D-6E8A-4147-A177-3AD203B41FA5}">
                      <a16:colId xmlns:a16="http://schemas.microsoft.com/office/drawing/2014/main" val="20001"/>
                    </a:ext>
                  </a:extLst>
                </a:gridCol>
                <a:gridCol w="1133856">
                  <a:extLst>
                    <a:ext uri="{9D8B030D-6E8A-4147-A177-3AD203B41FA5}">
                      <a16:colId xmlns:a16="http://schemas.microsoft.com/office/drawing/2014/main" val="20002"/>
                    </a:ext>
                  </a:extLst>
                </a:gridCol>
                <a:gridCol w="1627632">
                  <a:extLst>
                    <a:ext uri="{9D8B030D-6E8A-4147-A177-3AD203B41FA5}">
                      <a16:colId xmlns:a16="http://schemas.microsoft.com/office/drawing/2014/main" val="20003"/>
                    </a:ext>
                  </a:extLst>
                </a:gridCol>
                <a:gridCol w="1078992">
                  <a:extLst>
                    <a:ext uri="{9D8B030D-6E8A-4147-A177-3AD203B41FA5}">
                      <a16:colId xmlns:a16="http://schemas.microsoft.com/office/drawing/2014/main" val="20004"/>
                    </a:ext>
                  </a:extLst>
                </a:gridCol>
              </a:tblGrid>
              <a:tr h="3683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s-PE" sz="1600" dirty="0"/>
                    </a:p>
                  </a:txBody>
                  <a:tcPr>
                    <a:solidFill>
                      <a:srgbClr val="C00000"/>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PE" sz="1600" dirty="0">
                          <a:solidFill>
                            <a:schemeClr val="bg1"/>
                          </a:solidFill>
                        </a:rPr>
                        <a:t>IOM (</a:t>
                      </a:r>
                      <a:r>
                        <a:rPr lang="es-PE" sz="1600" dirty="0" err="1">
                          <a:solidFill>
                            <a:schemeClr val="bg1"/>
                          </a:solidFill>
                        </a:rPr>
                        <a:t>Institute</a:t>
                      </a:r>
                      <a:r>
                        <a:rPr lang="es-PE" sz="1600" baseline="0" dirty="0">
                          <a:solidFill>
                            <a:schemeClr val="bg1"/>
                          </a:solidFill>
                        </a:rPr>
                        <a:t> of Medicine)</a:t>
                      </a:r>
                      <a:endParaRPr lang="es-PE" sz="1600" dirty="0">
                        <a:solidFill>
                          <a:schemeClr val="bg1"/>
                        </a:solidFill>
                      </a:endParaRPr>
                    </a:p>
                  </a:txBody>
                  <a:tcPr>
                    <a:solidFill>
                      <a:srgbClr val="C00000"/>
                    </a:solidFill>
                  </a:tcPr>
                </a:tc>
                <a:tc hMerge="1">
                  <a:txBody>
                    <a:bodyPr/>
                    <a:lstStyle/>
                    <a:p>
                      <a:endParaRPr lang="es-PE" sz="1600" dirty="0"/>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PE" sz="1600" dirty="0" err="1">
                          <a:solidFill>
                            <a:schemeClr val="bg1"/>
                          </a:solidFill>
                        </a:rPr>
                        <a:t>Soc</a:t>
                      </a:r>
                      <a:r>
                        <a:rPr lang="es-PE" sz="1600" dirty="0">
                          <a:solidFill>
                            <a:schemeClr val="bg1"/>
                          </a:solidFill>
                        </a:rPr>
                        <a:t> Endocrinología Americana</a:t>
                      </a:r>
                    </a:p>
                  </a:txBody>
                  <a:tcPr>
                    <a:solidFill>
                      <a:srgbClr val="C00000"/>
                    </a:solidFill>
                  </a:tcPr>
                </a:tc>
                <a:tc hMerge="1">
                  <a:txBody>
                    <a:bodyPr/>
                    <a:lstStyle/>
                    <a:p>
                      <a:endParaRPr lang="es-PE" sz="1600" dirty="0"/>
                    </a:p>
                  </a:txBody>
                  <a:tcPr/>
                </a:tc>
                <a:extLst>
                  <a:ext uri="{0D108BD9-81ED-4DB2-BD59-A6C34878D82A}">
                    <a16:rowId xmlns:a16="http://schemas.microsoft.com/office/drawing/2014/main" val="10000"/>
                  </a:ext>
                </a:extLst>
              </a:tr>
              <a:tr h="5752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s-PE" sz="16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RDA</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Límite superior</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Requerimiento diario</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Límite</a:t>
                      </a:r>
                      <a:r>
                        <a:rPr lang="es-PE" sz="1600" baseline="0" dirty="0"/>
                        <a:t> superior</a:t>
                      </a:r>
                      <a:endParaRPr lang="es-PE" sz="1600" dirty="0"/>
                    </a:p>
                  </a:txBody>
                  <a:tcPr/>
                </a:tc>
                <a:extLst>
                  <a:ext uri="{0D108BD9-81ED-4DB2-BD59-A6C34878D82A}">
                    <a16:rowId xmlns:a16="http://schemas.microsoft.com/office/drawing/2014/main" val="10001"/>
                  </a:ext>
                </a:extLst>
              </a:tr>
              <a:tr h="8173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Infantes</a:t>
                      </a:r>
                    </a:p>
                    <a:p>
                      <a:r>
                        <a:rPr lang="es-PE" sz="1600" dirty="0"/>
                        <a:t>0-6</a:t>
                      </a:r>
                      <a:r>
                        <a:rPr lang="es-PE" sz="1600" baseline="0" dirty="0"/>
                        <a:t> meses</a:t>
                      </a:r>
                    </a:p>
                    <a:p>
                      <a:r>
                        <a:rPr lang="es-PE" sz="1600" baseline="0" dirty="0"/>
                        <a:t>6-12 meses</a:t>
                      </a:r>
                      <a:endParaRPr lang="es-PE" sz="16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endParaRPr lang="es-PE" sz="16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1,000</a:t>
                      </a:r>
                      <a:r>
                        <a:rPr lang="es-PE" sz="1600" baseline="0" dirty="0"/>
                        <a:t> UI</a:t>
                      </a:r>
                    </a:p>
                    <a:p>
                      <a:pPr algn="ctr"/>
                      <a:r>
                        <a:rPr lang="es-PE" sz="1600" baseline="0" dirty="0"/>
                        <a:t>1,500 UI</a:t>
                      </a:r>
                      <a:endParaRPr lang="es-PE" sz="16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400-1,000 UI</a:t>
                      </a:r>
                    </a:p>
                    <a:p>
                      <a:pPr algn="ctr"/>
                      <a:r>
                        <a:rPr lang="es-PE" sz="1600" dirty="0"/>
                        <a:t>400-1,000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2,000 UI</a:t>
                      </a:r>
                    </a:p>
                    <a:p>
                      <a:pPr algn="ctr"/>
                      <a:r>
                        <a:rPr lang="es-PE" sz="1600" dirty="0"/>
                        <a:t>2,000 UI</a:t>
                      </a:r>
                    </a:p>
                  </a:txBody>
                  <a:tcPr/>
                </a:tc>
                <a:extLst>
                  <a:ext uri="{0D108BD9-81ED-4DB2-BD59-A6C34878D82A}">
                    <a16:rowId xmlns:a16="http://schemas.microsoft.com/office/drawing/2014/main" val="10002"/>
                  </a:ext>
                </a:extLst>
              </a:tr>
              <a:tr h="3683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1-3</a:t>
                      </a:r>
                      <a:r>
                        <a:rPr lang="es-PE" sz="1600" baseline="0" dirty="0"/>
                        <a:t> años</a:t>
                      </a:r>
                      <a:endParaRPr lang="es-PE" sz="1600"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2,500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600-1,000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extLst>
                  <a:ext uri="{0D108BD9-81ED-4DB2-BD59-A6C34878D82A}">
                    <a16:rowId xmlns:a16="http://schemas.microsoft.com/office/drawing/2014/main" val="10003"/>
                  </a:ext>
                </a:extLst>
              </a:tr>
              <a:tr h="3683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4-8 años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3,000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u="none" strike="noStrike" kern="1200" cap="none" spc="0" normalizeH="0" baseline="0" noProof="0" dirty="0">
                          <a:ln>
                            <a:noFill/>
                          </a:ln>
                          <a:solidFill>
                            <a:srgbClr val="000080"/>
                          </a:solidFill>
                          <a:effectLst/>
                          <a:uLnTx/>
                          <a:uFillTx/>
                        </a:rPr>
                        <a:t>600-1,000 UI</a:t>
                      </a:r>
                      <a:endParaRPr kumimoji="0" lang="es-PE" sz="1600" b="0" i="0" u="none" strike="noStrike" kern="1200" cap="none" spc="0" normalizeH="0" baseline="0" noProof="0" dirty="0">
                        <a:ln>
                          <a:noFill/>
                        </a:ln>
                        <a:solidFill>
                          <a:srgbClr val="000080"/>
                        </a:solidFill>
                        <a:effectLst/>
                        <a:uLnTx/>
                        <a:uFillTx/>
                        <a:latin typeface="+mn-lt"/>
                        <a:ea typeface="+mn-ea"/>
                        <a:cs typeface="+mn-cs"/>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extLst>
                  <a:ext uri="{0D108BD9-81ED-4DB2-BD59-A6C34878D82A}">
                    <a16:rowId xmlns:a16="http://schemas.microsoft.com/office/drawing/2014/main" val="10004"/>
                  </a:ext>
                </a:extLst>
              </a:tr>
              <a:tr h="3683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9-18 años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600-1,000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extLst>
                  <a:ext uri="{0D108BD9-81ED-4DB2-BD59-A6C34878D82A}">
                    <a16:rowId xmlns:a16="http://schemas.microsoft.com/office/drawing/2014/main" val="10005"/>
                  </a:ext>
                </a:extLst>
              </a:tr>
              <a:tr h="3683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19-70 años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600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1,500-2,000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10,000 UI</a:t>
                      </a:r>
                    </a:p>
                  </a:txBody>
                  <a:tcPr/>
                </a:tc>
                <a:extLst>
                  <a:ext uri="{0D108BD9-81ED-4DB2-BD59-A6C34878D82A}">
                    <a16:rowId xmlns:a16="http://schemas.microsoft.com/office/drawing/2014/main" val="10006"/>
                  </a:ext>
                </a:extLst>
              </a:tr>
              <a:tr h="3683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a:t>&gt; 70 años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800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4,000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1,500-2,000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s-PE" sz="1600" dirty="0"/>
                        <a:t>10,000 UI</a:t>
                      </a:r>
                    </a:p>
                  </a:txBody>
                  <a:tcPr/>
                </a:tc>
                <a:extLst>
                  <a:ext uri="{0D108BD9-81ED-4DB2-BD59-A6C34878D82A}">
                    <a16:rowId xmlns:a16="http://schemas.microsoft.com/office/drawing/2014/main" val="10007"/>
                  </a:ext>
                </a:extLst>
              </a:tr>
              <a:tr h="105958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PE" sz="1600" dirty="0" err="1"/>
                        <a:t>Gest</a:t>
                      </a:r>
                      <a:r>
                        <a:rPr lang="es-PE" sz="1600" dirty="0"/>
                        <a:t>/</a:t>
                      </a:r>
                      <a:r>
                        <a:rPr lang="es-PE" sz="1600" dirty="0" err="1"/>
                        <a:t>Lact</a:t>
                      </a:r>
                      <a:endParaRPr lang="es-PE" sz="1600" dirty="0"/>
                    </a:p>
                    <a:p>
                      <a:r>
                        <a:rPr lang="es-PE" sz="1600" dirty="0"/>
                        <a:t>14-18 años</a:t>
                      </a:r>
                    </a:p>
                    <a:p>
                      <a:r>
                        <a:rPr lang="es-PE" sz="1600" dirty="0"/>
                        <a:t>19-30 años</a:t>
                      </a:r>
                    </a:p>
                    <a:p>
                      <a:r>
                        <a:rPr lang="es-PE" sz="1600" dirty="0"/>
                        <a:t>31-50 años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600 UI</a:t>
                      </a:r>
                    </a:p>
                    <a:p>
                      <a:pPr algn="ctr"/>
                      <a:r>
                        <a:rPr lang="es-PE" sz="1600" dirty="0"/>
                        <a:t>600 UI</a:t>
                      </a:r>
                    </a:p>
                    <a:p>
                      <a:pPr algn="ctr"/>
                      <a:r>
                        <a:rPr lang="es-PE" sz="1600" dirty="0"/>
                        <a:t>600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4,000 UI</a:t>
                      </a:r>
                    </a:p>
                    <a:p>
                      <a:pPr algn="ctr"/>
                      <a:r>
                        <a:rPr lang="es-PE" sz="1600" dirty="0"/>
                        <a:t>4,000 UI</a:t>
                      </a:r>
                    </a:p>
                    <a:p>
                      <a:pPr algn="ctr"/>
                      <a:r>
                        <a:rPr lang="es-PE" sz="1600" dirty="0"/>
                        <a:t>4,000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600-1,000 UI</a:t>
                      </a:r>
                    </a:p>
                    <a:p>
                      <a:pPr algn="ctr"/>
                      <a:r>
                        <a:rPr lang="es-PE" sz="1600" dirty="0"/>
                        <a:t>1,500-2,000 UI</a:t>
                      </a:r>
                    </a:p>
                    <a:p>
                      <a:pPr algn="ctr"/>
                      <a:r>
                        <a:rPr lang="es-PE" sz="1600" dirty="0"/>
                        <a:t>1,500-2,000 UI</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s-PE" sz="1600" dirty="0"/>
                    </a:p>
                    <a:p>
                      <a:pPr algn="ctr"/>
                      <a:r>
                        <a:rPr lang="es-PE" sz="1600" dirty="0"/>
                        <a:t>4,000 UI</a:t>
                      </a:r>
                    </a:p>
                    <a:p>
                      <a:pPr algn="ctr"/>
                      <a:r>
                        <a:rPr lang="es-PE" sz="1600" dirty="0"/>
                        <a:t>10,000 UI</a:t>
                      </a:r>
                    </a:p>
                    <a:p>
                      <a:pPr algn="ctr"/>
                      <a:r>
                        <a:rPr lang="es-PE" sz="1600" dirty="0"/>
                        <a:t>10,000 UI</a:t>
                      </a:r>
                    </a:p>
                  </a:txBody>
                  <a:tcPr/>
                </a:tc>
                <a:extLst>
                  <a:ext uri="{0D108BD9-81ED-4DB2-BD59-A6C34878D82A}">
                    <a16:rowId xmlns:a16="http://schemas.microsoft.com/office/drawing/2014/main" val="10008"/>
                  </a:ext>
                </a:extLst>
              </a:tr>
            </a:tbl>
          </a:graphicData>
        </a:graphic>
      </p:graphicFrame>
      <p:sp>
        <p:nvSpPr>
          <p:cNvPr id="5" name="CuadroTexto 5">
            <a:extLst>
              <a:ext uri="{FF2B5EF4-FFF2-40B4-BE49-F238E27FC236}">
                <a16:creationId xmlns:a16="http://schemas.microsoft.com/office/drawing/2014/main" id="{974C83E7-151B-DE4E-6FFD-C09C41FF83D8}"/>
              </a:ext>
            </a:extLst>
          </p:cNvPr>
          <p:cNvSpPr txBox="1"/>
          <p:nvPr/>
        </p:nvSpPr>
        <p:spPr>
          <a:xfrm>
            <a:off x="0" y="273719"/>
            <a:ext cx="6612945" cy="810478"/>
          </a:xfrm>
          <a:prstGeom prst="rect">
            <a:avLst/>
          </a:prstGeom>
          <a:noFill/>
        </p:spPr>
        <p:txBody>
          <a:bodyPr wrap="square" rtlCol="0">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Requerimiento diario de vitamina D, IOM y la Sociedad de Endocrinología Americana</a:t>
            </a:r>
          </a:p>
        </p:txBody>
      </p:sp>
      <p:graphicFrame>
        <p:nvGraphicFramePr>
          <p:cNvPr id="6" name="8 Tabla">
            <a:extLst>
              <a:ext uri="{FF2B5EF4-FFF2-40B4-BE49-F238E27FC236}">
                <a16:creationId xmlns:a16="http://schemas.microsoft.com/office/drawing/2014/main" id="{1D358C62-6645-1290-DC83-234A4BCA19F2}"/>
              </a:ext>
            </a:extLst>
          </p:cNvPr>
          <p:cNvGraphicFramePr>
            <a:graphicFrameLocks noGrp="1"/>
          </p:cNvGraphicFramePr>
          <p:nvPr>
            <p:extLst>
              <p:ext uri="{D42A27DB-BD31-4B8C-83A1-F6EECF244321}">
                <p14:modId xmlns:p14="http://schemas.microsoft.com/office/powerpoint/2010/main" val="2636597091"/>
              </p:ext>
            </p:extLst>
          </p:nvPr>
        </p:nvGraphicFramePr>
        <p:xfrm>
          <a:off x="7013448" y="1871791"/>
          <a:ext cx="4855464" cy="3671895"/>
        </p:xfrm>
        <a:graphic>
          <a:graphicData uri="http://schemas.openxmlformats.org/drawingml/2006/table">
            <a:tbl>
              <a:tblPr firstRow="1" bandRow="1">
                <a:tableStyleId>{5C22544A-7EE6-4342-B048-85BDC9FD1C3A}</a:tableStyleId>
              </a:tblPr>
              <a:tblGrid>
                <a:gridCol w="1591056">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801368">
                  <a:extLst>
                    <a:ext uri="{9D8B030D-6E8A-4147-A177-3AD203B41FA5}">
                      <a16:colId xmlns:a16="http://schemas.microsoft.com/office/drawing/2014/main" val="20002"/>
                    </a:ext>
                  </a:extLst>
                </a:gridCol>
              </a:tblGrid>
              <a:tr h="700781">
                <a:tc>
                  <a:txBody>
                    <a:bodyPr/>
                    <a:lstStyle/>
                    <a:p>
                      <a:endParaRPr lang="es-PE" sz="2000" dirty="0">
                        <a:solidFill>
                          <a:schemeClr val="tx1"/>
                        </a:solidFill>
                        <a:latin typeface="Arial" panose="020B0604020202020204" pitchFamily="34" charset="0"/>
                        <a:cs typeface="Arial" panose="020B0604020202020204" pitchFamily="34" charset="0"/>
                      </a:endParaRP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tx1"/>
                          </a:solidFill>
                          <a:latin typeface="Arial" panose="020B0604020202020204" pitchFamily="34" charset="0"/>
                          <a:cs typeface="Arial" panose="020B0604020202020204" pitchFamily="34" charset="0"/>
                        </a:rPr>
                        <a:t>Ross</a:t>
                      </a:r>
                      <a:r>
                        <a:rPr lang="es-PE" sz="2000" baseline="30000" dirty="0">
                          <a:solidFill>
                            <a:schemeClr val="tx1"/>
                          </a:solidFill>
                          <a:latin typeface="Arial" panose="020B0604020202020204" pitchFamily="34" charset="0"/>
                          <a:cs typeface="Arial" panose="020B0604020202020204" pitchFamily="34" charset="0"/>
                        </a:rPr>
                        <a:t>1</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Holick</a:t>
                      </a:r>
                      <a:r>
                        <a:rPr lang="es-PE" sz="20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05747">
                <a:tc>
                  <a:txBody>
                    <a:bodyPr/>
                    <a:lstStyle/>
                    <a:p>
                      <a:r>
                        <a:rPr lang="es-PE" sz="2000" dirty="0">
                          <a:solidFill>
                            <a:schemeClr val="tx1"/>
                          </a:solidFill>
                          <a:latin typeface="Arial" panose="020B0604020202020204" pitchFamily="34" charset="0"/>
                          <a:cs typeface="Arial" panose="020B0604020202020204" pitchFamily="34" charset="0"/>
                        </a:rPr>
                        <a:t>Normal</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tx1"/>
                          </a:solidFill>
                          <a:latin typeface="Arial" panose="020B0604020202020204" pitchFamily="34" charset="0"/>
                          <a:cs typeface="Arial" panose="020B0604020202020204" pitchFamily="34" charset="0"/>
                        </a:rPr>
                        <a:t>20 </a:t>
                      </a:r>
                      <a:r>
                        <a:rPr lang="es-PE" sz="2000" dirty="0" err="1">
                          <a:solidFill>
                            <a:schemeClr val="tx1"/>
                          </a:solidFill>
                          <a:latin typeface="Arial" panose="020B0604020202020204" pitchFamily="34" charset="0"/>
                          <a:cs typeface="Arial" panose="020B0604020202020204" pitchFamily="34" charset="0"/>
                        </a:rPr>
                        <a:t>ng</a:t>
                      </a:r>
                      <a:r>
                        <a:rPr lang="es-PE" sz="2000" dirty="0">
                          <a:solidFill>
                            <a:schemeClr val="tx1"/>
                          </a:solidFill>
                          <a:latin typeface="Arial" panose="020B0604020202020204" pitchFamily="34" charset="0"/>
                          <a:cs typeface="Arial" panose="020B0604020202020204" pitchFamily="34" charset="0"/>
                        </a:rPr>
                        <a:t>/ml </a:t>
                      </a:r>
                    </a:p>
                    <a:p>
                      <a:pPr marL="0" marR="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tx1"/>
                          </a:solidFill>
                          <a:latin typeface="Arial" panose="020B0604020202020204" pitchFamily="34" charset="0"/>
                          <a:cs typeface="Arial" panose="020B0604020202020204" pitchFamily="34" charset="0"/>
                        </a:rPr>
                        <a:t>(50 </a:t>
                      </a:r>
                      <a:r>
                        <a:rPr lang="es-PE" sz="2000" dirty="0" err="1">
                          <a:solidFill>
                            <a:schemeClr val="tx1"/>
                          </a:solidFill>
                          <a:latin typeface="Arial" panose="020B0604020202020204" pitchFamily="34" charset="0"/>
                          <a:cs typeface="Arial" panose="020B0604020202020204" pitchFamily="34" charset="0"/>
                        </a:rPr>
                        <a:t>nmol</a:t>
                      </a:r>
                      <a:r>
                        <a:rPr lang="es-PE" sz="2000" dirty="0">
                          <a:solidFill>
                            <a:schemeClr val="tx1"/>
                          </a:solidFill>
                          <a:latin typeface="Arial" panose="020B0604020202020204" pitchFamily="34" charset="0"/>
                          <a:cs typeface="Arial" panose="020B0604020202020204" pitchFamily="34" charset="0"/>
                        </a:rPr>
                        <a:t>/l)</a:t>
                      </a:r>
                    </a:p>
                    <a:p>
                      <a:pPr algn="ctr"/>
                      <a:endParaRPr lang="es-PE" sz="2000" dirty="0">
                        <a:solidFill>
                          <a:schemeClr val="tx1"/>
                        </a:solidFill>
                        <a:latin typeface="Arial" panose="020B0604020202020204" pitchFamily="34" charset="0"/>
                        <a:cs typeface="Arial" panose="020B0604020202020204" pitchFamily="34" charset="0"/>
                      </a:endParaRP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30 </a:t>
                      </a:r>
                      <a:r>
                        <a:rPr lang="es-PE"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a:t>
                      </a: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a:t>
                      </a:r>
                    </a:p>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(75 </a:t>
                      </a:r>
                      <a:r>
                        <a:rPr lang="es-PE"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nmol</a:t>
                      </a: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101424">
                <a:tc>
                  <a:txBody>
                    <a:bodyPr/>
                    <a:lstStyle/>
                    <a:p>
                      <a:r>
                        <a:rPr lang="es-PE" sz="2000" dirty="0">
                          <a:solidFill>
                            <a:schemeClr val="tx1"/>
                          </a:solidFill>
                          <a:latin typeface="Arial" panose="020B0604020202020204" pitchFamily="34" charset="0"/>
                          <a:cs typeface="Arial" panose="020B0604020202020204" pitchFamily="34" charset="0"/>
                        </a:rPr>
                        <a:t>Insuficiencia</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2000" dirty="0">
                          <a:solidFill>
                            <a:schemeClr val="tx1"/>
                          </a:solidFill>
                          <a:latin typeface="Arial" panose="020B0604020202020204" pitchFamily="34" charset="0"/>
                          <a:cs typeface="Arial" panose="020B0604020202020204" pitchFamily="34" charset="0"/>
                        </a:rPr>
                        <a:t>-</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21-29 </a:t>
                      </a:r>
                      <a:r>
                        <a:rPr lang="es-PE"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a:t>
                      </a: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 </a:t>
                      </a:r>
                    </a:p>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(52.5-72.5 </a:t>
                      </a:r>
                      <a:r>
                        <a:rPr lang="es-PE"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nmol</a:t>
                      </a: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863934">
                <a:tc>
                  <a:txBody>
                    <a:bodyPr/>
                    <a:lstStyle/>
                    <a:p>
                      <a:r>
                        <a:rPr lang="es-PE" sz="2000" dirty="0">
                          <a:solidFill>
                            <a:schemeClr val="tx1"/>
                          </a:solidFill>
                          <a:latin typeface="Arial" panose="020B0604020202020204" pitchFamily="34" charset="0"/>
                          <a:cs typeface="Arial" panose="020B0604020202020204" pitchFamily="34" charset="0"/>
                        </a:rPr>
                        <a:t>Deficiencia</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tx1"/>
                          </a:solidFill>
                          <a:latin typeface="Arial" panose="020B0604020202020204" pitchFamily="34" charset="0"/>
                          <a:cs typeface="Arial" panose="020B0604020202020204" pitchFamily="34" charset="0"/>
                        </a:rPr>
                        <a:t>&lt;20 </a:t>
                      </a:r>
                      <a:r>
                        <a:rPr lang="es-PE" sz="2000" dirty="0" err="1">
                          <a:solidFill>
                            <a:schemeClr val="tx1"/>
                          </a:solidFill>
                          <a:latin typeface="Arial" panose="020B0604020202020204" pitchFamily="34" charset="0"/>
                          <a:cs typeface="Arial" panose="020B0604020202020204" pitchFamily="34" charset="0"/>
                        </a:rPr>
                        <a:t>ng</a:t>
                      </a:r>
                      <a:r>
                        <a:rPr lang="es-PE" sz="2000" dirty="0">
                          <a:solidFill>
                            <a:schemeClr val="tx1"/>
                          </a:solidFill>
                          <a:latin typeface="Arial" panose="020B0604020202020204" pitchFamily="34" charset="0"/>
                          <a:cs typeface="Arial" panose="020B0604020202020204" pitchFamily="34" charset="0"/>
                        </a:rPr>
                        <a:t>/ml </a:t>
                      </a:r>
                    </a:p>
                    <a:p>
                      <a:pPr marL="0" marR="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tx1"/>
                          </a:solidFill>
                          <a:latin typeface="Arial" panose="020B0604020202020204" pitchFamily="34" charset="0"/>
                          <a:cs typeface="Arial" panose="020B0604020202020204" pitchFamily="34" charset="0"/>
                        </a:rPr>
                        <a:t>(50 </a:t>
                      </a:r>
                      <a:r>
                        <a:rPr lang="es-PE" sz="2000" dirty="0" err="1">
                          <a:solidFill>
                            <a:schemeClr val="tx1"/>
                          </a:solidFill>
                          <a:latin typeface="Arial" panose="020B0604020202020204" pitchFamily="34" charset="0"/>
                          <a:cs typeface="Arial" panose="020B0604020202020204" pitchFamily="34" charset="0"/>
                        </a:rPr>
                        <a:t>nmol</a:t>
                      </a:r>
                      <a:r>
                        <a:rPr lang="es-PE" sz="2000" dirty="0">
                          <a:solidFill>
                            <a:schemeClr val="tx1"/>
                          </a:solidFill>
                          <a:latin typeface="Arial" panose="020B0604020202020204" pitchFamily="34" charset="0"/>
                          <a:cs typeface="Arial" panose="020B0604020202020204" pitchFamily="34" charset="0"/>
                        </a:rPr>
                        <a:t>/l)</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ng/ml </a:t>
                      </a:r>
                    </a:p>
                    <a:p>
                      <a:pPr algn="ct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 </a:t>
                      </a:r>
                      <a:r>
                        <a:rPr lang="es-PE"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nmol</a:t>
                      </a:r>
                      <a:r>
                        <a:rPr lang="es-PE"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p>
                  </a:txBody>
                  <a:tcPr marL="91448" marR="91448"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
        <p:nvSpPr>
          <p:cNvPr id="7" name="7 CuadroTexto">
            <a:extLst>
              <a:ext uri="{FF2B5EF4-FFF2-40B4-BE49-F238E27FC236}">
                <a16:creationId xmlns:a16="http://schemas.microsoft.com/office/drawing/2014/main" id="{23506966-4573-D65F-A39E-C3BE873249BF}"/>
              </a:ext>
            </a:extLst>
          </p:cNvPr>
          <p:cNvSpPr txBox="1"/>
          <p:nvPr/>
        </p:nvSpPr>
        <p:spPr>
          <a:xfrm>
            <a:off x="6937376" y="395547"/>
            <a:ext cx="4730368" cy="769441"/>
          </a:xfrm>
          <a:prstGeom prst="rect">
            <a:avLst/>
          </a:prstGeom>
          <a:noFill/>
        </p:spPr>
        <p:txBody>
          <a:bodyPr wrap="square">
            <a:spAutoFit/>
          </a:bodyPr>
          <a:lstStyle/>
          <a:p>
            <a:pPr algn="ctr" fontAlgn="base">
              <a:lnSpc>
                <a:spcPts val="2640"/>
              </a:lnSpc>
              <a:spcBef>
                <a:spcPct val="0"/>
              </a:spcBef>
              <a:spcAft>
                <a:spcPct val="0"/>
              </a:spcAft>
              <a:defRPr/>
            </a:pPr>
            <a:r>
              <a:rPr lang="es-PE" sz="2400" b="1" dirty="0">
                <a:solidFill>
                  <a:srgbClr val="0070C0"/>
                </a:solidFill>
                <a:latin typeface="Arial" pitchFamily="34" charset="0"/>
                <a:cs typeface="Arial" pitchFamily="34" charset="0"/>
              </a:rPr>
              <a:t>Valores referenciales de 25 (OH) vitamina D</a:t>
            </a:r>
          </a:p>
        </p:txBody>
      </p:sp>
      <p:sp>
        <p:nvSpPr>
          <p:cNvPr id="8" name="8 CuadroTexto">
            <a:extLst>
              <a:ext uri="{FF2B5EF4-FFF2-40B4-BE49-F238E27FC236}">
                <a16:creationId xmlns:a16="http://schemas.microsoft.com/office/drawing/2014/main" id="{15A3AE66-3076-E7EE-AB3F-CF0D9079DAD1}"/>
              </a:ext>
            </a:extLst>
          </p:cNvPr>
          <p:cNvSpPr txBox="1"/>
          <p:nvPr/>
        </p:nvSpPr>
        <p:spPr>
          <a:xfrm>
            <a:off x="0" y="6334780"/>
            <a:ext cx="65471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i="1" dirty="0">
                <a:solidFill>
                  <a:srgbClr val="C00000"/>
                </a:solidFill>
                <a:latin typeface="Arial" pitchFamily="34" charset="0"/>
                <a:cs typeface="Arial" pitchFamily="34" charset="0"/>
              </a:rPr>
              <a:t>En el adulto, s</a:t>
            </a:r>
            <a:r>
              <a:rPr kumimoji="0" lang="es-PE" sz="14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e considera que entre 800 UI y 1,000 UI son las dosis diarias apropiadas para cumplir el requerimiento diario</a:t>
            </a:r>
          </a:p>
        </p:txBody>
      </p:sp>
      <p:sp>
        <p:nvSpPr>
          <p:cNvPr id="9" name="5 Rectángulo">
            <a:extLst>
              <a:ext uri="{FF2B5EF4-FFF2-40B4-BE49-F238E27FC236}">
                <a16:creationId xmlns:a16="http://schemas.microsoft.com/office/drawing/2014/main" id="{790219DC-A9BA-7DC5-D6BD-47606AE77974}"/>
              </a:ext>
            </a:extLst>
          </p:cNvPr>
          <p:cNvSpPr/>
          <p:nvPr/>
        </p:nvSpPr>
        <p:spPr>
          <a:xfrm>
            <a:off x="7879080" y="5846453"/>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Ross AC.  J </a:t>
            </a:r>
            <a:r>
              <a:rPr kumimoji="0" lang="en-US"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Clin</a:t>
            </a:r>
            <a:r>
              <a:rPr kumimoji="0" lang="en-US"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r>
              <a:rPr kumimoji="0" lang="en-US"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Endocrinol</a:t>
            </a:r>
            <a:r>
              <a:rPr kumimoji="0" lang="en-US"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&amp; Metabolism.  2011; 96: 53-58</a:t>
            </a:r>
            <a:endParaRPr kumimoji="0" lang="es-PE"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0" name="4 Rectángulo">
            <a:extLst>
              <a:ext uri="{FF2B5EF4-FFF2-40B4-BE49-F238E27FC236}">
                <a16:creationId xmlns:a16="http://schemas.microsoft.com/office/drawing/2014/main" id="{873FAE18-9EEA-1ECD-0592-F7ACB33FB12A}"/>
              </a:ext>
            </a:extLst>
          </p:cNvPr>
          <p:cNvSpPr/>
          <p:nvPr/>
        </p:nvSpPr>
        <p:spPr>
          <a:xfrm>
            <a:off x="7315584" y="6032473"/>
            <a:ext cx="4788025"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Holick</a:t>
            </a:r>
            <a:r>
              <a:rPr kumimoji="0" lang="es-PE"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MF. J </a:t>
            </a:r>
            <a:r>
              <a:rPr kumimoji="0" lang="es-PE"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Clin</a:t>
            </a:r>
            <a:r>
              <a:rPr kumimoji="0" lang="es-PE"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t>
            </a:r>
            <a:r>
              <a:rPr kumimoji="0" lang="es-PE"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Endocrinol</a:t>
            </a:r>
            <a:r>
              <a:rPr kumimoji="0" lang="es-PE"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&amp; </a:t>
            </a:r>
            <a:r>
              <a:rPr kumimoji="0" lang="es-PE" sz="1200" b="0" i="1" u="none" strike="noStrike" kern="0" cap="none" spc="0" normalizeH="0" baseline="0" noProof="0" dirty="0" err="1">
                <a:ln>
                  <a:noFill/>
                </a:ln>
                <a:solidFill>
                  <a:sysClr val="windowText" lastClr="000000"/>
                </a:solidFill>
                <a:effectLst/>
                <a:uLnTx/>
                <a:uFillTx/>
                <a:latin typeface="Arial" pitchFamily="34" charset="0"/>
                <a:ea typeface="+mn-ea"/>
                <a:cs typeface="Arial" pitchFamily="34" charset="0"/>
              </a:rPr>
              <a:t>Metabolism</a:t>
            </a:r>
            <a:r>
              <a:rPr kumimoji="0" lang="es-PE" sz="1200" b="0" i="1"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2012; 97: 1153-1158</a:t>
            </a:r>
          </a:p>
        </p:txBody>
      </p:sp>
      <p:sp>
        <p:nvSpPr>
          <p:cNvPr id="12" name="CuadroTexto 11">
            <a:extLst>
              <a:ext uri="{FF2B5EF4-FFF2-40B4-BE49-F238E27FC236}">
                <a16:creationId xmlns:a16="http://schemas.microsoft.com/office/drawing/2014/main" id="{73E042CC-B40D-ACB9-6260-4E1D8AE6575C}"/>
              </a:ext>
            </a:extLst>
          </p:cNvPr>
          <p:cNvSpPr txBox="1"/>
          <p:nvPr/>
        </p:nvSpPr>
        <p:spPr>
          <a:xfrm>
            <a:off x="7590822" y="6240401"/>
            <a:ext cx="4549363" cy="461665"/>
          </a:xfrm>
          <a:prstGeom prst="rect">
            <a:avLst/>
          </a:prstGeom>
          <a:noFill/>
        </p:spPr>
        <p:txBody>
          <a:bodyPr wrap="square">
            <a:spAutoFit/>
          </a:bodyPr>
          <a:lstStyle/>
          <a:p>
            <a:pPr fontAlgn="base">
              <a:spcBef>
                <a:spcPct val="0"/>
              </a:spcBef>
              <a:spcAft>
                <a:spcPct val="0"/>
              </a:spcAft>
            </a:pPr>
            <a:r>
              <a:rPr lang="en-US" sz="1200" i="1" dirty="0">
                <a:solidFill>
                  <a:prstClr val="black"/>
                </a:solidFill>
                <a:latin typeface="Arial" pitchFamily="34" charset="0"/>
                <a:cs typeface="Arial" pitchFamily="34" charset="0"/>
              </a:rPr>
              <a:t>Ross CA.  Institute of Medicine of the National Academies.  2011</a:t>
            </a:r>
          </a:p>
          <a:p>
            <a:pPr fontAlgn="base">
              <a:spcBef>
                <a:spcPct val="0"/>
              </a:spcBef>
              <a:spcAft>
                <a:spcPct val="0"/>
              </a:spcAft>
            </a:pPr>
            <a:r>
              <a:rPr lang="en-US" sz="1200" i="1" dirty="0" err="1">
                <a:solidFill>
                  <a:prstClr val="black"/>
                </a:solidFill>
                <a:latin typeface="Arial" pitchFamily="34" charset="0"/>
                <a:cs typeface="Arial" pitchFamily="34" charset="0"/>
              </a:rPr>
              <a:t>Holick</a:t>
            </a:r>
            <a:r>
              <a:rPr lang="en-US" sz="1200" i="1" dirty="0">
                <a:solidFill>
                  <a:prstClr val="black"/>
                </a:solidFill>
                <a:latin typeface="Arial" pitchFamily="34" charset="0"/>
                <a:cs typeface="Arial" pitchFamily="34" charset="0"/>
              </a:rPr>
              <a:t> MF.  Endocrine Society Clinical Practice Guideline. 2011</a:t>
            </a:r>
          </a:p>
        </p:txBody>
      </p:sp>
    </p:spTree>
    <p:extLst>
      <p:ext uri="{BB962C8B-B14F-4D97-AF65-F5344CB8AC3E}">
        <p14:creationId xmlns:p14="http://schemas.microsoft.com/office/powerpoint/2010/main" val="42136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50837" y="466427"/>
            <a:ext cx="5628786" cy="523220"/>
          </a:xfrm>
          <a:prstGeom prst="rect">
            <a:avLst/>
          </a:prstGeom>
          <a:noFill/>
          <a:ln w="9525">
            <a:solidFill>
              <a:srgbClr val="00B0F0"/>
            </a:solidFill>
            <a:miter lim="800000"/>
            <a:headEnd/>
            <a:tailEnd/>
          </a:ln>
          <a:effectLst>
            <a:outerShdw dist="107763" dir="18900000" algn="ctr" rotWithShape="0">
              <a:schemeClr val="bg2">
                <a:alpha val="50000"/>
              </a:scheme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Deficiencia de vitamina D</a:t>
            </a:r>
          </a:p>
        </p:txBody>
      </p:sp>
      <p:sp>
        <p:nvSpPr>
          <p:cNvPr id="3" name="Rectangle 7"/>
          <p:cNvSpPr>
            <a:spLocks noChangeArrowheads="1"/>
          </p:cNvSpPr>
          <p:nvPr/>
        </p:nvSpPr>
        <p:spPr bwMode="auto">
          <a:xfrm>
            <a:off x="6229686" y="6550661"/>
            <a:ext cx="5744329" cy="276999"/>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Soria LM.  FMC. 2005;12(7):445-52.   Vidal M. </a:t>
            </a:r>
            <a:r>
              <a:rPr kumimoji="0" lang="es-PE" sz="1200" b="0" i="1" u="none" strike="noStrike" kern="1200" cap="none" spc="0" normalizeH="0" baseline="0" noProof="0" dirty="0">
                <a:ln>
                  <a:noFill/>
                </a:ln>
                <a:solidFill>
                  <a:srgbClr val="131413"/>
                </a:solidFill>
                <a:effectLst/>
                <a:uLnTx/>
                <a:uFillTx/>
                <a:latin typeface="Arial" panose="020B0604020202020204" pitchFamily="34" charset="0"/>
                <a:ea typeface="+mn-ea"/>
                <a:cs typeface="Arial" panose="020B0604020202020204" pitchFamily="34" charset="0"/>
              </a:rPr>
              <a:t>Clin </a:t>
            </a:r>
            <a:r>
              <a:rPr kumimoji="0" lang="es-PE" sz="1200" b="0" i="1" u="none" strike="noStrike" kern="1200" cap="none" spc="0" normalizeH="0" baseline="0" noProof="0" dirty="0" err="1">
                <a:ln>
                  <a:noFill/>
                </a:ln>
                <a:solidFill>
                  <a:srgbClr val="131413"/>
                </a:solidFill>
                <a:effectLst/>
                <a:uLnTx/>
                <a:uFillTx/>
                <a:latin typeface="Arial" panose="020B0604020202020204" pitchFamily="34" charset="0"/>
                <a:ea typeface="+mn-ea"/>
                <a:cs typeface="Arial" panose="020B0604020202020204" pitchFamily="34" charset="0"/>
              </a:rPr>
              <a:t>Rheumatol</a:t>
            </a:r>
            <a:r>
              <a:rPr kumimoji="0" lang="es-PE" sz="1200" b="0" i="1" u="none" strike="noStrike" kern="1200" cap="none" spc="0" normalizeH="0" baseline="0" noProof="0" dirty="0">
                <a:ln>
                  <a:noFill/>
                </a:ln>
                <a:solidFill>
                  <a:srgbClr val="131413"/>
                </a:solidFill>
                <a:effectLst/>
                <a:uLnTx/>
                <a:uFillTx/>
                <a:latin typeface="Arial" panose="020B0604020202020204" pitchFamily="34" charset="0"/>
                <a:ea typeface="+mn-ea"/>
                <a:cs typeface="Arial" panose="020B0604020202020204" pitchFamily="34" charset="0"/>
              </a:rPr>
              <a:t>. </a:t>
            </a:r>
            <a:r>
              <a:rPr kumimoji="0" lang="es-PE"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2019; 38:385–395</a:t>
            </a:r>
            <a:endParaRPr kumimoji="0" lang="es-E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grpSp>
        <p:nvGrpSpPr>
          <p:cNvPr id="4" name="Group 23"/>
          <p:cNvGrpSpPr>
            <a:grpSpLocks/>
          </p:cNvGrpSpPr>
          <p:nvPr/>
        </p:nvGrpSpPr>
        <p:grpSpPr bwMode="auto">
          <a:xfrm>
            <a:off x="1179850" y="1203960"/>
            <a:ext cx="4559301" cy="5461000"/>
            <a:chOff x="377" y="754"/>
            <a:chExt cx="2872" cy="3440"/>
          </a:xfrm>
        </p:grpSpPr>
        <p:sp>
          <p:nvSpPr>
            <p:cNvPr id="5" name="Text Box 24"/>
            <p:cNvSpPr txBox="1">
              <a:spLocks noChangeArrowheads="1"/>
            </p:cNvSpPr>
            <p:nvPr/>
          </p:nvSpPr>
          <p:spPr bwMode="auto">
            <a:xfrm>
              <a:off x="423" y="1021"/>
              <a:ext cx="1695" cy="640"/>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Symbol"/>
                </a:rPr>
                <a:t></a:t>
              </a: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Hiperparatiroidismo</a:t>
              </a: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secundario</a:t>
              </a:r>
            </a:p>
          </p:txBody>
        </p:sp>
        <p:sp>
          <p:nvSpPr>
            <p:cNvPr id="6" name="Text Box 25"/>
            <p:cNvSpPr txBox="1">
              <a:spLocks noChangeArrowheads="1"/>
            </p:cNvSpPr>
            <p:nvPr/>
          </p:nvSpPr>
          <p:spPr bwMode="auto">
            <a:xfrm>
              <a:off x="377" y="1916"/>
              <a:ext cx="1682" cy="523"/>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a:noFill/>
                  </a:ln>
                  <a:solidFill>
                    <a:prstClr val="black"/>
                  </a:solidFill>
                  <a:effectLst/>
                  <a:uLnTx/>
                  <a:uFillTx/>
                  <a:latin typeface="Arial" pitchFamily="34" charset="0"/>
                  <a:ea typeface="+mn-ea"/>
                  <a:cs typeface="Arial" pitchFamily="34" charset="0"/>
                </a:rPr>
                <a:t>↓</a:t>
              </a:r>
              <a:r>
                <a:rPr kumimoji="0" lang="es-ES"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 </a:t>
              </a: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Densidad mineral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Ósea</a:t>
              </a:r>
            </a:p>
          </p:txBody>
        </p:sp>
        <p:sp>
          <p:nvSpPr>
            <p:cNvPr id="7" name="Text Box 26"/>
            <p:cNvSpPr txBox="1">
              <a:spLocks noChangeArrowheads="1"/>
            </p:cNvSpPr>
            <p:nvPr/>
          </p:nvSpPr>
          <p:spPr bwMode="auto">
            <a:xfrm>
              <a:off x="1163" y="3748"/>
              <a:ext cx="1794" cy="446"/>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Incremento del riesgo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de fracturas</a:t>
              </a:r>
            </a:p>
          </p:txBody>
        </p:sp>
        <p:sp>
          <p:nvSpPr>
            <p:cNvPr id="8" name="AutoShape 27"/>
            <p:cNvSpPr>
              <a:spLocks noChangeArrowheads="1"/>
            </p:cNvSpPr>
            <p:nvPr/>
          </p:nvSpPr>
          <p:spPr bwMode="auto">
            <a:xfrm rot="5400000">
              <a:off x="1065" y="755"/>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9" name="AutoShape 28"/>
            <p:cNvSpPr>
              <a:spLocks noChangeArrowheads="1"/>
            </p:cNvSpPr>
            <p:nvPr/>
          </p:nvSpPr>
          <p:spPr bwMode="auto">
            <a:xfrm rot="5400000">
              <a:off x="1065" y="1753"/>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AutoShape 29"/>
            <p:cNvSpPr>
              <a:spLocks noChangeArrowheads="1"/>
            </p:cNvSpPr>
            <p:nvPr/>
          </p:nvSpPr>
          <p:spPr bwMode="auto">
            <a:xfrm rot="5400000">
              <a:off x="1065" y="2433"/>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1" name="Text Box 30"/>
            <p:cNvSpPr txBox="1">
              <a:spLocks noChangeArrowheads="1"/>
            </p:cNvSpPr>
            <p:nvPr/>
          </p:nvSpPr>
          <p:spPr bwMode="auto">
            <a:xfrm>
              <a:off x="922" y="2750"/>
              <a:ext cx="2327" cy="562"/>
            </a:xfrm>
            <a:prstGeom prst="rect">
              <a:avLst/>
            </a:prstGeom>
            <a:noFill/>
            <a:ln w="9525">
              <a:solidFill>
                <a:srgbClr val="00B0F0"/>
              </a:solidFill>
              <a:miter lim="800000"/>
              <a:headEnd/>
              <a:tailEnd/>
            </a:ln>
            <a:effectLst>
              <a:outerShdw dist="107763" dir="18900000" algn="ctr" rotWithShape="0">
                <a:schemeClr val="bg2">
                  <a:alpha val="50000"/>
                </a:schemeClr>
              </a:outerShdw>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a:ln>
                    <a:noFill/>
                  </a:ln>
                  <a:solidFill>
                    <a:prstClr val="black"/>
                  </a:solidFill>
                  <a:effectLst/>
                  <a:uLnTx/>
                  <a:uFillTx/>
                  <a:latin typeface="Arial" pitchFamily="34" charset="0"/>
                  <a:ea typeface="+mn-ea"/>
                  <a:cs typeface="Arial" pitchFamily="34" charset="0"/>
                </a:rPr>
                <a:t>  ↓   </a:t>
              </a: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Resistencia mecánica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del hueso</a:t>
              </a:r>
            </a:p>
          </p:txBody>
        </p:sp>
        <p:sp>
          <p:nvSpPr>
            <p:cNvPr id="12" name="AutoShape 31"/>
            <p:cNvSpPr>
              <a:spLocks noChangeArrowheads="1"/>
            </p:cNvSpPr>
            <p:nvPr/>
          </p:nvSpPr>
          <p:spPr bwMode="auto">
            <a:xfrm rot="5400000">
              <a:off x="1881" y="3386"/>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grpSp>
        <p:nvGrpSpPr>
          <p:cNvPr id="13" name="Group 32"/>
          <p:cNvGrpSpPr>
            <a:grpSpLocks/>
          </p:cNvGrpSpPr>
          <p:nvPr/>
        </p:nvGrpSpPr>
        <p:grpSpPr bwMode="auto">
          <a:xfrm>
            <a:off x="4208798" y="1203960"/>
            <a:ext cx="2020888" cy="3024188"/>
            <a:chOff x="2285" y="754"/>
            <a:chExt cx="1273" cy="1905"/>
          </a:xfrm>
        </p:grpSpPr>
        <p:sp>
          <p:nvSpPr>
            <p:cNvPr id="14" name="Text Box 33"/>
            <p:cNvSpPr txBox="1">
              <a:spLocks noChangeArrowheads="1"/>
            </p:cNvSpPr>
            <p:nvPr/>
          </p:nvSpPr>
          <p:spPr bwMode="auto">
            <a:xfrm>
              <a:off x="2336" y="1962"/>
              <a:ext cx="1165" cy="25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Osteomalacia</a:t>
              </a:r>
            </a:p>
          </p:txBody>
        </p:sp>
        <p:sp>
          <p:nvSpPr>
            <p:cNvPr id="15" name="Text Box 34"/>
            <p:cNvSpPr txBox="1">
              <a:spLocks noChangeArrowheads="1"/>
            </p:cNvSpPr>
            <p:nvPr/>
          </p:nvSpPr>
          <p:spPr bwMode="auto">
            <a:xfrm>
              <a:off x="2285" y="1207"/>
              <a:ext cx="1273" cy="446"/>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Mineralización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defectuosa</a:t>
              </a:r>
            </a:p>
          </p:txBody>
        </p:sp>
        <p:sp>
          <p:nvSpPr>
            <p:cNvPr id="16" name="AutoShape 35"/>
            <p:cNvSpPr>
              <a:spLocks noChangeArrowheads="1"/>
            </p:cNvSpPr>
            <p:nvPr/>
          </p:nvSpPr>
          <p:spPr bwMode="auto">
            <a:xfrm rot="5400000">
              <a:off x="2698" y="755"/>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7" name="AutoShape 36"/>
            <p:cNvSpPr>
              <a:spLocks noChangeArrowheads="1"/>
            </p:cNvSpPr>
            <p:nvPr/>
          </p:nvSpPr>
          <p:spPr bwMode="auto">
            <a:xfrm rot="5400000">
              <a:off x="2698" y="1691"/>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AutoShape 37"/>
            <p:cNvSpPr>
              <a:spLocks noChangeArrowheads="1"/>
            </p:cNvSpPr>
            <p:nvPr/>
          </p:nvSpPr>
          <p:spPr bwMode="auto">
            <a:xfrm rot="5400000">
              <a:off x="2788" y="2433"/>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grpSp>
        <p:nvGrpSpPr>
          <p:cNvPr id="19" name="Group 38"/>
          <p:cNvGrpSpPr>
            <a:grpSpLocks/>
          </p:cNvGrpSpPr>
          <p:nvPr/>
        </p:nvGrpSpPr>
        <p:grpSpPr bwMode="auto">
          <a:xfrm>
            <a:off x="5440702" y="1203961"/>
            <a:ext cx="3111501" cy="4752975"/>
            <a:chOff x="3061" y="754"/>
            <a:chExt cx="1960" cy="2994"/>
          </a:xfrm>
        </p:grpSpPr>
        <p:sp>
          <p:nvSpPr>
            <p:cNvPr id="20" name="AutoShape 39"/>
            <p:cNvSpPr>
              <a:spLocks noChangeArrowheads="1"/>
            </p:cNvSpPr>
            <p:nvPr/>
          </p:nvSpPr>
          <p:spPr bwMode="auto">
            <a:xfrm rot="5400000">
              <a:off x="4194" y="755"/>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 name="Text Box 40"/>
            <p:cNvSpPr txBox="1">
              <a:spLocks noChangeArrowheads="1"/>
            </p:cNvSpPr>
            <p:nvPr/>
          </p:nvSpPr>
          <p:spPr bwMode="auto">
            <a:xfrm>
              <a:off x="3747" y="1207"/>
              <a:ext cx="1274" cy="446"/>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Menor función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muscular</a:t>
              </a:r>
            </a:p>
          </p:txBody>
        </p:sp>
        <p:sp>
          <p:nvSpPr>
            <p:cNvPr id="22" name="Text Box 41"/>
            <p:cNvSpPr txBox="1">
              <a:spLocks noChangeArrowheads="1"/>
            </p:cNvSpPr>
            <p:nvPr/>
          </p:nvSpPr>
          <p:spPr bwMode="auto">
            <a:xfrm>
              <a:off x="3793" y="1990"/>
              <a:ext cx="1165" cy="446"/>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Mayor riesgo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caídas</a:t>
              </a:r>
            </a:p>
          </p:txBody>
        </p:sp>
        <p:sp>
          <p:nvSpPr>
            <p:cNvPr id="23" name="AutoShape 42"/>
            <p:cNvSpPr>
              <a:spLocks noChangeArrowheads="1"/>
            </p:cNvSpPr>
            <p:nvPr/>
          </p:nvSpPr>
          <p:spPr bwMode="auto">
            <a:xfrm rot="5400000">
              <a:off x="4240" y="1707"/>
              <a:ext cx="227" cy="2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5448 h 21600"/>
                <a:gd name="T14" fmla="*/ 19697 w 21600"/>
                <a:gd name="T15" fmla="*/ 16152 h 21600"/>
              </a:gdLst>
              <a:ahLst/>
              <a:cxnLst>
                <a:cxn ang="T8">
                  <a:pos x="T0" y="T1"/>
                </a:cxn>
                <a:cxn ang="T9">
                  <a:pos x="T2" y="T3"/>
                </a:cxn>
                <a:cxn ang="T10">
                  <a:pos x="T4" y="T5"/>
                </a:cxn>
                <a:cxn ang="T11">
                  <a:pos x="T6" y="T7"/>
                </a:cxn>
              </a:cxnLst>
              <a:rect l="T12" t="T13" r="T14" b="T15"/>
              <a:pathLst>
                <a:path w="21600" h="21600">
                  <a:moveTo>
                    <a:pt x="17866" y="0"/>
                  </a:moveTo>
                  <a:lnTo>
                    <a:pt x="17866" y="5400"/>
                  </a:lnTo>
                  <a:lnTo>
                    <a:pt x="3375" y="5400"/>
                  </a:lnTo>
                  <a:lnTo>
                    <a:pt x="3375" y="16200"/>
                  </a:lnTo>
                  <a:lnTo>
                    <a:pt x="17866" y="16200"/>
                  </a:lnTo>
                  <a:lnTo>
                    <a:pt x="17866" y="21600"/>
                  </a:lnTo>
                  <a:lnTo>
                    <a:pt x="21600" y="10800"/>
                  </a:lnTo>
                  <a:lnTo>
                    <a:pt x="1786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Line 43"/>
            <p:cNvSpPr>
              <a:spLocks noChangeShapeType="1"/>
            </p:cNvSpPr>
            <p:nvPr/>
          </p:nvSpPr>
          <p:spPr bwMode="auto">
            <a:xfrm>
              <a:off x="4332" y="2478"/>
              <a:ext cx="0" cy="861"/>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 name="Line 44"/>
            <p:cNvSpPr>
              <a:spLocks noChangeShapeType="1"/>
            </p:cNvSpPr>
            <p:nvPr/>
          </p:nvSpPr>
          <p:spPr bwMode="auto">
            <a:xfrm flipH="1">
              <a:off x="3061" y="3339"/>
              <a:ext cx="1271" cy="409"/>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grpSp>
        <p:nvGrpSpPr>
          <p:cNvPr id="32" name="Grupo 31">
            <a:extLst>
              <a:ext uri="{FF2B5EF4-FFF2-40B4-BE49-F238E27FC236}">
                <a16:creationId xmlns:a16="http://schemas.microsoft.com/office/drawing/2014/main" id="{0D266D51-8EF2-A293-745E-30F5DEE31B5E}"/>
              </a:ext>
            </a:extLst>
          </p:cNvPr>
          <p:cNvGrpSpPr/>
          <p:nvPr/>
        </p:nvGrpSpPr>
        <p:grpSpPr>
          <a:xfrm>
            <a:off x="8552203" y="1835785"/>
            <a:ext cx="3703903" cy="4399472"/>
            <a:chOff x="8552203" y="1835785"/>
            <a:chExt cx="3703903" cy="4399472"/>
          </a:xfrm>
        </p:grpSpPr>
        <p:sp>
          <p:nvSpPr>
            <p:cNvPr id="33" name="CuadroTexto 32">
              <a:extLst>
                <a:ext uri="{FF2B5EF4-FFF2-40B4-BE49-F238E27FC236}">
                  <a16:creationId xmlns:a16="http://schemas.microsoft.com/office/drawing/2014/main" id="{6BDB7269-4C3E-D5BE-A55B-8E8522D0488D}"/>
                </a:ext>
              </a:extLst>
            </p:cNvPr>
            <p:cNvSpPr txBox="1"/>
            <p:nvPr/>
          </p:nvSpPr>
          <p:spPr>
            <a:xfrm>
              <a:off x="9072624" y="1918647"/>
              <a:ext cx="31834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La importancia del suplemento adecuado</a:t>
              </a:r>
            </a:p>
          </p:txBody>
        </p:sp>
        <p:grpSp>
          <p:nvGrpSpPr>
            <p:cNvPr id="34" name="Grupo 33">
              <a:extLst>
                <a:ext uri="{FF2B5EF4-FFF2-40B4-BE49-F238E27FC236}">
                  <a16:creationId xmlns:a16="http://schemas.microsoft.com/office/drawing/2014/main" id="{A595E50B-B282-180D-D11E-F91BFF5AB41B}"/>
                </a:ext>
              </a:extLst>
            </p:cNvPr>
            <p:cNvGrpSpPr/>
            <p:nvPr/>
          </p:nvGrpSpPr>
          <p:grpSpPr>
            <a:xfrm>
              <a:off x="8552203" y="1835785"/>
              <a:ext cx="3696355" cy="4399472"/>
              <a:chOff x="8552203" y="1835785"/>
              <a:chExt cx="3696355" cy="4399472"/>
            </a:xfrm>
          </p:grpSpPr>
          <p:sp>
            <p:nvSpPr>
              <p:cNvPr id="35" name="Cerrar llave 34">
                <a:extLst>
                  <a:ext uri="{FF2B5EF4-FFF2-40B4-BE49-F238E27FC236}">
                    <a16:creationId xmlns:a16="http://schemas.microsoft.com/office/drawing/2014/main" id="{EB0BF24F-7DF7-CC98-28AD-17F2E28AA52D}"/>
                  </a:ext>
                </a:extLst>
              </p:cNvPr>
              <p:cNvSpPr/>
              <p:nvPr/>
            </p:nvSpPr>
            <p:spPr>
              <a:xfrm>
                <a:off x="8552203" y="1835785"/>
                <a:ext cx="358774" cy="4399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CuadroTexto 35">
                <a:extLst>
                  <a:ext uri="{FF2B5EF4-FFF2-40B4-BE49-F238E27FC236}">
                    <a16:creationId xmlns:a16="http://schemas.microsoft.com/office/drawing/2014/main" id="{599A9D4E-379F-250A-A61C-B09A9D9905C8}"/>
                  </a:ext>
                </a:extLst>
              </p:cNvPr>
              <p:cNvSpPr txBox="1"/>
              <p:nvPr/>
            </p:nvSpPr>
            <p:spPr>
              <a:xfrm>
                <a:off x="8929743" y="2650823"/>
                <a:ext cx="3318815"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Optimizar la función muscular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Prevenir caídas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Mejorar la densidad mineral ósea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dirty="0">
                    <a:solidFill>
                      <a:prstClr val="black"/>
                    </a:solidFill>
                    <a:latin typeface="Arial" panose="020B0604020202020204" pitchFamily="34" charset="0"/>
                    <a:cs typeface="Arial" panose="020B0604020202020204" pitchFamily="34" charset="0"/>
                  </a:rPr>
                  <a:t>Mineralización ósea adecuada</a:t>
                </a: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Optimizar la respuesta de los agentes </a:t>
                </a:r>
                <a:r>
                  <a:rPr kumimoji="0" lang="es-P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osteoactivos</a:t>
                </a:r>
                <a:endPar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Evitar eventos adversos de los agentes </a:t>
                </a:r>
                <a:r>
                  <a:rPr kumimoji="0" lang="es-P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antirresortivos</a:t>
                </a:r>
                <a:r>
                  <a:rPr kumimoji="0" lang="es-P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(parenterales)</a:t>
                </a:r>
              </a:p>
            </p:txBody>
          </p:sp>
        </p:grpSp>
      </p:grpSp>
    </p:spTree>
    <p:extLst>
      <p:ext uri="{BB962C8B-B14F-4D97-AF65-F5344CB8AC3E}">
        <p14:creationId xmlns:p14="http://schemas.microsoft.com/office/powerpoint/2010/main" val="25340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E06DE0-32C2-025D-F152-0DA1626A43F5}"/>
              </a:ext>
            </a:extLst>
          </p:cNvPr>
          <p:cNvPicPr>
            <a:picLocks noChangeAspect="1"/>
          </p:cNvPicPr>
          <p:nvPr/>
        </p:nvPicPr>
        <p:blipFill rotWithShape="1">
          <a:blip r:embed="rId2"/>
          <a:srcRect l="41057" t="16769" r="12319" b="19313"/>
          <a:stretch/>
        </p:blipFill>
        <p:spPr>
          <a:xfrm>
            <a:off x="311083" y="1527145"/>
            <a:ext cx="5370761" cy="4141630"/>
          </a:xfrm>
          <a:prstGeom prst="rect">
            <a:avLst/>
          </a:prstGeom>
        </p:spPr>
      </p:pic>
      <p:pic>
        <p:nvPicPr>
          <p:cNvPr id="7" name="Imagen 6">
            <a:extLst>
              <a:ext uri="{FF2B5EF4-FFF2-40B4-BE49-F238E27FC236}">
                <a16:creationId xmlns:a16="http://schemas.microsoft.com/office/drawing/2014/main" id="{F2E431A3-F331-7E60-1399-512B6ECCBF71}"/>
              </a:ext>
            </a:extLst>
          </p:cNvPr>
          <p:cNvPicPr>
            <a:picLocks noChangeAspect="1"/>
          </p:cNvPicPr>
          <p:nvPr/>
        </p:nvPicPr>
        <p:blipFill rotWithShape="1">
          <a:blip r:embed="rId3"/>
          <a:srcRect l="22500" t="24468" r="23917" b="12165"/>
          <a:stretch/>
        </p:blipFill>
        <p:spPr>
          <a:xfrm>
            <a:off x="5929149" y="1605002"/>
            <a:ext cx="6108880" cy="4063773"/>
          </a:xfrm>
          <a:prstGeom prst="rect">
            <a:avLst/>
          </a:prstGeom>
        </p:spPr>
      </p:pic>
      <p:sp>
        <p:nvSpPr>
          <p:cNvPr id="8" name="CuadroTexto 7">
            <a:extLst>
              <a:ext uri="{FF2B5EF4-FFF2-40B4-BE49-F238E27FC236}">
                <a16:creationId xmlns:a16="http://schemas.microsoft.com/office/drawing/2014/main" id="{F19BF43F-0B7C-1824-60F3-E2F85664D721}"/>
              </a:ext>
            </a:extLst>
          </p:cNvPr>
          <p:cNvSpPr txBox="1"/>
          <p:nvPr/>
        </p:nvSpPr>
        <p:spPr>
          <a:xfrm>
            <a:off x="2009177" y="-23977"/>
            <a:ext cx="7839943" cy="861774"/>
          </a:xfrm>
          <a:prstGeom prst="rect">
            <a:avLst/>
          </a:prstGeom>
          <a:noFill/>
        </p:spPr>
        <p:txBody>
          <a:bodyPr wrap="square" rtlCol="0">
            <a:spAutoFit/>
          </a:bodyPr>
          <a:lstStyle/>
          <a:p>
            <a:pPr algn="ctr">
              <a:lnSpc>
                <a:spcPts val="3000"/>
              </a:lnSpc>
            </a:pPr>
            <a:r>
              <a:rPr lang="es-PE" sz="2800" b="1" dirty="0">
                <a:solidFill>
                  <a:srgbClr val="0070C0"/>
                </a:solidFill>
                <a:latin typeface="Arial" panose="020B0604020202020204" pitchFamily="34" charset="0"/>
                <a:cs typeface="Arial" panose="020B0604020202020204" pitchFamily="34" charset="0"/>
              </a:rPr>
              <a:t>Eficacia de la vitamina D sola o con calcio en reducir el riesgo de fracturas</a:t>
            </a:r>
          </a:p>
        </p:txBody>
      </p:sp>
      <p:sp>
        <p:nvSpPr>
          <p:cNvPr id="10" name="CuadroTexto 9">
            <a:extLst>
              <a:ext uri="{FF2B5EF4-FFF2-40B4-BE49-F238E27FC236}">
                <a16:creationId xmlns:a16="http://schemas.microsoft.com/office/drawing/2014/main" id="{B7EC2C52-A2E9-8DE8-8900-08DC00D958CD}"/>
              </a:ext>
            </a:extLst>
          </p:cNvPr>
          <p:cNvSpPr txBox="1"/>
          <p:nvPr/>
        </p:nvSpPr>
        <p:spPr>
          <a:xfrm>
            <a:off x="6097572" y="6581001"/>
            <a:ext cx="6094428" cy="276999"/>
          </a:xfrm>
          <a:prstGeom prst="rect">
            <a:avLst/>
          </a:prstGeom>
          <a:noFill/>
        </p:spPr>
        <p:txBody>
          <a:bodyPr wrap="square">
            <a:spAutoFit/>
          </a:bodyPr>
          <a:lstStyle/>
          <a:p>
            <a:pPr algn="r"/>
            <a:r>
              <a:rPr lang="es-PE" sz="1200" b="0" i="1" dirty="0">
                <a:solidFill>
                  <a:srgbClr val="222222"/>
                </a:solidFill>
                <a:effectLst/>
                <a:latin typeface="Arial" panose="020B0604020202020204" pitchFamily="34" charset="0"/>
              </a:rPr>
              <a:t>Boonen S. J Clin </a:t>
            </a:r>
            <a:r>
              <a:rPr lang="es-PE" sz="1200" b="0" i="1" dirty="0" err="1">
                <a:solidFill>
                  <a:srgbClr val="222222"/>
                </a:solidFill>
                <a:effectLst/>
                <a:latin typeface="Arial" panose="020B0604020202020204" pitchFamily="34" charset="0"/>
              </a:rPr>
              <a:t>Endocrinol</a:t>
            </a:r>
            <a:r>
              <a:rPr lang="es-PE" sz="1200" b="0" i="1" dirty="0">
                <a:solidFill>
                  <a:srgbClr val="222222"/>
                </a:solidFill>
                <a:effectLst/>
                <a:latin typeface="Arial" panose="020B0604020202020204" pitchFamily="34" charset="0"/>
              </a:rPr>
              <a:t> </a:t>
            </a:r>
            <a:r>
              <a:rPr lang="es-PE" sz="1200" b="0" i="1" dirty="0" err="1">
                <a:solidFill>
                  <a:srgbClr val="222222"/>
                </a:solidFill>
                <a:effectLst/>
                <a:latin typeface="Arial" panose="020B0604020202020204" pitchFamily="34" charset="0"/>
              </a:rPr>
              <a:t>Metab</a:t>
            </a:r>
            <a:r>
              <a:rPr lang="es-PE" sz="1200" i="1" dirty="0">
                <a:solidFill>
                  <a:srgbClr val="222222"/>
                </a:solidFill>
                <a:latin typeface="Arial" panose="020B0604020202020204" pitchFamily="34" charset="0"/>
              </a:rPr>
              <a:t>. 2006; </a:t>
            </a:r>
            <a:r>
              <a:rPr lang="es-PE" sz="1200" b="0" i="1" dirty="0">
                <a:solidFill>
                  <a:srgbClr val="222222"/>
                </a:solidFill>
                <a:effectLst/>
                <a:latin typeface="Arial" panose="020B0604020202020204" pitchFamily="34" charset="0"/>
              </a:rPr>
              <a:t>92(4), 1415-1423.</a:t>
            </a:r>
            <a:endParaRPr lang="es-PE" sz="1200" i="1" dirty="0"/>
          </a:p>
        </p:txBody>
      </p:sp>
      <p:sp>
        <p:nvSpPr>
          <p:cNvPr id="12" name="CuadroTexto 11">
            <a:extLst>
              <a:ext uri="{FF2B5EF4-FFF2-40B4-BE49-F238E27FC236}">
                <a16:creationId xmlns:a16="http://schemas.microsoft.com/office/drawing/2014/main" id="{C6705F38-96CE-3870-0D57-876D96E1AF40}"/>
              </a:ext>
            </a:extLst>
          </p:cNvPr>
          <p:cNvSpPr txBox="1"/>
          <p:nvPr/>
        </p:nvSpPr>
        <p:spPr>
          <a:xfrm>
            <a:off x="2765461" y="774211"/>
            <a:ext cx="6327373" cy="369332"/>
          </a:xfrm>
          <a:prstGeom prst="rect">
            <a:avLst/>
          </a:prstGeom>
          <a:noFill/>
        </p:spPr>
        <p:txBody>
          <a:bodyPr wrap="none" rtlCol="0">
            <a:spAutoFit/>
          </a:bodyPr>
          <a:lstStyle/>
          <a:p>
            <a:r>
              <a:rPr lang="es-PE" b="1" dirty="0">
                <a:latin typeface="Arial" panose="020B0604020202020204" pitchFamily="34" charset="0"/>
                <a:cs typeface="Arial" panose="020B0604020202020204" pitchFamily="34" charset="0"/>
              </a:rPr>
              <a:t>Metaanálisis de 4 estudios clínicos, con 9,083 pacientes</a:t>
            </a:r>
          </a:p>
        </p:txBody>
      </p:sp>
      <p:sp>
        <p:nvSpPr>
          <p:cNvPr id="13" name="Rectángulo 12">
            <a:extLst>
              <a:ext uri="{FF2B5EF4-FFF2-40B4-BE49-F238E27FC236}">
                <a16:creationId xmlns:a16="http://schemas.microsoft.com/office/drawing/2014/main" id="{DF90DAB7-2813-2E7A-10B7-B27A6A24E907}"/>
              </a:ext>
            </a:extLst>
          </p:cNvPr>
          <p:cNvSpPr/>
          <p:nvPr/>
        </p:nvSpPr>
        <p:spPr>
          <a:xfrm>
            <a:off x="4553146" y="4524866"/>
            <a:ext cx="1036949" cy="26395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8E524012-7F20-41A3-7F67-FE58CEB82F59}"/>
              </a:ext>
            </a:extLst>
          </p:cNvPr>
          <p:cNvSpPr/>
          <p:nvPr/>
        </p:nvSpPr>
        <p:spPr>
          <a:xfrm>
            <a:off x="11076496" y="4743254"/>
            <a:ext cx="1036949" cy="26395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D8702905-AAB1-ABD2-D991-72C1C409032F}"/>
              </a:ext>
            </a:extLst>
          </p:cNvPr>
          <p:cNvSpPr txBox="1"/>
          <p:nvPr/>
        </p:nvSpPr>
        <p:spPr>
          <a:xfrm>
            <a:off x="9418353" y="4708383"/>
            <a:ext cx="633507" cy="307777"/>
          </a:xfrm>
          <a:prstGeom prst="rect">
            <a:avLst/>
          </a:prstGeom>
          <a:noFill/>
        </p:spPr>
        <p:txBody>
          <a:bodyPr wrap="none" rtlCol="0">
            <a:spAutoFit/>
          </a:bodyPr>
          <a:lstStyle/>
          <a:p>
            <a:r>
              <a:rPr lang="es-PE" sz="1400" b="1" dirty="0">
                <a:solidFill>
                  <a:srgbClr val="C00000"/>
                </a:solidFill>
                <a:latin typeface="Arial" panose="020B0604020202020204" pitchFamily="34" charset="0"/>
                <a:cs typeface="Arial" panose="020B0604020202020204" pitchFamily="34" charset="0"/>
              </a:rPr>
              <a:t>↓18%</a:t>
            </a:r>
          </a:p>
        </p:txBody>
      </p:sp>
      <p:sp>
        <p:nvSpPr>
          <p:cNvPr id="16" name="CuadroTexto 15">
            <a:extLst>
              <a:ext uri="{FF2B5EF4-FFF2-40B4-BE49-F238E27FC236}">
                <a16:creationId xmlns:a16="http://schemas.microsoft.com/office/drawing/2014/main" id="{176FAC0B-4CC3-A72E-DC62-25C2E0CEF658}"/>
              </a:ext>
            </a:extLst>
          </p:cNvPr>
          <p:cNvSpPr txBox="1"/>
          <p:nvPr/>
        </p:nvSpPr>
        <p:spPr>
          <a:xfrm>
            <a:off x="4087542" y="1092611"/>
            <a:ext cx="3352200" cy="369332"/>
          </a:xfrm>
          <a:prstGeom prst="rect">
            <a:avLst/>
          </a:prstGeom>
          <a:noFill/>
        </p:spPr>
        <p:txBody>
          <a:bodyPr wrap="none" rtlCol="0">
            <a:spAutoFit/>
          </a:bodyPr>
          <a:lstStyle/>
          <a:p>
            <a:r>
              <a:rPr lang="es-PE" b="1" dirty="0">
                <a:solidFill>
                  <a:srgbClr val="C00000"/>
                </a:solidFill>
                <a:latin typeface="Arial" panose="020B0604020202020204" pitchFamily="34" charset="0"/>
                <a:cs typeface="Arial" panose="020B0604020202020204" pitchFamily="34" charset="0"/>
              </a:rPr>
              <a:t>Riesgo de fractura de cadera</a:t>
            </a:r>
          </a:p>
        </p:txBody>
      </p:sp>
      <p:sp>
        <p:nvSpPr>
          <p:cNvPr id="17" name="CuadroTexto 16">
            <a:extLst>
              <a:ext uri="{FF2B5EF4-FFF2-40B4-BE49-F238E27FC236}">
                <a16:creationId xmlns:a16="http://schemas.microsoft.com/office/drawing/2014/main" id="{498D3CF8-4619-3FA7-05B1-0435F60A7897}"/>
              </a:ext>
            </a:extLst>
          </p:cNvPr>
          <p:cNvSpPr txBox="1"/>
          <p:nvPr/>
        </p:nvSpPr>
        <p:spPr>
          <a:xfrm>
            <a:off x="1974877" y="1350288"/>
            <a:ext cx="1331544" cy="584775"/>
          </a:xfrm>
          <a:prstGeom prst="rect">
            <a:avLst/>
          </a:prstGeom>
          <a:solidFill>
            <a:schemeClr val="bg1"/>
          </a:solidFill>
        </p:spPr>
        <p:txBody>
          <a:bodyPr wrap="square" rtlCol="0">
            <a:spAutoFit/>
          </a:bodyPr>
          <a:lstStyle/>
          <a:p>
            <a:pPr algn="ctr"/>
            <a:r>
              <a:rPr lang="es-PE" sz="1600" b="1" dirty="0">
                <a:solidFill>
                  <a:srgbClr val="C00000"/>
                </a:solidFill>
                <a:latin typeface="Arial" panose="020B0604020202020204" pitchFamily="34" charset="0"/>
                <a:cs typeface="Arial" panose="020B0604020202020204" pitchFamily="34" charset="0"/>
              </a:rPr>
              <a:t>Vitamina D vs placebo</a:t>
            </a:r>
          </a:p>
        </p:txBody>
      </p:sp>
      <p:sp>
        <p:nvSpPr>
          <p:cNvPr id="18" name="CuadroTexto 17">
            <a:extLst>
              <a:ext uri="{FF2B5EF4-FFF2-40B4-BE49-F238E27FC236}">
                <a16:creationId xmlns:a16="http://schemas.microsoft.com/office/drawing/2014/main" id="{36D71753-596E-7D39-8B45-A3F3F794DB89}"/>
              </a:ext>
            </a:extLst>
          </p:cNvPr>
          <p:cNvSpPr txBox="1"/>
          <p:nvPr/>
        </p:nvSpPr>
        <p:spPr>
          <a:xfrm>
            <a:off x="8123098" y="1418514"/>
            <a:ext cx="1928762" cy="584775"/>
          </a:xfrm>
          <a:prstGeom prst="rect">
            <a:avLst/>
          </a:prstGeom>
          <a:solidFill>
            <a:schemeClr val="bg1"/>
          </a:solidFill>
        </p:spPr>
        <p:txBody>
          <a:bodyPr wrap="square" rtlCol="0">
            <a:spAutoFit/>
          </a:bodyPr>
          <a:lstStyle/>
          <a:p>
            <a:pPr algn="ctr"/>
            <a:r>
              <a:rPr lang="es-PE" sz="1600" b="1" dirty="0">
                <a:solidFill>
                  <a:srgbClr val="C00000"/>
                </a:solidFill>
                <a:latin typeface="Arial" panose="020B0604020202020204" pitchFamily="34" charset="0"/>
                <a:cs typeface="Arial" panose="020B0604020202020204" pitchFamily="34" charset="0"/>
              </a:rPr>
              <a:t>Vitamina D + calcio vs placebo</a:t>
            </a:r>
          </a:p>
        </p:txBody>
      </p:sp>
      <p:sp>
        <p:nvSpPr>
          <p:cNvPr id="19" name="CuadroTexto 18">
            <a:extLst>
              <a:ext uri="{FF2B5EF4-FFF2-40B4-BE49-F238E27FC236}">
                <a16:creationId xmlns:a16="http://schemas.microsoft.com/office/drawing/2014/main" id="{E3934B59-8054-C8AA-9F22-722E6DA93092}"/>
              </a:ext>
            </a:extLst>
          </p:cNvPr>
          <p:cNvSpPr txBox="1"/>
          <p:nvPr/>
        </p:nvSpPr>
        <p:spPr>
          <a:xfrm>
            <a:off x="1156315" y="1953541"/>
            <a:ext cx="1360641"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Favorece tratamiento</a:t>
            </a:r>
          </a:p>
        </p:txBody>
      </p:sp>
      <p:sp>
        <p:nvSpPr>
          <p:cNvPr id="20" name="CuadroTexto 19">
            <a:extLst>
              <a:ext uri="{FF2B5EF4-FFF2-40B4-BE49-F238E27FC236}">
                <a16:creationId xmlns:a16="http://schemas.microsoft.com/office/drawing/2014/main" id="{71705F50-D3B9-13A4-D55E-79BD7646C917}"/>
              </a:ext>
            </a:extLst>
          </p:cNvPr>
          <p:cNvSpPr txBox="1"/>
          <p:nvPr/>
        </p:nvSpPr>
        <p:spPr>
          <a:xfrm>
            <a:off x="7622948" y="2036908"/>
            <a:ext cx="1360641"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Favorece tratamiento</a:t>
            </a:r>
          </a:p>
        </p:txBody>
      </p:sp>
      <p:sp>
        <p:nvSpPr>
          <p:cNvPr id="21" name="CuadroTexto 20">
            <a:extLst>
              <a:ext uri="{FF2B5EF4-FFF2-40B4-BE49-F238E27FC236}">
                <a16:creationId xmlns:a16="http://schemas.microsoft.com/office/drawing/2014/main" id="{F1CCBC5E-FBA4-C30B-AF84-6C0A60ABEB9D}"/>
              </a:ext>
            </a:extLst>
          </p:cNvPr>
          <p:cNvSpPr txBox="1"/>
          <p:nvPr/>
        </p:nvSpPr>
        <p:spPr>
          <a:xfrm>
            <a:off x="2738758" y="1970363"/>
            <a:ext cx="1163939"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Favorece </a:t>
            </a:r>
          </a:p>
          <a:p>
            <a:pPr algn="ctr"/>
            <a:r>
              <a:rPr lang="es-PE" sz="1000" dirty="0">
                <a:latin typeface="Arial" panose="020B0604020202020204" pitchFamily="34" charset="0"/>
                <a:cs typeface="Arial" panose="020B0604020202020204" pitchFamily="34" charset="0"/>
              </a:rPr>
              <a:t>placebo</a:t>
            </a:r>
          </a:p>
        </p:txBody>
      </p:sp>
      <p:sp>
        <p:nvSpPr>
          <p:cNvPr id="22" name="CuadroTexto 21">
            <a:extLst>
              <a:ext uri="{FF2B5EF4-FFF2-40B4-BE49-F238E27FC236}">
                <a16:creationId xmlns:a16="http://schemas.microsoft.com/office/drawing/2014/main" id="{DD2D8D38-FD77-5CB1-4214-38C110DFE39F}"/>
              </a:ext>
            </a:extLst>
          </p:cNvPr>
          <p:cNvSpPr txBox="1"/>
          <p:nvPr/>
        </p:nvSpPr>
        <p:spPr>
          <a:xfrm>
            <a:off x="9346869" y="2036908"/>
            <a:ext cx="1163939"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Favorece </a:t>
            </a:r>
          </a:p>
          <a:p>
            <a:pPr algn="ctr"/>
            <a:r>
              <a:rPr lang="es-PE" sz="1000" dirty="0">
                <a:latin typeface="Arial" panose="020B0604020202020204" pitchFamily="34" charset="0"/>
                <a:cs typeface="Arial" panose="020B0604020202020204" pitchFamily="34" charset="0"/>
              </a:rPr>
              <a:t>placebo</a:t>
            </a:r>
          </a:p>
        </p:txBody>
      </p:sp>
      <p:sp>
        <p:nvSpPr>
          <p:cNvPr id="2" name="Elipse 1">
            <a:extLst>
              <a:ext uri="{FF2B5EF4-FFF2-40B4-BE49-F238E27FC236}">
                <a16:creationId xmlns:a16="http://schemas.microsoft.com/office/drawing/2014/main" id="{67E91C1C-0E1C-A3B6-8BA6-9E04CEBAB993}"/>
              </a:ext>
            </a:extLst>
          </p:cNvPr>
          <p:cNvSpPr/>
          <p:nvPr/>
        </p:nvSpPr>
        <p:spPr>
          <a:xfrm>
            <a:off x="2625055" y="4560766"/>
            <a:ext cx="172542" cy="157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Elipse 2">
            <a:extLst>
              <a:ext uri="{FF2B5EF4-FFF2-40B4-BE49-F238E27FC236}">
                <a16:creationId xmlns:a16="http://schemas.microsoft.com/office/drawing/2014/main" id="{D6E5B954-DFE1-1B5F-210F-F32E4DB2479B}"/>
              </a:ext>
            </a:extLst>
          </p:cNvPr>
          <p:cNvSpPr/>
          <p:nvPr/>
        </p:nvSpPr>
        <p:spPr>
          <a:xfrm>
            <a:off x="8765665" y="4805698"/>
            <a:ext cx="172542" cy="157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a:extLst>
              <a:ext uri="{FF2B5EF4-FFF2-40B4-BE49-F238E27FC236}">
                <a16:creationId xmlns:a16="http://schemas.microsoft.com/office/drawing/2014/main" id="{B048412B-FF3C-8D0D-0A87-9AF8FFCDC46E}"/>
              </a:ext>
            </a:extLst>
          </p:cNvPr>
          <p:cNvSpPr txBox="1"/>
          <p:nvPr/>
        </p:nvSpPr>
        <p:spPr>
          <a:xfrm>
            <a:off x="43490" y="5874472"/>
            <a:ext cx="8879354" cy="584775"/>
          </a:xfrm>
          <a:prstGeom prst="rect">
            <a:avLst/>
          </a:prstGeom>
          <a:noFill/>
        </p:spPr>
        <p:txBody>
          <a:bodyPr wrap="none" rtlCol="0">
            <a:spAutoFit/>
          </a:bodyPr>
          <a:lstStyle/>
          <a:p>
            <a:r>
              <a:rPr lang="es-PE" sz="1600" b="1" dirty="0">
                <a:solidFill>
                  <a:srgbClr val="C00000"/>
                </a:solidFill>
                <a:latin typeface="Arial" panose="020B0604020202020204" pitchFamily="34" charset="0"/>
                <a:cs typeface="Arial" panose="020B0604020202020204" pitchFamily="34" charset="0"/>
              </a:rPr>
              <a:t>La vitamina D y el calcio son elementos que actúan en conjunto, no de manera individual</a:t>
            </a:r>
          </a:p>
          <a:p>
            <a:r>
              <a:rPr lang="es-PE" sz="1600" b="1" dirty="0">
                <a:solidFill>
                  <a:srgbClr val="C00000"/>
                </a:solidFill>
                <a:latin typeface="Arial" panose="020B0604020202020204" pitchFamily="34" charset="0"/>
                <a:cs typeface="Arial" panose="020B0604020202020204" pitchFamily="34" charset="0"/>
              </a:rPr>
              <a:t>En este meta-análisis la vitamina D + calcio reducen en el 18% el riesgo de fracturas</a:t>
            </a:r>
          </a:p>
        </p:txBody>
      </p:sp>
      <p:sp>
        <p:nvSpPr>
          <p:cNvPr id="6" name="Rectángulo 5">
            <a:extLst>
              <a:ext uri="{FF2B5EF4-FFF2-40B4-BE49-F238E27FC236}">
                <a16:creationId xmlns:a16="http://schemas.microsoft.com/office/drawing/2014/main" id="{8D9B1BCB-C58C-5AEC-BA92-41530C097A23}"/>
              </a:ext>
            </a:extLst>
          </p:cNvPr>
          <p:cNvSpPr/>
          <p:nvPr/>
        </p:nvSpPr>
        <p:spPr>
          <a:xfrm>
            <a:off x="5929147" y="1605002"/>
            <a:ext cx="581011" cy="348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1AF3287E-70F1-4F9A-502C-B57A9E20D1C8}"/>
              </a:ext>
            </a:extLst>
          </p:cNvPr>
          <p:cNvSpPr txBox="1"/>
          <p:nvPr/>
        </p:nvSpPr>
        <p:spPr>
          <a:xfrm>
            <a:off x="10354326" y="2052239"/>
            <a:ext cx="1759119"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Peso %        Riesgo relativo</a:t>
            </a:r>
          </a:p>
          <a:p>
            <a:pPr algn="ctr"/>
            <a:r>
              <a:rPr lang="es-PE" sz="1000" dirty="0">
                <a:latin typeface="Arial" panose="020B0604020202020204" pitchFamily="34" charset="0"/>
                <a:cs typeface="Arial" panose="020B0604020202020204" pitchFamily="34" charset="0"/>
              </a:rPr>
              <a:t>                 (IC 95%)</a:t>
            </a:r>
          </a:p>
        </p:txBody>
      </p:sp>
      <p:sp>
        <p:nvSpPr>
          <p:cNvPr id="23" name="CuadroTexto 22">
            <a:extLst>
              <a:ext uri="{FF2B5EF4-FFF2-40B4-BE49-F238E27FC236}">
                <a16:creationId xmlns:a16="http://schemas.microsoft.com/office/drawing/2014/main" id="{8266BC52-37D8-C49F-376B-62F6116E40A9}"/>
              </a:ext>
            </a:extLst>
          </p:cNvPr>
          <p:cNvSpPr txBox="1"/>
          <p:nvPr/>
        </p:nvSpPr>
        <p:spPr>
          <a:xfrm>
            <a:off x="185692" y="2020868"/>
            <a:ext cx="972368" cy="246221"/>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Fuente</a:t>
            </a:r>
          </a:p>
        </p:txBody>
      </p:sp>
      <p:sp>
        <p:nvSpPr>
          <p:cNvPr id="24" name="CuadroTexto 23">
            <a:extLst>
              <a:ext uri="{FF2B5EF4-FFF2-40B4-BE49-F238E27FC236}">
                <a16:creationId xmlns:a16="http://schemas.microsoft.com/office/drawing/2014/main" id="{B3B92EA3-F7F2-137D-B86B-D103CACCAD44}"/>
              </a:ext>
            </a:extLst>
          </p:cNvPr>
          <p:cNvSpPr txBox="1"/>
          <p:nvPr/>
        </p:nvSpPr>
        <p:spPr>
          <a:xfrm>
            <a:off x="3815800" y="2020868"/>
            <a:ext cx="1759119"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Peso %        Riesgo relativo</a:t>
            </a:r>
          </a:p>
          <a:p>
            <a:pPr algn="ctr"/>
            <a:r>
              <a:rPr lang="es-PE" sz="1000" dirty="0">
                <a:latin typeface="Arial" panose="020B0604020202020204" pitchFamily="34" charset="0"/>
                <a:cs typeface="Arial" panose="020B0604020202020204" pitchFamily="34" charset="0"/>
              </a:rPr>
              <a:t>                 (IC 95%)</a:t>
            </a:r>
          </a:p>
        </p:txBody>
      </p:sp>
      <p:sp>
        <p:nvSpPr>
          <p:cNvPr id="25" name="CuadroTexto 24">
            <a:extLst>
              <a:ext uri="{FF2B5EF4-FFF2-40B4-BE49-F238E27FC236}">
                <a16:creationId xmlns:a16="http://schemas.microsoft.com/office/drawing/2014/main" id="{C80D9340-59B4-5CA8-FD12-4C7D4216F708}"/>
              </a:ext>
            </a:extLst>
          </p:cNvPr>
          <p:cNvSpPr txBox="1"/>
          <p:nvPr/>
        </p:nvSpPr>
        <p:spPr>
          <a:xfrm>
            <a:off x="5620977" y="2047307"/>
            <a:ext cx="972368" cy="246221"/>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Fuente</a:t>
            </a:r>
          </a:p>
        </p:txBody>
      </p:sp>
      <p:sp>
        <p:nvSpPr>
          <p:cNvPr id="26" name="CuadroTexto 25">
            <a:extLst>
              <a:ext uri="{FF2B5EF4-FFF2-40B4-BE49-F238E27FC236}">
                <a16:creationId xmlns:a16="http://schemas.microsoft.com/office/drawing/2014/main" id="{ED524CBE-18E3-EC8C-B954-4229D72E1CC3}"/>
              </a:ext>
            </a:extLst>
          </p:cNvPr>
          <p:cNvSpPr txBox="1"/>
          <p:nvPr/>
        </p:nvSpPr>
        <p:spPr>
          <a:xfrm>
            <a:off x="361409" y="4453790"/>
            <a:ext cx="1106660" cy="246221"/>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Pool estimado</a:t>
            </a:r>
          </a:p>
        </p:txBody>
      </p:sp>
      <p:sp>
        <p:nvSpPr>
          <p:cNvPr id="27" name="CuadroTexto 26">
            <a:extLst>
              <a:ext uri="{FF2B5EF4-FFF2-40B4-BE49-F238E27FC236}">
                <a16:creationId xmlns:a16="http://schemas.microsoft.com/office/drawing/2014/main" id="{0DBA8425-4197-66CA-2077-3D3219BF11C3}"/>
              </a:ext>
            </a:extLst>
          </p:cNvPr>
          <p:cNvSpPr txBox="1"/>
          <p:nvPr/>
        </p:nvSpPr>
        <p:spPr>
          <a:xfrm>
            <a:off x="5914403" y="4708383"/>
            <a:ext cx="1106660" cy="246221"/>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Pool estimado</a:t>
            </a:r>
          </a:p>
        </p:txBody>
      </p:sp>
      <p:sp>
        <p:nvSpPr>
          <p:cNvPr id="28" name="CuadroTexto 27">
            <a:extLst>
              <a:ext uri="{FF2B5EF4-FFF2-40B4-BE49-F238E27FC236}">
                <a16:creationId xmlns:a16="http://schemas.microsoft.com/office/drawing/2014/main" id="{B3384900-7B79-93D1-8471-1297AC37F611}"/>
              </a:ext>
            </a:extLst>
          </p:cNvPr>
          <p:cNvSpPr txBox="1"/>
          <p:nvPr/>
        </p:nvSpPr>
        <p:spPr>
          <a:xfrm>
            <a:off x="1629217" y="5261623"/>
            <a:ext cx="1991676"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Riesgo relativo (IC 95%)</a:t>
            </a:r>
          </a:p>
          <a:p>
            <a:pPr algn="ctr"/>
            <a:r>
              <a:rPr lang="es-PE" sz="1000" dirty="0">
                <a:latin typeface="Arial" panose="020B0604020202020204" pitchFamily="34" charset="0"/>
                <a:cs typeface="Arial" panose="020B0604020202020204" pitchFamily="34" charset="0"/>
              </a:rPr>
              <a:t>para fractura de cadera</a:t>
            </a:r>
          </a:p>
        </p:txBody>
      </p:sp>
      <p:sp>
        <p:nvSpPr>
          <p:cNvPr id="29" name="CuadroTexto 28">
            <a:extLst>
              <a:ext uri="{FF2B5EF4-FFF2-40B4-BE49-F238E27FC236}">
                <a16:creationId xmlns:a16="http://schemas.microsoft.com/office/drawing/2014/main" id="{1ED07AD3-B91C-8BBF-AC18-C1515D6C4FC5}"/>
              </a:ext>
            </a:extLst>
          </p:cNvPr>
          <p:cNvSpPr txBox="1"/>
          <p:nvPr/>
        </p:nvSpPr>
        <p:spPr>
          <a:xfrm>
            <a:off x="8196369" y="5311428"/>
            <a:ext cx="1991676" cy="400110"/>
          </a:xfrm>
          <a:prstGeom prst="rect">
            <a:avLst/>
          </a:prstGeom>
          <a:solidFill>
            <a:schemeClr val="bg1"/>
          </a:solidFill>
        </p:spPr>
        <p:txBody>
          <a:bodyPr wrap="square" rtlCol="0">
            <a:spAutoFit/>
          </a:bodyPr>
          <a:lstStyle/>
          <a:p>
            <a:pPr algn="ctr"/>
            <a:r>
              <a:rPr lang="es-PE" sz="1000" dirty="0">
                <a:latin typeface="Arial" panose="020B0604020202020204" pitchFamily="34" charset="0"/>
                <a:cs typeface="Arial" panose="020B0604020202020204" pitchFamily="34" charset="0"/>
              </a:rPr>
              <a:t>Riesgo relativo (IC 95%)</a:t>
            </a:r>
          </a:p>
          <a:p>
            <a:pPr algn="ctr"/>
            <a:r>
              <a:rPr lang="es-PE" sz="1000" dirty="0">
                <a:latin typeface="Arial" panose="020B0604020202020204" pitchFamily="34" charset="0"/>
                <a:cs typeface="Arial" panose="020B0604020202020204" pitchFamily="34" charset="0"/>
              </a:rPr>
              <a:t>para fractura de cadera</a:t>
            </a:r>
          </a:p>
        </p:txBody>
      </p:sp>
      <p:cxnSp>
        <p:nvCxnSpPr>
          <p:cNvPr id="30" name="Conector recto 29">
            <a:extLst>
              <a:ext uri="{FF2B5EF4-FFF2-40B4-BE49-F238E27FC236}">
                <a16:creationId xmlns:a16="http://schemas.microsoft.com/office/drawing/2014/main" id="{999B5A09-F341-52EC-C7F4-91A5A0BBC377}"/>
              </a:ext>
            </a:extLst>
          </p:cNvPr>
          <p:cNvCxnSpPr/>
          <p:nvPr/>
        </p:nvCxnSpPr>
        <p:spPr>
          <a:xfrm>
            <a:off x="5727564" y="1605002"/>
            <a:ext cx="0" cy="41065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26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85484" y="3654425"/>
            <a:ext cx="1511300" cy="11509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 name="Group 3"/>
          <p:cNvGrpSpPr>
            <a:grpSpLocks/>
          </p:cNvGrpSpPr>
          <p:nvPr/>
        </p:nvGrpSpPr>
        <p:grpSpPr bwMode="auto">
          <a:xfrm>
            <a:off x="215647" y="2760664"/>
            <a:ext cx="1338263" cy="1398587"/>
            <a:chOff x="132" y="735"/>
            <a:chExt cx="843" cy="881"/>
          </a:xfrm>
        </p:grpSpPr>
        <p:sp>
          <p:nvSpPr>
            <p:cNvPr id="132131" name="Oval 4"/>
            <p:cNvSpPr>
              <a:spLocks noChangeArrowheads="1"/>
            </p:cNvSpPr>
            <p:nvPr/>
          </p:nvSpPr>
          <p:spPr bwMode="auto">
            <a:xfrm>
              <a:off x="204" y="981"/>
              <a:ext cx="771" cy="635"/>
            </a:xfrm>
            <a:prstGeom prst="ellipse">
              <a:avLst/>
            </a:prstGeom>
            <a:solidFill>
              <a:schemeClr val="tx1"/>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32" name="Text Box 5"/>
            <p:cNvSpPr txBox="1">
              <a:spLocks noChangeArrowheads="1"/>
            </p:cNvSpPr>
            <p:nvPr/>
          </p:nvSpPr>
          <p:spPr bwMode="auto">
            <a:xfrm>
              <a:off x="132" y="735"/>
              <a:ext cx="79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Cavidad de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resorción</a:t>
              </a:r>
            </a:p>
          </p:txBody>
        </p:sp>
      </p:grpSp>
      <p:grpSp>
        <p:nvGrpSpPr>
          <p:cNvPr id="3" name="Group 6"/>
          <p:cNvGrpSpPr>
            <a:grpSpLocks/>
          </p:cNvGrpSpPr>
          <p:nvPr/>
        </p:nvGrpSpPr>
        <p:grpSpPr bwMode="auto">
          <a:xfrm>
            <a:off x="2130171" y="2760664"/>
            <a:ext cx="1511300" cy="2046287"/>
            <a:chOff x="1338" y="735"/>
            <a:chExt cx="952" cy="1289"/>
          </a:xfrm>
        </p:grpSpPr>
        <p:sp>
          <p:nvSpPr>
            <p:cNvPr id="132127" name="Rectangle 7"/>
            <p:cNvSpPr>
              <a:spLocks noChangeArrowheads="1"/>
            </p:cNvSpPr>
            <p:nvPr/>
          </p:nvSpPr>
          <p:spPr bwMode="auto">
            <a:xfrm>
              <a:off x="1338" y="1299"/>
              <a:ext cx="952" cy="7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8" name="Oval 8"/>
            <p:cNvSpPr>
              <a:spLocks noChangeArrowheads="1"/>
            </p:cNvSpPr>
            <p:nvPr/>
          </p:nvSpPr>
          <p:spPr bwMode="auto">
            <a:xfrm>
              <a:off x="1429" y="981"/>
              <a:ext cx="771" cy="635"/>
            </a:xfrm>
            <a:prstGeom prst="ellipse">
              <a:avLst/>
            </a:prstGeom>
            <a:solidFill>
              <a:srgbClr val="FFFF66"/>
            </a:solidFill>
            <a:ln w="9525">
              <a:solidFill>
                <a:srgbClr val="00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9" name="Rectangle 9"/>
            <p:cNvSpPr>
              <a:spLocks noChangeArrowheads="1"/>
            </p:cNvSpPr>
            <p:nvPr/>
          </p:nvSpPr>
          <p:spPr bwMode="auto">
            <a:xfrm>
              <a:off x="1338" y="845"/>
              <a:ext cx="952" cy="45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30" name="Text Box 10"/>
            <p:cNvSpPr txBox="1">
              <a:spLocks noChangeArrowheads="1"/>
            </p:cNvSpPr>
            <p:nvPr/>
          </p:nvSpPr>
          <p:spPr bwMode="auto">
            <a:xfrm>
              <a:off x="1378" y="735"/>
              <a:ext cx="84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Depósito de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osteoide</a:t>
              </a:r>
            </a:p>
          </p:txBody>
        </p:sp>
      </p:grpSp>
      <p:grpSp>
        <p:nvGrpSpPr>
          <p:cNvPr id="4" name="Group 11"/>
          <p:cNvGrpSpPr>
            <a:grpSpLocks/>
          </p:cNvGrpSpPr>
          <p:nvPr/>
        </p:nvGrpSpPr>
        <p:grpSpPr bwMode="auto">
          <a:xfrm>
            <a:off x="4001835" y="2430463"/>
            <a:ext cx="5113337" cy="2374900"/>
            <a:chOff x="2517" y="527"/>
            <a:chExt cx="3221" cy="1496"/>
          </a:xfrm>
        </p:grpSpPr>
        <p:sp>
          <p:nvSpPr>
            <p:cNvPr id="132111" name="Rectangle 12"/>
            <p:cNvSpPr>
              <a:spLocks noChangeArrowheads="1"/>
            </p:cNvSpPr>
            <p:nvPr/>
          </p:nvSpPr>
          <p:spPr bwMode="auto">
            <a:xfrm>
              <a:off x="2518" y="1298"/>
              <a:ext cx="952" cy="7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2" name="Rectangle 13"/>
            <p:cNvSpPr>
              <a:spLocks noChangeArrowheads="1"/>
            </p:cNvSpPr>
            <p:nvPr/>
          </p:nvSpPr>
          <p:spPr bwMode="auto">
            <a:xfrm>
              <a:off x="3652" y="1298"/>
              <a:ext cx="952" cy="7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3" name="Rectangle 14"/>
            <p:cNvSpPr>
              <a:spLocks noChangeArrowheads="1"/>
            </p:cNvSpPr>
            <p:nvPr/>
          </p:nvSpPr>
          <p:spPr bwMode="auto">
            <a:xfrm>
              <a:off x="4786" y="1298"/>
              <a:ext cx="952" cy="7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4" name="Freeform 15"/>
            <p:cNvSpPr>
              <a:spLocks/>
            </p:cNvSpPr>
            <p:nvPr/>
          </p:nvSpPr>
          <p:spPr bwMode="auto">
            <a:xfrm>
              <a:off x="4937" y="1298"/>
              <a:ext cx="665" cy="276"/>
            </a:xfrm>
            <a:custGeom>
              <a:avLst/>
              <a:gdLst>
                <a:gd name="T0" fmla="*/ 0 w 665"/>
                <a:gd name="T1" fmla="*/ 0 h 321"/>
                <a:gd name="T2" fmla="*/ 104 w 665"/>
                <a:gd name="T3" fmla="*/ 59 h 321"/>
                <a:gd name="T4" fmla="*/ 331 w 665"/>
                <a:gd name="T5" fmla="*/ 82 h 321"/>
                <a:gd name="T6" fmla="*/ 576 w 665"/>
                <a:gd name="T7" fmla="*/ 61 h 321"/>
                <a:gd name="T8" fmla="*/ 665 w 665"/>
                <a:gd name="T9" fmla="*/ 0 h 321"/>
                <a:gd name="T10" fmla="*/ 13 w 665"/>
                <a:gd name="T11" fmla="*/ 3 h 3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5" h="321">
                  <a:moveTo>
                    <a:pt x="0" y="0"/>
                  </a:moveTo>
                  <a:lnTo>
                    <a:pt x="104" y="231"/>
                  </a:lnTo>
                  <a:lnTo>
                    <a:pt x="331" y="321"/>
                  </a:lnTo>
                  <a:lnTo>
                    <a:pt x="576" y="238"/>
                  </a:lnTo>
                  <a:lnTo>
                    <a:pt x="665" y="0"/>
                  </a:lnTo>
                  <a:lnTo>
                    <a:pt x="13" y="4"/>
                  </a:lnTo>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5" name="Rectangle 16"/>
            <p:cNvSpPr>
              <a:spLocks noChangeArrowheads="1"/>
            </p:cNvSpPr>
            <p:nvPr/>
          </p:nvSpPr>
          <p:spPr bwMode="auto">
            <a:xfrm>
              <a:off x="2562" y="1480"/>
              <a:ext cx="816" cy="27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6" name="Rectangle 17"/>
            <p:cNvSpPr>
              <a:spLocks noChangeArrowheads="1"/>
            </p:cNvSpPr>
            <p:nvPr/>
          </p:nvSpPr>
          <p:spPr bwMode="auto">
            <a:xfrm>
              <a:off x="3788" y="1389"/>
              <a:ext cx="816" cy="27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7" name="Rectangle 18"/>
            <p:cNvSpPr>
              <a:spLocks noChangeArrowheads="1"/>
            </p:cNvSpPr>
            <p:nvPr/>
          </p:nvSpPr>
          <p:spPr bwMode="auto">
            <a:xfrm>
              <a:off x="4831" y="1298"/>
              <a:ext cx="816" cy="27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8" name="Oval 19"/>
            <p:cNvSpPr>
              <a:spLocks noChangeArrowheads="1"/>
            </p:cNvSpPr>
            <p:nvPr/>
          </p:nvSpPr>
          <p:spPr bwMode="auto">
            <a:xfrm>
              <a:off x="2608" y="981"/>
              <a:ext cx="771" cy="635"/>
            </a:xfrm>
            <a:prstGeom prst="ellipse">
              <a:avLst/>
            </a:prstGeom>
            <a:solidFill>
              <a:srgbClr val="FF9900"/>
            </a:solidFill>
            <a:ln w="9525">
              <a:solidFill>
                <a:srgbClr val="00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19" name="Oval 20"/>
            <p:cNvSpPr>
              <a:spLocks noChangeArrowheads="1"/>
            </p:cNvSpPr>
            <p:nvPr/>
          </p:nvSpPr>
          <p:spPr bwMode="auto">
            <a:xfrm>
              <a:off x="2608" y="845"/>
              <a:ext cx="771" cy="635"/>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0" name="Rectangle 21"/>
            <p:cNvSpPr>
              <a:spLocks noChangeArrowheads="1"/>
            </p:cNvSpPr>
            <p:nvPr/>
          </p:nvSpPr>
          <p:spPr bwMode="auto">
            <a:xfrm>
              <a:off x="2517" y="845"/>
              <a:ext cx="952" cy="45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1" name="Oval 22"/>
            <p:cNvSpPr>
              <a:spLocks noChangeArrowheads="1"/>
            </p:cNvSpPr>
            <p:nvPr/>
          </p:nvSpPr>
          <p:spPr bwMode="auto">
            <a:xfrm>
              <a:off x="3742" y="981"/>
              <a:ext cx="771" cy="635"/>
            </a:xfrm>
            <a:prstGeom prst="ellipse">
              <a:avLst/>
            </a:prstGeom>
            <a:solidFill>
              <a:srgbClr val="FF9900"/>
            </a:solidFill>
            <a:ln w="9525">
              <a:solidFill>
                <a:srgbClr val="00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2" name="Oval 23"/>
            <p:cNvSpPr>
              <a:spLocks noChangeArrowheads="1"/>
            </p:cNvSpPr>
            <p:nvPr/>
          </p:nvSpPr>
          <p:spPr bwMode="auto">
            <a:xfrm>
              <a:off x="3742" y="799"/>
              <a:ext cx="771" cy="635"/>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3" name="Rectangle 24"/>
            <p:cNvSpPr>
              <a:spLocks noChangeArrowheads="1"/>
            </p:cNvSpPr>
            <p:nvPr/>
          </p:nvSpPr>
          <p:spPr bwMode="auto">
            <a:xfrm>
              <a:off x="3652" y="527"/>
              <a:ext cx="952" cy="77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4" name="Oval 25"/>
            <p:cNvSpPr>
              <a:spLocks noChangeArrowheads="1"/>
            </p:cNvSpPr>
            <p:nvPr/>
          </p:nvSpPr>
          <p:spPr bwMode="auto">
            <a:xfrm>
              <a:off x="4876" y="1026"/>
              <a:ext cx="771" cy="635"/>
            </a:xfrm>
            <a:prstGeom prst="ellipse">
              <a:avLst/>
            </a:prstGeom>
            <a:solidFill>
              <a:srgbClr val="FF9900"/>
            </a:solidFill>
            <a:ln w="9525">
              <a:solidFill>
                <a:srgbClr val="00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5" name="Rectangle 26"/>
            <p:cNvSpPr>
              <a:spLocks noChangeArrowheads="1"/>
            </p:cNvSpPr>
            <p:nvPr/>
          </p:nvSpPr>
          <p:spPr bwMode="auto">
            <a:xfrm>
              <a:off x="4786" y="527"/>
              <a:ext cx="952" cy="77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Arial"/>
                <a:ea typeface="+mn-ea"/>
                <a:cs typeface="+mn-cs"/>
              </a:endParaRPr>
            </a:p>
          </p:txBody>
        </p:sp>
        <p:sp>
          <p:nvSpPr>
            <p:cNvPr id="132126" name="Text Box 27"/>
            <p:cNvSpPr txBox="1">
              <a:spLocks noChangeArrowheads="1"/>
            </p:cNvSpPr>
            <p:nvPr/>
          </p:nvSpPr>
          <p:spPr bwMode="auto">
            <a:xfrm>
              <a:off x="2789" y="709"/>
              <a:ext cx="235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Mineralización primaria y secundaria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1600" b="1" i="0" u="none" strike="noStrike" kern="1200" cap="none" spc="0" normalizeH="0" baseline="0" noProof="0">
                  <a:ln>
                    <a:noFill/>
                  </a:ln>
                  <a:solidFill>
                    <a:srgbClr val="FFFFFF"/>
                  </a:solidFill>
                  <a:effectLst/>
                  <a:uLnTx/>
                  <a:uFillTx/>
                  <a:latin typeface="Arial" pitchFamily="34" charset="0"/>
                  <a:ea typeface="+mn-ea"/>
                  <a:cs typeface="+mn-cs"/>
                </a:rPr>
                <a:t>4 a 6 meses</a:t>
              </a:r>
            </a:p>
          </p:txBody>
        </p:sp>
      </p:grpSp>
      <p:sp>
        <p:nvSpPr>
          <p:cNvPr id="132102" name="Text Box 45"/>
          <p:cNvSpPr txBox="1">
            <a:spLocks noChangeArrowheads="1"/>
          </p:cNvSpPr>
          <p:nvPr/>
        </p:nvSpPr>
        <p:spPr bwMode="auto">
          <a:xfrm>
            <a:off x="1301495" y="17462"/>
            <a:ext cx="7669214"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uLnTx/>
                <a:uFillTx/>
                <a:latin typeface="Arial" pitchFamily="34" charset="0"/>
                <a:ea typeface="+mn-ea"/>
                <a:cs typeface="+mn-cs"/>
              </a:rPr>
              <a:t>Efecto de la vitamina D sobre la mineralización del hueso</a:t>
            </a:r>
          </a:p>
        </p:txBody>
      </p:sp>
      <p:grpSp>
        <p:nvGrpSpPr>
          <p:cNvPr id="5" name="Grupo 4">
            <a:extLst>
              <a:ext uri="{FF2B5EF4-FFF2-40B4-BE49-F238E27FC236}">
                <a16:creationId xmlns:a16="http://schemas.microsoft.com/office/drawing/2014/main" id="{2358B394-9A3D-953D-2255-7E26DBD6EFDF}"/>
              </a:ext>
            </a:extLst>
          </p:cNvPr>
          <p:cNvGrpSpPr/>
          <p:nvPr/>
        </p:nvGrpSpPr>
        <p:grpSpPr>
          <a:xfrm>
            <a:off x="589154" y="1457530"/>
            <a:ext cx="11670940" cy="5348678"/>
            <a:chOff x="589154" y="1457530"/>
            <a:chExt cx="11670940" cy="5348678"/>
          </a:xfrm>
        </p:grpSpPr>
        <p:grpSp>
          <p:nvGrpSpPr>
            <p:cNvPr id="6" name="Grupo 5">
              <a:extLst>
                <a:ext uri="{FF2B5EF4-FFF2-40B4-BE49-F238E27FC236}">
                  <a16:creationId xmlns:a16="http://schemas.microsoft.com/office/drawing/2014/main" id="{7E359BF8-BFFD-CB7B-0E05-332059A9B360}"/>
                </a:ext>
              </a:extLst>
            </p:cNvPr>
            <p:cNvGrpSpPr/>
            <p:nvPr/>
          </p:nvGrpSpPr>
          <p:grpSpPr>
            <a:xfrm>
              <a:off x="589154" y="1457530"/>
              <a:ext cx="11342572" cy="5017819"/>
              <a:chOff x="790322" y="1494106"/>
              <a:chExt cx="11342572" cy="5017819"/>
            </a:xfrm>
          </p:grpSpPr>
          <p:grpSp>
            <p:nvGrpSpPr>
              <p:cNvPr id="20" name="46 Grupo">
                <a:extLst>
                  <a:ext uri="{FF2B5EF4-FFF2-40B4-BE49-F238E27FC236}">
                    <a16:creationId xmlns:a16="http://schemas.microsoft.com/office/drawing/2014/main" id="{A1C45EEA-AF15-06EC-1395-886A4CA2F7A6}"/>
                  </a:ext>
                </a:extLst>
              </p:cNvPr>
              <p:cNvGrpSpPr>
                <a:grpSpLocks/>
              </p:cNvGrpSpPr>
              <p:nvPr/>
            </p:nvGrpSpPr>
            <p:grpSpPr bwMode="auto">
              <a:xfrm>
                <a:off x="790322" y="1700213"/>
                <a:ext cx="8359775" cy="4811712"/>
                <a:chOff x="784225" y="1700213"/>
                <a:chExt cx="8359775" cy="4811116"/>
              </a:xfrm>
            </p:grpSpPr>
            <p:cxnSp>
              <p:nvCxnSpPr>
                <p:cNvPr id="23" name="42 Conector recto de flecha">
                  <a:extLst>
                    <a:ext uri="{FF2B5EF4-FFF2-40B4-BE49-F238E27FC236}">
                      <a16:creationId xmlns:a16="http://schemas.microsoft.com/office/drawing/2014/main" id="{1E93C491-576D-BF32-CD93-DBC30A45BF57}"/>
                    </a:ext>
                  </a:extLst>
                </p:cNvPr>
                <p:cNvCxnSpPr>
                  <a:cxnSpLocks noChangeShapeType="1"/>
                </p:cNvCxnSpPr>
                <p:nvPr/>
              </p:nvCxnSpPr>
              <p:spPr bwMode="auto">
                <a:xfrm rot="5400000" flipH="1" flipV="1">
                  <a:off x="7883590" y="5300537"/>
                  <a:ext cx="864078" cy="1588"/>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4" name="43 Conector recto">
                  <a:extLst>
                    <a:ext uri="{FF2B5EF4-FFF2-40B4-BE49-F238E27FC236}">
                      <a16:creationId xmlns:a16="http://schemas.microsoft.com/office/drawing/2014/main" id="{BE7C977C-67B5-A168-49D4-2F05618F5772}"/>
                    </a:ext>
                  </a:extLst>
                </p:cNvPr>
                <p:cNvCxnSpPr>
                  <a:cxnSpLocks noChangeShapeType="1"/>
                </p:cNvCxnSpPr>
                <p:nvPr/>
              </p:nvCxnSpPr>
              <p:spPr bwMode="auto">
                <a:xfrm rot="10800000">
                  <a:off x="7092300" y="5732576"/>
                  <a:ext cx="1224124" cy="0"/>
                </a:xfrm>
                <a:prstGeom prst="line">
                  <a:avLst/>
                </a:prstGeom>
                <a:noFill/>
                <a:ln w="22225" algn="ctr">
                  <a:solidFill>
                    <a:srgbClr val="FF0000"/>
                  </a:solidFill>
                  <a:round/>
                  <a:headEnd/>
                  <a:tailEnd/>
                </a:ln>
                <a:extLst>
                  <a:ext uri="{909E8E84-426E-40DD-AFC4-6F175D3DCCD1}">
                    <a14:hiddenFill xmlns:a14="http://schemas.microsoft.com/office/drawing/2010/main">
                      <a:noFill/>
                    </a14:hiddenFill>
                  </a:ext>
                </a:extLst>
              </p:spPr>
            </p:cxnSp>
            <p:sp>
              <p:nvSpPr>
                <p:cNvPr id="25" name="50 CuadroTexto">
                  <a:extLst>
                    <a:ext uri="{FF2B5EF4-FFF2-40B4-BE49-F238E27FC236}">
                      <a16:creationId xmlns:a16="http://schemas.microsoft.com/office/drawing/2014/main" id="{E819F108-03CA-2C03-84CD-8DE027356AAD}"/>
                    </a:ext>
                  </a:extLst>
                </p:cNvPr>
                <p:cNvSpPr txBox="1"/>
                <p:nvPr/>
              </p:nvSpPr>
              <p:spPr bwMode="auto">
                <a:xfrm>
                  <a:off x="784225" y="5587518"/>
                  <a:ext cx="6306486" cy="923811"/>
                </a:xfrm>
                <a:prstGeom prst="rect">
                  <a:avLst/>
                </a:prstGeom>
                <a:noFill/>
                <a:ln>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a:ln>
                        <a:noFill/>
                      </a:ln>
                      <a:solidFill>
                        <a:srgbClr val="FFFFFF"/>
                      </a:solidFill>
                      <a:effectLst/>
                      <a:uLnTx/>
                      <a:uFillTx/>
                    </a:rPr>
                    <a:t>Hueso bien mineralizado = Resistencia mecánica adecuada</a:t>
                  </a:r>
                </a:p>
                <a:p>
                  <a:pPr marL="0" marR="0" lvl="0" indent="0"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a:ln>
                        <a:noFill/>
                      </a:ln>
                      <a:solidFill>
                        <a:srgbClr val="FFFF00"/>
                      </a:solidFill>
                      <a:effectLst/>
                      <a:uLnTx/>
                      <a:uFillTx/>
                    </a:rPr>
                    <a:t>Mineralización defectuosa = Raquitismo (niño) y </a:t>
                  </a:r>
                </a:p>
                <a:p>
                  <a:pPr marL="0" marR="0" lvl="0" indent="0"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a:ln>
                        <a:noFill/>
                      </a:ln>
                      <a:solidFill>
                        <a:srgbClr val="FFFF00"/>
                      </a:solidFill>
                      <a:effectLst/>
                      <a:uLnTx/>
                      <a:uFillTx/>
                    </a:rPr>
                    <a:t>osteomalacia (adulto)</a:t>
                  </a:r>
                </a:p>
              </p:txBody>
            </p:sp>
            <p:sp>
              <p:nvSpPr>
                <p:cNvPr id="26" name="51 Rectángulo">
                  <a:extLst>
                    <a:ext uri="{FF2B5EF4-FFF2-40B4-BE49-F238E27FC236}">
                      <a16:creationId xmlns:a16="http://schemas.microsoft.com/office/drawing/2014/main" id="{2409880B-9832-4F81-737D-571AC6C526DC}"/>
                    </a:ext>
                  </a:extLst>
                </p:cNvPr>
                <p:cNvSpPr/>
                <p:nvPr/>
              </p:nvSpPr>
              <p:spPr bwMode="auto">
                <a:xfrm>
                  <a:off x="3779838" y="2563706"/>
                  <a:ext cx="5364162" cy="2304764"/>
                </a:xfrm>
                <a:prstGeom prst="rect">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rgbClr val="FFFFFF"/>
                    </a:solidFill>
                    <a:effectLst/>
                    <a:uLnTx/>
                    <a:uFillTx/>
                  </a:endParaRPr>
                </a:p>
              </p:txBody>
            </p:sp>
            <p:cxnSp>
              <p:nvCxnSpPr>
                <p:cNvPr id="27" name="46 Conector recto de flecha">
                  <a:extLst>
                    <a:ext uri="{FF2B5EF4-FFF2-40B4-BE49-F238E27FC236}">
                      <a16:creationId xmlns:a16="http://schemas.microsoft.com/office/drawing/2014/main" id="{C9F3E16A-E43A-9D72-2CF3-3034888431D6}"/>
                    </a:ext>
                  </a:extLst>
                </p:cNvPr>
                <p:cNvCxnSpPr>
                  <a:cxnSpLocks noChangeShapeType="1"/>
                </p:cNvCxnSpPr>
                <p:nvPr/>
              </p:nvCxnSpPr>
              <p:spPr bwMode="auto">
                <a:xfrm rot="5400000">
                  <a:off x="6229009" y="2275471"/>
                  <a:ext cx="432039" cy="1588"/>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8" name="53 CuadroTexto">
                  <a:extLst>
                    <a:ext uri="{FF2B5EF4-FFF2-40B4-BE49-F238E27FC236}">
                      <a16:creationId xmlns:a16="http://schemas.microsoft.com/office/drawing/2014/main" id="{8119619B-FE7F-0747-5A3F-2E9A97BF56BB}"/>
                    </a:ext>
                  </a:extLst>
                </p:cNvPr>
                <p:cNvSpPr txBox="1"/>
                <p:nvPr/>
              </p:nvSpPr>
              <p:spPr bwMode="auto">
                <a:xfrm>
                  <a:off x="5795963" y="1700213"/>
                  <a:ext cx="1373187" cy="369841"/>
                </a:xfrm>
                <a:prstGeom prst="rect">
                  <a:avLst/>
                </a:prstGeom>
                <a:noFill/>
                <a:ln>
                  <a:solidFill>
                    <a:srgbClr val="FF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a:ln>
                        <a:noFill/>
                      </a:ln>
                      <a:solidFill>
                        <a:srgbClr val="FFFFFF"/>
                      </a:solidFill>
                      <a:effectLst/>
                      <a:uLnTx/>
                      <a:uFillTx/>
                    </a:rPr>
                    <a:t>Vitamina D</a:t>
                  </a:r>
                </a:p>
              </p:txBody>
            </p:sp>
            <p:sp>
              <p:nvSpPr>
                <p:cNvPr id="29" name="48 Rectángulo">
                  <a:extLst>
                    <a:ext uri="{FF2B5EF4-FFF2-40B4-BE49-F238E27FC236}">
                      <a16:creationId xmlns:a16="http://schemas.microsoft.com/office/drawing/2014/main" id="{29F1F138-9E9B-9F58-92DC-E60E35C7DCF3}"/>
                    </a:ext>
                  </a:extLst>
                </p:cNvPr>
                <p:cNvSpPr>
                  <a:spLocks noChangeArrowheads="1"/>
                </p:cNvSpPr>
                <p:nvPr/>
              </p:nvSpPr>
              <p:spPr bwMode="auto">
                <a:xfrm>
                  <a:off x="2124075" y="1771641"/>
                  <a:ext cx="2159000" cy="36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a:ln>
                        <a:noFill/>
                      </a:ln>
                      <a:solidFill>
                        <a:srgbClr val="FFFFFF"/>
                      </a:solidFill>
                      <a:effectLst/>
                      <a:uLnTx/>
                      <a:uFillTx/>
                    </a:rPr>
                    <a:t>PTH-1,25(OH)2 D3</a:t>
                  </a:r>
                </a:p>
              </p:txBody>
            </p:sp>
          </p:grpSp>
          <p:pic>
            <p:nvPicPr>
              <p:cNvPr id="21" name="Imagen 20">
                <a:extLst>
                  <a:ext uri="{FF2B5EF4-FFF2-40B4-BE49-F238E27FC236}">
                    <a16:creationId xmlns:a16="http://schemas.microsoft.com/office/drawing/2014/main" id="{2B5DF26E-5F10-AF29-F461-D1A3DBB9B03A}"/>
                  </a:ext>
                </a:extLst>
              </p:cNvPr>
              <p:cNvPicPr>
                <a:picLocks noChangeAspect="1"/>
              </p:cNvPicPr>
              <p:nvPr/>
            </p:nvPicPr>
            <p:blipFill>
              <a:blip r:embed="rId2"/>
              <a:stretch>
                <a:fillRect/>
              </a:stretch>
            </p:blipFill>
            <p:spPr>
              <a:xfrm>
                <a:off x="10061828" y="1494106"/>
                <a:ext cx="1795318" cy="2258899"/>
              </a:xfrm>
              <a:prstGeom prst="rect">
                <a:avLst/>
              </a:prstGeom>
            </p:spPr>
          </p:pic>
          <p:pic>
            <p:nvPicPr>
              <p:cNvPr id="22" name="Imagen 21">
                <a:extLst>
                  <a:ext uri="{FF2B5EF4-FFF2-40B4-BE49-F238E27FC236}">
                    <a16:creationId xmlns:a16="http://schemas.microsoft.com/office/drawing/2014/main" id="{4F097B54-CE4B-9F60-903C-BBCC14AF7A87}"/>
                  </a:ext>
                </a:extLst>
              </p:cNvPr>
              <p:cNvPicPr>
                <a:picLocks noChangeAspect="1"/>
              </p:cNvPicPr>
              <p:nvPr/>
            </p:nvPicPr>
            <p:blipFill rotWithShape="1">
              <a:blip r:embed="rId3"/>
              <a:srcRect l="41755" t="22820" r="31995" b="40256"/>
              <a:stretch/>
            </p:blipFill>
            <p:spPr>
              <a:xfrm>
                <a:off x="10061828" y="4544571"/>
                <a:ext cx="2071066" cy="1638646"/>
              </a:xfrm>
              <a:prstGeom prst="rect">
                <a:avLst/>
              </a:prstGeom>
            </p:spPr>
          </p:pic>
        </p:grpSp>
        <p:sp>
          <p:nvSpPr>
            <p:cNvPr id="18" name="CuadroTexto 17">
              <a:extLst>
                <a:ext uri="{FF2B5EF4-FFF2-40B4-BE49-F238E27FC236}">
                  <a16:creationId xmlns:a16="http://schemas.microsoft.com/office/drawing/2014/main" id="{F2600948-146A-5269-12A3-1A5E4EE9FF00}"/>
                </a:ext>
              </a:extLst>
            </p:cNvPr>
            <p:cNvSpPr txBox="1"/>
            <p:nvPr/>
          </p:nvSpPr>
          <p:spPr>
            <a:xfrm>
              <a:off x="9601200" y="3679762"/>
              <a:ext cx="2590800" cy="707886"/>
            </a:xfrm>
            <a:prstGeom prst="rect">
              <a:avLst/>
            </a:prstGeom>
            <a:noFill/>
          </p:spPr>
          <p:txBody>
            <a:bodyPr wrap="square" rtlCol="0">
              <a:spAutoFit/>
            </a:bodyPr>
            <a:lstStyle/>
            <a:p>
              <a:r>
                <a:rPr lang="en-US" sz="800" i="0" dirty="0" err="1">
                  <a:solidFill>
                    <a:schemeClr val="bg1"/>
                  </a:solidFill>
                  <a:effectLst/>
                  <a:latin typeface="Arial" panose="020B0604020202020204" pitchFamily="34" charset="0"/>
                  <a:cs typeface="Arial" panose="020B0604020202020204" pitchFamily="34" charset="0"/>
                </a:rPr>
                <a:t>Figura</a:t>
              </a:r>
              <a:r>
                <a:rPr lang="en-US" sz="800" i="0" dirty="0">
                  <a:solidFill>
                    <a:schemeClr val="bg1"/>
                  </a:solidFill>
                  <a:effectLst/>
                  <a:latin typeface="Arial" panose="020B0604020202020204" pitchFamily="34" charset="0"/>
                  <a:cs typeface="Arial" panose="020B0604020202020204" pitchFamily="34" charset="0"/>
                </a:rPr>
                <a:t> </a:t>
              </a:r>
              <a:r>
                <a:rPr lang="en-US" sz="800" i="0" dirty="0" err="1">
                  <a:solidFill>
                    <a:schemeClr val="bg1"/>
                  </a:solidFill>
                  <a:effectLst/>
                  <a:latin typeface="Arial" panose="020B0604020202020204" pitchFamily="34" charset="0"/>
                  <a:cs typeface="Arial" panose="020B0604020202020204" pitchFamily="34" charset="0"/>
                </a:rPr>
                <a:t>tomada</a:t>
              </a:r>
              <a:r>
                <a:rPr lang="en-US" sz="800" i="0" dirty="0">
                  <a:solidFill>
                    <a:schemeClr val="bg1"/>
                  </a:solidFill>
                  <a:effectLst/>
                  <a:latin typeface="Arial" panose="020B0604020202020204" pitchFamily="34" charset="0"/>
                  <a:cs typeface="Arial" panose="020B0604020202020204" pitchFamily="34" charset="0"/>
                </a:rPr>
                <a:t> de: </a:t>
              </a:r>
              <a:r>
                <a:rPr lang="en-US" sz="800" i="0" dirty="0" err="1">
                  <a:solidFill>
                    <a:schemeClr val="bg1"/>
                  </a:solidFill>
                  <a:effectLst/>
                  <a:latin typeface="Arial" panose="020B0604020202020204" pitchFamily="34" charset="0"/>
                  <a:cs typeface="Arial" panose="020B0604020202020204" pitchFamily="34" charset="0"/>
                </a:rPr>
                <a:t>Stayce</a:t>
              </a:r>
              <a:r>
                <a:rPr lang="en-US" sz="800" i="0" dirty="0">
                  <a:solidFill>
                    <a:schemeClr val="bg1"/>
                  </a:solidFill>
                  <a:effectLst/>
                  <a:latin typeface="Arial" panose="020B0604020202020204" pitchFamily="34" charset="0"/>
                  <a:cs typeface="Arial" panose="020B0604020202020204" pitchFamily="34" charset="0"/>
                </a:rPr>
                <a:t> A. Call to follow Birmingham lead and fight rickets with free vitamins. Birmingham Live. https://www.birminghammail.co.uk/news/health/birmingham-rickets-campaign-backed-6242561</a:t>
              </a:r>
            </a:p>
          </p:txBody>
        </p:sp>
        <p:sp>
          <p:nvSpPr>
            <p:cNvPr id="19" name="CuadroTexto 18">
              <a:extLst>
                <a:ext uri="{FF2B5EF4-FFF2-40B4-BE49-F238E27FC236}">
                  <a16:creationId xmlns:a16="http://schemas.microsoft.com/office/drawing/2014/main" id="{EA93C5C2-7D7D-4DC0-B668-3F7FB447B687}"/>
                </a:ext>
              </a:extLst>
            </p:cNvPr>
            <p:cNvSpPr txBox="1"/>
            <p:nvPr/>
          </p:nvSpPr>
          <p:spPr>
            <a:xfrm>
              <a:off x="9860660" y="6221433"/>
              <a:ext cx="2399434"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err="1">
                  <a:ln>
                    <a:noFill/>
                  </a:ln>
                  <a:solidFill>
                    <a:schemeClr val="bg1"/>
                  </a:solidFill>
                  <a:effectLst/>
                  <a:uLnTx/>
                  <a:uFillTx/>
                  <a:cs typeface="Arial" panose="020B0604020202020204" pitchFamily="34" charset="0"/>
                </a:rPr>
                <a:t>Figura</a:t>
              </a:r>
              <a:r>
                <a:rPr kumimoji="0" lang="en-US" sz="800" b="0" i="1" u="none" strike="noStrike" kern="0" cap="none" spc="0" normalizeH="0" baseline="0" noProof="0" dirty="0">
                  <a:ln>
                    <a:noFill/>
                  </a:ln>
                  <a:solidFill>
                    <a:schemeClr val="bg1"/>
                  </a:solidFill>
                  <a:effectLst/>
                  <a:uLnTx/>
                  <a:uFillTx/>
                  <a:cs typeface="Arial" panose="020B0604020202020204" pitchFamily="34" charset="0"/>
                </a:rPr>
                <a:t> </a:t>
              </a:r>
              <a:r>
                <a:rPr kumimoji="0" lang="en-US" sz="800" b="0" i="1" u="none" strike="noStrike" kern="0" cap="none" spc="0" normalizeH="0" baseline="0" noProof="0" dirty="0" err="1">
                  <a:ln>
                    <a:noFill/>
                  </a:ln>
                  <a:solidFill>
                    <a:schemeClr val="bg1"/>
                  </a:solidFill>
                  <a:effectLst/>
                  <a:uLnTx/>
                  <a:uFillTx/>
                  <a:cs typeface="Arial" panose="020B0604020202020204" pitchFamily="34" charset="0"/>
                </a:rPr>
                <a:t>tomada</a:t>
              </a:r>
              <a:r>
                <a:rPr kumimoji="0" lang="en-US" sz="800" b="0" i="1" u="none" strike="noStrike" kern="0" cap="none" spc="0" normalizeH="0" baseline="0" noProof="0" dirty="0">
                  <a:ln>
                    <a:noFill/>
                  </a:ln>
                  <a:solidFill>
                    <a:schemeClr val="bg1"/>
                  </a:solidFill>
                  <a:effectLst/>
                  <a:uLnTx/>
                  <a:uFillTx/>
                  <a:cs typeface="Arial" panose="020B0604020202020204" pitchFamily="34" charset="0"/>
                </a:rPr>
                <a:t> de la </a:t>
              </a:r>
              <a:r>
                <a:rPr kumimoji="0" lang="en-US" sz="800" b="0" i="1" u="none" strike="noStrike" kern="0" cap="none" spc="0" normalizeH="0" baseline="0" noProof="0" dirty="0" err="1">
                  <a:ln>
                    <a:noFill/>
                  </a:ln>
                  <a:solidFill>
                    <a:schemeClr val="bg1"/>
                  </a:solidFill>
                  <a:effectLst/>
                  <a:uLnTx/>
                  <a:uFillTx/>
                  <a:cs typeface="Arial" panose="020B0604020202020204" pitchFamily="34" charset="0"/>
                </a:rPr>
                <a:t>referencia</a:t>
              </a:r>
              <a:r>
                <a:rPr kumimoji="0" lang="en-US" sz="800" b="0" i="1" u="none" strike="noStrike" kern="0" cap="none" spc="0" normalizeH="0" baseline="0" noProof="0" dirty="0">
                  <a:ln>
                    <a:noFill/>
                  </a:ln>
                  <a:solidFill>
                    <a:schemeClr val="bg1"/>
                  </a:solidFill>
                  <a:effectLst/>
                  <a:uLnTx/>
                  <a:uFillTx/>
                  <a:cs typeface="Arial" panose="020B0604020202020204" pitchFamily="34" charset="0"/>
                </a:rPr>
                <a:t>: </a:t>
              </a:r>
              <a:r>
                <a:rPr kumimoji="0" lang="en-US" sz="800" b="0" i="1" u="none" strike="noStrike" kern="0" cap="none" spc="0" normalizeH="0" baseline="0" noProof="0" dirty="0">
                  <a:ln>
                    <a:noFill/>
                  </a:ln>
                  <a:solidFill>
                    <a:schemeClr val="bg1"/>
                  </a:solidFill>
                  <a:effectLst/>
                  <a:uLnTx/>
                  <a:uFillTx/>
                </a:rPr>
                <a:t>Jain, S., &amp; Camacho, P. M. (2019). </a:t>
              </a:r>
              <a:r>
                <a:rPr kumimoji="0" lang="en-US" sz="800" b="0" i="1" u="none" strike="noStrike" kern="0" cap="none" spc="0" normalizeH="0" baseline="0" noProof="0" dirty="0" err="1">
                  <a:ln>
                    <a:noFill/>
                  </a:ln>
                  <a:solidFill>
                    <a:schemeClr val="bg1"/>
                  </a:solidFill>
                  <a:effectLst/>
                  <a:uLnTx/>
                  <a:uFillTx/>
                </a:rPr>
                <a:t>Osteomalacia</a:t>
              </a:r>
              <a:r>
                <a:rPr kumimoji="0" lang="en-US" sz="800" b="0" i="1" u="none" strike="noStrike" kern="0" cap="none" spc="0" normalizeH="0" baseline="0" noProof="0" dirty="0">
                  <a:ln>
                    <a:noFill/>
                  </a:ln>
                  <a:solidFill>
                    <a:schemeClr val="bg1"/>
                  </a:solidFill>
                  <a:effectLst/>
                  <a:uLnTx/>
                  <a:uFillTx/>
                </a:rPr>
                <a:t> and Rickets. In Metabolic Bone Diseases (pp. 43-53). Springer, Cham.</a:t>
              </a:r>
              <a:endParaRPr kumimoji="0" lang="es-PE" sz="800" b="0" i="1" u="none" strike="noStrike" kern="0" cap="none" spc="0" normalizeH="0" baseline="0" noProof="0" dirty="0">
                <a:ln>
                  <a:noFill/>
                </a:ln>
                <a:solidFill>
                  <a:schemeClr val="bg1"/>
                </a:solidFill>
                <a:effectLst/>
                <a:uLnTx/>
                <a:uFillTx/>
                <a:cs typeface="Arial" panose="020B0604020202020204" pitchFamily="34" charset="0"/>
              </a:endParaRPr>
            </a:p>
          </p:txBody>
        </p:sp>
      </p:grpSp>
    </p:spTree>
    <p:extLst>
      <p:ext uri="{BB962C8B-B14F-4D97-AF65-F5344CB8AC3E}">
        <p14:creationId xmlns:p14="http://schemas.microsoft.com/office/powerpoint/2010/main" val="332988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7469</TotalTime>
  <Words>4769</Words>
  <Application>Microsoft Office PowerPoint</Application>
  <PresentationFormat>Panorámica</PresentationFormat>
  <Paragraphs>575</Paragraphs>
  <Slides>30</Slides>
  <Notes>9</Notes>
  <HiddenSlides>0</HiddenSlides>
  <MMClips>0</MMClips>
  <ScaleCrop>false</ScaleCrop>
  <HeadingPairs>
    <vt:vector size="6" baseType="variant">
      <vt:variant>
        <vt:lpstr>Fuentes usadas</vt:lpstr>
      </vt:variant>
      <vt:variant>
        <vt:i4>6</vt:i4>
      </vt:variant>
      <vt:variant>
        <vt:lpstr>Tema</vt:lpstr>
      </vt:variant>
      <vt:variant>
        <vt:i4>6</vt:i4>
      </vt:variant>
      <vt:variant>
        <vt:lpstr>Títulos de diapositiva</vt:lpstr>
      </vt:variant>
      <vt:variant>
        <vt:i4>30</vt:i4>
      </vt:variant>
    </vt:vector>
  </HeadingPairs>
  <TitlesOfParts>
    <vt:vector size="42" baseType="lpstr">
      <vt:lpstr>Arial</vt:lpstr>
      <vt:lpstr>Calibri</vt:lpstr>
      <vt:lpstr>Calibri Light</vt:lpstr>
      <vt:lpstr>Times New Roman</vt:lpstr>
      <vt:lpstr>TimesNewRomanPSMT</vt:lpstr>
      <vt:lpstr>Wingdings</vt:lpstr>
      <vt:lpstr>Tema de Office</vt:lpstr>
      <vt:lpstr>2_Tema de Office</vt:lpstr>
      <vt:lpstr>4_Tema de Office</vt:lpstr>
      <vt:lpstr>1_Tema de Office</vt:lpstr>
      <vt:lpstr>13_Office Theme</vt:lpstr>
      <vt:lpstr>1_Diseño predeterminado</vt:lpstr>
      <vt:lpstr>Presentación de PowerPoint</vt:lpstr>
      <vt:lpstr>Presentación de PowerPoint</vt:lpstr>
      <vt:lpstr>Presentación de PowerPoint</vt:lpstr>
      <vt:lpstr>Presentación de PowerPoint</vt:lpstr>
      <vt:lpstr>Metabolismo de la vitamina 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Intervenciones destinadas a prevenir caídas en la comunidad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Vidal Neira</dc:creator>
  <cp:lastModifiedBy>David Urquizo</cp:lastModifiedBy>
  <cp:revision>60</cp:revision>
  <dcterms:created xsi:type="dcterms:W3CDTF">2021-10-25T20:51:14Z</dcterms:created>
  <dcterms:modified xsi:type="dcterms:W3CDTF">2025-03-26T21:58:58Z</dcterms:modified>
</cp:coreProperties>
</file>