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8" r:id="rId1"/>
    <p:sldMasterId id="2147483712" r:id="rId2"/>
    <p:sldMasterId id="2147483725" r:id="rId3"/>
  </p:sldMasterIdLst>
  <p:notesMasterIdLst>
    <p:notesMasterId r:id="rId42"/>
  </p:notesMasterIdLst>
  <p:sldIdLst>
    <p:sldId id="256" r:id="rId4"/>
    <p:sldId id="257" r:id="rId5"/>
    <p:sldId id="614" r:id="rId6"/>
    <p:sldId id="263" r:id="rId7"/>
    <p:sldId id="260" r:id="rId8"/>
    <p:sldId id="261" r:id="rId9"/>
    <p:sldId id="613" r:id="rId10"/>
    <p:sldId id="632" r:id="rId11"/>
    <p:sldId id="634" r:id="rId12"/>
    <p:sldId id="617" r:id="rId13"/>
    <p:sldId id="621" r:id="rId14"/>
    <p:sldId id="624" r:id="rId15"/>
    <p:sldId id="628" r:id="rId16"/>
    <p:sldId id="629" r:id="rId17"/>
    <p:sldId id="631" r:id="rId18"/>
    <p:sldId id="618" r:id="rId19"/>
    <p:sldId id="620" r:id="rId20"/>
    <p:sldId id="272" r:id="rId21"/>
    <p:sldId id="619" r:id="rId22"/>
    <p:sldId id="604" r:id="rId23"/>
    <p:sldId id="645" r:id="rId24"/>
    <p:sldId id="635" r:id="rId25"/>
    <p:sldId id="636" r:id="rId26"/>
    <p:sldId id="637" r:id="rId27"/>
    <p:sldId id="638" r:id="rId28"/>
    <p:sldId id="640" r:id="rId29"/>
    <p:sldId id="641" r:id="rId30"/>
    <p:sldId id="642" r:id="rId31"/>
    <p:sldId id="643" r:id="rId32"/>
    <p:sldId id="644" r:id="rId33"/>
    <p:sldId id="647" r:id="rId34"/>
    <p:sldId id="648" r:id="rId35"/>
    <p:sldId id="639" r:id="rId36"/>
    <p:sldId id="649" r:id="rId37"/>
    <p:sldId id="652" r:id="rId38"/>
    <p:sldId id="651" r:id="rId39"/>
    <p:sldId id="653" r:id="rId40"/>
    <p:sldId id="54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55D8A"/>
    <a:srgbClr val="E46C0A"/>
    <a:srgbClr val="3795AF"/>
    <a:srgbClr val="3AAC65"/>
    <a:srgbClr val="67B9CF"/>
    <a:srgbClr val="FBD8BB"/>
    <a:srgbClr val="C1E3ED"/>
    <a:srgbClr val="FBA321"/>
    <a:srgbClr val="407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0021" autoAdjust="0"/>
  </p:normalViewPr>
  <p:slideViewPr>
    <p:cSldViewPr>
      <p:cViewPr varScale="1">
        <p:scale>
          <a:sx n="86" d="100"/>
          <a:sy n="86" d="100"/>
        </p:scale>
        <p:origin x="159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CB11-39C7-4FAD-A51B-EA9FFE8BF042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FE8A4-C8BD-47C7-B80E-52DEF246D6F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66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Biomarcador es una característica que puede medirse y evaluarse objetivamente como indicador de procesos biológicos normales, procesos patogénicos o respuestas farmacológicas a una intervención terapéutica.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958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25BD5-1132-78DE-E321-098C24047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20BBBE-9D21-DAB5-4AD0-BD7A8A514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179991A-D715-F8E7-3C0C-EDFC2D247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¿Desarrollo de biomarcadores?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2FBB6E-66B0-4F45-261C-FD28C8639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279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A517F-7584-13E5-A033-9B634CAD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FBA3B48-10FF-E674-B6BA-63A3185F1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6BDD4C9-3BB4-E532-6C82-FB371B6FC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La expresión génica varia la respuesta a corticoides.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3F62E1-C829-3256-C75C-2126E9C64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341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4920D-C150-C639-BCA9-39B46264B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5D70F53-9911-4CE1-1C32-7B077A939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D50F085-FAC0-2C78-4332-5D019FA11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La expresión génica varia la respuesta a corticoides.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2EB3A9-E4EC-8180-B287-10BD6104D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498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D9644-BE82-90AC-4C66-32205CB13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F0DEFE-0A6F-4F94-F847-14CB90C30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B5CC90-5167-E224-4430-EE0D800AB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0" i="0" dirty="0">
                <a:solidFill>
                  <a:srgbClr val="282828"/>
                </a:solidFill>
                <a:effectLst/>
                <a:latin typeface="MuseoSans"/>
              </a:rPr>
              <a:t>Los enfoques terapéuticos impulsados ​​por el fenotipo personalizan las intervenciones y mejoran los resultados del paciente. </a:t>
            </a:r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CB48E6-2F89-776D-37E3-D03F31E34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50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AFAE2-DA7A-1A7C-A688-9DC1E7B32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DD510AF-0F89-08BF-61FD-9E77226A4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3C02DA-20DD-0177-BDD3-B93A8F096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La expresión génica varia la respuesta a corticoides.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D7DE54-AA60-2C00-AB92-1D4022EF2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599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86D9D-9199-2CFC-0603-66ECE0D3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76B100D-8E2A-2CFF-5D4F-269C14A11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73F60EC-BAFE-94B3-C383-B2915536E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La expresión génica varia la respuesta a corticoides.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4CF5BB-299C-5140-739D-BF666288D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068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07AEE-C957-0044-BCCA-10B15FF53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48EAF9-C50F-F6B6-2FE0-D0EE07970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BE34ED2-6A39-F967-03F3-72A44323D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No diferencia en la respuesta a vasopresores. </a:t>
            </a:r>
            <a:r>
              <a:rPr lang="es-E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Las investigaciones indican que los </a:t>
            </a:r>
            <a:r>
              <a:rPr lang="es-E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subfenotipos</a:t>
            </a:r>
            <a:r>
              <a:rPr lang="es-E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de sepsis influyen en la efectividad de las terapias </a:t>
            </a:r>
            <a:r>
              <a:rPr lang="es-E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inmunomoduladoras</a:t>
            </a:r>
            <a:r>
              <a:rPr lang="es-E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.</a:t>
            </a:r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D3A585-3DED-0D91-DF7B-0A4FB48B90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0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D721F-1DF7-056A-0896-74FE8353F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369051D-8C99-3CDB-2795-BD04A3FED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453BF9-BB5A-453D-C89E-8AC20C894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Biomarcador es una característica que puede medirse y evaluarse objetivamente como indicador de procesos biológicos normales, procesos patogénicos o respuestas farmacológicas a una intervención terapéutica.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F4EDD8-A6B1-E720-6401-920097A9B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11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Cada medida evalúa la precarga cardíaca para distinguir entre pacientes en quienes se anticipa que un bolo de líquidos intravenosos aumentará el volumen sistólico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12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756EB-6337-1555-D100-3EABD2BB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04BB9E5-A7F2-3853-C7EE-81EB6E92B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C10C0C5-5CB3-447E-11FD-7DF25AC2C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Cada medida evalúa la precarga cardíaca para distinguir entre pacientes en quienes se anticipa que un bolo de líquidos intravenosos aumentará el volumen sistólico</a:t>
            </a:r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BDD838-E1EF-04D1-2E08-9FFB98196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89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B1628-8E29-4A67-DF0E-78E4FCDF8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750C3E-7FC8-3498-31D7-8711D5618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B189C1-7409-1005-DD17-CE1AA980D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Cada medida evalúa la precarga cardíaca para distinguir entre pacientes en quienes se anticipa que un bolo de líquidos intravenosos aumentará el volumen sistólico</a:t>
            </a:r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70BA3B-BA02-BA16-1B32-46882592A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43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DB7DE-D0AF-8D1A-CBC8-44CB20B43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9ADCA7-80E9-8385-2307-6F754D30E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62C32D6-28D7-0AC4-D028-E3FE81C52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Los enfoques fenotípicos emplean herramientas computacionales para analizar datos clínicos, biomarcadores y genéticos, con el objetivo de descubrir subpoblaciones más homogéneas dentro de los pacientes con sepsis. </a:t>
            </a:r>
            <a:r>
              <a:rPr lang="es-PE" dirty="0"/>
              <a:t>Un </a:t>
            </a:r>
            <a:r>
              <a:rPr lang="es-PE" b="1" dirty="0"/>
              <a:t>fenotipo de sepsis</a:t>
            </a:r>
            <a:r>
              <a:rPr lang="es-PE" dirty="0"/>
              <a:t> es un </a:t>
            </a:r>
            <a:r>
              <a:rPr lang="es-PE" b="1" dirty="0"/>
              <a:t>subgrupo clínicamente distinguible</a:t>
            </a:r>
            <a:r>
              <a:rPr lang="es-PE" dirty="0"/>
              <a:t> de pacientes con sepsis, caracterizado por patrones específicos de presentación clínica, biomarcadores, respuestas fisiopatológicas y desenlaces.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55D0DD-47CA-4F4B-8FAE-64B92C7AC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436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No diferencia en la respuesta a vasopresores. </a:t>
            </a:r>
            <a:r>
              <a:rPr lang="es-E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Las investigaciones indican que los </a:t>
            </a:r>
            <a:r>
              <a:rPr lang="es-E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subfenotipos</a:t>
            </a:r>
            <a:r>
              <a:rPr lang="es-E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 de sepsis influyen en la efectividad de las terapias </a:t>
            </a:r>
            <a:r>
              <a:rPr lang="es-E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inmunomoduladoras</a:t>
            </a:r>
            <a:r>
              <a:rPr lang="es-E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.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33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11734-5D04-EB49-5C30-B3FCF5685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0B048B-BC72-99BE-7F9B-74548C4D4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7272629-BD90-ED85-3E3C-29266B755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La expresión génica varia la respuesta a corticoides.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1C9EF1-B6D0-B97F-8221-A6FBDFA8C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224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5C558-6BD4-5E5E-C5DB-7427B58A5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6B03481-4EE7-E1DC-BC53-54514F8E0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D673B2E-8E0F-BCAF-8DD6-D4EDE86B1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La expresión génica varia la respuesta a corticoides.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B90555-9E92-7964-CE11-150B2D21B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FE8A4-C8BD-47C7-B80E-52DEF246D6F7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6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D0E9F-057C-411D-BDEE-BDEC6E352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052845-41B8-4147-B473-970F38411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C9B90-0D49-481D-A8A4-3C59D944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7AE4CB-DB7F-45BA-A7E3-56470CC6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5C8B46-D85E-44E4-B265-98306186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455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0D2C6-14D1-4692-910E-97DA68CC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7ECE2-B28D-4F97-886A-560C701D7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64CA59-D321-4DBB-81EA-F6B400CE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35ACE8-25DB-4E7B-9E89-D10564C1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AB719A-062F-4F24-AA54-7BFAD3ED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469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2AA30-E98D-40C8-A0A7-82D9B54B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4797FF-3DD8-42E6-8D2A-4D9E4807C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5D33F5-C2DE-40FB-B07B-0E42FDA2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A0C2D-31E0-4698-B483-5FD6DA63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2ABCEC-F6E1-4A03-90FB-B071DBCC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48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37AD5-5AC0-4C60-8400-B11A746F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5A6A8-CF3E-4F33-BFD3-68C56CF7C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291687-E131-40D3-ACC1-2A601F24C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040DDE-F0A5-466F-B0E5-624AFCC2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670BE-AB6E-4D21-8A67-EDB22E9A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276FAE-961C-4770-8EE7-21B54D9B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6177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F07B0-C169-494E-AFA2-2A5AFD13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936FFF-57AB-4F2E-AC1D-0AF95B905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E4A14C-B488-414D-A82C-3A18D1AFD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630906-9169-4A19-9AA8-3BFF1993F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D8B5E9-4CFB-4405-A38B-D45DCD10C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281509-938F-4BE0-8331-699205B4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94C589-C1B8-4C6E-83BE-4D0B1C61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2479FE-EA7B-43DD-96CC-19D69EA1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527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394E-B03C-45C5-A6C8-782DC81F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759C3A-A56E-4F6B-909D-ED34D176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7CB979-25AB-4755-80A8-2DE02CAA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C04659-3ED1-4905-AF48-0534B4B0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8738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5877E-E13C-4E2F-A721-F3C3C299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7A786B-0490-4706-8CC6-CB86803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394F14-A285-4FFD-A76D-4C599942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2320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A42C7-6D4B-411C-ADFC-BA77487A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33FA91-6871-468E-AB61-7B3A3B94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C0A4-59CC-4321-A85F-B15A8A00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6C6BD9-216C-4BA9-B803-CCE030D1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797C3A-8B35-46FC-A555-1F1D04C8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48B9CC-22FE-407D-B524-3535C929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528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7DEB0-DB2E-46A5-9BAC-72DD12C1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AD3F58-4164-4298-808E-CF6B308E7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F43370-A7FE-4060-AC6C-F6B66FEED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872EA-219F-4684-A74E-8948EC44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50FD3C-5BBD-49C3-9142-8C98919F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9A04D6-4F62-4BCD-8B64-76EEE8A0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2461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D40DD-1FF3-4FE0-BB92-405DCE15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9ABDE2-2570-4656-A584-9C778FCBC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F6636D-DC87-4004-9FE6-61F361B2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D2AAE6-1134-4E5A-82B2-2F191217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AE1AE8-B39B-4B15-A119-EAB8FE1D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5943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210952-8B03-424E-8790-A7A4F6CEE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E37CD3-C938-4B1E-B60F-B1586E610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3FC87-2771-434A-BD3E-8304268A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8751A-C56B-4BB1-A9A2-3422B11B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CD88E4-0601-4E86-9ABD-64230269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276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250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91"/>
            <a:ext cx="7772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354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7039" y="360809"/>
            <a:ext cx="5709920" cy="615506"/>
          </a:xfrm>
        </p:spPr>
        <p:txBody>
          <a:bodyPr lIns="0" tIns="0" rIns="0" bIns="0"/>
          <a:lstStyle>
            <a:lvl1pPr>
              <a:defRPr sz="40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6320" y="1610393"/>
            <a:ext cx="7671358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74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7039" y="360809"/>
            <a:ext cx="5709920" cy="615506"/>
          </a:xfrm>
        </p:spPr>
        <p:txBody>
          <a:bodyPr lIns="0" tIns="0" rIns="0" bIns="0"/>
          <a:lstStyle>
            <a:lvl1pPr>
              <a:defRPr sz="40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204" y="1606677"/>
            <a:ext cx="3278504" cy="430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39665" y="1606677"/>
            <a:ext cx="2865120" cy="430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838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" y="2"/>
            <a:ext cx="9142475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9832" y="3762759"/>
            <a:ext cx="2809240" cy="1315879"/>
          </a:xfrm>
          <a:custGeom>
            <a:avLst/>
            <a:gdLst/>
            <a:ahLst/>
            <a:cxnLst/>
            <a:rect l="l" t="t" r="r" b="b"/>
            <a:pathLst>
              <a:path w="2809240" h="1754504">
                <a:moveTo>
                  <a:pt x="2808732" y="0"/>
                </a:moveTo>
                <a:lnTo>
                  <a:pt x="0" y="0"/>
                </a:lnTo>
                <a:lnTo>
                  <a:pt x="0" y="1754124"/>
                </a:lnTo>
                <a:lnTo>
                  <a:pt x="2808732" y="1754124"/>
                </a:lnTo>
                <a:lnTo>
                  <a:pt x="2808732" y="0"/>
                </a:lnTo>
                <a:close/>
              </a:path>
            </a:pathLst>
          </a:custGeom>
          <a:solidFill>
            <a:srgbClr val="404040">
              <a:alpha val="36077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33601"/>
            <a:ext cx="3505962" cy="112871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250817"/>
            <a:ext cx="3350514" cy="89268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9840" y="3521583"/>
            <a:ext cx="3961129" cy="346710"/>
          </a:xfrm>
          <a:custGeom>
            <a:avLst/>
            <a:gdLst/>
            <a:ahLst/>
            <a:cxnLst/>
            <a:rect l="l" t="t" r="r" b="b"/>
            <a:pathLst>
              <a:path w="3961129" h="462279">
                <a:moveTo>
                  <a:pt x="3960876" y="0"/>
                </a:moveTo>
                <a:lnTo>
                  <a:pt x="0" y="0"/>
                </a:lnTo>
                <a:lnTo>
                  <a:pt x="0" y="461771"/>
                </a:lnTo>
                <a:lnTo>
                  <a:pt x="3960876" y="461771"/>
                </a:lnTo>
                <a:lnTo>
                  <a:pt x="3960876" y="0"/>
                </a:lnTo>
                <a:close/>
              </a:path>
            </a:pathLst>
          </a:custGeom>
          <a:solidFill>
            <a:srgbClr val="404040">
              <a:alpha val="36077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" y="3477009"/>
            <a:ext cx="3144774" cy="5080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7039" y="360809"/>
            <a:ext cx="5709920" cy="615506"/>
          </a:xfrm>
        </p:spPr>
        <p:txBody>
          <a:bodyPr lIns="0" tIns="0" rIns="0" bIns="0"/>
          <a:lstStyle>
            <a:lvl1pPr>
              <a:defRPr sz="40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384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993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90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8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83E7-D112-4D67-82C9-6E33A016049D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5117-5495-404E-96AB-983B0FC43F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4DA85-2BCB-4035-B17B-984C8D2A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323A00-FB0D-42FB-B71E-8982AC0A5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F1882A-69F7-472B-BB64-C08BF9688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F8EB-6CF9-4761-819C-0146C9B56C14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91CC0-FBBD-411F-8274-7B6CBE7B0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856BD-3D10-4A40-BC93-4E92AC3E7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4DD22-44DC-44D7-BEBE-0B971BEC8E3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343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7039" y="360809"/>
            <a:ext cx="570992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6320" y="1610391"/>
            <a:ext cx="76713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2"/>
            <a:ext cx="2926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2"/>
            <a:ext cx="2103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2"/>
            <a:ext cx="2103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9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6">
        <a:defRPr>
          <a:latin typeface="+mn-lt"/>
          <a:ea typeface="+mn-ea"/>
          <a:cs typeface="+mn-cs"/>
        </a:defRPr>
      </a:lvl2pPr>
      <a:lvl3pPr marL="914333">
        <a:defRPr>
          <a:latin typeface="+mn-lt"/>
          <a:ea typeface="+mn-ea"/>
          <a:cs typeface="+mn-cs"/>
        </a:defRPr>
      </a:lvl3pPr>
      <a:lvl4pPr marL="1371498">
        <a:defRPr>
          <a:latin typeface="+mn-lt"/>
          <a:ea typeface="+mn-ea"/>
          <a:cs typeface="+mn-cs"/>
        </a:defRPr>
      </a:lvl4pPr>
      <a:lvl5pPr marL="1828664">
        <a:defRPr>
          <a:latin typeface="+mn-lt"/>
          <a:ea typeface="+mn-ea"/>
          <a:cs typeface="+mn-cs"/>
        </a:defRPr>
      </a:lvl5pPr>
      <a:lvl6pPr marL="2285829">
        <a:defRPr>
          <a:latin typeface="+mn-lt"/>
          <a:ea typeface="+mn-ea"/>
          <a:cs typeface="+mn-cs"/>
        </a:defRPr>
      </a:lvl6pPr>
      <a:lvl7pPr marL="2742995">
        <a:defRPr>
          <a:latin typeface="+mn-lt"/>
          <a:ea typeface="+mn-ea"/>
          <a:cs typeface="+mn-cs"/>
        </a:defRPr>
      </a:lvl7pPr>
      <a:lvl8pPr marL="3200160">
        <a:defRPr>
          <a:latin typeface="+mn-lt"/>
          <a:ea typeface="+mn-ea"/>
          <a:cs typeface="+mn-cs"/>
        </a:defRPr>
      </a:lvl8pPr>
      <a:lvl9pPr marL="36573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6">
        <a:defRPr>
          <a:latin typeface="+mn-lt"/>
          <a:ea typeface="+mn-ea"/>
          <a:cs typeface="+mn-cs"/>
        </a:defRPr>
      </a:lvl2pPr>
      <a:lvl3pPr marL="914333">
        <a:defRPr>
          <a:latin typeface="+mn-lt"/>
          <a:ea typeface="+mn-ea"/>
          <a:cs typeface="+mn-cs"/>
        </a:defRPr>
      </a:lvl3pPr>
      <a:lvl4pPr marL="1371498">
        <a:defRPr>
          <a:latin typeface="+mn-lt"/>
          <a:ea typeface="+mn-ea"/>
          <a:cs typeface="+mn-cs"/>
        </a:defRPr>
      </a:lvl4pPr>
      <a:lvl5pPr marL="1828664">
        <a:defRPr>
          <a:latin typeface="+mn-lt"/>
          <a:ea typeface="+mn-ea"/>
          <a:cs typeface="+mn-cs"/>
        </a:defRPr>
      </a:lvl5pPr>
      <a:lvl6pPr marL="2285829">
        <a:defRPr>
          <a:latin typeface="+mn-lt"/>
          <a:ea typeface="+mn-ea"/>
          <a:cs typeface="+mn-cs"/>
        </a:defRPr>
      </a:lvl6pPr>
      <a:lvl7pPr marL="2742995">
        <a:defRPr>
          <a:latin typeface="+mn-lt"/>
          <a:ea typeface="+mn-ea"/>
          <a:cs typeface="+mn-cs"/>
        </a:defRPr>
      </a:lvl7pPr>
      <a:lvl8pPr marL="3200160">
        <a:defRPr>
          <a:latin typeface="+mn-lt"/>
          <a:ea typeface="+mn-ea"/>
          <a:cs typeface="+mn-cs"/>
        </a:defRPr>
      </a:lvl8pPr>
      <a:lvl9pPr marL="36573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930092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8.svg"/><Relationship Id="rId4" Type="http://schemas.openxmlformats.org/officeDocument/2006/relationships/image" Target="../media/image31.sv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8.svg"/><Relationship Id="rId4" Type="http://schemas.openxmlformats.org/officeDocument/2006/relationships/image" Target="../media/image31.sv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8.svg"/><Relationship Id="rId4" Type="http://schemas.openxmlformats.org/officeDocument/2006/relationships/image" Target="../media/image31.sv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svg"/><Relationship Id="rId4" Type="http://schemas.openxmlformats.org/officeDocument/2006/relationships/image" Target="../media/image31.svg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svg"/><Relationship Id="rId7" Type="http://schemas.openxmlformats.org/officeDocument/2006/relationships/image" Target="../media/image36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8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4156AEF-9F43-408E-A462-95556655A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72812"/>
            <a:ext cx="3625563" cy="158417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PE" sz="2400" b="1" dirty="0">
                <a:solidFill>
                  <a:srgbClr val="0070C0"/>
                </a:solidFill>
                <a:latin typeface="Calibri" panose="020F0502020204030204"/>
              </a:rPr>
              <a:t>VI Curso Internacional y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PE" sz="2400" b="1" dirty="0">
                <a:solidFill>
                  <a:srgbClr val="0070C0"/>
                </a:solidFill>
                <a:latin typeface="Calibri" panose="020F0502020204030204"/>
              </a:rPr>
              <a:t>XLVI Curso de Terapéutica y Prevención en Medicina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s-PE" sz="1600" dirty="0">
                <a:latin typeface="Calibri" panose="020F0502020204030204"/>
              </a:rPr>
              <a:t>20 al 22 de marzo de 2025</a:t>
            </a:r>
          </a:p>
        </p:txBody>
      </p:sp>
      <p:pic>
        <p:nvPicPr>
          <p:cNvPr id="4" name="Picture 2" descr="Inicio">
            <a:extLst>
              <a:ext uri="{FF2B5EF4-FFF2-40B4-BE49-F238E27FC236}">
                <a16:creationId xmlns:a16="http://schemas.microsoft.com/office/drawing/2014/main" id="{A4D4E8C4-0755-45AF-8476-70B04861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8860"/>
            <a:ext cx="3409539" cy="11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48E953-0F2C-4584-BA20-C7D6C9CFA86B}"/>
              </a:ext>
            </a:extLst>
          </p:cNvPr>
          <p:cNvSpPr txBox="1"/>
          <p:nvPr/>
        </p:nvSpPr>
        <p:spPr>
          <a:xfrm>
            <a:off x="586396" y="2729827"/>
            <a:ext cx="7971205" cy="1846659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>
                <a:latin typeface="Calibri" panose="020F0502020204030204"/>
                <a:cs typeface="+mn-cs"/>
              </a:rPr>
              <a:t>A</a:t>
            </a:r>
            <a:r>
              <a:rPr lang="es-PE" sz="5400" b="1" dirty="0" err="1">
                <a:latin typeface="Calibri" panose="020F0502020204030204"/>
                <a:cs typeface="+mn-cs"/>
              </a:rPr>
              <a:t>vances</a:t>
            </a:r>
            <a:r>
              <a:rPr lang="es-PE" sz="5400" b="1" dirty="0">
                <a:latin typeface="Calibri" panose="020F0502020204030204"/>
                <a:cs typeface="+mn-cs"/>
              </a:rPr>
              <a:t> en el manejo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66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sepsis</a:t>
            </a:r>
            <a:r>
              <a:rPr lang="es-PE" sz="6600" b="1" dirty="0">
                <a:latin typeface="Calibri" panose="020F0502020204030204"/>
                <a:cs typeface="+mn-cs"/>
              </a:rPr>
              <a:t> </a:t>
            </a:r>
            <a:r>
              <a:rPr lang="es-PE" sz="6600" dirty="0">
                <a:latin typeface="Calibri" panose="020F0502020204030204"/>
                <a:cs typeface="+mn-cs"/>
              </a:rPr>
              <a:t>y</a:t>
            </a:r>
            <a:r>
              <a:rPr lang="es-PE" sz="6600" b="1" dirty="0">
                <a:latin typeface="Calibri" panose="020F0502020204030204"/>
                <a:cs typeface="+mn-cs"/>
              </a:rPr>
              <a:t> </a:t>
            </a:r>
            <a:r>
              <a:rPr lang="es-PE" sz="66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shock séptico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DA4A0E7-C4F7-3F05-655F-C8B58261C346}"/>
              </a:ext>
            </a:extLst>
          </p:cNvPr>
          <p:cNvSpPr txBox="1"/>
          <p:nvPr/>
        </p:nvSpPr>
        <p:spPr>
          <a:xfrm>
            <a:off x="619255" y="5098539"/>
            <a:ext cx="79383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Gino Patrón Ordóñez </a:t>
            </a:r>
            <a:r>
              <a:rPr kumimoji="0" lang="es-P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MSc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Médico Internista. </a:t>
            </a:r>
            <a:r>
              <a:rPr lang="es-P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Maestro en Medicina.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PE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Facultad de Medicina Humana. Universidad Ricardo Palma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Jefe del Departamento de Medicina Interna. Hospital Nacional Dos de Mayo</a:t>
            </a:r>
            <a:endParaRPr kumimoji="0" lang="es-PE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45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5F3B7EC-5149-0E9C-4ECC-A1C6739BE9DC}"/>
              </a:ext>
            </a:extLst>
          </p:cNvPr>
          <p:cNvSpPr txBox="1"/>
          <p:nvPr/>
        </p:nvSpPr>
        <p:spPr>
          <a:xfrm>
            <a:off x="3975257" y="352872"/>
            <a:ext cx="451527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4400" b="1" dirty="0">
                <a:solidFill>
                  <a:srgbClr val="355D8A"/>
                </a:solidFill>
                <a:latin typeface="Calibri"/>
                <a:cs typeface="Calibri"/>
              </a:rPr>
              <a:t>Fluidoterapia</a:t>
            </a:r>
            <a:endParaRPr sz="4400" b="1" dirty="0">
              <a:solidFill>
                <a:srgbClr val="355D8A"/>
              </a:solidFill>
              <a:latin typeface="Calibri"/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727CD-86C2-BECA-3399-4A3F1C8786F5}"/>
              </a:ext>
            </a:extLst>
          </p:cNvPr>
          <p:cNvSpPr txBox="1"/>
          <p:nvPr/>
        </p:nvSpPr>
        <p:spPr>
          <a:xfrm>
            <a:off x="146495" y="26293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b="1" dirty="0">
                <a:solidFill>
                  <a:srgbClr val="C00000"/>
                </a:solidFill>
                <a:latin typeface="+mn-lt"/>
              </a:rPr>
              <a:t>Sepsis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3940DCB3-B502-E440-1C01-D2FD3B6B1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79872"/>
              </p:ext>
            </p:extLst>
          </p:nvPr>
        </p:nvGraphicFramePr>
        <p:xfrm>
          <a:off x="450856" y="1950341"/>
          <a:ext cx="8228965" cy="45029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69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914">
                  <a:extLst>
                    <a:ext uri="{9D8B030D-6E8A-4147-A177-3AD203B41FA5}">
                      <a16:colId xmlns:a16="http://schemas.microsoft.com/office/drawing/2014/main" val="3226393303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900" b="1" spc="-5" dirty="0">
                          <a:solidFill>
                            <a:srgbClr val="FFFFFF"/>
                          </a:solidFill>
                        </a:rPr>
                        <a:t>Composición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6831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900" b="1" spc="-5" dirty="0">
                          <a:solidFill>
                            <a:srgbClr val="FFFFFF"/>
                          </a:solidFill>
                        </a:rPr>
                        <a:t>NaCl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FFFF"/>
                          </a:solidFill>
                        </a:rPr>
                        <a:t>0.9%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6831" marB="0"/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</a:rPr>
                        <a:t>Ringer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</a:rPr>
                        <a:t>Lactato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6831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s-PE" sz="1900" b="1" spc="-10" dirty="0">
                          <a:solidFill>
                            <a:srgbClr val="FFFFFF"/>
                          </a:solidFill>
                        </a:rPr>
                        <a:t>Dextrosa</a:t>
                      </a:r>
                      <a:r>
                        <a:rPr lang="es-PE" sz="1900" b="1" spc="-6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s-PE" sz="1900" b="1" dirty="0">
                          <a:solidFill>
                            <a:srgbClr val="FFFFFF"/>
                          </a:solidFill>
                        </a:rPr>
                        <a:t>5%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6831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s-MX" sz="1900" dirty="0">
                          <a:latin typeface="Calibri"/>
                          <a:cs typeface="Calibri"/>
                        </a:rPr>
                        <a:t>Plasma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6831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89"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900" spc="-15" dirty="0"/>
                        <a:t>Volúmen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4131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900" spc="-5" dirty="0"/>
                        <a:t>1000ml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4131" marB="0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900" spc="-5" dirty="0"/>
                        <a:t>1000ml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4131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900" spc="-5" dirty="0"/>
                        <a:t>1000ml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4131" marB="0"/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2413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13779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900" dirty="0"/>
                        <a:t>Na</a:t>
                      </a:r>
                      <a:r>
                        <a:rPr sz="1900" baseline="25462" dirty="0"/>
                        <a:t>+</a:t>
                      </a:r>
                      <a:r>
                        <a:rPr sz="1900" spc="-37" baseline="25462" dirty="0"/>
                        <a:t> </a:t>
                      </a:r>
                      <a:r>
                        <a:rPr sz="1900" spc="-10" dirty="0"/>
                        <a:t>(mEq/l)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900" spc="-5" dirty="0"/>
                        <a:t>154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900" spc="-5" dirty="0"/>
                        <a:t>131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es-MX" sz="1900" b="1" dirty="0">
                          <a:latin typeface="Calibri"/>
                          <a:cs typeface="Calibri"/>
                        </a:rPr>
                        <a:t>135-145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37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" dirty="0"/>
                        <a:t>Cl</a:t>
                      </a:r>
                      <a:r>
                        <a:rPr sz="1900" spc="-7" baseline="25462" dirty="0"/>
                        <a:t>-</a:t>
                      </a:r>
                      <a:r>
                        <a:rPr sz="1900" spc="-30" baseline="25462" dirty="0"/>
                        <a:t> </a:t>
                      </a:r>
                      <a:r>
                        <a:rPr sz="1900" spc="-10" dirty="0"/>
                        <a:t>(mEq/l)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" dirty="0"/>
                        <a:t>154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" dirty="0"/>
                        <a:t>112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s-MX" sz="1900" b="1" dirty="0">
                          <a:latin typeface="Calibri"/>
                          <a:cs typeface="Calibri"/>
                        </a:rPr>
                        <a:t>94-111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13652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/>
                        <a:t>K</a:t>
                      </a:r>
                      <a:r>
                        <a:rPr sz="1900" baseline="25462" dirty="0"/>
                        <a:t>+</a:t>
                      </a:r>
                      <a:r>
                        <a:rPr sz="1900" spc="-37" baseline="25462" dirty="0"/>
                        <a:t> </a:t>
                      </a:r>
                      <a:r>
                        <a:rPr sz="1900" spc="-10" dirty="0"/>
                        <a:t>(mEq/l)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s-PE" sz="1900" spc="-5" dirty="0"/>
                        <a:t>5.</a:t>
                      </a:r>
                      <a:r>
                        <a:rPr sz="1900" spc="-5" dirty="0"/>
                        <a:t>4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s-MX" sz="1900" b="1" dirty="0">
                          <a:latin typeface="Calibri"/>
                          <a:cs typeface="Calibri"/>
                        </a:rPr>
                        <a:t>3.5-5.0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449">
                <a:tc>
                  <a:txBody>
                    <a:bodyPr/>
                    <a:lstStyle/>
                    <a:p>
                      <a:pPr marR="137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/>
                        <a:t>Ca</a:t>
                      </a:r>
                      <a:r>
                        <a:rPr sz="1900" baseline="25462" dirty="0"/>
                        <a:t>2+</a:t>
                      </a:r>
                      <a:r>
                        <a:rPr sz="1900" spc="-30" baseline="25462" dirty="0"/>
                        <a:t> </a:t>
                      </a:r>
                      <a:r>
                        <a:rPr sz="1900" spc="-10" dirty="0"/>
                        <a:t>(mEq/l)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" dirty="0"/>
                        <a:t>1</a:t>
                      </a:r>
                      <a:r>
                        <a:rPr lang="es-MX" sz="1900" spc="-5" dirty="0"/>
                        <a:t>.</a:t>
                      </a:r>
                      <a:r>
                        <a:rPr sz="1900" spc="-5" dirty="0"/>
                        <a:t>8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s-MX" sz="1900" b="1" dirty="0">
                          <a:latin typeface="Calibri"/>
                          <a:cs typeface="Calibri"/>
                        </a:rPr>
                        <a:t>2.2-2.6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37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s-MX" sz="1900" dirty="0">
                          <a:latin typeface="Calibri"/>
                          <a:cs typeface="Calibri"/>
                        </a:rPr>
                        <a:t>Mg</a:t>
                      </a:r>
                      <a:r>
                        <a:rPr lang="es-PE" sz="1900" baseline="25462" dirty="0"/>
                        <a:t>2+</a:t>
                      </a:r>
                      <a:r>
                        <a:rPr lang="es-PE" sz="1900" spc="-30" baseline="25462" dirty="0"/>
                        <a:t> </a:t>
                      </a:r>
                      <a:r>
                        <a:rPr lang="es-MX" sz="1900" dirty="0">
                          <a:latin typeface="Calibri"/>
                          <a:cs typeface="Calibri"/>
                        </a:rPr>
                        <a:t>(mEq/l)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s-MX" sz="1900" b="1" dirty="0">
                          <a:latin typeface="Calibri"/>
                          <a:cs typeface="Calibri"/>
                        </a:rPr>
                        <a:t>0.8-1.0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79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3779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15" dirty="0"/>
                        <a:t>Lactato</a:t>
                      </a:r>
                      <a:r>
                        <a:rPr sz="1900" spc="-20" dirty="0"/>
                        <a:t> </a:t>
                      </a:r>
                      <a:r>
                        <a:rPr sz="1900" spc="-10" dirty="0"/>
                        <a:t>(mEq/l)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" dirty="0"/>
                        <a:t>28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s-MX" sz="1900" b="1" dirty="0">
                          <a:latin typeface="Calibri"/>
                          <a:cs typeface="Calibri"/>
                        </a:rPr>
                        <a:t>1-2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13906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" dirty="0"/>
                        <a:t>Glucosa</a:t>
                      </a:r>
                      <a:r>
                        <a:rPr sz="1900" spc="-40" dirty="0"/>
                        <a:t> </a:t>
                      </a:r>
                      <a:r>
                        <a:rPr sz="1900" dirty="0"/>
                        <a:t>(gr)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900" spc="-5" dirty="0"/>
                        <a:t>50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1365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spc="-5" dirty="0"/>
                        <a:t>Osmol</a:t>
                      </a:r>
                      <a:r>
                        <a:rPr sz="1900" spc="-40" dirty="0"/>
                        <a:t> </a:t>
                      </a:r>
                      <a:r>
                        <a:rPr sz="1900" spc="-5" dirty="0"/>
                        <a:t>(mOsm/l)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spc="-5" dirty="0"/>
                        <a:t>308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spc="-5" dirty="0"/>
                        <a:t>277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spc="-5" dirty="0"/>
                        <a:t>278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s-MX" sz="1900" b="1" dirty="0">
                          <a:latin typeface="Calibri"/>
                          <a:cs typeface="Calibri"/>
                        </a:rPr>
                        <a:t>275-295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3175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pPr marR="1377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spc="-5" dirty="0"/>
                        <a:t>Calorías</a:t>
                      </a:r>
                      <a:r>
                        <a:rPr sz="1900" spc="-20" dirty="0"/>
                        <a:t> </a:t>
                      </a:r>
                      <a:r>
                        <a:rPr sz="1900" spc="-10" dirty="0"/>
                        <a:t>(cal/l)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dirty="0"/>
                        <a:t>-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spc="-5" dirty="0"/>
                        <a:t>200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3175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1377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dirty="0"/>
                        <a:t>pH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spc="-5" dirty="0"/>
                        <a:t>4</a:t>
                      </a:r>
                      <a:r>
                        <a:rPr lang="es-MX" sz="1900" spc="-5" dirty="0"/>
                        <a:t>.</a:t>
                      </a:r>
                      <a:r>
                        <a:rPr sz="1900" spc="-5" dirty="0"/>
                        <a:t>5-7</a:t>
                      </a:r>
                      <a:r>
                        <a:rPr lang="es-MX" sz="1900" spc="-5" dirty="0"/>
                        <a:t>.</a:t>
                      </a:r>
                      <a:r>
                        <a:rPr sz="1900" spc="-5" dirty="0"/>
                        <a:t>0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spc="-5" dirty="0"/>
                        <a:t>5</a:t>
                      </a:r>
                      <a:r>
                        <a:rPr lang="es-MX" sz="1900" spc="-5" dirty="0"/>
                        <a:t>.</a:t>
                      </a:r>
                      <a:r>
                        <a:rPr sz="1900" spc="-5" dirty="0"/>
                        <a:t>0-7</a:t>
                      </a:r>
                      <a:r>
                        <a:rPr lang="es-MX" sz="1900" spc="-5" dirty="0"/>
                        <a:t>.</a:t>
                      </a:r>
                      <a:r>
                        <a:rPr sz="1900" spc="-5" dirty="0"/>
                        <a:t>0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900" spc="-5" dirty="0"/>
                        <a:t>3</a:t>
                      </a:r>
                      <a:r>
                        <a:rPr lang="es-MX" sz="1900" spc="-5" dirty="0"/>
                        <a:t>.</a:t>
                      </a:r>
                      <a:r>
                        <a:rPr sz="1900" spc="-5" dirty="0"/>
                        <a:t>5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31751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s-MX" sz="1900" b="1" dirty="0">
                          <a:latin typeface="Calibri"/>
                          <a:cs typeface="Calibri"/>
                        </a:rPr>
                        <a:t>7.4</a:t>
                      </a:r>
                      <a:endParaRPr sz="1900" b="1" dirty="0">
                        <a:latin typeface="Calibri"/>
                        <a:cs typeface="Calibri"/>
                      </a:endParaRPr>
                    </a:p>
                  </a:txBody>
                  <a:tcPr marL="0" marR="0" marT="3175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4">
            <a:extLst>
              <a:ext uri="{FF2B5EF4-FFF2-40B4-BE49-F238E27FC236}">
                <a16:creationId xmlns:a16="http://schemas.microsoft.com/office/drawing/2014/main" id="{5F577F18-E5FB-8E20-EB30-84116626EE52}"/>
              </a:ext>
            </a:extLst>
          </p:cNvPr>
          <p:cNvSpPr txBox="1"/>
          <p:nvPr/>
        </p:nvSpPr>
        <p:spPr>
          <a:xfrm>
            <a:off x="4227565" y="993988"/>
            <a:ext cx="40106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defTabSz="685800" fontAlgn="auto">
              <a:spcBef>
                <a:spcPts val="100"/>
              </a:spcBef>
              <a:spcAft>
                <a:spcPts val="0"/>
              </a:spcAft>
            </a:pPr>
            <a:r>
              <a:rPr spc="-11" dirty="0">
                <a:solidFill>
                  <a:prstClr val="black"/>
                </a:solidFill>
                <a:latin typeface="Calibri"/>
                <a:cs typeface="Calibri"/>
              </a:rPr>
              <a:t>Infusión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 de</a:t>
            </a:r>
            <a:r>
              <a:rPr spc="-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fluidos </a:t>
            </a:r>
            <a:r>
              <a:rPr spc="-11" dirty="0">
                <a:solidFill>
                  <a:prstClr val="black"/>
                </a:solidFill>
                <a:latin typeface="Calibri"/>
                <a:cs typeface="Calibri"/>
              </a:rPr>
              <a:t>endovenosos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 fontAlgn="auto">
              <a:spcBef>
                <a:spcPts val="5"/>
              </a:spcBef>
              <a:spcAft>
                <a:spcPts val="0"/>
              </a:spcAft>
            </a:pPr>
            <a:r>
              <a:rPr b="1" spc="-5" dirty="0">
                <a:solidFill>
                  <a:srgbClr val="355D8A"/>
                </a:solidFill>
                <a:latin typeface="Calibri"/>
                <a:cs typeface="Calibri"/>
              </a:rPr>
              <a:t>(30ml/kg)</a:t>
            </a:r>
            <a:r>
              <a:rPr b="1" spc="-20" dirty="0">
                <a:solidFill>
                  <a:srgbClr val="355D8A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la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1" dirty="0">
                <a:solidFill>
                  <a:prstClr val="black"/>
                </a:solidFill>
                <a:latin typeface="Calibri"/>
                <a:cs typeface="Calibri"/>
              </a:rPr>
              <a:t>primera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latin typeface="Calibri"/>
                <a:cs typeface="Calibri"/>
              </a:rPr>
              <a:t>hora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48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6632"/>
            <a:ext cx="5904656" cy="65232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 rot="16200000">
            <a:off x="5943256" y="4726367"/>
            <a:ext cx="3519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400" i="1" dirty="0">
                <a:latin typeface="+mn-lt"/>
              </a:rPr>
              <a:t>BMJ 2014;350:g7620 </a:t>
            </a:r>
            <a:r>
              <a:rPr lang="es-PE" sz="1400" i="1" dirty="0" err="1">
                <a:latin typeface="+mn-lt"/>
              </a:rPr>
              <a:t>doi</a:t>
            </a:r>
            <a:r>
              <a:rPr lang="es-PE" sz="1400" i="1" dirty="0">
                <a:latin typeface="+mn-lt"/>
              </a:rPr>
              <a:t>: 10.1136/bmj.g7620</a:t>
            </a:r>
            <a:endParaRPr lang="es-PE" sz="4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54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85162F-A1FE-F4A6-36C4-CA6D5526F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4644"/>
            <a:ext cx="4660881" cy="6408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84200" sx="1000" sy="1000" algn="tl" rotWithShape="0">
              <a:srgbClr val="000000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0FCFB5-4148-3D6C-A230-CAD68B28AF57}"/>
              </a:ext>
            </a:extLst>
          </p:cNvPr>
          <p:cNvSpPr txBox="1"/>
          <p:nvPr/>
        </p:nvSpPr>
        <p:spPr>
          <a:xfrm>
            <a:off x="5441096" y="5733256"/>
            <a:ext cx="360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 err="1">
                <a:latin typeface="+mn-lt"/>
              </a:rPr>
              <a:t>Anaesthesist</a:t>
            </a:r>
            <a:r>
              <a:rPr lang="en-US" sz="1600" i="1" dirty="0">
                <a:latin typeface="+mn-lt"/>
              </a:rPr>
              <a:t> 2019 Feb;68(Suppl 1):1-14. </a:t>
            </a:r>
            <a:r>
              <a:rPr lang="en-US" sz="1600" i="1" dirty="0" err="1">
                <a:latin typeface="+mn-lt"/>
              </a:rPr>
              <a:t>doi</a:t>
            </a:r>
            <a:r>
              <a:rPr lang="en-US" sz="1600" i="1" dirty="0">
                <a:latin typeface="+mn-lt"/>
              </a:rPr>
              <a:t>: 10.1007/s00101-017-0290-8.</a:t>
            </a:r>
            <a:endParaRPr lang="es-PE" sz="1600" i="1" dirty="0">
              <a:latin typeface="+mn-lt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4A059B4-B113-9BC1-84AD-3E3EB73078E7}"/>
              </a:ext>
            </a:extLst>
          </p:cNvPr>
          <p:cNvSpPr txBox="1"/>
          <p:nvPr/>
        </p:nvSpPr>
        <p:spPr>
          <a:xfrm>
            <a:off x="4838892" y="2492896"/>
            <a:ext cx="451527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4000" b="1" dirty="0">
                <a:solidFill>
                  <a:srgbClr val="355D8A"/>
                </a:solidFill>
                <a:latin typeface="Calibri"/>
                <a:cs typeface="Calibri"/>
              </a:rPr>
              <a:t>Fluidoterapia</a:t>
            </a:r>
            <a:endParaRPr sz="4000" b="1" dirty="0">
              <a:solidFill>
                <a:srgbClr val="355D8A"/>
              </a:solidFill>
              <a:latin typeface="Calibri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4A87C-B13D-A52E-365D-B61F84C139CC}"/>
              </a:ext>
            </a:extLst>
          </p:cNvPr>
          <p:cNvSpPr txBox="1"/>
          <p:nvPr/>
        </p:nvSpPr>
        <p:spPr>
          <a:xfrm>
            <a:off x="5544108" y="1292691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b="1" dirty="0">
                <a:solidFill>
                  <a:srgbClr val="C00000"/>
                </a:solidFill>
                <a:latin typeface="+mn-lt"/>
              </a:rPr>
              <a:t>Sepsis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F18B571-9987-B071-FD79-9A780F9073C2}"/>
              </a:ext>
            </a:extLst>
          </p:cNvPr>
          <p:cNvSpPr txBox="1"/>
          <p:nvPr/>
        </p:nvSpPr>
        <p:spPr>
          <a:xfrm>
            <a:off x="5868144" y="356506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+mn-lt"/>
              </a:rPr>
              <a:t>Importancia del glucocálix endotelial</a:t>
            </a:r>
            <a:endParaRPr lang="es-P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09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953692B-2FF5-F8FA-6F65-B1737E42FABB}"/>
              </a:ext>
            </a:extLst>
          </p:cNvPr>
          <p:cNvSpPr txBox="1"/>
          <p:nvPr/>
        </p:nvSpPr>
        <p:spPr>
          <a:xfrm>
            <a:off x="3347864" y="548680"/>
            <a:ext cx="5472608" cy="841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2800" b="1" dirty="0">
                <a:solidFill>
                  <a:srgbClr val="355D8A"/>
                </a:solidFill>
                <a:latin typeface="Calibri"/>
                <a:cs typeface="Calibri"/>
              </a:rPr>
              <a:t>Evaluación de la posible respuesta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2500" b="1" dirty="0">
                <a:latin typeface="+mn-lt"/>
              </a:rPr>
              <a:t>57% </a:t>
            </a:r>
            <a:r>
              <a:rPr lang="es-PE" sz="2500" dirty="0">
                <a:latin typeface="+mn-lt"/>
              </a:rPr>
              <a:t>de pacientes sépticos responden</a:t>
            </a:r>
            <a:endParaRPr lang="es-ES" sz="2500" b="1" dirty="0">
              <a:solidFill>
                <a:srgbClr val="355D8A"/>
              </a:solidFill>
              <a:latin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3FBF39-6112-9589-49F1-1D65A6FFD2F5}"/>
              </a:ext>
            </a:extLst>
          </p:cNvPr>
          <p:cNvSpPr txBox="1"/>
          <p:nvPr/>
        </p:nvSpPr>
        <p:spPr>
          <a:xfrm>
            <a:off x="179512" y="188640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Fluidoterapia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CFD45C-2F92-6A08-8E91-5F1FB103504F}"/>
              </a:ext>
            </a:extLst>
          </p:cNvPr>
          <p:cNvSpPr txBox="1"/>
          <p:nvPr/>
        </p:nvSpPr>
        <p:spPr>
          <a:xfrm>
            <a:off x="5042795" y="177281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atin typeface="+mn-lt"/>
              </a:rPr>
              <a:t>Posibilidad de </a:t>
            </a:r>
            <a:r>
              <a:rPr lang="es-PE" b="1" dirty="0">
                <a:solidFill>
                  <a:srgbClr val="FF5050"/>
                </a:solidFill>
                <a:latin typeface="+mn-lt"/>
              </a:rPr>
              <a:t>aumento</a:t>
            </a:r>
            <a:r>
              <a:rPr lang="es-PE" sz="2000" dirty="0">
                <a:latin typeface="+mn-lt"/>
              </a:rPr>
              <a:t> del </a:t>
            </a:r>
            <a:r>
              <a:rPr lang="es-PE" b="1" dirty="0">
                <a:solidFill>
                  <a:srgbClr val="FF5050"/>
                </a:solidFill>
                <a:latin typeface="+mn-lt"/>
              </a:rPr>
              <a:t>gasto cardíaco</a:t>
            </a:r>
            <a:endParaRPr lang="es-PE" sz="2000" b="1" dirty="0">
              <a:solidFill>
                <a:srgbClr val="FF5050"/>
              </a:solidFill>
              <a:latin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48D87C-393B-B5A8-EDFB-C146EEDE7534}"/>
              </a:ext>
            </a:extLst>
          </p:cNvPr>
          <p:cNvSpPr txBox="1"/>
          <p:nvPr/>
        </p:nvSpPr>
        <p:spPr>
          <a:xfrm>
            <a:off x="1508820" y="3409255"/>
            <a:ext cx="191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Presión venosa central</a:t>
            </a:r>
          </a:p>
        </p:txBody>
      </p:sp>
      <p:pic>
        <p:nvPicPr>
          <p:cNvPr id="13" name="Gráfico 12" descr="Aguja contorno">
            <a:extLst>
              <a:ext uri="{FF2B5EF4-FFF2-40B4-BE49-F238E27FC236}">
                <a16:creationId xmlns:a16="http://schemas.microsoft.com/office/drawing/2014/main" id="{5235201A-972A-6496-F1A0-DAAD7BA78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054" y="3337247"/>
            <a:ext cx="914400" cy="914400"/>
          </a:xfrm>
          <a:prstGeom prst="rect">
            <a:avLst/>
          </a:prstGeom>
        </p:spPr>
      </p:pic>
      <p:pic>
        <p:nvPicPr>
          <p:cNvPr id="15" name="Gráfico 14" descr="Señal de negación contorno">
            <a:extLst>
              <a:ext uri="{FF2B5EF4-FFF2-40B4-BE49-F238E27FC236}">
                <a16:creationId xmlns:a16="http://schemas.microsoft.com/office/drawing/2014/main" id="{2B84A194-0EF2-745B-E5E3-F94B2FF11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0" y="5497487"/>
            <a:ext cx="914400" cy="914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DB7DC09-3EAC-45C9-3B1C-A6111DD1B9BF}"/>
              </a:ext>
            </a:extLst>
          </p:cNvPr>
          <p:cNvSpPr txBox="1"/>
          <p:nvPr/>
        </p:nvSpPr>
        <p:spPr>
          <a:xfrm>
            <a:off x="1507704" y="4149918"/>
            <a:ext cx="256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Presión de oclusión de la arteria pulmonar</a:t>
            </a:r>
          </a:p>
        </p:txBody>
      </p:sp>
      <p:pic>
        <p:nvPicPr>
          <p:cNvPr id="17" name="Gráfico 16" descr="Aguja contorno">
            <a:extLst>
              <a:ext uri="{FF2B5EF4-FFF2-40B4-BE49-F238E27FC236}">
                <a16:creationId xmlns:a16="http://schemas.microsoft.com/office/drawing/2014/main" id="{FCDE491C-4893-41D4-94BE-719EC7B40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387" y="4039001"/>
            <a:ext cx="914400" cy="9144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3AAA5A8-E091-F98D-5D22-ADB2629664AF}"/>
              </a:ext>
            </a:extLst>
          </p:cNvPr>
          <p:cNvSpPr txBox="1"/>
          <p:nvPr/>
        </p:nvSpPr>
        <p:spPr>
          <a:xfrm>
            <a:off x="500805" y="181172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i="1" dirty="0">
                <a:solidFill>
                  <a:srgbClr val="3795AF"/>
                </a:solidFill>
                <a:latin typeface="+mn-lt"/>
              </a:rPr>
              <a:t>¿Cómo podemos anticipar la respuesta a fluidos?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E4DEF67-4420-6E2B-9C41-00C2868D78A5}"/>
              </a:ext>
            </a:extLst>
          </p:cNvPr>
          <p:cNvSpPr/>
          <p:nvPr/>
        </p:nvSpPr>
        <p:spPr>
          <a:xfrm>
            <a:off x="4283967" y="2014834"/>
            <a:ext cx="758827" cy="443872"/>
          </a:xfrm>
          <a:prstGeom prst="rightArrow">
            <a:avLst/>
          </a:prstGeom>
          <a:solidFill>
            <a:srgbClr val="67B9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4D7EC30-F6C9-6130-FA5B-423D2E7BAB58}"/>
              </a:ext>
            </a:extLst>
          </p:cNvPr>
          <p:cNvSpPr txBox="1"/>
          <p:nvPr/>
        </p:nvSpPr>
        <p:spPr>
          <a:xfrm>
            <a:off x="971600" y="2747829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i="1" dirty="0">
                <a:solidFill>
                  <a:srgbClr val="3795AF"/>
                </a:solidFill>
                <a:latin typeface="+mn-lt"/>
              </a:rPr>
              <a:t>¿Cómo podemos evaluar esa posible respuesta?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7C2A2DD-C34E-907F-B193-5C9F5590EFFB}"/>
              </a:ext>
            </a:extLst>
          </p:cNvPr>
          <p:cNvSpPr txBox="1"/>
          <p:nvPr/>
        </p:nvSpPr>
        <p:spPr>
          <a:xfrm>
            <a:off x="1507704" y="4888324"/>
            <a:ext cx="256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Variación de la presión de pulso</a:t>
            </a:r>
          </a:p>
        </p:txBody>
      </p:sp>
      <p:pic>
        <p:nvPicPr>
          <p:cNvPr id="22" name="Gráfico 21" descr="Aguja contorno">
            <a:extLst>
              <a:ext uri="{FF2B5EF4-FFF2-40B4-BE49-F238E27FC236}">
                <a16:creationId xmlns:a16="http://schemas.microsoft.com/office/drawing/2014/main" id="{D2331DCA-2D94-5F6F-B0C4-E815EC143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387" y="4777407"/>
            <a:ext cx="914400" cy="9144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538385B6-E7F1-C82C-2F04-1E2E956A2B7B}"/>
              </a:ext>
            </a:extLst>
          </p:cNvPr>
          <p:cNvSpPr txBox="1"/>
          <p:nvPr/>
        </p:nvSpPr>
        <p:spPr>
          <a:xfrm>
            <a:off x="1507704" y="5622151"/>
            <a:ext cx="256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Variación del volumen sistólico</a:t>
            </a:r>
          </a:p>
        </p:txBody>
      </p:sp>
      <p:pic>
        <p:nvPicPr>
          <p:cNvPr id="24" name="Gráfico 23" descr="Aguja contorno">
            <a:extLst>
              <a:ext uri="{FF2B5EF4-FFF2-40B4-BE49-F238E27FC236}">
                <a16:creationId xmlns:a16="http://schemas.microsoft.com/office/drawing/2014/main" id="{5EB9341D-F7AA-AE0E-E99F-67DB90B1B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387" y="5511234"/>
            <a:ext cx="914400" cy="9144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E67051D-0D78-255B-10A6-2459AE2531B1}"/>
              </a:ext>
            </a:extLst>
          </p:cNvPr>
          <p:cNvSpPr txBox="1"/>
          <p:nvPr/>
        </p:nvSpPr>
        <p:spPr>
          <a:xfrm>
            <a:off x="5663433" y="3435196"/>
            <a:ext cx="2735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Prueba de oclusión al final de la espiración</a:t>
            </a:r>
          </a:p>
        </p:txBody>
      </p:sp>
      <p:pic>
        <p:nvPicPr>
          <p:cNvPr id="26" name="Gráfico 25" descr="Aguja contorno">
            <a:extLst>
              <a:ext uri="{FF2B5EF4-FFF2-40B4-BE49-F238E27FC236}">
                <a16:creationId xmlns:a16="http://schemas.microsoft.com/office/drawing/2014/main" id="{45327782-A92B-83B5-6EA8-3BF65D2EE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3667" y="3363188"/>
            <a:ext cx="914400" cy="9144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938046E-265F-37A0-C24E-32520EBE352D}"/>
              </a:ext>
            </a:extLst>
          </p:cNvPr>
          <p:cNvSpPr txBox="1"/>
          <p:nvPr/>
        </p:nvSpPr>
        <p:spPr>
          <a:xfrm>
            <a:off x="5662317" y="4175859"/>
            <a:ext cx="2560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Elevación pasiva de piernas</a:t>
            </a:r>
          </a:p>
        </p:txBody>
      </p:sp>
      <p:pic>
        <p:nvPicPr>
          <p:cNvPr id="28" name="Gráfico 27" descr="Aguja contorno">
            <a:extLst>
              <a:ext uri="{FF2B5EF4-FFF2-40B4-BE49-F238E27FC236}">
                <a16:creationId xmlns:a16="http://schemas.microsoft.com/office/drawing/2014/main" id="{4E052EDB-FB9D-9345-5DA1-CCBA98A7E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4064942"/>
            <a:ext cx="914400" cy="9144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B4E51265-8286-288C-746A-534DB6AEB3DD}"/>
              </a:ext>
            </a:extLst>
          </p:cNvPr>
          <p:cNvSpPr txBox="1"/>
          <p:nvPr/>
        </p:nvSpPr>
        <p:spPr>
          <a:xfrm>
            <a:off x="5662317" y="4914265"/>
            <a:ext cx="256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Mini reto de fluidos</a:t>
            </a:r>
          </a:p>
        </p:txBody>
      </p:sp>
      <p:pic>
        <p:nvPicPr>
          <p:cNvPr id="30" name="Gráfico 29" descr="Aguja contorno">
            <a:extLst>
              <a:ext uri="{FF2B5EF4-FFF2-40B4-BE49-F238E27FC236}">
                <a16:creationId xmlns:a16="http://schemas.microsoft.com/office/drawing/2014/main" id="{2047AA5A-8A11-CD07-1D48-A18D7CA31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4803348"/>
            <a:ext cx="914400" cy="91440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9EC0EC9D-549B-8395-7772-15758C668A9E}"/>
              </a:ext>
            </a:extLst>
          </p:cNvPr>
          <p:cNvSpPr txBox="1"/>
          <p:nvPr/>
        </p:nvSpPr>
        <p:spPr>
          <a:xfrm>
            <a:off x="5662317" y="5648092"/>
            <a:ext cx="256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POCUS</a:t>
            </a:r>
          </a:p>
        </p:txBody>
      </p:sp>
      <p:pic>
        <p:nvPicPr>
          <p:cNvPr id="32" name="Gráfico 31" descr="Aguja contorno">
            <a:extLst>
              <a:ext uri="{FF2B5EF4-FFF2-40B4-BE49-F238E27FC236}">
                <a16:creationId xmlns:a16="http://schemas.microsoft.com/office/drawing/2014/main" id="{00EB6050-83F1-0484-6394-54E8B0017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5537175"/>
            <a:ext cx="914400" cy="914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336320-DC26-2BE6-FBDA-8FF20E380217}"/>
              </a:ext>
            </a:extLst>
          </p:cNvPr>
          <p:cNvSpPr txBox="1"/>
          <p:nvPr/>
        </p:nvSpPr>
        <p:spPr>
          <a:xfrm>
            <a:off x="971600" y="6453336"/>
            <a:ext cx="7200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0" i="1" u="none" strike="noStrike" baseline="0" dirty="0">
                <a:latin typeface="+mn-lt"/>
              </a:rPr>
              <a:t>JAMA. 2023;329(22):1967-1980. doi:</a:t>
            </a:r>
            <a:r>
              <a:rPr lang="es-PE" sz="1600" b="0" i="1" u="none" strike="noStrike" baseline="0" dirty="0">
                <a:latin typeface="+mn-lt"/>
              </a:rPr>
              <a:t>10.1001</a:t>
            </a:r>
            <a:r>
              <a:rPr lang="es-PE" sz="1400" b="0" i="1" u="none" strike="noStrike" baseline="0" dirty="0">
                <a:latin typeface="+mn-lt"/>
              </a:rPr>
              <a:t>/jama.2023.7560</a:t>
            </a:r>
            <a:endParaRPr lang="es-PE" sz="4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3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  <p:bldP spid="18" grpId="0"/>
      <p:bldP spid="19" grpId="0" animBg="1"/>
      <p:bldP spid="20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05F59-86B0-32AE-C08F-23985B98A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B99B791-92B3-1CAA-3A90-1BC672790302}"/>
              </a:ext>
            </a:extLst>
          </p:cNvPr>
          <p:cNvSpPr txBox="1"/>
          <p:nvPr/>
        </p:nvSpPr>
        <p:spPr>
          <a:xfrm>
            <a:off x="3347864" y="573718"/>
            <a:ext cx="5472608" cy="841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2800" b="1" dirty="0">
                <a:solidFill>
                  <a:srgbClr val="355D8A"/>
                </a:solidFill>
                <a:latin typeface="Calibri"/>
                <a:cs typeface="Calibri"/>
              </a:rPr>
              <a:t>Objetivos de la fluidoterapia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2500" dirty="0">
                <a:latin typeface="+mn-lt"/>
              </a:rPr>
              <a:t>Normalizar la PA no es suficiente…</a:t>
            </a:r>
            <a:endParaRPr lang="es-ES" sz="2500" dirty="0">
              <a:solidFill>
                <a:srgbClr val="355D8A"/>
              </a:solidFill>
              <a:latin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25C11B-8DD8-2F88-3E1D-62BD55E09340}"/>
              </a:ext>
            </a:extLst>
          </p:cNvPr>
          <p:cNvSpPr txBox="1"/>
          <p:nvPr/>
        </p:nvSpPr>
        <p:spPr>
          <a:xfrm>
            <a:off x="179512" y="188640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Fluidoterapia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10F4E-B3ED-746F-BAB6-5E39BBF92FEC}"/>
              </a:ext>
            </a:extLst>
          </p:cNvPr>
          <p:cNvSpPr txBox="1"/>
          <p:nvPr/>
        </p:nvSpPr>
        <p:spPr>
          <a:xfrm>
            <a:off x="1835696" y="1839486"/>
            <a:ext cx="5472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latin typeface="+mn-lt"/>
              </a:rPr>
              <a:t>Se recomienda </a:t>
            </a:r>
            <a:r>
              <a:rPr lang="es-PE" b="1" dirty="0">
                <a:solidFill>
                  <a:srgbClr val="3795AF"/>
                </a:solidFill>
                <a:latin typeface="+mn-lt"/>
              </a:rPr>
              <a:t>utilizar múltiples objetivos terapéuticos </a:t>
            </a:r>
            <a:r>
              <a:rPr lang="es-PE" dirty="0">
                <a:latin typeface="+mn-lt"/>
              </a:rPr>
              <a:t>para cada paciente</a:t>
            </a:r>
            <a:endParaRPr lang="es-PE" b="1" dirty="0">
              <a:latin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6999FC-565B-9447-CA13-11C69FFBFF3B}"/>
              </a:ext>
            </a:extLst>
          </p:cNvPr>
          <p:cNvSpPr txBox="1"/>
          <p:nvPr/>
        </p:nvSpPr>
        <p:spPr>
          <a:xfrm>
            <a:off x="2162232" y="2991614"/>
            <a:ext cx="1623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Frecuencia cardíaca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0A3841-5B9E-7226-853E-18DF2CD99D2A}"/>
              </a:ext>
            </a:extLst>
          </p:cNvPr>
          <p:cNvSpPr txBox="1"/>
          <p:nvPr/>
        </p:nvSpPr>
        <p:spPr>
          <a:xfrm>
            <a:off x="2161116" y="3858309"/>
            <a:ext cx="197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Presión </a:t>
            </a:r>
          </a:p>
          <a:p>
            <a:r>
              <a:rPr lang="es-PE" sz="2000" dirty="0">
                <a:latin typeface="+mn-lt"/>
              </a:rPr>
              <a:t>arterial media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E71393-543E-B895-BF3B-CCD6B5314092}"/>
              </a:ext>
            </a:extLst>
          </p:cNvPr>
          <p:cNvSpPr txBox="1"/>
          <p:nvPr/>
        </p:nvSpPr>
        <p:spPr>
          <a:xfrm>
            <a:off x="5911330" y="4653282"/>
            <a:ext cx="14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Gasto cardíaco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507957-B796-BFE9-B0C5-0F8F920FFD81}"/>
              </a:ext>
            </a:extLst>
          </p:cNvPr>
          <p:cNvSpPr txBox="1"/>
          <p:nvPr/>
        </p:nvSpPr>
        <p:spPr>
          <a:xfrm>
            <a:off x="5882784" y="3851354"/>
            <a:ext cx="22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Saturación </a:t>
            </a:r>
          </a:p>
          <a:p>
            <a:r>
              <a:rPr lang="es-PE" sz="2000" dirty="0">
                <a:latin typeface="+mn-lt"/>
              </a:rPr>
              <a:t>venosa central</a:t>
            </a:r>
            <a:endParaRPr lang="es-PE" sz="2000" baseline="-25000" dirty="0">
              <a:latin typeface="+mn-lt"/>
            </a:endParaRPr>
          </a:p>
        </p:txBody>
      </p:sp>
      <p:pic>
        <p:nvPicPr>
          <p:cNvPr id="10" name="Gráfico 9" descr="Estetoscopio con relleno sólido">
            <a:extLst>
              <a:ext uri="{FF2B5EF4-FFF2-40B4-BE49-F238E27FC236}">
                <a16:creationId xmlns:a16="http://schemas.microsoft.com/office/drawing/2014/main" id="{81DCDD81-AF97-DCF8-3B56-6A7318942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6979" y="3021793"/>
            <a:ext cx="707886" cy="707886"/>
          </a:xfrm>
          <a:prstGeom prst="rect">
            <a:avLst/>
          </a:prstGeom>
        </p:spPr>
      </p:pic>
      <p:pic>
        <p:nvPicPr>
          <p:cNvPr id="11" name="Gráfico 10" descr="Estetoscopio con relleno sólido">
            <a:extLst>
              <a:ext uri="{FF2B5EF4-FFF2-40B4-BE49-F238E27FC236}">
                <a16:creationId xmlns:a16="http://schemas.microsoft.com/office/drawing/2014/main" id="{42936E9D-6482-0438-9C27-F4CC70136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6979" y="3855710"/>
            <a:ext cx="707886" cy="70788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1C246F3-7280-A2BA-1D6C-D34E2EEAFCE7}"/>
              </a:ext>
            </a:extLst>
          </p:cNvPr>
          <p:cNvSpPr txBox="1"/>
          <p:nvPr/>
        </p:nvSpPr>
        <p:spPr>
          <a:xfrm>
            <a:off x="5906647" y="2991614"/>
            <a:ext cx="1972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Presión </a:t>
            </a:r>
          </a:p>
          <a:p>
            <a:r>
              <a:rPr lang="es-PE" sz="2000" dirty="0">
                <a:latin typeface="+mn-lt"/>
              </a:rPr>
              <a:t>venosa central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93917D3-FE77-5059-4A53-CA5DF49393B8}"/>
              </a:ext>
            </a:extLst>
          </p:cNvPr>
          <p:cNvSpPr txBox="1"/>
          <p:nvPr/>
        </p:nvSpPr>
        <p:spPr>
          <a:xfrm>
            <a:off x="2214025" y="4722084"/>
            <a:ext cx="14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Gasto urinario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57028B9-1F53-20A4-AFC2-926E8AF45425}"/>
              </a:ext>
            </a:extLst>
          </p:cNvPr>
          <p:cNvSpPr txBox="1"/>
          <p:nvPr/>
        </p:nvSpPr>
        <p:spPr>
          <a:xfrm>
            <a:off x="5906647" y="5530079"/>
            <a:ext cx="14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Lactato sérico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E8640CF-5177-3381-A114-5F2D072965E6}"/>
              </a:ext>
            </a:extLst>
          </p:cNvPr>
          <p:cNvSpPr txBox="1"/>
          <p:nvPr/>
        </p:nvSpPr>
        <p:spPr>
          <a:xfrm>
            <a:off x="2196392" y="5592160"/>
            <a:ext cx="14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+mn-lt"/>
              </a:rPr>
              <a:t>Llenado capilar</a:t>
            </a:r>
            <a:endParaRPr lang="es-PE" sz="2000" baseline="-25000" dirty="0">
              <a:latin typeface="+mn-lt"/>
            </a:endParaRPr>
          </a:p>
        </p:txBody>
      </p:sp>
      <p:pic>
        <p:nvPicPr>
          <p:cNvPr id="37" name="Gráfico 36" descr="Estetoscopio con relleno sólido">
            <a:extLst>
              <a:ext uri="{FF2B5EF4-FFF2-40B4-BE49-F238E27FC236}">
                <a16:creationId xmlns:a16="http://schemas.microsoft.com/office/drawing/2014/main" id="{BCA390BB-9186-CB9F-8D7D-3365FB435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888" y="4719485"/>
            <a:ext cx="707886" cy="707886"/>
          </a:xfrm>
          <a:prstGeom prst="rect">
            <a:avLst/>
          </a:prstGeom>
        </p:spPr>
      </p:pic>
      <p:pic>
        <p:nvPicPr>
          <p:cNvPr id="38" name="Gráfico 37" descr="Estetoscopio con relleno sólido">
            <a:extLst>
              <a:ext uri="{FF2B5EF4-FFF2-40B4-BE49-F238E27FC236}">
                <a16:creationId xmlns:a16="http://schemas.microsoft.com/office/drawing/2014/main" id="{CE7D7CC5-7C7A-F756-560F-65C1BA5DC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2255" y="5592161"/>
            <a:ext cx="707886" cy="707886"/>
          </a:xfrm>
          <a:prstGeom prst="rect">
            <a:avLst/>
          </a:prstGeom>
        </p:spPr>
      </p:pic>
      <p:pic>
        <p:nvPicPr>
          <p:cNvPr id="8" name="Gráfico 7" descr="Matraz con relleno sólido">
            <a:extLst>
              <a:ext uri="{FF2B5EF4-FFF2-40B4-BE49-F238E27FC236}">
                <a16:creationId xmlns:a16="http://schemas.microsoft.com/office/drawing/2014/main" id="{E82DD204-A3CC-6CCA-96C7-28CEA619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4705" y="5487831"/>
            <a:ext cx="707886" cy="707886"/>
          </a:xfrm>
          <a:prstGeom prst="rect">
            <a:avLst/>
          </a:prstGeom>
        </p:spPr>
      </p:pic>
      <p:pic>
        <p:nvPicPr>
          <p:cNvPr id="13" name="Gráfico 12" descr="Aguja con relleno sólido">
            <a:extLst>
              <a:ext uri="{FF2B5EF4-FFF2-40B4-BE49-F238E27FC236}">
                <a16:creationId xmlns:a16="http://schemas.microsoft.com/office/drawing/2014/main" id="{779DF08A-7014-11C0-0B4B-1B9830E1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81395" y="2998469"/>
            <a:ext cx="713225" cy="713225"/>
          </a:xfrm>
          <a:prstGeom prst="rect">
            <a:avLst/>
          </a:prstGeom>
        </p:spPr>
      </p:pic>
      <p:pic>
        <p:nvPicPr>
          <p:cNvPr id="15" name="Gráfico 14" descr="Aguja con relleno sólido">
            <a:extLst>
              <a:ext uri="{FF2B5EF4-FFF2-40B4-BE49-F238E27FC236}">
                <a16:creationId xmlns:a16="http://schemas.microsoft.com/office/drawing/2014/main" id="{4089576A-2F64-17D7-6D6D-7C96A39BFE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53308" y="3851353"/>
            <a:ext cx="713225" cy="713225"/>
          </a:xfrm>
          <a:prstGeom prst="rect">
            <a:avLst/>
          </a:prstGeom>
        </p:spPr>
      </p:pic>
      <p:pic>
        <p:nvPicPr>
          <p:cNvPr id="18" name="Gráfico 17" descr="Monitor con relleno sólido">
            <a:extLst>
              <a:ext uri="{FF2B5EF4-FFF2-40B4-BE49-F238E27FC236}">
                <a16:creationId xmlns:a16="http://schemas.microsoft.com/office/drawing/2014/main" id="{B95D390F-C9E3-4E7E-2360-DCA579EB2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87193" y="4673026"/>
            <a:ext cx="707886" cy="70788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796BFFE-A696-775E-C26A-7D2F04A45E79}"/>
              </a:ext>
            </a:extLst>
          </p:cNvPr>
          <p:cNvSpPr txBox="1"/>
          <p:nvPr/>
        </p:nvSpPr>
        <p:spPr>
          <a:xfrm>
            <a:off x="971600" y="6453336"/>
            <a:ext cx="7200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400" b="0" i="1" u="none" strike="noStrike" baseline="0" dirty="0">
                <a:latin typeface="+mn-lt"/>
              </a:rPr>
              <a:t>JAMA. 2023;329(22):1967-1980. doi:</a:t>
            </a:r>
            <a:r>
              <a:rPr lang="es-PE" sz="1600" b="0" i="1" u="none" strike="noStrike" baseline="0" dirty="0">
                <a:latin typeface="+mn-lt"/>
              </a:rPr>
              <a:t>10.1001</a:t>
            </a:r>
            <a:r>
              <a:rPr lang="es-PE" sz="1400" b="0" i="1" u="none" strike="noStrike" baseline="0" dirty="0">
                <a:latin typeface="+mn-lt"/>
              </a:rPr>
              <a:t>/jama.2023.7560</a:t>
            </a:r>
            <a:endParaRPr lang="es-PE" sz="4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75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6" grpId="0"/>
      <p:bldP spid="21" grpId="0"/>
      <p:bldP spid="23" grpId="0"/>
      <p:bldP spid="14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478B3-0F06-8A49-5B80-66A28DB38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4BBF7EE-C1F0-D8ED-6618-34157470B32F}"/>
              </a:ext>
            </a:extLst>
          </p:cNvPr>
          <p:cNvSpPr txBox="1"/>
          <p:nvPr/>
        </p:nvSpPr>
        <p:spPr>
          <a:xfrm>
            <a:off x="467544" y="1988840"/>
            <a:ext cx="3275856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2800" b="1" dirty="0">
                <a:solidFill>
                  <a:srgbClr val="355D8A"/>
                </a:solidFill>
                <a:latin typeface="Calibri"/>
                <a:cs typeface="Calibri"/>
              </a:rPr>
              <a:t>Fases de la fluidoterapia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A8FE94-4562-AD3B-FAFB-A000DAA18F59}"/>
              </a:ext>
            </a:extLst>
          </p:cNvPr>
          <p:cNvSpPr txBox="1"/>
          <p:nvPr/>
        </p:nvSpPr>
        <p:spPr>
          <a:xfrm>
            <a:off x="539552" y="264711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Fluidoterapia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BDE2AE-C7F9-50EC-CC4A-A2857EF2A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9" y="199869"/>
            <a:ext cx="4428492" cy="62534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0D0D93-EA87-6171-167A-B967E2386FCA}"/>
              </a:ext>
            </a:extLst>
          </p:cNvPr>
          <p:cNvSpPr txBox="1"/>
          <p:nvPr/>
        </p:nvSpPr>
        <p:spPr>
          <a:xfrm>
            <a:off x="539552" y="394525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>
                <a:latin typeface="+mn-lt"/>
              </a:rPr>
              <a:t>¿Fluidoterapia </a:t>
            </a:r>
            <a:r>
              <a:rPr lang="es-MX" sz="2000" b="1" i="1" dirty="0">
                <a:solidFill>
                  <a:srgbClr val="3795AF"/>
                </a:solidFill>
                <a:latin typeface="+mn-lt"/>
              </a:rPr>
              <a:t>restrictiva </a:t>
            </a:r>
            <a:r>
              <a:rPr lang="es-MX" sz="2000" i="1" dirty="0">
                <a:latin typeface="+mn-lt"/>
              </a:rPr>
              <a:t>o</a:t>
            </a:r>
          </a:p>
          <a:p>
            <a:pPr algn="ctr"/>
            <a:r>
              <a:rPr lang="es-MX" sz="2000" i="1" dirty="0">
                <a:latin typeface="+mn-lt"/>
              </a:rPr>
              <a:t>fluidoterapia</a:t>
            </a:r>
            <a:r>
              <a:rPr lang="es-MX" sz="2000" b="1" i="1" dirty="0">
                <a:solidFill>
                  <a:srgbClr val="3795AF"/>
                </a:solidFill>
                <a:latin typeface="+mn-lt"/>
              </a:rPr>
              <a:t> liberal?</a:t>
            </a:r>
            <a:endParaRPr lang="es-PE" sz="2000" b="1" i="1" dirty="0">
              <a:solidFill>
                <a:srgbClr val="3795AF"/>
              </a:solidFill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942411-D9EF-F97C-43C8-1B8E795AFBD0}"/>
              </a:ext>
            </a:extLst>
          </p:cNvPr>
          <p:cNvSpPr txBox="1"/>
          <p:nvPr/>
        </p:nvSpPr>
        <p:spPr>
          <a:xfrm>
            <a:off x="539552" y="3089099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>
                <a:latin typeface="+mn-lt"/>
              </a:rPr>
              <a:t>¿Cuándo </a:t>
            </a:r>
            <a:r>
              <a:rPr lang="es-MX" sz="2000" b="1" i="1" dirty="0">
                <a:solidFill>
                  <a:srgbClr val="3795AF"/>
                </a:solidFill>
                <a:latin typeface="+mn-lt"/>
              </a:rPr>
              <a:t>iniciar </a:t>
            </a:r>
            <a:r>
              <a:rPr lang="es-MX" sz="2000" i="1" dirty="0">
                <a:latin typeface="+mn-lt"/>
              </a:rPr>
              <a:t>fluidoterapia </a:t>
            </a:r>
            <a:r>
              <a:rPr lang="es-MX" sz="2000" b="1" i="1" dirty="0">
                <a:solidFill>
                  <a:srgbClr val="3795AF"/>
                </a:solidFill>
                <a:latin typeface="+mn-lt"/>
              </a:rPr>
              <a:t>en sepsis?</a:t>
            </a:r>
            <a:endParaRPr lang="es-PE" sz="2000" b="1" i="1" dirty="0">
              <a:solidFill>
                <a:srgbClr val="3795AF"/>
              </a:solidFill>
              <a:latin typeface="+mn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05CB86-F88F-85B1-B026-750F424C38C0}"/>
              </a:ext>
            </a:extLst>
          </p:cNvPr>
          <p:cNvSpPr txBox="1"/>
          <p:nvPr/>
        </p:nvSpPr>
        <p:spPr>
          <a:xfrm>
            <a:off x="323528" y="488135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>
                <a:latin typeface="+mn-lt"/>
              </a:rPr>
              <a:t>¿Cuándo </a:t>
            </a:r>
            <a:r>
              <a:rPr lang="es-MX" sz="2000" b="1" i="1" dirty="0">
                <a:solidFill>
                  <a:srgbClr val="3795AF"/>
                </a:solidFill>
                <a:latin typeface="+mn-lt"/>
              </a:rPr>
              <a:t>descontinuar</a:t>
            </a:r>
            <a:r>
              <a:rPr lang="es-MX" sz="2000" i="1" dirty="0">
                <a:latin typeface="+mn-lt"/>
              </a:rPr>
              <a:t> la </a:t>
            </a:r>
            <a:r>
              <a:rPr lang="es-MX" sz="2000" b="1" i="1" dirty="0">
                <a:solidFill>
                  <a:srgbClr val="3795AF"/>
                </a:solidFill>
                <a:latin typeface="+mn-lt"/>
              </a:rPr>
              <a:t>fluidoterapia?</a:t>
            </a:r>
            <a:endParaRPr lang="es-PE" sz="2000" b="1" i="1" dirty="0">
              <a:solidFill>
                <a:srgbClr val="3795AF"/>
              </a:solidFill>
              <a:latin typeface="+mn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E660612-F3F4-9F9E-D0FB-188314224260}"/>
              </a:ext>
            </a:extLst>
          </p:cNvPr>
          <p:cNvSpPr txBox="1"/>
          <p:nvPr/>
        </p:nvSpPr>
        <p:spPr>
          <a:xfrm>
            <a:off x="359532" y="571377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i="1" dirty="0">
                <a:latin typeface="+mn-lt"/>
              </a:rPr>
              <a:t>¿Cuándo y como debe hacerse la</a:t>
            </a:r>
            <a:r>
              <a:rPr lang="es-MX" sz="2000" dirty="0">
                <a:latin typeface="+mn-lt"/>
              </a:rPr>
              <a:t> </a:t>
            </a:r>
            <a:r>
              <a:rPr lang="es-MX" sz="2000" b="1" i="1" dirty="0">
                <a:solidFill>
                  <a:srgbClr val="3795AF"/>
                </a:solidFill>
                <a:latin typeface="+mn-lt"/>
              </a:rPr>
              <a:t>eliminación de líquidos?</a:t>
            </a:r>
            <a:endParaRPr lang="es-PE" sz="2000" b="1" i="1" dirty="0">
              <a:solidFill>
                <a:srgbClr val="3795AF"/>
              </a:solidFill>
              <a:latin typeface="+mn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6862358-DA84-2461-51F9-A674F1D1C0AC}"/>
              </a:ext>
            </a:extLst>
          </p:cNvPr>
          <p:cNvSpPr txBox="1"/>
          <p:nvPr/>
        </p:nvSpPr>
        <p:spPr>
          <a:xfrm>
            <a:off x="971600" y="6505599"/>
            <a:ext cx="7200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b="0" i="1" u="none" strike="noStrike" baseline="0" dirty="0">
                <a:latin typeface="+mn-lt"/>
              </a:rPr>
              <a:t>JAMA. 2023;329(22):1967-1980. doi:10.1001/jama.2023.7560</a:t>
            </a:r>
            <a:endParaRPr lang="es-PE" sz="5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1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5F3B7EC-5149-0E9C-4ECC-A1C6739BE9DC}"/>
              </a:ext>
            </a:extLst>
          </p:cNvPr>
          <p:cNvSpPr txBox="1"/>
          <p:nvPr/>
        </p:nvSpPr>
        <p:spPr>
          <a:xfrm>
            <a:off x="3801140" y="629289"/>
            <a:ext cx="451527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3600" b="1" dirty="0">
                <a:solidFill>
                  <a:srgbClr val="355D8A"/>
                </a:solidFill>
                <a:latin typeface="Calibri"/>
                <a:cs typeface="Calibri"/>
              </a:rPr>
              <a:t>Medicación vasoactiva</a:t>
            </a:r>
            <a:endParaRPr sz="3600" b="1" dirty="0">
              <a:solidFill>
                <a:srgbClr val="355D8A"/>
              </a:solidFill>
              <a:latin typeface="Calibri"/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727CD-86C2-BECA-3399-4A3F1C8786F5}"/>
              </a:ext>
            </a:extLst>
          </p:cNvPr>
          <p:cNvSpPr txBox="1"/>
          <p:nvPr/>
        </p:nvSpPr>
        <p:spPr>
          <a:xfrm>
            <a:off x="146495" y="26293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b="1" dirty="0">
                <a:solidFill>
                  <a:srgbClr val="C00000"/>
                </a:solidFill>
                <a:latin typeface="+mn-lt"/>
              </a:rPr>
              <a:t>Sepsis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0C52B2EC-8F0D-416E-DB5A-1ED40B60F578}"/>
              </a:ext>
            </a:extLst>
          </p:cNvPr>
          <p:cNvSpPr txBox="1"/>
          <p:nvPr/>
        </p:nvSpPr>
        <p:spPr>
          <a:xfrm>
            <a:off x="834339" y="5792699"/>
            <a:ext cx="740410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685800" fontAlgn="auto">
              <a:spcBef>
                <a:spcPts val="100"/>
              </a:spcBef>
              <a:spcAft>
                <a:spcPts val="0"/>
              </a:spcAft>
            </a:pPr>
            <a:r>
              <a:rPr sz="1400" i="1" dirty="0">
                <a:solidFill>
                  <a:prstClr val="black"/>
                </a:solidFill>
                <a:latin typeface="Calibri"/>
                <a:cs typeface="Calibri"/>
              </a:rPr>
              <a:t>Surviving</a:t>
            </a:r>
            <a:r>
              <a:rPr sz="1400" i="1" spc="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Calibri"/>
                <a:cs typeface="Calibri"/>
              </a:rPr>
              <a:t>Sepsis</a:t>
            </a:r>
            <a:r>
              <a:rPr sz="1400" i="1" spc="5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prstClr val="black"/>
                </a:solidFill>
                <a:latin typeface="Calibri"/>
                <a:cs typeface="Calibri"/>
              </a:rPr>
              <a:t>Campaign:</a:t>
            </a:r>
            <a:r>
              <a:rPr sz="1400" i="1" spc="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prstClr val="black"/>
                </a:solidFill>
                <a:latin typeface="Calibri"/>
                <a:cs typeface="Calibri"/>
              </a:rPr>
              <a:t>international</a:t>
            </a:r>
            <a:r>
              <a:rPr sz="1400" i="1" spc="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Calibri"/>
                <a:cs typeface="Calibri"/>
              </a:rPr>
              <a:t>guidelines</a:t>
            </a:r>
            <a:r>
              <a:rPr sz="1400" i="1" spc="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11" dirty="0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sz="1400" i="1" spc="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Calibri"/>
                <a:cs typeface="Calibri"/>
              </a:rPr>
              <a:t>management</a:t>
            </a:r>
            <a:r>
              <a:rPr sz="1400" i="1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1400" i="1" spc="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Calibri"/>
                <a:cs typeface="Calibri"/>
              </a:rPr>
              <a:t>severe</a:t>
            </a:r>
            <a:r>
              <a:rPr sz="1400" i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Calibri"/>
                <a:cs typeface="Calibri"/>
              </a:rPr>
              <a:t>sepsis</a:t>
            </a:r>
            <a:r>
              <a:rPr sz="1400" i="1" spc="5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1400" i="1" spc="3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prstClr val="black"/>
                </a:solidFill>
                <a:latin typeface="Calibri"/>
                <a:cs typeface="Calibri"/>
              </a:rPr>
              <a:t>septic </a:t>
            </a:r>
            <a:r>
              <a:rPr sz="1400" i="1" spc="-30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Calibri"/>
                <a:cs typeface="Calibri"/>
              </a:rPr>
              <a:t>shock:</a:t>
            </a:r>
            <a:r>
              <a:rPr sz="1400" i="1" spc="-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Calibri"/>
                <a:cs typeface="Calibri"/>
              </a:rPr>
              <a:t>2012.</a:t>
            </a:r>
            <a:r>
              <a:rPr sz="1400" i="1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Calibri"/>
                <a:cs typeface="Calibri"/>
              </a:rPr>
              <a:t>Crit</a:t>
            </a:r>
            <a:r>
              <a:rPr sz="1400" i="1" spc="-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Calibri"/>
                <a:cs typeface="Calibri"/>
              </a:rPr>
              <a:t>Care </a:t>
            </a:r>
            <a:r>
              <a:rPr sz="1400" i="1" dirty="0">
                <a:solidFill>
                  <a:prstClr val="black"/>
                </a:solidFill>
                <a:latin typeface="Calibri"/>
                <a:cs typeface="Calibri"/>
              </a:rPr>
              <a:t>Med.</a:t>
            </a:r>
            <a:r>
              <a:rPr sz="1400" i="1" spc="-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prstClr val="black"/>
                </a:solidFill>
                <a:latin typeface="Calibri"/>
                <a:cs typeface="Calibri"/>
              </a:rPr>
              <a:t>2013;41(2):580-637.</a:t>
            </a:r>
            <a:endParaRPr lang="es-MX" sz="1400" i="1" spc="-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 defTabSz="685800" fontAlgn="auto">
              <a:spcBef>
                <a:spcPts val="100"/>
              </a:spcBef>
              <a:spcAft>
                <a:spcPts val="0"/>
              </a:spcAft>
            </a:pPr>
            <a:r>
              <a:rPr lang="es-PE" sz="1400" i="1" spc="-5" dirty="0">
                <a:solidFill>
                  <a:prstClr val="black"/>
                </a:solidFill>
                <a:latin typeface="Calibri"/>
                <a:cs typeface="Calibri"/>
              </a:rPr>
              <a:t>Clin </a:t>
            </a:r>
            <a:r>
              <a:rPr lang="es-PE" sz="1400" i="1" spc="-5" dirty="0" err="1">
                <a:solidFill>
                  <a:prstClr val="black"/>
                </a:solidFill>
                <a:latin typeface="Calibri"/>
                <a:cs typeface="Calibri"/>
              </a:rPr>
              <a:t>Chest</a:t>
            </a:r>
            <a:r>
              <a:rPr lang="es-PE" sz="1400" i="1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s-PE" sz="1400" i="1" spc="-5" dirty="0" err="1">
                <a:solidFill>
                  <a:prstClr val="black"/>
                </a:solidFill>
                <a:latin typeface="Calibri"/>
                <a:cs typeface="Calibri"/>
              </a:rPr>
              <a:t>Med</a:t>
            </a:r>
            <a:r>
              <a:rPr lang="es-PE" sz="1400" i="1" spc="-5" dirty="0">
                <a:solidFill>
                  <a:prstClr val="black"/>
                </a:solidFill>
                <a:latin typeface="Calibri"/>
                <a:cs typeface="Calibri"/>
              </a:rPr>
              <a:t> 43 (2022) 489–498</a:t>
            </a:r>
            <a:endParaRPr sz="1400" i="1" spc="-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436132E-134D-2621-0BF2-1A22A9575C9C}"/>
              </a:ext>
            </a:extLst>
          </p:cNvPr>
          <p:cNvSpPr txBox="1"/>
          <p:nvPr/>
        </p:nvSpPr>
        <p:spPr>
          <a:xfrm>
            <a:off x="5947917" y="1700702"/>
            <a:ext cx="2194560" cy="1056058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 defTabSz="685800" fontAlgn="auto">
              <a:spcBef>
                <a:spcPts val="1655"/>
              </a:spcBef>
              <a:spcAft>
                <a:spcPts val="0"/>
              </a:spcAft>
            </a:pPr>
            <a:r>
              <a:rPr b="1" dirty="0">
                <a:solidFill>
                  <a:srgbClr val="E36C09"/>
                </a:solidFill>
                <a:latin typeface="Calibri"/>
                <a:cs typeface="Calibri"/>
              </a:rPr>
              <a:t>SHOCK</a:t>
            </a:r>
            <a:r>
              <a:rPr b="1" spc="-31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b="1" spc="-11" dirty="0">
                <a:solidFill>
                  <a:srgbClr val="E36C09"/>
                </a:solidFill>
                <a:latin typeface="Calibri"/>
                <a:cs typeface="Calibri"/>
              </a:rPr>
              <a:t>SÉPTICO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defTabSz="685800" fontAlgn="auto">
              <a:spcBef>
                <a:spcPts val="1300"/>
              </a:spcBef>
              <a:spcAft>
                <a:spcPts val="0"/>
              </a:spcAft>
            </a:pPr>
            <a:r>
              <a:rPr sz="2000" b="1" dirty="0">
                <a:solidFill>
                  <a:srgbClr val="E36C09"/>
                </a:solidFill>
                <a:latin typeface="Calibri"/>
                <a:cs typeface="Calibri"/>
              </a:rPr>
              <a:t>Iniciar</a:t>
            </a:r>
            <a:r>
              <a:rPr sz="2000" b="1" spc="-8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Calibri"/>
                <a:cs typeface="Calibri"/>
              </a:rPr>
              <a:t>vasopresores: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9FDABC4-0ED8-DB4F-8308-DB88C3534F56}"/>
              </a:ext>
            </a:extLst>
          </p:cNvPr>
          <p:cNvSpPr txBox="1"/>
          <p:nvPr/>
        </p:nvSpPr>
        <p:spPr>
          <a:xfrm>
            <a:off x="5947916" y="2734419"/>
            <a:ext cx="2764839" cy="278281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75256" indent="-363193" defTabSz="685800" fontAlgn="auto">
              <a:spcBef>
                <a:spcPts val="1300"/>
              </a:spcBef>
              <a:spcAft>
                <a:spcPts val="0"/>
              </a:spcAft>
              <a:buClr>
                <a:srgbClr val="E36C09"/>
              </a:buClr>
              <a:buFontTx/>
              <a:buAutoNum type="alphaLcPeriod"/>
              <a:tabLst>
                <a:tab pos="375256" algn="l"/>
                <a:tab pos="375892" algn="l"/>
              </a:tabLst>
            </a:pP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2000" spc="-4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ad</a:t>
            </a:r>
            <a:r>
              <a:rPr sz="2000" spc="-2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enal</a:t>
            </a:r>
            <a:r>
              <a:rPr sz="2000" spc="-11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na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75256" indent="-363193" defTabSz="685800" fontAlgn="auto">
              <a:spcBef>
                <a:spcPts val="1200"/>
              </a:spcBef>
              <a:spcAft>
                <a:spcPts val="0"/>
              </a:spcAft>
              <a:buClr>
                <a:srgbClr val="E36C09"/>
              </a:buClr>
              <a:buFontTx/>
              <a:buAutoNum type="alphaLcPeriod"/>
              <a:tabLst>
                <a:tab pos="375256" algn="l"/>
                <a:tab pos="375892" algn="l"/>
              </a:tabLst>
            </a:pP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Adrenalina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75256" indent="-363193" defTabSz="685800" fontAlgn="auto">
              <a:spcBef>
                <a:spcPts val="1200"/>
              </a:spcBef>
              <a:spcAft>
                <a:spcPts val="0"/>
              </a:spcAft>
              <a:buClr>
                <a:srgbClr val="E36C09"/>
              </a:buClr>
              <a:buFontTx/>
              <a:buAutoNum type="alphaLcPeriod"/>
              <a:tabLst>
                <a:tab pos="375256" algn="l"/>
                <a:tab pos="375892" algn="l"/>
              </a:tabLst>
            </a:pP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Vasopresina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75256" indent="-363193" defTabSz="685800" fontAlgn="auto">
              <a:spcBef>
                <a:spcPts val="1200"/>
              </a:spcBef>
              <a:spcAft>
                <a:spcPts val="0"/>
              </a:spcAft>
              <a:buClr>
                <a:srgbClr val="E36C09"/>
              </a:buClr>
              <a:buFontTx/>
              <a:buAutoNum type="alphaLcPeriod"/>
              <a:tabLst>
                <a:tab pos="375256" algn="l"/>
                <a:tab pos="375892" algn="l"/>
              </a:tabLst>
            </a:pPr>
            <a:r>
              <a:rPr lang="es-PE" sz="2000" spc="-5" dirty="0">
                <a:solidFill>
                  <a:prstClr val="black"/>
                </a:solidFill>
                <a:latin typeface="Calibri"/>
                <a:cs typeface="Calibri"/>
              </a:rPr>
              <a:t>Angiotensina II</a:t>
            </a:r>
          </a:p>
          <a:p>
            <a:pPr marL="375256" indent="-363193" defTabSz="685800" fontAlgn="auto">
              <a:spcBef>
                <a:spcPts val="1200"/>
              </a:spcBef>
              <a:spcAft>
                <a:spcPts val="0"/>
              </a:spcAft>
              <a:buClr>
                <a:srgbClr val="E36C09"/>
              </a:buClr>
              <a:buFontTx/>
              <a:buAutoNum type="alphaLcPeriod"/>
              <a:tabLst>
                <a:tab pos="375256" algn="l"/>
                <a:tab pos="375892" algn="l"/>
              </a:tabLst>
            </a:pPr>
            <a:r>
              <a:rPr sz="2000" spc="-5" dirty="0" err="1">
                <a:solidFill>
                  <a:prstClr val="black"/>
                </a:solidFill>
                <a:latin typeface="Calibri"/>
                <a:cs typeface="Calibri"/>
              </a:rPr>
              <a:t>Dopamina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75256" indent="-363193" defTabSz="685800" fontAlgn="auto">
              <a:spcBef>
                <a:spcPts val="1200"/>
              </a:spcBef>
              <a:spcAft>
                <a:spcPts val="0"/>
              </a:spcAft>
              <a:buClr>
                <a:srgbClr val="E36C09"/>
              </a:buClr>
              <a:buFontTx/>
              <a:buAutoNum type="alphaLcPeriod"/>
              <a:tabLst>
                <a:tab pos="375256" algn="l"/>
                <a:tab pos="375892" algn="l"/>
              </a:tabLst>
            </a:pPr>
            <a:r>
              <a:rPr sz="2000" spc="-11" dirty="0">
                <a:solidFill>
                  <a:prstClr val="black"/>
                </a:solidFill>
                <a:latin typeface="Calibri"/>
                <a:cs typeface="Calibri"/>
              </a:rPr>
              <a:t>Fenilefrina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C89AD77-88DE-60FC-E47C-29A6FA699C11}"/>
              </a:ext>
            </a:extLst>
          </p:cNvPr>
          <p:cNvSpPr txBox="1"/>
          <p:nvPr/>
        </p:nvSpPr>
        <p:spPr>
          <a:xfrm>
            <a:off x="832514" y="2182641"/>
            <a:ext cx="3526791" cy="2003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defTabSz="685800" fontAlgn="auto">
              <a:spcBef>
                <a:spcPts val="100"/>
              </a:spcBef>
              <a:spcAft>
                <a:spcPts val="0"/>
              </a:spcAft>
            </a:pPr>
            <a:r>
              <a:rPr sz="3600" b="1" dirty="0">
                <a:solidFill>
                  <a:srgbClr val="006FC0"/>
                </a:solidFill>
                <a:latin typeface="Calibri"/>
                <a:cs typeface="Calibri"/>
              </a:rPr>
              <a:t>SEPSIS</a:t>
            </a:r>
            <a:endParaRPr sz="36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 fontAlgn="auto">
              <a:spcBef>
                <a:spcPts val="1600"/>
              </a:spcBef>
              <a:spcAft>
                <a:spcPts val="0"/>
              </a:spcAft>
            </a:pP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Si</a:t>
            </a:r>
            <a:r>
              <a:rPr sz="2000" b="1" spc="-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pesar</a:t>
            </a:r>
            <a:r>
              <a:rPr sz="2000" b="1" spc="-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Calibri"/>
                <a:cs typeface="Calibri"/>
              </a:rPr>
              <a:t>fluidoterapia</a:t>
            </a:r>
            <a:r>
              <a:rPr sz="2000" b="1" spc="-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latin typeface="Calibri"/>
                <a:cs typeface="Calibri"/>
              </a:rPr>
              <a:t>inicial: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 fontAlgn="auto">
              <a:spcBef>
                <a:spcPts val="1200"/>
              </a:spcBef>
              <a:spcAft>
                <a:spcPts val="0"/>
              </a:spcAft>
            </a:pPr>
            <a:r>
              <a:rPr sz="2000" spc="-11" dirty="0">
                <a:solidFill>
                  <a:prstClr val="black"/>
                </a:solidFill>
                <a:latin typeface="Calibri"/>
                <a:cs typeface="Calibri"/>
              </a:rPr>
              <a:t>Requiere vasopresores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para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R="635" algn="ctr" defTabSz="685800" fontAlgn="auto">
              <a:spcBef>
                <a:spcPts val="1200"/>
              </a:spcBef>
              <a:spcAft>
                <a:spcPts val="0"/>
              </a:spcAft>
            </a:pP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mantener</a:t>
            </a: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51" dirty="0">
                <a:solidFill>
                  <a:prstClr val="black"/>
                </a:solidFill>
                <a:latin typeface="Calibri"/>
                <a:cs typeface="Calibri"/>
              </a:rPr>
              <a:t>PAM</a:t>
            </a:r>
            <a:r>
              <a:rPr sz="20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≥65mmHg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74BB156-67AB-441F-59F5-3B95020DD80C}"/>
              </a:ext>
            </a:extLst>
          </p:cNvPr>
          <p:cNvSpPr txBox="1"/>
          <p:nvPr/>
        </p:nvSpPr>
        <p:spPr>
          <a:xfrm>
            <a:off x="1306831" y="4095325"/>
            <a:ext cx="2567940" cy="1180451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3175" algn="ctr" defTabSz="685800" fontAlgn="auto">
              <a:spcBef>
                <a:spcPts val="2045"/>
              </a:spcBef>
              <a:spcAft>
                <a:spcPts val="0"/>
              </a:spcAft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+</a:t>
            </a:r>
            <a:endParaRPr sz="280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 fontAlgn="auto">
              <a:spcBef>
                <a:spcPts val="1400"/>
              </a:spcBef>
              <a:spcAft>
                <a:spcPts val="0"/>
              </a:spcAft>
            </a:pPr>
            <a:r>
              <a:rPr sz="2000" spc="-15" dirty="0">
                <a:solidFill>
                  <a:prstClr val="black"/>
                </a:solidFill>
                <a:latin typeface="Calibri"/>
                <a:cs typeface="Calibri"/>
              </a:rPr>
              <a:t>Lactato</a:t>
            </a:r>
            <a:r>
              <a:rPr sz="20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11" dirty="0">
                <a:solidFill>
                  <a:prstClr val="black"/>
                </a:solidFill>
                <a:latin typeface="Calibri"/>
                <a:cs typeface="Calibri"/>
              </a:rPr>
              <a:t>sérico</a:t>
            </a:r>
            <a:r>
              <a:rPr sz="20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alibri"/>
                <a:cs typeface="Calibri"/>
              </a:rPr>
              <a:t>&gt;2mmol/L</a:t>
            </a:r>
            <a:endParaRPr sz="2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1096B54-7EF2-E9E4-143C-28D13E12E94B}"/>
              </a:ext>
            </a:extLst>
          </p:cNvPr>
          <p:cNvSpPr/>
          <p:nvPr/>
        </p:nvSpPr>
        <p:spPr>
          <a:xfrm>
            <a:off x="5003300" y="1844824"/>
            <a:ext cx="361315" cy="3729355"/>
          </a:xfrm>
          <a:custGeom>
            <a:avLst/>
            <a:gdLst/>
            <a:ahLst/>
            <a:cxnLst/>
            <a:rect l="l" t="t" r="r" b="b"/>
            <a:pathLst>
              <a:path w="361314" h="3729354">
                <a:moveTo>
                  <a:pt x="0" y="0"/>
                </a:moveTo>
                <a:lnTo>
                  <a:pt x="0" y="295783"/>
                </a:lnTo>
                <a:lnTo>
                  <a:pt x="0" y="3729228"/>
                </a:lnTo>
                <a:lnTo>
                  <a:pt x="361188" y="186461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728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4FE67B4-D5F1-879B-ECF2-69F10F169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077907"/>
            <a:ext cx="8460432" cy="544743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4D450FE-A23E-1653-11EA-9D411CFA9BA1}"/>
              </a:ext>
            </a:extLst>
          </p:cNvPr>
          <p:cNvSpPr txBox="1"/>
          <p:nvPr/>
        </p:nvSpPr>
        <p:spPr>
          <a:xfrm>
            <a:off x="341784" y="6474822"/>
            <a:ext cx="8136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1" u="none" strike="noStrike" baseline="0" dirty="0">
                <a:latin typeface="+mn-lt"/>
              </a:rPr>
              <a:t>Annals of Intensive Care (2022) 12:47 </a:t>
            </a:r>
            <a:r>
              <a:rPr lang="es-PE" sz="1600" b="0" i="1" u="none" strike="noStrike" baseline="0" dirty="0">
                <a:latin typeface="+mn-lt"/>
              </a:rPr>
              <a:t>https://doi.org/10.1186/s13613-022-01021-9</a:t>
            </a:r>
            <a:endParaRPr lang="es-PE" sz="1600" i="1" dirty="0">
              <a:latin typeface="+mn-lt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3DD88E1D-F203-C532-6E1B-57216F443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520" y="342539"/>
            <a:ext cx="352839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41" algn="ctr">
              <a:spcBef>
                <a:spcPts val="95"/>
              </a:spcBef>
            </a:pPr>
            <a:r>
              <a:rPr sz="3600" spc="-5" dirty="0">
                <a:solidFill>
                  <a:srgbClr val="C00000"/>
                </a:solidFill>
              </a:rPr>
              <a:t>Shock</a:t>
            </a:r>
            <a:r>
              <a:rPr sz="3600" spc="-20" dirty="0">
                <a:solidFill>
                  <a:srgbClr val="C00000"/>
                </a:solidFill>
              </a:rPr>
              <a:t> </a:t>
            </a:r>
            <a:r>
              <a:rPr sz="3600" spc="-11" dirty="0" err="1">
                <a:solidFill>
                  <a:srgbClr val="C00000"/>
                </a:solidFill>
              </a:rPr>
              <a:t>Séptico</a:t>
            </a:r>
            <a:endParaRPr sz="3600" spc="-11" dirty="0">
              <a:solidFill>
                <a:srgbClr val="C00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4274583-21B9-1B6E-6CE3-72CDEEA45485}"/>
              </a:ext>
            </a:extLst>
          </p:cNvPr>
          <p:cNvSpPr txBox="1"/>
          <p:nvPr/>
        </p:nvSpPr>
        <p:spPr>
          <a:xfrm>
            <a:off x="4141483" y="226228"/>
            <a:ext cx="4515276" cy="8265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2800" b="1" dirty="0">
                <a:solidFill>
                  <a:srgbClr val="355D8A"/>
                </a:solidFill>
                <a:latin typeface="Calibri"/>
                <a:cs typeface="Calibri"/>
              </a:rPr>
              <a:t>Medicación vasoactiva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dirty="0">
                <a:latin typeface="Calibri"/>
                <a:cs typeface="Calibri"/>
              </a:rPr>
              <a:t>Tiempo de inicio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876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1" y="5661248"/>
            <a:ext cx="79731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685800" fontAlgn="auto">
              <a:spcBef>
                <a:spcPts val="100"/>
              </a:spcBef>
              <a:spcAft>
                <a:spcPts val="0"/>
              </a:spcAft>
            </a:pPr>
            <a:r>
              <a:rPr sz="1600" i="1" dirty="0">
                <a:solidFill>
                  <a:prstClr val="black"/>
                </a:solidFill>
                <a:latin typeface="Calibri"/>
                <a:cs typeface="Calibri"/>
              </a:rPr>
              <a:t>Surviving</a:t>
            </a:r>
            <a:r>
              <a:rPr sz="1600" i="1" spc="3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Calibri"/>
                <a:cs typeface="Calibri"/>
              </a:rPr>
              <a:t>Sepsis</a:t>
            </a:r>
            <a:r>
              <a:rPr sz="1600" i="1" spc="3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prstClr val="black"/>
                </a:solidFill>
                <a:latin typeface="Calibri"/>
                <a:cs typeface="Calibri"/>
              </a:rPr>
              <a:t>Campaign:</a:t>
            </a:r>
            <a:r>
              <a:rPr sz="1600" i="1" spc="3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prstClr val="black"/>
                </a:solidFill>
                <a:latin typeface="Calibri"/>
                <a:cs typeface="Calibri"/>
              </a:rPr>
              <a:t>international</a:t>
            </a:r>
            <a:r>
              <a:rPr sz="1600" i="1" spc="3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Calibri"/>
                <a:cs typeface="Calibri"/>
              </a:rPr>
              <a:t>guidelines</a:t>
            </a:r>
            <a:r>
              <a:rPr sz="1600" i="1" spc="3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spc="-11" dirty="0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sz="1600" i="1" spc="35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Calibri"/>
                <a:cs typeface="Calibri"/>
              </a:rPr>
              <a:t>management</a:t>
            </a:r>
            <a:r>
              <a:rPr sz="1600" i="1" spc="3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1600" i="1" spc="3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Calibri"/>
                <a:cs typeface="Calibri"/>
              </a:rPr>
              <a:t>severe</a:t>
            </a:r>
            <a:r>
              <a:rPr sz="1600" i="1" spc="3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Calibri"/>
                <a:cs typeface="Calibri"/>
              </a:rPr>
              <a:t>sepsis</a:t>
            </a:r>
            <a:r>
              <a:rPr sz="1600" i="1" spc="3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1600" i="1" spc="3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prstClr val="black"/>
                </a:solidFill>
                <a:latin typeface="Calibri"/>
                <a:cs typeface="Calibri"/>
              </a:rPr>
              <a:t>septic</a:t>
            </a:r>
            <a:r>
              <a:rPr lang="es-PE" sz="16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prstClr val="black"/>
                </a:solidFill>
                <a:latin typeface="Calibri"/>
                <a:cs typeface="Calibri"/>
              </a:rPr>
              <a:t>shock:</a:t>
            </a:r>
            <a:r>
              <a:rPr sz="1600" i="1" spc="-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Calibri"/>
                <a:cs typeface="Calibri"/>
              </a:rPr>
              <a:t>2012.</a:t>
            </a:r>
            <a:r>
              <a:rPr sz="1600" i="1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Calibri"/>
                <a:cs typeface="Calibri"/>
              </a:rPr>
              <a:t>Crit Care </a:t>
            </a:r>
            <a:r>
              <a:rPr sz="1600" i="1" dirty="0">
                <a:solidFill>
                  <a:prstClr val="black"/>
                </a:solidFill>
                <a:latin typeface="Calibri"/>
                <a:cs typeface="Calibri"/>
              </a:rPr>
              <a:t>Med.</a:t>
            </a:r>
            <a:r>
              <a:rPr sz="1600" i="1" spc="-5" dirty="0">
                <a:solidFill>
                  <a:prstClr val="black"/>
                </a:solidFill>
                <a:latin typeface="Calibri"/>
                <a:cs typeface="Calibri"/>
              </a:rPr>
              <a:t> 2013;41(2):580-637.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81769" y="2060848"/>
            <a:ext cx="7133531" cy="3264163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64130">
              <a:spcBef>
                <a:spcPts val="1540"/>
              </a:spcBef>
            </a:pPr>
            <a:r>
              <a:rPr spc="-11" dirty="0"/>
              <a:t>Objetivos</a:t>
            </a:r>
            <a:r>
              <a:rPr spc="5" dirty="0"/>
              <a:t> </a:t>
            </a:r>
            <a:r>
              <a:rPr spc="-20" dirty="0"/>
              <a:t>durante</a:t>
            </a:r>
            <a:r>
              <a:rPr spc="-11" dirty="0"/>
              <a:t> </a:t>
            </a:r>
            <a:r>
              <a:rPr dirty="0"/>
              <a:t>las</a:t>
            </a:r>
            <a:r>
              <a:rPr spc="-5" dirty="0"/>
              <a:t> </a:t>
            </a:r>
            <a:r>
              <a:rPr b="1" spc="-11" dirty="0">
                <a:solidFill>
                  <a:srgbClr val="355D8A"/>
                </a:solidFill>
              </a:rPr>
              <a:t>primeras </a:t>
            </a:r>
            <a:r>
              <a:rPr b="1" dirty="0">
                <a:solidFill>
                  <a:srgbClr val="355D8A"/>
                </a:solidFill>
                <a:latin typeface="Calibri"/>
                <a:cs typeface="Calibri"/>
              </a:rPr>
              <a:t>6</a:t>
            </a:r>
            <a:r>
              <a:rPr b="1" spc="-11" dirty="0">
                <a:solidFill>
                  <a:srgbClr val="355D8A"/>
                </a:solidFill>
              </a:rPr>
              <a:t> horas</a:t>
            </a:r>
            <a:r>
              <a:rPr b="1" spc="-15" dirty="0">
                <a:solidFill>
                  <a:srgbClr val="355D8A"/>
                </a:solidFill>
              </a:rPr>
              <a:t> </a:t>
            </a:r>
            <a:r>
              <a:rPr spc="-5" dirty="0"/>
              <a:t>de</a:t>
            </a:r>
            <a:r>
              <a:rPr dirty="0"/>
              <a:t> </a:t>
            </a:r>
            <a:r>
              <a:rPr spc="-5" dirty="0"/>
              <a:t>reanimación:</a:t>
            </a:r>
          </a:p>
          <a:p>
            <a:pPr marL="426689" indent="-363193">
              <a:spcBef>
                <a:spcPts val="1445"/>
              </a:spcBef>
              <a:buClr>
                <a:srgbClr val="355D8A"/>
              </a:buClr>
              <a:buAutoNum type="alphaLcPeriod"/>
              <a:tabLst>
                <a:tab pos="427322" algn="l"/>
                <a:tab pos="427958" algn="l"/>
              </a:tabLst>
            </a:pPr>
            <a:r>
              <a:rPr spc="-11" dirty="0">
                <a:highlight>
                  <a:srgbClr val="FFFF00"/>
                </a:highlight>
              </a:rPr>
              <a:t>Presión</a:t>
            </a:r>
            <a:r>
              <a:rPr spc="-15" dirty="0">
                <a:highlight>
                  <a:srgbClr val="FFFF00"/>
                </a:highlight>
              </a:rPr>
              <a:t> </a:t>
            </a:r>
            <a:r>
              <a:rPr spc="-5" dirty="0">
                <a:highlight>
                  <a:srgbClr val="FFFF00"/>
                </a:highlight>
              </a:rPr>
              <a:t>arterial</a:t>
            </a:r>
            <a:r>
              <a:rPr spc="-15" dirty="0">
                <a:highlight>
                  <a:srgbClr val="FFFF00"/>
                </a:highlight>
              </a:rPr>
              <a:t> </a:t>
            </a:r>
            <a:r>
              <a:rPr dirty="0">
                <a:highlight>
                  <a:srgbClr val="FFFF00"/>
                </a:highlight>
              </a:rPr>
              <a:t>media</a:t>
            </a:r>
            <a:r>
              <a:rPr spc="-11" dirty="0">
                <a:highlight>
                  <a:srgbClr val="FFFF00"/>
                </a:highlight>
              </a:rPr>
              <a:t> </a:t>
            </a:r>
            <a:r>
              <a:rPr spc="-5" dirty="0">
                <a:highlight>
                  <a:srgbClr val="FFFF00"/>
                </a:highlight>
              </a:rPr>
              <a:t>≥65mmHg</a:t>
            </a:r>
          </a:p>
          <a:p>
            <a:pPr marL="426689" indent="-363193">
              <a:spcBef>
                <a:spcPts val="1440"/>
              </a:spcBef>
              <a:buClr>
                <a:srgbClr val="355D8A"/>
              </a:buClr>
              <a:buAutoNum type="alphaLcPeriod"/>
              <a:tabLst>
                <a:tab pos="427958" algn="l"/>
              </a:tabLst>
            </a:pPr>
            <a:r>
              <a:rPr spc="-11" dirty="0"/>
              <a:t>Diuresis</a:t>
            </a:r>
            <a:r>
              <a:rPr spc="-15" dirty="0"/>
              <a:t> </a:t>
            </a:r>
            <a:r>
              <a:rPr dirty="0"/>
              <a:t>≥0.5mL/kg/h</a:t>
            </a:r>
          </a:p>
          <a:p>
            <a:pPr marL="426689" indent="-363193">
              <a:spcBef>
                <a:spcPts val="1440"/>
              </a:spcBef>
              <a:buClr>
                <a:srgbClr val="355D8A"/>
              </a:buClr>
              <a:buAutoNum type="alphaLcPeriod"/>
              <a:tabLst>
                <a:tab pos="427322" algn="l"/>
                <a:tab pos="427958" algn="l"/>
              </a:tabLst>
            </a:pPr>
            <a:r>
              <a:rPr spc="-11" dirty="0"/>
              <a:t>Presión</a:t>
            </a:r>
            <a:r>
              <a:rPr spc="-20" dirty="0"/>
              <a:t> </a:t>
            </a:r>
            <a:r>
              <a:rPr spc="-5" dirty="0"/>
              <a:t>venosa</a:t>
            </a:r>
            <a:r>
              <a:rPr spc="-11" dirty="0"/>
              <a:t> central</a:t>
            </a:r>
            <a:r>
              <a:rPr spc="-25" dirty="0"/>
              <a:t> </a:t>
            </a:r>
            <a:r>
              <a:rPr spc="-5" dirty="0"/>
              <a:t>8-12mmHg</a:t>
            </a:r>
          </a:p>
          <a:p>
            <a:pPr marL="426689" marR="30477" indent="-363193">
              <a:lnSpc>
                <a:spcPct val="150000"/>
              </a:lnSpc>
              <a:buClr>
                <a:srgbClr val="355D8A"/>
              </a:buClr>
              <a:buAutoNum type="alphaLcPeriod"/>
              <a:tabLst>
                <a:tab pos="427958" algn="l"/>
              </a:tabLst>
            </a:pPr>
            <a:r>
              <a:rPr spc="-11" dirty="0"/>
              <a:t>Saturación</a:t>
            </a:r>
            <a:r>
              <a:rPr spc="285" dirty="0"/>
              <a:t> </a:t>
            </a:r>
            <a:r>
              <a:rPr spc="-5" dirty="0"/>
              <a:t>de</a:t>
            </a:r>
            <a:r>
              <a:rPr spc="305" dirty="0"/>
              <a:t> </a:t>
            </a:r>
            <a:r>
              <a:rPr spc="-5" dirty="0"/>
              <a:t>O</a:t>
            </a:r>
            <a:r>
              <a:rPr spc="-7" baseline="-20833" dirty="0"/>
              <a:t>2</a:t>
            </a:r>
            <a:r>
              <a:rPr spc="179" baseline="-20833" dirty="0"/>
              <a:t> </a:t>
            </a:r>
            <a:r>
              <a:rPr spc="-5" dirty="0"/>
              <a:t>venosa</a:t>
            </a:r>
            <a:r>
              <a:rPr spc="305" dirty="0"/>
              <a:t> </a:t>
            </a:r>
            <a:r>
              <a:rPr spc="-15" dirty="0"/>
              <a:t>central</a:t>
            </a:r>
            <a:r>
              <a:rPr spc="305" dirty="0"/>
              <a:t> </a:t>
            </a:r>
            <a:r>
              <a:rPr spc="-11" dirty="0"/>
              <a:t>70%</a:t>
            </a:r>
            <a:r>
              <a:rPr spc="295" dirty="0"/>
              <a:t> </a:t>
            </a:r>
            <a:r>
              <a:rPr dirty="0"/>
              <a:t>o</a:t>
            </a:r>
            <a:r>
              <a:rPr spc="289" dirty="0"/>
              <a:t> </a:t>
            </a:r>
            <a:r>
              <a:rPr spc="-15" dirty="0"/>
              <a:t>saturación</a:t>
            </a:r>
            <a:r>
              <a:rPr spc="295" dirty="0"/>
              <a:t> </a:t>
            </a:r>
            <a:r>
              <a:rPr spc="-5" dirty="0"/>
              <a:t>de</a:t>
            </a:r>
            <a:r>
              <a:rPr spc="305" dirty="0"/>
              <a:t> </a:t>
            </a:r>
            <a:r>
              <a:rPr spc="-11" dirty="0"/>
              <a:t>O</a:t>
            </a:r>
            <a:r>
              <a:rPr spc="-15" baseline="-20833" dirty="0"/>
              <a:t>2 </a:t>
            </a:r>
            <a:r>
              <a:rPr spc="-525" baseline="-20833" dirty="0"/>
              <a:t> </a:t>
            </a:r>
            <a:r>
              <a:rPr spc="-5" dirty="0"/>
              <a:t>venosa</a:t>
            </a:r>
            <a:r>
              <a:rPr dirty="0"/>
              <a:t> </a:t>
            </a:r>
            <a:r>
              <a:rPr spc="-5" dirty="0"/>
              <a:t>mixta</a:t>
            </a:r>
            <a:r>
              <a:rPr spc="-35" dirty="0"/>
              <a:t> </a:t>
            </a:r>
            <a:r>
              <a:rPr spc="-5" dirty="0"/>
              <a:t>65%</a:t>
            </a:r>
            <a:endParaRPr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13CB4DD-623D-709D-B8AF-54DB346EA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878" y="922498"/>
            <a:ext cx="4527177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41" algn="ctr">
              <a:spcBef>
                <a:spcPts val="95"/>
              </a:spcBef>
            </a:pPr>
            <a:r>
              <a:rPr sz="4800" spc="-5" dirty="0">
                <a:solidFill>
                  <a:srgbClr val="C00000"/>
                </a:solidFill>
              </a:rPr>
              <a:t>Shock</a:t>
            </a:r>
            <a:r>
              <a:rPr sz="4800" spc="-20" dirty="0">
                <a:solidFill>
                  <a:srgbClr val="C00000"/>
                </a:solidFill>
              </a:rPr>
              <a:t> </a:t>
            </a:r>
            <a:r>
              <a:rPr sz="4800" spc="-11" dirty="0" err="1">
                <a:solidFill>
                  <a:srgbClr val="C00000"/>
                </a:solidFill>
              </a:rPr>
              <a:t>Séptico</a:t>
            </a:r>
            <a:endParaRPr sz="4800" spc="-11" dirty="0">
              <a:solidFill>
                <a:srgbClr val="C00000"/>
              </a:solidFill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FB37A02-C4A4-B647-24C3-06E43C557457}"/>
              </a:ext>
            </a:extLst>
          </p:cNvPr>
          <p:cNvSpPr txBox="1"/>
          <p:nvPr/>
        </p:nvSpPr>
        <p:spPr>
          <a:xfrm>
            <a:off x="4788023" y="706414"/>
            <a:ext cx="3796727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3600" b="1" dirty="0">
                <a:solidFill>
                  <a:srgbClr val="355D8A"/>
                </a:solidFill>
                <a:latin typeface="Calibri"/>
                <a:cs typeface="Calibri"/>
              </a:rPr>
              <a:t>Objetivos terapéuticos</a:t>
            </a:r>
            <a:endParaRPr sz="3600" b="1" dirty="0">
              <a:solidFill>
                <a:srgbClr val="355D8A"/>
              </a:solidFill>
              <a:latin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B0AB4B-D9F9-629F-09C1-F6C464D1D0BA}"/>
              </a:ext>
            </a:extLst>
          </p:cNvPr>
          <p:cNvSpPr txBox="1"/>
          <p:nvPr/>
        </p:nvSpPr>
        <p:spPr>
          <a:xfrm>
            <a:off x="504056" y="616530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i="1" dirty="0">
                <a:latin typeface="+mn-lt"/>
              </a:rPr>
              <a:t>N Engl J </a:t>
            </a:r>
            <a:r>
              <a:rPr lang="es-PE" sz="1600" i="1" dirty="0" err="1">
                <a:latin typeface="+mn-lt"/>
              </a:rPr>
              <a:t>Med</a:t>
            </a:r>
            <a:r>
              <a:rPr lang="es-PE" sz="1600" i="1" dirty="0">
                <a:latin typeface="+mn-lt"/>
              </a:rPr>
              <a:t> 2001;345:1368-1377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5F3B7EC-5149-0E9C-4ECC-A1C6739BE9DC}"/>
              </a:ext>
            </a:extLst>
          </p:cNvPr>
          <p:cNvSpPr txBox="1"/>
          <p:nvPr/>
        </p:nvSpPr>
        <p:spPr>
          <a:xfrm>
            <a:off x="3851920" y="548591"/>
            <a:ext cx="4515276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4000" b="1" dirty="0">
                <a:solidFill>
                  <a:srgbClr val="355D8A"/>
                </a:solidFill>
                <a:latin typeface="Calibri"/>
                <a:cs typeface="Calibri"/>
              </a:rPr>
              <a:t>Inicio de antibióticos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727CD-86C2-BECA-3399-4A3F1C8786F5}"/>
              </a:ext>
            </a:extLst>
          </p:cNvPr>
          <p:cNvSpPr txBox="1"/>
          <p:nvPr/>
        </p:nvSpPr>
        <p:spPr>
          <a:xfrm>
            <a:off x="146495" y="26293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b="1" dirty="0">
                <a:solidFill>
                  <a:srgbClr val="C00000"/>
                </a:solidFill>
                <a:latin typeface="+mn-lt"/>
              </a:rPr>
              <a:t>Sepsis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F5F203-93BA-AF53-5936-7B3B79A9951B}"/>
              </a:ext>
            </a:extLst>
          </p:cNvPr>
          <p:cNvSpPr txBox="1"/>
          <p:nvPr/>
        </p:nvSpPr>
        <p:spPr>
          <a:xfrm>
            <a:off x="500263" y="1556792"/>
            <a:ext cx="4824536" cy="466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3200" b="1" dirty="0">
                <a:solidFill>
                  <a:srgbClr val="355D8A"/>
                </a:solidFill>
                <a:latin typeface="+mn-lt"/>
              </a:rPr>
              <a:t>Principios:</a:t>
            </a:r>
          </a:p>
          <a:p>
            <a:pPr marL="457200" indent="-457200">
              <a:lnSpc>
                <a:spcPct val="20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dirty="0">
                <a:latin typeface="+mn-lt"/>
              </a:rPr>
              <a:t>Inicio precoz</a:t>
            </a:r>
          </a:p>
          <a:p>
            <a:pPr marL="457200" indent="-457200">
              <a:lnSpc>
                <a:spcPct val="20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dirty="0">
                <a:latin typeface="+mn-lt"/>
              </a:rPr>
              <a:t>Previa toma de cultivos</a:t>
            </a:r>
          </a:p>
          <a:p>
            <a:pPr marL="457200" indent="-457200">
              <a:lnSpc>
                <a:spcPct val="20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dirty="0">
                <a:latin typeface="+mn-lt"/>
              </a:rPr>
              <a:t>Terapia empírica inicial</a:t>
            </a:r>
          </a:p>
          <a:p>
            <a:pPr marL="457200" indent="-457200">
              <a:lnSpc>
                <a:spcPct val="20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dirty="0">
                <a:latin typeface="+mn-lt"/>
              </a:rPr>
              <a:t>Considerar conceptos de PK/PD</a:t>
            </a:r>
          </a:p>
          <a:p>
            <a:pPr marL="457200" indent="-457200">
              <a:lnSpc>
                <a:spcPct val="20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dirty="0">
                <a:latin typeface="+mn-lt"/>
              </a:rPr>
              <a:t>Luego, terapia guiada por cultivo</a:t>
            </a:r>
            <a:endParaRPr lang="es-PE" dirty="0">
              <a:latin typeface="+mn-lt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B7A31DB-C37A-E482-D20B-A5FD38B3C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27910" y="3284984"/>
            <a:ext cx="3242839" cy="243212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7A66889-F970-0949-2BE2-739E988715C6}"/>
              </a:ext>
            </a:extLst>
          </p:cNvPr>
          <p:cNvSpPr txBox="1"/>
          <p:nvPr/>
        </p:nvSpPr>
        <p:spPr>
          <a:xfrm>
            <a:off x="5594303" y="1844824"/>
            <a:ext cx="27728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latin typeface="Calibri"/>
                <a:cs typeface="Calibri"/>
              </a:rPr>
              <a:t>… no tardar más de 1 hora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306916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550" y="1976661"/>
            <a:ext cx="4834255" cy="447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188" indent="-344488" defTabSz="685800" fontAlgn="auto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>
                <a:srgbClr val="C00000"/>
              </a:buClr>
              <a:buFontTx/>
              <a:buAutoNum type="arabicPeriod"/>
              <a:tabLst>
                <a:tab pos="357188" algn="l"/>
              </a:tabLst>
            </a:pPr>
            <a:r>
              <a:rPr spc="-11" dirty="0" err="1">
                <a:solidFill>
                  <a:prstClr val="black"/>
                </a:solidFill>
                <a:latin typeface="Calibri"/>
                <a:cs typeface="Calibri"/>
              </a:rPr>
              <a:t>Definición</a:t>
            </a:r>
            <a:endParaRPr lang="es-MX" spc="-1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7188" indent="-344488" defTabSz="685800" fontAlgn="auto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>
                <a:srgbClr val="C00000"/>
              </a:buClr>
              <a:buFontTx/>
              <a:buAutoNum type="arabicPeriod"/>
              <a:tabLst>
                <a:tab pos="357188" algn="l"/>
              </a:tabLst>
            </a:pPr>
            <a:r>
              <a:rPr lang="es-MX" spc="-11" dirty="0">
                <a:solidFill>
                  <a:prstClr val="black"/>
                </a:solidFill>
                <a:latin typeface="Calibri"/>
                <a:cs typeface="Calibri"/>
              </a:rPr>
              <a:t>Pautas de manejo</a:t>
            </a:r>
            <a:endParaRPr lang="es-MX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7188" indent="-344488" defTabSz="685800" fontAlgn="auto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>
                <a:srgbClr val="C00000"/>
              </a:buClr>
              <a:buFontTx/>
              <a:buAutoNum type="arabicPeriod"/>
              <a:tabLst>
                <a:tab pos="357188" algn="l"/>
              </a:tabLst>
            </a:pPr>
            <a:r>
              <a:rPr lang="es-PE" spc="-11" dirty="0">
                <a:solidFill>
                  <a:prstClr val="black"/>
                </a:solidFill>
                <a:latin typeface="Calibri"/>
                <a:cs typeface="Calibri"/>
              </a:rPr>
              <a:t>Diagnóstico</a:t>
            </a:r>
          </a:p>
          <a:p>
            <a:pPr marL="357188" indent="-344488" defTabSz="685800" fontAlgn="auto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>
                <a:srgbClr val="C00000"/>
              </a:buClr>
              <a:buFontTx/>
              <a:buAutoNum type="arabicPeriod"/>
              <a:tabLst>
                <a:tab pos="357188" algn="l"/>
              </a:tabLst>
            </a:pPr>
            <a:r>
              <a:rPr lang="es-PE" spc="-11" dirty="0">
                <a:solidFill>
                  <a:prstClr val="black"/>
                </a:solidFill>
                <a:latin typeface="Calibri"/>
                <a:cs typeface="Calibri"/>
              </a:rPr>
              <a:t>Biomarcadores</a:t>
            </a:r>
          </a:p>
          <a:p>
            <a:pPr marL="357188" indent="-344488" defTabSz="685800" fontAlgn="auto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>
                <a:srgbClr val="C00000"/>
              </a:buClr>
              <a:buFontTx/>
              <a:buAutoNum type="arabicPeriod"/>
              <a:tabLst>
                <a:tab pos="357188" algn="l"/>
              </a:tabLst>
            </a:pPr>
            <a:r>
              <a:rPr lang="es-PE" spc="-11" dirty="0">
                <a:solidFill>
                  <a:prstClr val="black"/>
                </a:solidFill>
                <a:latin typeface="Calibri"/>
                <a:cs typeface="Calibri"/>
              </a:rPr>
              <a:t>Fluidoterapia</a:t>
            </a:r>
          </a:p>
          <a:p>
            <a:pPr marL="357188" indent="-344488" defTabSz="685800" fontAlgn="auto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>
                <a:srgbClr val="C00000"/>
              </a:buClr>
              <a:buFontTx/>
              <a:buAutoNum type="arabicPeriod"/>
              <a:tabLst>
                <a:tab pos="357188" algn="l"/>
              </a:tabLst>
            </a:pPr>
            <a:r>
              <a:rPr lang="es-PE" spc="-11" dirty="0">
                <a:solidFill>
                  <a:prstClr val="black"/>
                </a:solidFill>
                <a:latin typeface="Calibri"/>
                <a:cs typeface="Calibri"/>
              </a:rPr>
              <a:t>Medicación vasoactiva</a:t>
            </a:r>
          </a:p>
          <a:p>
            <a:pPr marL="357188" indent="-344488" defTabSz="685800" fontAlgn="auto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>
                <a:srgbClr val="C00000"/>
              </a:buClr>
              <a:buFontTx/>
              <a:buAutoNum type="arabicPeriod"/>
              <a:tabLst>
                <a:tab pos="357188" algn="l"/>
              </a:tabLst>
            </a:pPr>
            <a:r>
              <a:rPr lang="es-PE" spc="-11" dirty="0">
                <a:solidFill>
                  <a:prstClr val="black"/>
                </a:solidFill>
                <a:latin typeface="Calibri"/>
                <a:cs typeface="Calibri"/>
              </a:rPr>
              <a:t>Inicio de antibióticos</a:t>
            </a:r>
          </a:p>
          <a:p>
            <a:pPr marL="357188" indent="-344488" defTabSz="685800" fontAlgn="auto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>
                <a:srgbClr val="C00000"/>
              </a:buClr>
              <a:buFontTx/>
              <a:buAutoNum type="arabicPeriod"/>
              <a:tabLst>
                <a:tab pos="357188" algn="l"/>
              </a:tabLst>
            </a:pPr>
            <a:r>
              <a:rPr lang="es-PE" spc="-11" dirty="0">
                <a:solidFill>
                  <a:prstClr val="black"/>
                </a:solidFill>
                <a:latin typeface="Calibri"/>
                <a:cs typeface="Calibri"/>
              </a:rPr>
              <a:t>Fenotipos de sepsis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58EA48-A83C-8B4C-0E82-9CCA93FD36FF}"/>
              </a:ext>
            </a:extLst>
          </p:cNvPr>
          <p:cNvSpPr txBox="1"/>
          <p:nvPr/>
        </p:nvSpPr>
        <p:spPr>
          <a:xfrm>
            <a:off x="618550" y="548680"/>
            <a:ext cx="6571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Calibri" panose="020F0502020204030204"/>
                <a:cs typeface="+mn-cs"/>
              </a:rPr>
              <a:t>A</a:t>
            </a:r>
            <a:r>
              <a:rPr lang="es-PE" sz="3200" dirty="0" err="1">
                <a:latin typeface="Calibri" panose="020F0502020204030204"/>
                <a:cs typeface="+mn-cs"/>
              </a:rPr>
              <a:t>vances</a:t>
            </a:r>
            <a:r>
              <a:rPr lang="es-PE" sz="3200" dirty="0">
                <a:latin typeface="Calibri" panose="020F0502020204030204"/>
                <a:cs typeface="+mn-cs"/>
              </a:rPr>
              <a:t> en el manejo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000" b="1" dirty="0">
                <a:solidFill>
                  <a:srgbClr val="C00000"/>
                </a:solidFill>
                <a:latin typeface="Calibri" panose="020F0502020204030204"/>
                <a:cs typeface="+mn-cs"/>
              </a:rPr>
              <a:t>sepsis</a:t>
            </a:r>
            <a:r>
              <a:rPr lang="es-PE" sz="4000" b="1" dirty="0">
                <a:latin typeface="Calibri" panose="020F0502020204030204"/>
                <a:cs typeface="+mn-cs"/>
              </a:rPr>
              <a:t> </a:t>
            </a:r>
            <a:r>
              <a:rPr lang="es-PE" sz="4000" dirty="0">
                <a:latin typeface="Calibri" panose="020F0502020204030204"/>
                <a:cs typeface="+mn-cs"/>
              </a:rPr>
              <a:t>y</a:t>
            </a:r>
            <a:r>
              <a:rPr lang="es-PE" sz="4000" b="1" dirty="0">
                <a:latin typeface="Calibri" panose="020F0502020204030204"/>
                <a:cs typeface="+mn-cs"/>
              </a:rPr>
              <a:t> </a:t>
            </a:r>
            <a:r>
              <a:rPr lang="es-PE" sz="4000" b="1" dirty="0">
                <a:solidFill>
                  <a:srgbClr val="C00000"/>
                </a:solidFill>
                <a:latin typeface="Calibri" panose="020F0502020204030204"/>
                <a:cs typeface="+mn-cs"/>
              </a:rPr>
              <a:t>shock séptico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0BD380-64E4-01A4-FB2E-E9AA493C5953}"/>
              </a:ext>
            </a:extLst>
          </p:cNvPr>
          <p:cNvSpPr txBox="1"/>
          <p:nvPr/>
        </p:nvSpPr>
        <p:spPr>
          <a:xfrm>
            <a:off x="-262475" y="770807"/>
            <a:ext cx="411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>
                <a:solidFill>
                  <a:srgbClr val="C00000"/>
                </a:solidFill>
                <a:latin typeface="+mn-lt"/>
              </a:rPr>
              <a:t>Sepsis</a:t>
            </a:r>
          </a:p>
        </p:txBody>
      </p:sp>
      <p:sp>
        <p:nvSpPr>
          <p:cNvPr id="3" name="4 Título">
            <a:extLst>
              <a:ext uri="{FF2B5EF4-FFF2-40B4-BE49-F238E27FC236}">
                <a16:creationId xmlns:a16="http://schemas.microsoft.com/office/drawing/2014/main" id="{8344C092-0F8C-84E5-75CF-5479375C48F9}"/>
              </a:ext>
            </a:extLst>
          </p:cNvPr>
          <p:cNvSpPr txBox="1">
            <a:spLocks/>
          </p:cNvSpPr>
          <p:nvPr/>
        </p:nvSpPr>
        <p:spPr>
          <a:xfrm>
            <a:off x="611560" y="1486525"/>
            <a:ext cx="2311401" cy="646331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PE" sz="2800" dirty="0">
                <a:ln w="0"/>
                <a:latin typeface="+mn-lt"/>
              </a:rPr>
              <a:t>Conclusiones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A09E54-DC7E-9875-F6C2-8D274FB2AE13}"/>
              </a:ext>
            </a:extLst>
          </p:cNvPr>
          <p:cNvSpPr txBox="1"/>
          <p:nvPr/>
        </p:nvSpPr>
        <p:spPr>
          <a:xfrm>
            <a:off x="683568" y="2420888"/>
            <a:ext cx="7920880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20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s-PE" dirty="0">
                <a:latin typeface="+mn-lt"/>
              </a:rPr>
              <a:t>Screening y diagnóstico: </a:t>
            </a:r>
            <a:r>
              <a:rPr lang="es-PE" b="1" dirty="0">
                <a:solidFill>
                  <a:srgbClr val="355D8A"/>
                </a:solidFill>
                <a:latin typeface="+mn-lt"/>
              </a:rPr>
              <a:t>NO EXISTE </a:t>
            </a:r>
            <a:r>
              <a:rPr lang="es-PE" dirty="0">
                <a:latin typeface="+mn-lt"/>
              </a:rPr>
              <a:t>una única herramienta.</a:t>
            </a:r>
          </a:p>
          <a:p>
            <a:pPr marL="358775" indent="-358775">
              <a:lnSpc>
                <a:spcPct val="20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s-PE" dirty="0">
                <a:latin typeface="+mn-lt"/>
              </a:rPr>
              <a:t>Fluidoterapia: </a:t>
            </a:r>
            <a:r>
              <a:rPr lang="es-PE" b="1" dirty="0">
                <a:solidFill>
                  <a:srgbClr val="355D8A"/>
                </a:solidFill>
                <a:latin typeface="+mn-lt"/>
              </a:rPr>
              <a:t>PRECOZ</a:t>
            </a:r>
          </a:p>
          <a:p>
            <a:pPr marL="358775" indent="-358775">
              <a:lnSpc>
                <a:spcPct val="20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s-PE" dirty="0">
                <a:latin typeface="+mn-lt"/>
              </a:rPr>
              <a:t>Vasopresores: </a:t>
            </a:r>
            <a:r>
              <a:rPr lang="es-PE" b="1" dirty="0">
                <a:solidFill>
                  <a:srgbClr val="355D8A"/>
                </a:solidFill>
                <a:latin typeface="+mn-lt"/>
              </a:rPr>
              <a:t>PRECOCES</a:t>
            </a:r>
          </a:p>
          <a:p>
            <a:pPr marL="358775" indent="-358775">
              <a:lnSpc>
                <a:spcPct val="20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es-PE" dirty="0" err="1">
                <a:latin typeface="+mn-lt"/>
              </a:rPr>
              <a:t>Antibióticoterapia</a:t>
            </a:r>
            <a:r>
              <a:rPr lang="es-PE" dirty="0">
                <a:latin typeface="+mn-lt"/>
              </a:rPr>
              <a:t>: </a:t>
            </a:r>
            <a:r>
              <a:rPr lang="es-PE" b="1" dirty="0">
                <a:solidFill>
                  <a:srgbClr val="355D8A"/>
                </a:solidFill>
                <a:latin typeface="+mn-lt"/>
              </a:rPr>
              <a:t>EMPÍRICA Y PRECOZ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284972-8089-9706-F79C-A2FC00254A00}"/>
              </a:ext>
            </a:extLst>
          </p:cNvPr>
          <p:cNvSpPr txBox="1"/>
          <p:nvPr/>
        </p:nvSpPr>
        <p:spPr>
          <a:xfrm>
            <a:off x="4144619" y="94791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200" b="1" dirty="0">
                <a:solidFill>
                  <a:srgbClr val="355D8A"/>
                </a:solidFill>
                <a:latin typeface="Calibri" panose="020F0502020204030204"/>
                <a:cs typeface="+mn-cs"/>
              </a:rPr>
              <a:t>Detección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200" b="1" dirty="0">
                <a:solidFill>
                  <a:srgbClr val="355D8A"/>
                </a:solidFill>
                <a:latin typeface="Calibri" panose="020F0502020204030204"/>
                <a:cs typeface="+mn-cs"/>
              </a:rPr>
              <a:t>y tratamiento inicial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355D8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2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n elderly woman, 78 years old, sitting in a hospital bed with a concerned but stable expression. She has short gray hair and is wearing a light blue hospital gown. A nurse is checking her vitals while she holds her lower abdomen, indicating discomfort. The medical monitor nearby displays normal oxygen saturation levels (96%) and a slightly elevated heart rate. The setting is a clean and modern hospital room with IV fluids attached to her arm. The atmosphere conveys a mild but serious medical condition, suggesting a urinary tract infection with signs of sepsis but no oxygen support needed.">
            <a:extLst>
              <a:ext uri="{FF2B5EF4-FFF2-40B4-BE49-F238E27FC236}">
                <a16:creationId xmlns:a16="http://schemas.microsoft.com/office/drawing/2014/main" id="{304CEED8-5C21-A1B4-A178-283480BEEF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4691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" name="Imagen 9" descr="Imagen que contiene persona, hombre, interior, tabla&#10;&#10;El contenido generado por IA puede ser incorrecto.">
            <a:extLst>
              <a:ext uri="{FF2B5EF4-FFF2-40B4-BE49-F238E27FC236}">
                <a16:creationId xmlns:a16="http://schemas.microsoft.com/office/drawing/2014/main" id="{40E2EDAE-D206-0152-A00C-75C54F673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51787"/>
            <a:ext cx="2448272" cy="2448272"/>
          </a:xfrm>
          <a:prstGeom prst="roundRect">
            <a:avLst/>
          </a:prstGeom>
        </p:spPr>
      </p:pic>
      <p:pic>
        <p:nvPicPr>
          <p:cNvPr id="13" name="Imagen 12" descr="Imagen que contiene persona, hombre, tabla, mayor&#10;&#10;El contenido generado por IA puede ser incorrecto.">
            <a:extLst>
              <a:ext uri="{FF2B5EF4-FFF2-40B4-BE49-F238E27FC236}">
                <a16:creationId xmlns:a16="http://schemas.microsoft.com/office/drawing/2014/main" id="{2DD77ACD-1A14-489E-2764-32420F0D6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51787"/>
            <a:ext cx="2448272" cy="2448272"/>
          </a:xfrm>
          <a:prstGeom prst="roundRect">
            <a:avLst/>
          </a:prstGeom>
        </p:spPr>
      </p:pic>
      <p:pic>
        <p:nvPicPr>
          <p:cNvPr id="15" name="Imagen 14" descr="Mujer sentada en una cama&#10;&#10;El contenido generado por IA puede ser incorrecto.">
            <a:extLst>
              <a:ext uri="{FF2B5EF4-FFF2-40B4-BE49-F238E27FC236}">
                <a16:creationId xmlns:a16="http://schemas.microsoft.com/office/drawing/2014/main" id="{A94A1F84-B522-58F7-1890-6EBA1C2B15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53265"/>
            <a:ext cx="2448272" cy="2448272"/>
          </a:xfrm>
          <a:prstGeom prst="round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901E4AA-0807-BD4F-6CDC-FDAE5EC67BCF}"/>
              </a:ext>
            </a:extLst>
          </p:cNvPr>
          <p:cNvSpPr txBox="1"/>
          <p:nvPr/>
        </p:nvSpPr>
        <p:spPr>
          <a:xfrm>
            <a:off x="5311651" y="1886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+mn-lt"/>
              </a:rPr>
              <a:t>3 casos…</a:t>
            </a:r>
            <a:endParaRPr lang="es-PE" sz="3600" dirty="0">
              <a:latin typeface="+mn-l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CD89DFC-CB0E-B921-BBD2-12B878B47367}"/>
              </a:ext>
            </a:extLst>
          </p:cNvPr>
          <p:cNvSpPr txBox="1"/>
          <p:nvPr/>
        </p:nvSpPr>
        <p:spPr>
          <a:xfrm>
            <a:off x="467544" y="260648"/>
            <a:ext cx="2674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>
                <a:solidFill>
                  <a:srgbClr val="C00000"/>
                </a:solidFill>
                <a:latin typeface="+mn-lt"/>
              </a:rPr>
              <a:t>Sepsis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1D80E4-1EB2-29C4-D969-21115EDBA5AB}"/>
              </a:ext>
            </a:extLst>
          </p:cNvPr>
          <p:cNvSpPr txBox="1"/>
          <p:nvPr/>
        </p:nvSpPr>
        <p:spPr>
          <a:xfrm>
            <a:off x="539552" y="285293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+mn-lt"/>
              </a:rPr>
              <a:t>Mujer de 40 años con pielonefritis, PCR &gt;100 y trastorno de conciencia.</a:t>
            </a:r>
            <a:endParaRPr lang="es-PE" sz="1800" dirty="0">
              <a:latin typeface="+mn-l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43FC5FC-1B87-3D75-0E99-8AE9FE1E25F0}"/>
              </a:ext>
            </a:extLst>
          </p:cNvPr>
          <p:cNvSpPr txBox="1"/>
          <p:nvPr/>
        </p:nvSpPr>
        <p:spPr>
          <a:xfrm>
            <a:off x="3491880" y="285293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+mn-lt"/>
              </a:rPr>
              <a:t>Varón de 50 años, diabético, con neumonía, requiere O</a:t>
            </a:r>
            <a:r>
              <a:rPr lang="es-MX" sz="1800" baseline="-25000" dirty="0">
                <a:latin typeface="+mn-lt"/>
              </a:rPr>
              <a:t>2</a:t>
            </a:r>
            <a:r>
              <a:rPr lang="es-MX" sz="1800" dirty="0">
                <a:latin typeface="+mn-lt"/>
              </a:rPr>
              <a:t>, disfunción renal.</a:t>
            </a:r>
            <a:endParaRPr lang="es-PE" sz="1800" dirty="0">
              <a:latin typeface="+mn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41AF6BF-B4AE-5C61-1AD0-24C9781788D2}"/>
              </a:ext>
            </a:extLst>
          </p:cNvPr>
          <p:cNvSpPr txBox="1"/>
          <p:nvPr/>
        </p:nvSpPr>
        <p:spPr>
          <a:xfrm>
            <a:off x="6372200" y="285293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+mn-lt"/>
              </a:rPr>
              <a:t>Varón de 75 años, con ERC, con celulitis de MII, PCR 50, leucopenia.</a:t>
            </a:r>
            <a:endParaRPr lang="es-PE" sz="1800" dirty="0">
              <a:latin typeface="+mn-lt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D5B94FD-9C53-3435-F596-76B5E76B7ABF}"/>
              </a:ext>
            </a:extLst>
          </p:cNvPr>
          <p:cNvSpPr txBox="1"/>
          <p:nvPr/>
        </p:nvSpPr>
        <p:spPr>
          <a:xfrm>
            <a:off x="467544" y="162880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355D8A"/>
                </a:solidFill>
                <a:latin typeface="+mn-lt"/>
              </a:rPr>
              <a:t>Presentan hipotensión</a:t>
            </a:r>
            <a:r>
              <a:rPr lang="es-MX" sz="2000" dirty="0">
                <a:latin typeface="+mn-lt"/>
              </a:rPr>
              <a:t>: </a:t>
            </a:r>
          </a:p>
          <a:p>
            <a:pPr algn="ctr"/>
            <a:r>
              <a:rPr lang="es-MX" sz="2000" i="1" dirty="0">
                <a:latin typeface="+mn-lt"/>
              </a:rPr>
              <a:t>¿Cómo los manejan?</a:t>
            </a:r>
            <a:endParaRPr lang="es-PE" sz="2000" i="1" dirty="0">
              <a:latin typeface="+mn-l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E493B6C-3189-FA5A-77E3-749735057DF0}"/>
              </a:ext>
            </a:extLst>
          </p:cNvPr>
          <p:cNvSpPr txBox="1"/>
          <p:nvPr/>
        </p:nvSpPr>
        <p:spPr>
          <a:xfrm>
            <a:off x="3275856" y="1628800"/>
            <a:ext cx="2628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355D8A"/>
                </a:solidFill>
                <a:latin typeface="+mn-lt"/>
              </a:rPr>
              <a:t>Tengo disponible Ringer y ClNa0.9% </a:t>
            </a:r>
          </a:p>
          <a:p>
            <a:pPr algn="ctr"/>
            <a:r>
              <a:rPr lang="es-MX" sz="2000" i="1" dirty="0">
                <a:latin typeface="+mn-lt"/>
              </a:rPr>
              <a:t>¿Qué elegiré?</a:t>
            </a:r>
            <a:endParaRPr lang="es-PE" sz="2000" i="1" dirty="0">
              <a:latin typeface="+mn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B2AA06F-5A32-7C4C-FFF7-C9B1DF23CC29}"/>
              </a:ext>
            </a:extLst>
          </p:cNvPr>
          <p:cNvSpPr txBox="1"/>
          <p:nvPr/>
        </p:nvSpPr>
        <p:spPr>
          <a:xfrm>
            <a:off x="6084168" y="1484784"/>
            <a:ext cx="291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355D8A"/>
                </a:solidFill>
                <a:latin typeface="+mn-lt"/>
              </a:rPr>
              <a:t>Presenta shock refractario a vasopresores</a:t>
            </a:r>
          </a:p>
          <a:p>
            <a:pPr algn="ctr"/>
            <a:r>
              <a:rPr lang="es-MX" sz="2000" i="1" dirty="0">
                <a:latin typeface="+mn-lt"/>
              </a:rPr>
              <a:t>¿Qué añadiré?</a:t>
            </a:r>
            <a:endParaRPr lang="es-PE" sz="2000" i="1" dirty="0">
              <a:latin typeface="+mn-lt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0D3583D-58A6-65C4-FB9A-285A31543EA7}"/>
              </a:ext>
            </a:extLst>
          </p:cNvPr>
          <p:cNvSpPr txBox="1"/>
          <p:nvPr/>
        </p:nvSpPr>
        <p:spPr>
          <a:xfrm>
            <a:off x="4419600" y="745540"/>
            <a:ext cx="3824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solidFill>
                  <a:srgbClr val="355D8A"/>
                </a:solidFill>
                <a:latin typeface="+mn-lt"/>
              </a:rPr>
              <a:t>¿Cuál es el diagnóstico?</a:t>
            </a:r>
            <a:endParaRPr lang="es-PE" sz="2800" b="1" i="1" dirty="0">
              <a:solidFill>
                <a:srgbClr val="355D8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10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0E8B5-E467-3759-A52C-54DAABA3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ADCC76CA-8902-C71D-FBB8-C168880ABA7C}"/>
              </a:ext>
            </a:extLst>
          </p:cNvPr>
          <p:cNvSpPr txBox="1"/>
          <p:nvPr/>
        </p:nvSpPr>
        <p:spPr>
          <a:xfrm>
            <a:off x="3707904" y="404664"/>
            <a:ext cx="4824536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2800" b="1" dirty="0" err="1">
                <a:solidFill>
                  <a:srgbClr val="355D8A"/>
                </a:solidFill>
                <a:latin typeface="Calibri"/>
                <a:cs typeface="Calibri"/>
              </a:rPr>
              <a:t>Heterogenicidad</a:t>
            </a:r>
            <a:r>
              <a:rPr lang="es-ES" sz="2800" b="1" dirty="0">
                <a:solidFill>
                  <a:srgbClr val="355D8A"/>
                </a:solidFill>
                <a:latin typeface="Calibri"/>
                <a:cs typeface="Calibri"/>
              </a:rPr>
              <a:t> clínica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2200" dirty="0">
                <a:latin typeface="+mn-lt"/>
                <a:cs typeface="Calibri"/>
              </a:rPr>
              <a:t>Diversidad de patógenos, sitios de infección y respuestas inmunitarias</a:t>
            </a:r>
            <a:endParaRPr lang="es-ES" sz="2200" dirty="0">
              <a:latin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BD71EB-BDAF-1B35-877E-B222B28E9299}"/>
              </a:ext>
            </a:extLst>
          </p:cNvPr>
          <p:cNvSpPr txBox="1"/>
          <p:nvPr/>
        </p:nvSpPr>
        <p:spPr>
          <a:xfrm>
            <a:off x="179512" y="188640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Fenotipos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B05D60-F205-F307-568E-602E29076A3F}"/>
              </a:ext>
            </a:extLst>
          </p:cNvPr>
          <p:cNvSpPr txBox="1"/>
          <p:nvPr/>
        </p:nvSpPr>
        <p:spPr>
          <a:xfrm>
            <a:off x="467544" y="6237312"/>
            <a:ext cx="8280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Front Immunol. 2025;16:1546474. Published 2025 Feb 6. doi:10.3389/fimmu.2025.1546474</a:t>
            </a:r>
            <a:endParaRPr lang="es-PE" sz="1600" i="1" dirty="0">
              <a:latin typeface="+mn-lt"/>
            </a:endParaRPr>
          </a:p>
        </p:txBody>
      </p:sp>
      <p:pic>
        <p:nvPicPr>
          <p:cNvPr id="10" name="Gráfico 9" descr="Hombre contorno">
            <a:extLst>
              <a:ext uri="{FF2B5EF4-FFF2-40B4-BE49-F238E27FC236}">
                <a16:creationId xmlns:a16="http://schemas.microsoft.com/office/drawing/2014/main" id="{0D19D0F5-4CD8-96E5-297F-4EB0BB2C0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3531" y="3650784"/>
            <a:ext cx="2185392" cy="2185392"/>
          </a:xfrm>
          <a:prstGeom prst="rect">
            <a:avLst/>
          </a:prstGeom>
        </p:spPr>
      </p:pic>
      <p:pic>
        <p:nvPicPr>
          <p:cNvPr id="11" name="Gráfico 10" descr="Hombre contorno">
            <a:extLst>
              <a:ext uri="{FF2B5EF4-FFF2-40B4-BE49-F238E27FC236}">
                <a16:creationId xmlns:a16="http://schemas.microsoft.com/office/drawing/2014/main" id="{7F0EB8CB-8D28-769A-CA6F-4EF2E9C6B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8987" y="3230774"/>
            <a:ext cx="2185392" cy="2185392"/>
          </a:xfrm>
          <a:prstGeom prst="rect">
            <a:avLst/>
          </a:prstGeom>
        </p:spPr>
      </p:pic>
      <p:pic>
        <p:nvPicPr>
          <p:cNvPr id="12" name="Gráfico 11" descr="Hombre contorno">
            <a:extLst>
              <a:ext uri="{FF2B5EF4-FFF2-40B4-BE49-F238E27FC236}">
                <a16:creationId xmlns:a16="http://schemas.microsoft.com/office/drawing/2014/main" id="{E870AB37-2E46-BA9B-1CD6-0B98A3162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9879" y="3069422"/>
            <a:ext cx="2185392" cy="218539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56FCC52-5FFE-2FC7-4F8B-22D88DBFB275}"/>
              </a:ext>
            </a:extLst>
          </p:cNvPr>
          <p:cNvSpPr txBox="1"/>
          <p:nvPr/>
        </p:nvSpPr>
        <p:spPr>
          <a:xfrm>
            <a:off x="5213150" y="2730406"/>
            <a:ext cx="174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3795AF"/>
                </a:solidFill>
                <a:latin typeface="+mn-lt"/>
              </a:rPr>
              <a:t>SDRA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87E3EDD-06ED-E017-1381-CE2952ABFE6C}"/>
              </a:ext>
            </a:extLst>
          </p:cNvPr>
          <p:cNvSpPr txBox="1"/>
          <p:nvPr/>
        </p:nvSpPr>
        <p:spPr>
          <a:xfrm>
            <a:off x="2347804" y="2875346"/>
            <a:ext cx="174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3795AF"/>
                </a:solidFill>
                <a:latin typeface="+mn-lt"/>
              </a:rPr>
              <a:t>Delirio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8423D71-BF5F-7E3D-74AD-CC374FB77590}"/>
              </a:ext>
            </a:extLst>
          </p:cNvPr>
          <p:cNvSpPr txBox="1"/>
          <p:nvPr/>
        </p:nvSpPr>
        <p:spPr>
          <a:xfrm>
            <a:off x="1001650" y="5362536"/>
            <a:ext cx="251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3795AF"/>
                </a:solidFill>
                <a:latin typeface="+mn-lt"/>
              </a:rPr>
              <a:t>Plaquetopenia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A6344F0-D3DC-7EA2-3DA9-6CCBFA076F89}"/>
              </a:ext>
            </a:extLst>
          </p:cNvPr>
          <p:cNvSpPr txBox="1"/>
          <p:nvPr/>
        </p:nvSpPr>
        <p:spPr>
          <a:xfrm>
            <a:off x="4832198" y="5529064"/>
            <a:ext cx="218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3795AF"/>
                </a:solidFill>
                <a:latin typeface="+mn-lt"/>
              </a:rPr>
              <a:t>Falla renal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0682EB6-795D-D69E-FFE1-E20A2A293659}"/>
              </a:ext>
            </a:extLst>
          </p:cNvPr>
          <p:cNvSpPr txBox="1"/>
          <p:nvPr/>
        </p:nvSpPr>
        <p:spPr>
          <a:xfrm>
            <a:off x="1001650" y="3811849"/>
            <a:ext cx="264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3795AF"/>
                </a:solidFill>
                <a:latin typeface="+mn-lt"/>
              </a:rPr>
              <a:t>Falla hepática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12CD155-AAC5-39BD-D65E-B374F25ED5BE}"/>
              </a:ext>
            </a:extLst>
          </p:cNvPr>
          <p:cNvSpPr txBox="1"/>
          <p:nvPr/>
        </p:nvSpPr>
        <p:spPr>
          <a:xfrm>
            <a:off x="5575789" y="4357467"/>
            <a:ext cx="2649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3795AF"/>
                </a:solidFill>
                <a:latin typeface="+mn-lt"/>
              </a:rPr>
              <a:t>Disfunción cardíaca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C2BA271-E3A2-2EFB-61AA-7B474978FC2D}"/>
              </a:ext>
            </a:extLst>
          </p:cNvPr>
          <p:cNvSpPr txBox="1"/>
          <p:nvPr/>
        </p:nvSpPr>
        <p:spPr>
          <a:xfrm>
            <a:off x="755576" y="1844824"/>
            <a:ext cx="75608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PE" sz="2200" b="1" dirty="0">
                <a:solidFill>
                  <a:srgbClr val="FF5050"/>
                </a:solidFill>
                <a:latin typeface="+mn-lt"/>
              </a:rPr>
              <a:t>Subgrupos clínicamente distinguible</a:t>
            </a:r>
            <a:r>
              <a:rPr lang="es-PE" sz="2200" dirty="0">
                <a:solidFill>
                  <a:srgbClr val="FF5050"/>
                </a:solidFill>
                <a:latin typeface="+mn-lt"/>
              </a:rPr>
              <a:t> </a:t>
            </a:r>
            <a:r>
              <a:rPr lang="es-PE" sz="2200" dirty="0">
                <a:latin typeface="+mn-lt"/>
              </a:rPr>
              <a:t>de pacientes con sepsis.</a:t>
            </a:r>
          </a:p>
          <a:p>
            <a:pPr algn="ctr">
              <a:spcBef>
                <a:spcPts val="600"/>
              </a:spcBef>
            </a:pPr>
            <a:r>
              <a:rPr lang="es-PE" sz="2200" dirty="0">
                <a:latin typeface="+mn-lt"/>
              </a:rPr>
              <a:t>Diferente </a:t>
            </a:r>
            <a:r>
              <a:rPr lang="es-PE" sz="2200" b="1" dirty="0">
                <a:solidFill>
                  <a:srgbClr val="FF5050"/>
                </a:solidFill>
                <a:latin typeface="+mn-lt"/>
              </a:rPr>
              <a:t>presentación</a:t>
            </a:r>
            <a:r>
              <a:rPr lang="es-PE" sz="2200" dirty="0">
                <a:solidFill>
                  <a:srgbClr val="FF5050"/>
                </a:solidFill>
                <a:latin typeface="+mn-lt"/>
              </a:rPr>
              <a:t>… </a:t>
            </a:r>
            <a:r>
              <a:rPr lang="es-PE" sz="2200" dirty="0">
                <a:latin typeface="+mn-lt"/>
              </a:rPr>
              <a:t>Diferente </a:t>
            </a:r>
            <a:r>
              <a:rPr lang="es-PE" sz="2200" b="1" dirty="0">
                <a:solidFill>
                  <a:srgbClr val="FF5050"/>
                </a:solidFill>
                <a:latin typeface="+mn-lt"/>
              </a:rPr>
              <a:t>respuesta.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23C6C3F-DD4B-1EBC-3CB3-DBC15F3B6BD2}"/>
              </a:ext>
            </a:extLst>
          </p:cNvPr>
          <p:cNvSpPr txBox="1"/>
          <p:nvPr/>
        </p:nvSpPr>
        <p:spPr>
          <a:xfrm>
            <a:off x="5645270" y="3460121"/>
            <a:ext cx="2497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3795AF"/>
                </a:solidFill>
                <a:latin typeface="+mn-lt"/>
              </a:rPr>
              <a:t>Leucopenia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D92D3F-0ECC-8DB6-D091-6C1A96F65E24}"/>
              </a:ext>
            </a:extLst>
          </p:cNvPr>
          <p:cNvSpPr txBox="1"/>
          <p:nvPr/>
        </p:nvSpPr>
        <p:spPr>
          <a:xfrm>
            <a:off x="383963" y="4630695"/>
            <a:ext cx="2497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3795AF"/>
                </a:solidFill>
                <a:latin typeface="+mn-lt"/>
              </a:rPr>
              <a:t>PCR muy alta</a:t>
            </a:r>
          </a:p>
        </p:txBody>
      </p:sp>
    </p:spTree>
    <p:extLst>
      <p:ext uri="{BB962C8B-B14F-4D97-AF65-F5344CB8AC3E}">
        <p14:creationId xmlns:p14="http://schemas.microsoft.com/office/powerpoint/2010/main" val="18252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33" grpId="0"/>
      <p:bldP spid="34" grpId="0"/>
      <p:bldP spid="35" grpId="0"/>
      <p:bldP spid="36" grpId="0"/>
      <p:bldP spid="37" grpId="0"/>
      <p:bldP spid="38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3FE0E8C-9078-38E8-1AA9-D82A5105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6" y="1196752"/>
            <a:ext cx="7164288" cy="51761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786C8C9-B241-D561-AD09-5E27F9D7138D}"/>
              </a:ext>
            </a:extLst>
          </p:cNvPr>
          <p:cNvSpPr txBox="1"/>
          <p:nvPr/>
        </p:nvSpPr>
        <p:spPr>
          <a:xfrm>
            <a:off x="467544" y="6453336"/>
            <a:ext cx="8280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Front Immunol. 2025;16:1546474. Published 2025 Feb 6. doi:10.3389/fimmu.2025.1546474</a:t>
            </a:r>
            <a:endParaRPr lang="es-PE" sz="1600" i="1" dirty="0"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7ED8E9-2074-17DA-F88A-CE2E91FCB155}"/>
              </a:ext>
            </a:extLst>
          </p:cNvPr>
          <p:cNvSpPr txBox="1"/>
          <p:nvPr/>
        </p:nvSpPr>
        <p:spPr>
          <a:xfrm>
            <a:off x="5238328" y="404664"/>
            <a:ext cx="358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FF5050"/>
                </a:solidFill>
                <a:latin typeface="+mn-lt"/>
              </a:rPr>
              <a:t>Estudios  “</a:t>
            </a:r>
            <a:r>
              <a:rPr lang="es-PE" sz="3200" b="1" dirty="0" err="1">
                <a:solidFill>
                  <a:srgbClr val="FF5050"/>
                </a:solidFill>
                <a:latin typeface="+mn-lt"/>
              </a:rPr>
              <a:t>ómicos</a:t>
            </a:r>
            <a:r>
              <a:rPr lang="es-PE" sz="3200" b="1" dirty="0">
                <a:solidFill>
                  <a:srgbClr val="FF5050"/>
                </a:solidFill>
                <a:latin typeface="+mn-lt"/>
              </a:rPr>
              <a:t>”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372C34-8B9D-FC7D-B031-9FE6E0D2C1A8}"/>
              </a:ext>
            </a:extLst>
          </p:cNvPr>
          <p:cNvSpPr txBox="1"/>
          <p:nvPr/>
        </p:nvSpPr>
        <p:spPr>
          <a:xfrm>
            <a:off x="539552" y="332656"/>
            <a:ext cx="4446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solidFill>
                  <a:srgbClr val="355D8A"/>
                </a:solidFill>
                <a:latin typeface="+mn-lt"/>
              </a:rPr>
              <a:t>¿Cómo clasificar fenotípicamente a los pacientes con sepsis?</a:t>
            </a:r>
            <a:endParaRPr lang="es-PE" b="1" i="1" dirty="0">
              <a:solidFill>
                <a:srgbClr val="355D8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8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538EB882-9059-09F8-2863-729DB7AA4C99}"/>
              </a:ext>
            </a:extLst>
          </p:cNvPr>
          <p:cNvSpPr txBox="1"/>
          <p:nvPr/>
        </p:nvSpPr>
        <p:spPr>
          <a:xfrm>
            <a:off x="3707904" y="260648"/>
            <a:ext cx="4824536" cy="13805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4000" b="1" dirty="0">
                <a:solidFill>
                  <a:srgbClr val="355D8A"/>
                </a:solidFill>
                <a:latin typeface="Calibri"/>
                <a:cs typeface="Calibri"/>
              </a:rPr>
              <a:t>Transcriptómica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dirty="0">
                <a:latin typeface="+mn-lt"/>
                <a:cs typeface="Calibri"/>
              </a:rPr>
              <a:t>Estudio de los ARNm en un 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dirty="0">
                <a:latin typeface="+mn-lt"/>
                <a:cs typeface="Calibri"/>
              </a:rPr>
              <a:t>momento específico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AC28A0-5DBE-07CF-6A0F-9B91396A5F47}"/>
              </a:ext>
            </a:extLst>
          </p:cNvPr>
          <p:cNvSpPr txBox="1"/>
          <p:nvPr/>
        </p:nvSpPr>
        <p:spPr>
          <a:xfrm>
            <a:off x="179512" y="188640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Fenotipos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75B337-0AF8-1FD8-531B-445B6CEBC75D}"/>
              </a:ext>
            </a:extLst>
          </p:cNvPr>
          <p:cNvSpPr txBox="1"/>
          <p:nvPr/>
        </p:nvSpPr>
        <p:spPr>
          <a:xfrm>
            <a:off x="484784" y="207304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atin typeface="+mn-lt"/>
              </a:rPr>
              <a:t>Análisis </a:t>
            </a:r>
            <a:r>
              <a:rPr lang="es-PE" sz="2000" b="1" dirty="0" err="1">
                <a:solidFill>
                  <a:srgbClr val="355D8A"/>
                </a:solidFill>
                <a:latin typeface="+mn-lt"/>
              </a:rPr>
              <a:t>transcriptómico</a:t>
            </a:r>
            <a:r>
              <a:rPr lang="es-PE" sz="2000" b="1" dirty="0">
                <a:solidFill>
                  <a:srgbClr val="355D8A"/>
                </a:solidFill>
                <a:latin typeface="+mn-lt"/>
              </a:rPr>
              <a:t> de leucocitos </a:t>
            </a:r>
            <a:r>
              <a:rPr lang="es-PE" sz="2000" dirty="0">
                <a:latin typeface="+mn-lt"/>
              </a:rPr>
              <a:t>en </a:t>
            </a:r>
            <a:r>
              <a:rPr lang="es-PE" sz="2000" b="1" dirty="0">
                <a:solidFill>
                  <a:srgbClr val="355D8A"/>
                </a:solidFill>
                <a:latin typeface="+mn-lt"/>
              </a:rPr>
              <a:t>sepsis</a:t>
            </a:r>
            <a:r>
              <a:rPr lang="es-PE" sz="2000" dirty="0">
                <a:latin typeface="+mn-lt"/>
              </a:rPr>
              <a:t> por </a:t>
            </a:r>
            <a:r>
              <a:rPr lang="es-PE" sz="2000" b="1" dirty="0">
                <a:solidFill>
                  <a:srgbClr val="355D8A"/>
                </a:solidFill>
                <a:latin typeface="+mn-lt"/>
              </a:rPr>
              <a:t>neumonía comunitaria en UCI</a:t>
            </a:r>
          </a:p>
        </p:txBody>
      </p:sp>
      <p:pic>
        <p:nvPicPr>
          <p:cNvPr id="7" name="Gráfico 6" descr="Hombre contorno">
            <a:extLst>
              <a:ext uri="{FF2B5EF4-FFF2-40B4-BE49-F238E27FC236}">
                <a16:creationId xmlns:a16="http://schemas.microsoft.com/office/drawing/2014/main" id="{E4D61353-A176-B859-E28E-43F3D8167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536" y="4575250"/>
            <a:ext cx="1191072" cy="1191072"/>
          </a:xfrm>
          <a:prstGeom prst="rect">
            <a:avLst/>
          </a:prstGeom>
        </p:spPr>
      </p:pic>
      <p:pic>
        <p:nvPicPr>
          <p:cNvPr id="8" name="Gráfico 7" descr="Hombre contorno">
            <a:extLst>
              <a:ext uri="{FF2B5EF4-FFF2-40B4-BE49-F238E27FC236}">
                <a16:creationId xmlns:a16="http://schemas.microsoft.com/office/drawing/2014/main" id="{B914A7E7-A358-86D4-39EC-E3C2CD577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50" y="4305124"/>
            <a:ext cx="1191072" cy="1191072"/>
          </a:xfrm>
          <a:prstGeom prst="rect">
            <a:avLst/>
          </a:prstGeom>
        </p:spPr>
      </p:pic>
      <p:pic>
        <p:nvPicPr>
          <p:cNvPr id="9" name="Gráfico 8" descr="Hombre contorno">
            <a:extLst>
              <a:ext uri="{FF2B5EF4-FFF2-40B4-BE49-F238E27FC236}">
                <a16:creationId xmlns:a16="http://schemas.microsoft.com/office/drawing/2014/main" id="{4EEA2BC3-EA01-AF26-BC8D-612DA88BA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1564" y="4758208"/>
            <a:ext cx="1191072" cy="1191072"/>
          </a:xfrm>
          <a:prstGeom prst="rect">
            <a:avLst/>
          </a:prstGeom>
        </p:spPr>
      </p:pic>
      <p:pic>
        <p:nvPicPr>
          <p:cNvPr id="10" name="Gráfico 9" descr="Hombre contorno">
            <a:extLst>
              <a:ext uri="{FF2B5EF4-FFF2-40B4-BE49-F238E27FC236}">
                <a16:creationId xmlns:a16="http://schemas.microsoft.com/office/drawing/2014/main" id="{36638BD0-1EF4-276C-4468-CEDBC75DE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2908" y="4564666"/>
            <a:ext cx="1191072" cy="1191072"/>
          </a:xfrm>
          <a:prstGeom prst="rect">
            <a:avLst/>
          </a:prstGeom>
        </p:spPr>
      </p:pic>
      <p:pic>
        <p:nvPicPr>
          <p:cNvPr id="11" name="Gráfico 10" descr="Hombre contorno">
            <a:extLst>
              <a:ext uri="{FF2B5EF4-FFF2-40B4-BE49-F238E27FC236}">
                <a16:creationId xmlns:a16="http://schemas.microsoft.com/office/drawing/2014/main" id="{76D25A72-9653-FC8A-134F-41C43FEA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4422" y="4294540"/>
            <a:ext cx="1191072" cy="1191072"/>
          </a:xfrm>
          <a:prstGeom prst="rect">
            <a:avLst/>
          </a:prstGeom>
        </p:spPr>
      </p:pic>
      <p:pic>
        <p:nvPicPr>
          <p:cNvPr id="12" name="Gráfico 11" descr="Hombre contorno">
            <a:extLst>
              <a:ext uri="{FF2B5EF4-FFF2-40B4-BE49-F238E27FC236}">
                <a16:creationId xmlns:a16="http://schemas.microsoft.com/office/drawing/2014/main" id="{CB53900F-A071-023D-37BC-C3F26D7CE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5936" y="4747624"/>
            <a:ext cx="1191072" cy="11910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9418150-E65C-AAAC-1BF1-F993E168EBF7}"/>
              </a:ext>
            </a:extLst>
          </p:cNvPr>
          <p:cNvSpPr txBox="1"/>
          <p:nvPr/>
        </p:nvSpPr>
        <p:spPr>
          <a:xfrm>
            <a:off x="909840" y="6021288"/>
            <a:ext cx="3823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i="1" dirty="0">
                <a:latin typeface="+mn-lt"/>
              </a:rPr>
              <a:t>Lancet </a:t>
            </a:r>
            <a:r>
              <a:rPr lang="es-PE" sz="1600" i="1" dirty="0" err="1">
                <a:latin typeface="+mn-lt"/>
              </a:rPr>
              <a:t>Respir</a:t>
            </a:r>
            <a:r>
              <a:rPr lang="es-PE" sz="1600" i="1" dirty="0">
                <a:latin typeface="+mn-lt"/>
              </a:rPr>
              <a:t> </a:t>
            </a:r>
            <a:r>
              <a:rPr lang="es-PE" sz="1600" i="1" dirty="0" err="1">
                <a:latin typeface="+mn-lt"/>
              </a:rPr>
              <a:t>Med</a:t>
            </a:r>
            <a:r>
              <a:rPr lang="es-PE" sz="1600" i="1" dirty="0">
                <a:latin typeface="+mn-lt"/>
              </a:rPr>
              <a:t>. 2016 Apr;4(4):259-71. </a:t>
            </a:r>
            <a:r>
              <a:rPr lang="es-PE" sz="1600" i="1" dirty="0" err="1">
                <a:latin typeface="+mn-lt"/>
              </a:rPr>
              <a:t>doi</a:t>
            </a:r>
            <a:r>
              <a:rPr lang="es-PE" sz="1600" i="1" dirty="0">
                <a:latin typeface="+mn-lt"/>
              </a:rPr>
              <a:t>: 10.1016/S2213-2600(16)00046-1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F75267A-B128-4477-C28B-93EF820C4D92}"/>
              </a:ext>
            </a:extLst>
          </p:cNvPr>
          <p:cNvSpPr txBox="1"/>
          <p:nvPr/>
        </p:nvSpPr>
        <p:spPr>
          <a:xfrm>
            <a:off x="700808" y="2852936"/>
            <a:ext cx="17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3795AF"/>
                </a:solidFill>
                <a:latin typeface="+mn-lt"/>
              </a:rPr>
              <a:t>SRS 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4D50FCA-3794-15A2-2D3A-63CEC6354D68}"/>
              </a:ext>
            </a:extLst>
          </p:cNvPr>
          <p:cNvSpPr txBox="1"/>
          <p:nvPr/>
        </p:nvSpPr>
        <p:spPr>
          <a:xfrm>
            <a:off x="2894112" y="2852936"/>
            <a:ext cx="17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FF5050"/>
                </a:solidFill>
                <a:latin typeface="+mn-lt"/>
              </a:rPr>
              <a:t>SRS 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35AB8EF-D97E-3FA5-9A43-8C88AF45C281}"/>
              </a:ext>
            </a:extLst>
          </p:cNvPr>
          <p:cNvSpPr txBox="1"/>
          <p:nvPr/>
        </p:nvSpPr>
        <p:spPr>
          <a:xfrm>
            <a:off x="323528" y="350274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Pronóstico malo</a:t>
            </a:r>
          </a:p>
          <a:p>
            <a:pPr algn="ctr"/>
            <a:r>
              <a:rPr lang="es-PE" sz="1600" dirty="0">
                <a:latin typeface="+mn-lt"/>
              </a:rPr>
              <a:t>Inmunosupresión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00E337C-5033-857C-0424-65B56F01941C}"/>
              </a:ext>
            </a:extLst>
          </p:cNvPr>
          <p:cNvSpPr txBox="1"/>
          <p:nvPr/>
        </p:nvSpPr>
        <p:spPr>
          <a:xfrm>
            <a:off x="2411760" y="3502749"/>
            <a:ext cx="275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Pronóstico favorable</a:t>
            </a:r>
          </a:p>
          <a:p>
            <a:pPr algn="ctr"/>
            <a:r>
              <a:rPr lang="es-PE" sz="1600" dirty="0">
                <a:latin typeface="+mn-lt"/>
              </a:rPr>
              <a:t>Respuesta inmune activa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A4608CC-E6BD-2DA9-7262-0544C85A5030}"/>
              </a:ext>
            </a:extLst>
          </p:cNvPr>
          <p:cNvSpPr txBox="1"/>
          <p:nvPr/>
        </p:nvSpPr>
        <p:spPr>
          <a:xfrm>
            <a:off x="5508104" y="5589240"/>
            <a:ext cx="3024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i="1" dirty="0">
                <a:latin typeface="+mn-lt"/>
              </a:rPr>
              <a:t>Am J </a:t>
            </a:r>
            <a:r>
              <a:rPr lang="es-PE" sz="1600" i="1" dirty="0" err="1">
                <a:latin typeface="+mn-lt"/>
              </a:rPr>
              <a:t>Respir</a:t>
            </a:r>
            <a:r>
              <a:rPr lang="es-PE" sz="1600" i="1" dirty="0">
                <a:latin typeface="+mn-lt"/>
              </a:rPr>
              <a:t> </a:t>
            </a:r>
            <a:r>
              <a:rPr lang="es-PE" sz="1600" i="1" dirty="0" err="1">
                <a:latin typeface="+mn-lt"/>
              </a:rPr>
              <a:t>Crit</a:t>
            </a:r>
            <a:r>
              <a:rPr lang="es-PE" sz="1600" i="1" dirty="0">
                <a:latin typeface="+mn-lt"/>
              </a:rPr>
              <a:t> Care </a:t>
            </a:r>
            <a:r>
              <a:rPr lang="es-PE" sz="1600" i="1" dirty="0" err="1">
                <a:latin typeface="+mn-lt"/>
              </a:rPr>
              <a:t>Med</a:t>
            </a:r>
            <a:r>
              <a:rPr lang="es-PE" sz="1600" i="1" dirty="0">
                <a:latin typeface="+mn-lt"/>
              </a:rPr>
              <a:t>. 2022 </a:t>
            </a:r>
            <a:r>
              <a:rPr lang="es-PE" sz="1600" i="1" dirty="0" err="1">
                <a:latin typeface="+mn-lt"/>
              </a:rPr>
              <a:t>Dec</a:t>
            </a:r>
            <a:r>
              <a:rPr lang="es-PE" sz="1600" i="1" dirty="0">
                <a:latin typeface="+mn-lt"/>
              </a:rPr>
              <a:t> 15;206(12):1572-1573. </a:t>
            </a:r>
            <a:r>
              <a:rPr lang="es-PE" sz="1600" i="1" dirty="0" err="1">
                <a:latin typeface="+mn-lt"/>
              </a:rPr>
              <a:t>doi</a:t>
            </a:r>
            <a:r>
              <a:rPr lang="es-PE" sz="1600" i="1" dirty="0">
                <a:latin typeface="+mn-lt"/>
              </a:rPr>
              <a:t>: 10.1164/rccm.v206erratum10.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A828890-2730-1D90-C00E-30E21EB4A9DF}"/>
              </a:ext>
            </a:extLst>
          </p:cNvPr>
          <p:cNvSpPr txBox="1"/>
          <p:nvPr/>
        </p:nvSpPr>
        <p:spPr>
          <a:xfrm>
            <a:off x="5508104" y="2132856"/>
            <a:ext cx="3024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355D8A"/>
                </a:solidFill>
                <a:latin typeface="+mn-lt"/>
              </a:rPr>
              <a:t>Estudio </a:t>
            </a:r>
          </a:p>
          <a:p>
            <a:pPr algn="ctr"/>
            <a:r>
              <a:rPr lang="es-PE" sz="4000" b="1" dirty="0">
                <a:solidFill>
                  <a:srgbClr val="355D8A"/>
                </a:solidFill>
                <a:latin typeface="+mn-lt"/>
              </a:rPr>
              <a:t>VANISH</a:t>
            </a:r>
          </a:p>
          <a:p>
            <a:pPr algn="ctr"/>
            <a:r>
              <a:rPr lang="es-PE" sz="2000" dirty="0">
                <a:latin typeface="+mn-lt"/>
              </a:rPr>
              <a:t>(análisis secundario)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3EB3673-5236-56ED-829C-EAC707DDE576}"/>
              </a:ext>
            </a:extLst>
          </p:cNvPr>
          <p:cNvSpPr txBox="1"/>
          <p:nvPr/>
        </p:nvSpPr>
        <p:spPr>
          <a:xfrm>
            <a:off x="5507570" y="3951181"/>
            <a:ext cx="299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5050"/>
                </a:solidFill>
                <a:latin typeface="+mn-lt"/>
              </a:rPr>
              <a:t>Mayor mortalidad </a:t>
            </a:r>
            <a:r>
              <a:rPr lang="es-PE" dirty="0">
                <a:latin typeface="+mn-lt"/>
              </a:rPr>
              <a:t>en </a:t>
            </a:r>
            <a:r>
              <a:rPr lang="es-PE" b="1" dirty="0">
                <a:solidFill>
                  <a:srgbClr val="FF5050"/>
                </a:solidFill>
                <a:latin typeface="+mn-lt"/>
              </a:rPr>
              <a:t>SRS 2 </a:t>
            </a:r>
            <a:r>
              <a:rPr lang="es-PE" dirty="0">
                <a:latin typeface="+mn-lt"/>
              </a:rPr>
              <a:t>con el uso de </a:t>
            </a:r>
            <a:r>
              <a:rPr lang="es-PE" b="1" dirty="0">
                <a:solidFill>
                  <a:srgbClr val="FF5050"/>
                </a:solidFill>
                <a:latin typeface="+mn-lt"/>
              </a:rPr>
              <a:t>corticoides</a:t>
            </a:r>
          </a:p>
        </p:txBody>
      </p:sp>
    </p:spTree>
    <p:extLst>
      <p:ext uri="{BB962C8B-B14F-4D97-AF65-F5344CB8AC3E}">
        <p14:creationId xmlns:p14="http://schemas.microsoft.com/office/powerpoint/2010/main" val="29864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D76EC-DCB8-0D0C-0578-12166FA2B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EFB3064D-EF4B-F9F1-B453-C1F79959701B}"/>
              </a:ext>
            </a:extLst>
          </p:cNvPr>
          <p:cNvSpPr txBox="1"/>
          <p:nvPr/>
        </p:nvSpPr>
        <p:spPr>
          <a:xfrm>
            <a:off x="3707904" y="260648"/>
            <a:ext cx="4824536" cy="13805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4000" b="1" dirty="0">
                <a:solidFill>
                  <a:srgbClr val="355D8A"/>
                </a:solidFill>
                <a:latin typeface="Calibri"/>
                <a:cs typeface="Calibri"/>
              </a:rPr>
              <a:t>Transcriptómica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dirty="0">
                <a:latin typeface="+mn-lt"/>
                <a:cs typeface="Calibri"/>
              </a:rPr>
              <a:t>Estudio de los ARNm en un 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dirty="0">
                <a:latin typeface="+mn-lt"/>
                <a:cs typeface="Calibri"/>
              </a:rPr>
              <a:t>momento específico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0B59C0-DCEC-2250-B629-E13F5D9BF7C4}"/>
              </a:ext>
            </a:extLst>
          </p:cNvPr>
          <p:cNvSpPr txBox="1"/>
          <p:nvPr/>
        </p:nvSpPr>
        <p:spPr>
          <a:xfrm>
            <a:off x="179512" y="188640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Fenotipos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B76848-FBE8-D262-9FDD-4F20AAB14021}"/>
              </a:ext>
            </a:extLst>
          </p:cNvPr>
          <p:cNvSpPr txBox="1"/>
          <p:nvPr/>
        </p:nvSpPr>
        <p:spPr>
          <a:xfrm>
            <a:off x="539552" y="207304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atin typeface="+mn-lt"/>
              </a:rPr>
              <a:t>Análisis de </a:t>
            </a:r>
            <a:r>
              <a:rPr lang="es-PE" sz="2000" b="1" dirty="0">
                <a:solidFill>
                  <a:srgbClr val="355D8A"/>
                </a:solidFill>
                <a:latin typeface="+mn-lt"/>
              </a:rPr>
              <a:t>bases de datos </a:t>
            </a:r>
            <a:r>
              <a:rPr lang="es-PE" sz="2000" dirty="0">
                <a:latin typeface="+mn-lt"/>
              </a:rPr>
              <a:t>de expresión génica. </a:t>
            </a:r>
            <a:r>
              <a:rPr lang="es-PE" sz="2000" b="1" dirty="0">
                <a:solidFill>
                  <a:srgbClr val="355D8A"/>
                </a:solidFill>
                <a:latin typeface="+mn-lt"/>
              </a:rPr>
              <a:t>1613 adultos con sepsis.</a:t>
            </a:r>
          </a:p>
        </p:txBody>
      </p:sp>
      <p:pic>
        <p:nvPicPr>
          <p:cNvPr id="7" name="Gráfico 6" descr="Hombre contorno">
            <a:extLst>
              <a:ext uri="{FF2B5EF4-FFF2-40B4-BE49-F238E27FC236}">
                <a16:creationId xmlns:a16="http://schemas.microsoft.com/office/drawing/2014/main" id="{A80FE14E-9B0F-603D-0FE0-069F1A399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288" y="4575250"/>
            <a:ext cx="1191072" cy="1191072"/>
          </a:xfrm>
          <a:prstGeom prst="rect">
            <a:avLst/>
          </a:prstGeom>
        </p:spPr>
      </p:pic>
      <p:pic>
        <p:nvPicPr>
          <p:cNvPr id="8" name="Gráfico 7" descr="Hombre contorno">
            <a:extLst>
              <a:ext uri="{FF2B5EF4-FFF2-40B4-BE49-F238E27FC236}">
                <a16:creationId xmlns:a16="http://schemas.microsoft.com/office/drawing/2014/main" id="{56093621-1D80-B42B-9D73-4CE6FCF37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802" y="4305124"/>
            <a:ext cx="1191072" cy="1191072"/>
          </a:xfrm>
          <a:prstGeom prst="rect">
            <a:avLst/>
          </a:prstGeom>
        </p:spPr>
      </p:pic>
      <p:pic>
        <p:nvPicPr>
          <p:cNvPr id="9" name="Gráfico 8" descr="Hombre contorno">
            <a:extLst>
              <a:ext uri="{FF2B5EF4-FFF2-40B4-BE49-F238E27FC236}">
                <a16:creationId xmlns:a16="http://schemas.microsoft.com/office/drawing/2014/main" id="{FA6B82C7-804C-68FE-F582-31B0F9E1F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2316" y="4758208"/>
            <a:ext cx="1191072" cy="1191072"/>
          </a:xfrm>
          <a:prstGeom prst="rect">
            <a:avLst/>
          </a:prstGeom>
        </p:spPr>
      </p:pic>
      <p:pic>
        <p:nvPicPr>
          <p:cNvPr id="10" name="Gráfico 9" descr="Hombre contorno">
            <a:extLst>
              <a:ext uri="{FF2B5EF4-FFF2-40B4-BE49-F238E27FC236}">
                <a16:creationId xmlns:a16="http://schemas.microsoft.com/office/drawing/2014/main" id="{FC1B2C0E-8181-9997-C86F-90C8C355C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3660" y="4564666"/>
            <a:ext cx="1191072" cy="1191072"/>
          </a:xfrm>
          <a:prstGeom prst="rect">
            <a:avLst/>
          </a:prstGeom>
        </p:spPr>
      </p:pic>
      <p:pic>
        <p:nvPicPr>
          <p:cNvPr id="11" name="Gráfico 10" descr="Hombre contorno">
            <a:extLst>
              <a:ext uri="{FF2B5EF4-FFF2-40B4-BE49-F238E27FC236}">
                <a16:creationId xmlns:a16="http://schemas.microsoft.com/office/drawing/2014/main" id="{91E544DD-CDB2-CFD1-D915-41F73641C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5174" y="4294540"/>
            <a:ext cx="1191072" cy="1191072"/>
          </a:xfrm>
          <a:prstGeom prst="rect">
            <a:avLst/>
          </a:prstGeom>
        </p:spPr>
      </p:pic>
      <p:pic>
        <p:nvPicPr>
          <p:cNvPr id="12" name="Gráfico 11" descr="Hombre contorno">
            <a:extLst>
              <a:ext uri="{FF2B5EF4-FFF2-40B4-BE49-F238E27FC236}">
                <a16:creationId xmlns:a16="http://schemas.microsoft.com/office/drawing/2014/main" id="{B33A1BD3-271D-CED7-3191-4551703A7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6688" y="4747624"/>
            <a:ext cx="1191072" cy="11910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42A8DA7-CCCD-1662-229A-ABB8969DF5D0}"/>
              </a:ext>
            </a:extLst>
          </p:cNvPr>
          <p:cNvSpPr txBox="1"/>
          <p:nvPr/>
        </p:nvSpPr>
        <p:spPr>
          <a:xfrm>
            <a:off x="820592" y="6021288"/>
            <a:ext cx="3823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latin typeface="+mn-lt"/>
              </a:rPr>
              <a:t>EBioMedicine. 2020 Dec;62:103081. doi: 10.1016/j.ebiom.2020.103081</a:t>
            </a:r>
            <a:endParaRPr lang="es-PE" sz="1600" i="1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212E212-DE66-1EE1-4903-7BA723CAF001}"/>
              </a:ext>
            </a:extLst>
          </p:cNvPr>
          <p:cNvSpPr txBox="1"/>
          <p:nvPr/>
        </p:nvSpPr>
        <p:spPr>
          <a:xfrm>
            <a:off x="611560" y="2852936"/>
            <a:ext cx="17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3795AF"/>
                </a:solidFill>
                <a:latin typeface="+mn-lt"/>
              </a:rPr>
              <a:t>Clase 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DB38EDF-DD68-AD2C-AB42-AC8CF3EBCDA7}"/>
              </a:ext>
            </a:extLst>
          </p:cNvPr>
          <p:cNvSpPr txBox="1"/>
          <p:nvPr/>
        </p:nvSpPr>
        <p:spPr>
          <a:xfrm>
            <a:off x="2804864" y="2852936"/>
            <a:ext cx="17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FF5050"/>
                </a:solidFill>
                <a:latin typeface="+mn-lt"/>
              </a:rPr>
              <a:t>Clase 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281376-E8B7-9FE7-F4A4-22E5435B09CF}"/>
              </a:ext>
            </a:extLst>
          </p:cNvPr>
          <p:cNvSpPr txBox="1"/>
          <p:nvPr/>
        </p:nvSpPr>
        <p:spPr>
          <a:xfrm>
            <a:off x="234280" y="350274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Mortalidad alta</a:t>
            </a:r>
          </a:p>
          <a:p>
            <a:pPr algn="ctr"/>
            <a:r>
              <a:rPr lang="es-PE" sz="1600" dirty="0">
                <a:latin typeface="+mn-lt"/>
              </a:rPr>
              <a:t>Inmunosupresión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5D34AE-7C9A-110F-AB59-44C410D20A17}"/>
              </a:ext>
            </a:extLst>
          </p:cNvPr>
          <p:cNvSpPr txBox="1"/>
          <p:nvPr/>
        </p:nvSpPr>
        <p:spPr>
          <a:xfrm>
            <a:off x="2322512" y="3502749"/>
            <a:ext cx="275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Pronóstico favorable</a:t>
            </a:r>
          </a:p>
          <a:p>
            <a:pPr algn="ctr"/>
            <a:r>
              <a:rPr lang="es-PE" sz="1600" dirty="0">
                <a:latin typeface="+mn-lt"/>
              </a:rPr>
              <a:t>Respuesta inmune activa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68C511B-CE7D-9B38-7BD5-4CBA1EEB7593}"/>
              </a:ext>
            </a:extLst>
          </p:cNvPr>
          <p:cNvSpPr txBox="1"/>
          <p:nvPr/>
        </p:nvSpPr>
        <p:spPr>
          <a:xfrm>
            <a:off x="5508104" y="5589240"/>
            <a:ext cx="3024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i="1" dirty="0">
                <a:latin typeface="+mn-lt"/>
              </a:rPr>
              <a:t>Am J </a:t>
            </a:r>
            <a:r>
              <a:rPr lang="es-PE" sz="1600" i="1" dirty="0" err="1">
                <a:latin typeface="+mn-lt"/>
              </a:rPr>
              <a:t>Respir</a:t>
            </a:r>
            <a:r>
              <a:rPr lang="es-PE" sz="1600" i="1" dirty="0">
                <a:latin typeface="+mn-lt"/>
              </a:rPr>
              <a:t> </a:t>
            </a:r>
            <a:r>
              <a:rPr lang="es-PE" sz="1600" i="1" dirty="0" err="1">
                <a:latin typeface="+mn-lt"/>
              </a:rPr>
              <a:t>Crit</a:t>
            </a:r>
            <a:r>
              <a:rPr lang="es-PE" sz="1600" i="1" dirty="0">
                <a:latin typeface="+mn-lt"/>
              </a:rPr>
              <a:t> Care </a:t>
            </a:r>
            <a:r>
              <a:rPr lang="es-PE" sz="1600" i="1" dirty="0" err="1">
                <a:latin typeface="+mn-lt"/>
              </a:rPr>
              <a:t>Med</a:t>
            </a:r>
            <a:r>
              <a:rPr lang="es-PE" sz="1600" i="1" dirty="0">
                <a:latin typeface="+mn-lt"/>
              </a:rPr>
              <a:t>. 2022 </a:t>
            </a:r>
            <a:r>
              <a:rPr lang="es-PE" sz="1600" i="1" dirty="0" err="1">
                <a:latin typeface="+mn-lt"/>
              </a:rPr>
              <a:t>Dec</a:t>
            </a:r>
            <a:r>
              <a:rPr lang="es-PE" sz="1600" i="1" dirty="0">
                <a:latin typeface="+mn-lt"/>
              </a:rPr>
              <a:t> 15;206(12):1572-1573. </a:t>
            </a:r>
            <a:r>
              <a:rPr lang="es-PE" sz="1600" i="1" dirty="0" err="1">
                <a:latin typeface="+mn-lt"/>
              </a:rPr>
              <a:t>doi</a:t>
            </a:r>
            <a:r>
              <a:rPr lang="es-PE" sz="1600" i="1" dirty="0">
                <a:latin typeface="+mn-lt"/>
              </a:rPr>
              <a:t>: 10.1164/rccm.v206erratum10.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0F816B-3266-6C70-C238-3897B7613BB9}"/>
              </a:ext>
            </a:extLst>
          </p:cNvPr>
          <p:cNvSpPr txBox="1"/>
          <p:nvPr/>
        </p:nvSpPr>
        <p:spPr>
          <a:xfrm>
            <a:off x="5508104" y="2132856"/>
            <a:ext cx="3024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355D8A"/>
                </a:solidFill>
                <a:latin typeface="+mn-lt"/>
              </a:rPr>
              <a:t>Estudio </a:t>
            </a:r>
          </a:p>
          <a:p>
            <a:pPr algn="ctr"/>
            <a:r>
              <a:rPr lang="es-PE" sz="4000" b="1" dirty="0">
                <a:solidFill>
                  <a:srgbClr val="355D8A"/>
                </a:solidFill>
                <a:latin typeface="+mn-lt"/>
              </a:rPr>
              <a:t>VANISH</a:t>
            </a:r>
          </a:p>
          <a:p>
            <a:pPr algn="ctr"/>
            <a:r>
              <a:rPr lang="es-PE" sz="2000" dirty="0">
                <a:latin typeface="+mn-lt"/>
              </a:rPr>
              <a:t>(análisis secundario)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C5D4AD1-864C-CF04-7508-C29A76601A9F}"/>
              </a:ext>
            </a:extLst>
          </p:cNvPr>
          <p:cNvSpPr txBox="1"/>
          <p:nvPr/>
        </p:nvSpPr>
        <p:spPr>
          <a:xfrm>
            <a:off x="5507570" y="3951181"/>
            <a:ext cx="299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5050"/>
                </a:solidFill>
                <a:latin typeface="+mn-lt"/>
              </a:rPr>
              <a:t>Mayor mortalidad </a:t>
            </a:r>
            <a:r>
              <a:rPr lang="es-PE" dirty="0">
                <a:latin typeface="+mn-lt"/>
              </a:rPr>
              <a:t>en </a:t>
            </a:r>
            <a:r>
              <a:rPr lang="es-PE" b="1" dirty="0">
                <a:solidFill>
                  <a:srgbClr val="FF5050"/>
                </a:solidFill>
                <a:latin typeface="+mn-lt"/>
              </a:rPr>
              <a:t>Clase 2 </a:t>
            </a:r>
            <a:r>
              <a:rPr lang="es-PE" dirty="0">
                <a:latin typeface="+mn-lt"/>
              </a:rPr>
              <a:t>con el uso de </a:t>
            </a:r>
            <a:r>
              <a:rPr lang="es-PE" b="1" dirty="0">
                <a:solidFill>
                  <a:srgbClr val="FF5050"/>
                </a:solidFill>
                <a:latin typeface="+mn-lt"/>
              </a:rPr>
              <a:t>corticoides</a:t>
            </a:r>
          </a:p>
        </p:txBody>
      </p:sp>
    </p:spTree>
    <p:extLst>
      <p:ext uri="{BB962C8B-B14F-4D97-AF65-F5344CB8AC3E}">
        <p14:creationId xmlns:p14="http://schemas.microsoft.com/office/powerpoint/2010/main" val="3342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3FC39-DB7E-6DDE-A655-88872F978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25942AD1-8F04-DCC5-CA5D-529A959936B7}"/>
              </a:ext>
            </a:extLst>
          </p:cNvPr>
          <p:cNvSpPr txBox="1"/>
          <p:nvPr/>
        </p:nvSpPr>
        <p:spPr>
          <a:xfrm>
            <a:off x="3707904" y="476672"/>
            <a:ext cx="4824536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4000" b="1" dirty="0" err="1">
                <a:solidFill>
                  <a:srgbClr val="355D8A"/>
                </a:solidFill>
                <a:latin typeface="Calibri"/>
                <a:cs typeface="Calibri"/>
              </a:rPr>
              <a:t>Proteonómica</a:t>
            </a:r>
            <a:endParaRPr lang="es-ES" sz="4000" b="1" dirty="0">
              <a:solidFill>
                <a:srgbClr val="355D8A"/>
              </a:solidFill>
              <a:latin typeface="Calibri"/>
              <a:cs typeface="Calibri"/>
            </a:endParaRP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dirty="0">
                <a:latin typeface="+mn-lt"/>
                <a:cs typeface="Calibri"/>
              </a:rPr>
              <a:t>Estudio de las proteínas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F4411A-8952-1833-DCD1-081615EAF784}"/>
              </a:ext>
            </a:extLst>
          </p:cNvPr>
          <p:cNvSpPr txBox="1"/>
          <p:nvPr/>
        </p:nvSpPr>
        <p:spPr>
          <a:xfrm>
            <a:off x="179512" y="188640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Fenotipos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8FA842-D6B5-0484-2F2A-6BB6C94EBE28}"/>
              </a:ext>
            </a:extLst>
          </p:cNvPr>
          <p:cNvSpPr txBox="1"/>
          <p:nvPr/>
        </p:nvSpPr>
        <p:spPr>
          <a:xfrm>
            <a:off x="484732" y="1916832"/>
            <a:ext cx="5239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atin typeface="+mn-lt"/>
              </a:rPr>
              <a:t>Análisis de </a:t>
            </a:r>
            <a:r>
              <a:rPr lang="es-PE" sz="2000" b="1" dirty="0">
                <a:solidFill>
                  <a:srgbClr val="355D8A"/>
                </a:solidFill>
                <a:latin typeface="+mn-lt"/>
              </a:rPr>
              <a:t>bases de datos </a:t>
            </a:r>
            <a:r>
              <a:rPr lang="es-PE" sz="2000" dirty="0">
                <a:latin typeface="+mn-lt"/>
              </a:rPr>
              <a:t>de expresión génica. </a:t>
            </a:r>
            <a:r>
              <a:rPr lang="es-PE" sz="2000" b="1" dirty="0">
                <a:solidFill>
                  <a:srgbClr val="355D8A"/>
                </a:solidFill>
                <a:latin typeface="+mn-lt"/>
              </a:rPr>
              <a:t>431 pacientes de 13 estudios.</a:t>
            </a:r>
          </a:p>
        </p:txBody>
      </p:sp>
      <p:pic>
        <p:nvPicPr>
          <p:cNvPr id="7" name="Gráfico 6" descr="Hombre contorno">
            <a:extLst>
              <a:ext uri="{FF2B5EF4-FFF2-40B4-BE49-F238E27FC236}">
                <a16:creationId xmlns:a16="http://schemas.microsoft.com/office/drawing/2014/main" id="{4C5098A7-28FB-5A03-9C94-D70D40CF7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552" y="4575250"/>
            <a:ext cx="1191072" cy="1191072"/>
          </a:xfrm>
          <a:prstGeom prst="rect">
            <a:avLst/>
          </a:prstGeom>
        </p:spPr>
      </p:pic>
      <p:pic>
        <p:nvPicPr>
          <p:cNvPr id="8" name="Gráfico 7" descr="Hombre contorno">
            <a:extLst>
              <a:ext uri="{FF2B5EF4-FFF2-40B4-BE49-F238E27FC236}">
                <a16:creationId xmlns:a16="http://schemas.microsoft.com/office/drawing/2014/main" id="{9564F064-E0F5-9D43-CA51-9077B2A68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066" y="4305124"/>
            <a:ext cx="1191072" cy="1191072"/>
          </a:xfrm>
          <a:prstGeom prst="rect">
            <a:avLst/>
          </a:prstGeom>
        </p:spPr>
      </p:pic>
      <p:pic>
        <p:nvPicPr>
          <p:cNvPr id="9" name="Gráfico 8" descr="Hombre contorno">
            <a:extLst>
              <a:ext uri="{FF2B5EF4-FFF2-40B4-BE49-F238E27FC236}">
                <a16:creationId xmlns:a16="http://schemas.microsoft.com/office/drawing/2014/main" id="{397A4C63-13EF-7C67-75BE-86C85B67E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580" y="4758208"/>
            <a:ext cx="1191072" cy="1191072"/>
          </a:xfrm>
          <a:prstGeom prst="rect">
            <a:avLst/>
          </a:prstGeom>
        </p:spPr>
      </p:pic>
      <p:pic>
        <p:nvPicPr>
          <p:cNvPr id="10" name="Gráfico 9" descr="Hombre contorno">
            <a:extLst>
              <a:ext uri="{FF2B5EF4-FFF2-40B4-BE49-F238E27FC236}">
                <a16:creationId xmlns:a16="http://schemas.microsoft.com/office/drawing/2014/main" id="{DAACFAD3-4D25-4ECB-6F81-E43C80C73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3740" y="4564666"/>
            <a:ext cx="1191072" cy="1191072"/>
          </a:xfrm>
          <a:prstGeom prst="rect">
            <a:avLst/>
          </a:prstGeom>
        </p:spPr>
      </p:pic>
      <p:pic>
        <p:nvPicPr>
          <p:cNvPr id="11" name="Gráfico 10" descr="Hombre contorno">
            <a:extLst>
              <a:ext uri="{FF2B5EF4-FFF2-40B4-BE49-F238E27FC236}">
                <a16:creationId xmlns:a16="http://schemas.microsoft.com/office/drawing/2014/main" id="{924BBDB6-D1B6-2523-21B1-69230F78F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5254" y="4294540"/>
            <a:ext cx="1191072" cy="1191072"/>
          </a:xfrm>
          <a:prstGeom prst="rect">
            <a:avLst/>
          </a:prstGeom>
        </p:spPr>
      </p:pic>
      <p:pic>
        <p:nvPicPr>
          <p:cNvPr id="12" name="Gráfico 11" descr="Hombre contorno">
            <a:extLst>
              <a:ext uri="{FF2B5EF4-FFF2-40B4-BE49-F238E27FC236}">
                <a16:creationId xmlns:a16="http://schemas.microsoft.com/office/drawing/2014/main" id="{8EFDA181-73AA-B80F-22E0-BEC8492B8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6768" y="4747624"/>
            <a:ext cx="1191072" cy="11910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9AECC0C-E343-0CAC-7D52-F016A7CB9976}"/>
              </a:ext>
            </a:extLst>
          </p:cNvPr>
          <p:cNvSpPr txBox="1"/>
          <p:nvPr/>
        </p:nvSpPr>
        <p:spPr>
          <a:xfrm>
            <a:off x="1259632" y="6084585"/>
            <a:ext cx="3734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latin typeface="+mn-lt"/>
              </a:rPr>
              <a:t>Shock. 2022 Mar 1;57(3):384-391. </a:t>
            </a:r>
          </a:p>
          <a:p>
            <a:pPr algn="ctr"/>
            <a:r>
              <a:rPr lang="it-IT" sz="1600" i="1" dirty="0">
                <a:latin typeface="+mn-lt"/>
              </a:rPr>
              <a:t>doi: 10.1097/SHK.0000000000001910.</a:t>
            </a:r>
            <a:endParaRPr lang="es-PE" sz="1600" i="1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B4E7B91-91F6-6E38-A12B-ACE9B5CC8226}"/>
              </a:ext>
            </a:extLst>
          </p:cNvPr>
          <p:cNvSpPr txBox="1"/>
          <p:nvPr/>
        </p:nvSpPr>
        <p:spPr>
          <a:xfrm>
            <a:off x="251520" y="285293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err="1">
                <a:solidFill>
                  <a:srgbClr val="3795AF"/>
                </a:solidFill>
                <a:latin typeface="+mn-lt"/>
              </a:rPr>
              <a:t>Inmunoadaptativo</a:t>
            </a:r>
            <a:r>
              <a:rPr lang="es-PE" sz="2000" b="1" dirty="0">
                <a:solidFill>
                  <a:srgbClr val="3795AF"/>
                </a:solidFill>
                <a:latin typeface="+mn-lt"/>
              </a:rPr>
              <a:t> prevalente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D3EC27E-AAE9-2D6D-A0BD-6F1D068FDC09}"/>
              </a:ext>
            </a:extLst>
          </p:cNvPr>
          <p:cNvSpPr txBox="1"/>
          <p:nvPr/>
        </p:nvSpPr>
        <p:spPr>
          <a:xfrm>
            <a:off x="3524944" y="2852936"/>
            <a:ext cx="1767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err="1">
                <a:solidFill>
                  <a:srgbClr val="FF5050"/>
                </a:solidFill>
                <a:latin typeface="+mn-lt"/>
              </a:rPr>
              <a:t>Inmunoinnato</a:t>
            </a:r>
            <a:r>
              <a:rPr lang="es-PE" sz="2000" b="1" dirty="0">
                <a:solidFill>
                  <a:srgbClr val="FF5050"/>
                </a:solidFill>
                <a:latin typeface="+mn-lt"/>
              </a:rPr>
              <a:t> prevalente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A69DAF-8793-E02D-91B7-0795A29FE5A7}"/>
              </a:ext>
            </a:extLst>
          </p:cNvPr>
          <p:cNvSpPr txBox="1"/>
          <p:nvPr/>
        </p:nvSpPr>
        <p:spPr>
          <a:xfrm>
            <a:off x="467544" y="3502749"/>
            <a:ext cx="248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↓ leucocitos, ↑ linfocitos</a:t>
            </a:r>
          </a:p>
          <a:p>
            <a:pPr algn="ctr"/>
            <a:r>
              <a:rPr lang="es-PE" sz="1600" dirty="0">
                <a:latin typeface="+mn-lt"/>
              </a:rPr>
              <a:t>↓ shock, ↓ SOFA, </a:t>
            </a:r>
          </a:p>
          <a:p>
            <a:pPr algn="ctr"/>
            <a:r>
              <a:rPr lang="es-PE" sz="1600" dirty="0">
                <a:latin typeface="+mn-lt"/>
              </a:rPr>
              <a:t>↓ APACHE II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D0664AD-C15C-628B-37C3-5C2FA99B3FAF}"/>
              </a:ext>
            </a:extLst>
          </p:cNvPr>
          <p:cNvSpPr txBox="1"/>
          <p:nvPr/>
        </p:nvSpPr>
        <p:spPr>
          <a:xfrm>
            <a:off x="2843808" y="3502749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↑ leucocitos, ↓ linfocitos</a:t>
            </a:r>
          </a:p>
          <a:p>
            <a:pPr algn="ctr"/>
            <a:r>
              <a:rPr lang="es-PE" sz="1600" dirty="0">
                <a:latin typeface="+mn-lt"/>
              </a:rPr>
              <a:t>↑ shock, ↑ SOFA, </a:t>
            </a:r>
          </a:p>
          <a:p>
            <a:pPr algn="ctr"/>
            <a:r>
              <a:rPr lang="es-PE" sz="1600" dirty="0">
                <a:latin typeface="+mn-lt"/>
              </a:rPr>
              <a:t>↑ APACHE II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C793E7-E184-3956-E7F5-CE1A1832F9C3}"/>
              </a:ext>
            </a:extLst>
          </p:cNvPr>
          <p:cNvSpPr txBox="1"/>
          <p:nvPr/>
        </p:nvSpPr>
        <p:spPr>
          <a:xfrm>
            <a:off x="5796136" y="5555474"/>
            <a:ext cx="3024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i="1" dirty="0">
                <a:latin typeface="+mn-lt"/>
              </a:rPr>
              <a:t>Am J </a:t>
            </a:r>
            <a:r>
              <a:rPr lang="es-PE" sz="1600" i="1" dirty="0" err="1">
                <a:latin typeface="+mn-lt"/>
              </a:rPr>
              <a:t>Respir</a:t>
            </a:r>
            <a:r>
              <a:rPr lang="es-PE" sz="1600" i="1" dirty="0">
                <a:latin typeface="+mn-lt"/>
              </a:rPr>
              <a:t> </a:t>
            </a:r>
            <a:r>
              <a:rPr lang="es-PE" sz="1600" i="1" dirty="0" err="1">
                <a:latin typeface="+mn-lt"/>
              </a:rPr>
              <a:t>Crit</a:t>
            </a:r>
            <a:r>
              <a:rPr lang="es-PE" sz="1600" i="1" dirty="0">
                <a:latin typeface="+mn-lt"/>
              </a:rPr>
              <a:t> Care </a:t>
            </a:r>
            <a:r>
              <a:rPr lang="es-PE" sz="1600" i="1" dirty="0" err="1">
                <a:latin typeface="+mn-lt"/>
              </a:rPr>
              <a:t>Med</a:t>
            </a:r>
            <a:r>
              <a:rPr lang="es-PE" sz="1600" i="1" dirty="0">
                <a:latin typeface="+mn-lt"/>
              </a:rPr>
              <a:t>. 2022 </a:t>
            </a:r>
            <a:r>
              <a:rPr lang="es-PE" sz="1600" i="1" dirty="0" err="1">
                <a:latin typeface="+mn-lt"/>
              </a:rPr>
              <a:t>Dec</a:t>
            </a:r>
            <a:r>
              <a:rPr lang="es-PE" sz="1600" i="1" dirty="0">
                <a:latin typeface="+mn-lt"/>
              </a:rPr>
              <a:t> 15;206(12):1572-1573. </a:t>
            </a:r>
            <a:r>
              <a:rPr lang="es-PE" sz="1600" i="1" dirty="0" err="1">
                <a:latin typeface="+mn-lt"/>
              </a:rPr>
              <a:t>doi</a:t>
            </a:r>
            <a:r>
              <a:rPr lang="es-PE" sz="1600" i="1" dirty="0">
                <a:latin typeface="+mn-lt"/>
              </a:rPr>
              <a:t>: 10.1164/rccm.v206erratum10.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CF2D95-A2F4-EF80-C794-56D57C03A10F}"/>
              </a:ext>
            </a:extLst>
          </p:cNvPr>
          <p:cNvSpPr txBox="1"/>
          <p:nvPr/>
        </p:nvSpPr>
        <p:spPr>
          <a:xfrm>
            <a:off x="5796136" y="2099090"/>
            <a:ext cx="3024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355D8A"/>
                </a:solidFill>
                <a:latin typeface="+mn-lt"/>
              </a:rPr>
              <a:t>Estudio </a:t>
            </a:r>
          </a:p>
          <a:p>
            <a:pPr algn="ctr"/>
            <a:r>
              <a:rPr lang="es-PE" sz="4000" b="1" dirty="0">
                <a:solidFill>
                  <a:srgbClr val="355D8A"/>
                </a:solidFill>
                <a:latin typeface="+mn-lt"/>
              </a:rPr>
              <a:t>VANISH</a:t>
            </a:r>
          </a:p>
          <a:p>
            <a:pPr algn="ctr"/>
            <a:r>
              <a:rPr lang="es-PE" sz="2000" dirty="0">
                <a:latin typeface="+mn-lt"/>
              </a:rPr>
              <a:t>(análisis secundario)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A1739C-48EA-E803-C704-458EAF7F1DC4}"/>
              </a:ext>
            </a:extLst>
          </p:cNvPr>
          <p:cNvSpPr txBox="1"/>
          <p:nvPr/>
        </p:nvSpPr>
        <p:spPr>
          <a:xfrm>
            <a:off x="5795602" y="3917415"/>
            <a:ext cx="299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3795AF"/>
                </a:solidFill>
                <a:latin typeface="+mn-lt"/>
              </a:rPr>
              <a:t>Mayor mortalidad </a:t>
            </a:r>
            <a:r>
              <a:rPr lang="es-PE" sz="2000" dirty="0">
                <a:latin typeface="+mn-lt"/>
              </a:rPr>
              <a:t>en el grupo </a:t>
            </a:r>
            <a:r>
              <a:rPr lang="es-PE" sz="2000" b="1" dirty="0" err="1">
                <a:solidFill>
                  <a:srgbClr val="3795AF"/>
                </a:solidFill>
                <a:latin typeface="+mn-lt"/>
              </a:rPr>
              <a:t>inmunoadaptativo</a:t>
            </a:r>
            <a:r>
              <a:rPr lang="es-PE" sz="2000" b="1" dirty="0">
                <a:solidFill>
                  <a:srgbClr val="3795AF"/>
                </a:solidFill>
                <a:latin typeface="+mn-lt"/>
              </a:rPr>
              <a:t> prevalente </a:t>
            </a:r>
            <a:r>
              <a:rPr lang="es-PE" sz="2000" dirty="0">
                <a:latin typeface="+mn-lt"/>
              </a:rPr>
              <a:t>con el uso de </a:t>
            </a:r>
            <a:r>
              <a:rPr lang="es-PE" sz="2000" b="1" dirty="0">
                <a:solidFill>
                  <a:srgbClr val="3795AF"/>
                </a:solidFill>
                <a:latin typeface="+mn-lt"/>
              </a:rPr>
              <a:t>corticoides</a:t>
            </a:r>
          </a:p>
        </p:txBody>
      </p:sp>
    </p:spTree>
    <p:extLst>
      <p:ext uri="{BB962C8B-B14F-4D97-AF65-F5344CB8AC3E}">
        <p14:creationId xmlns:p14="http://schemas.microsoft.com/office/powerpoint/2010/main" val="226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" grpId="0"/>
      <p:bldP spid="3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93DB4-9AD8-1D5A-263A-7EF09C1DE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C260610-CC1A-5E20-0CEF-EEC4841E8332}"/>
              </a:ext>
            </a:extLst>
          </p:cNvPr>
          <p:cNvSpPr txBox="1"/>
          <p:nvPr/>
        </p:nvSpPr>
        <p:spPr>
          <a:xfrm>
            <a:off x="401403" y="2214187"/>
            <a:ext cx="3096344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3600" b="1" dirty="0" err="1">
                <a:solidFill>
                  <a:srgbClr val="355D8A"/>
                </a:solidFill>
                <a:latin typeface="Calibri"/>
                <a:cs typeface="Calibri"/>
              </a:rPr>
              <a:t>Proteonómica</a:t>
            </a:r>
            <a:endParaRPr lang="es-ES" sz="3600" b="1" dirty="0">
              <a:solidFill>
                <a:srgbClr val="355D8A"/>
              </a:solidFill>
              <a:latin typeface="Calibri"/>
              <a:cs typeface="Calibri"/>
            </a:endParaRP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2000" dirty="0">
                <a:latin typeface="+mn-lt"/>
                <a:cs typeface="Calibri"/>
              </a:rPr>
              <a:t>Estudio de las proteínas</a:t>
            </a:r>
            <a:endParaRPr lang="es-ES" sz="2000" dirty="0">
              <a:latin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BA61F-24C4-A037-9515-90D169645B2E}"/>
              </a:ext>
            </a:extLst>
          </p:cNvPr>
          <p:cNvSpPr txBox="1"/>
          <p:nvPr/>
        </p:nvSpPr>
        <p:spPr>
          <a:xfrm>
            <a:off x="395536" y="404664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Fenotipos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79C8AD-E090-7F02-608E-F6D88EE2B82A}"/>
              </a:ext>
            </a:extLst>
          </p:cNvPr>
          <p:cNvSpPr txBox="1"/>
          <p:nvPr/>
        </p:nvSpPr>
        <p:spPr>
          <a:xfrm>
            <a:off x="4952864" y="6036186"/>
            <a:ext cx="3867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latin typeface="+mn-lt"/>
              </a:rPr>
              <a:t>Shock. 2022 Mar 1;57(3):384-391. </a:t>
            </a:r>
          </a:p>
          <a:p>
            <a:pPr algn="ctr"/>
            <a:r>
              <a:rPr lang="it-IT" sz="1600" i="1" dirty="0">
                <a:latin typeface="+mn-lt"/>
              </a:rPr>
              <a:t>doi: 10.1097/SHK.0000000000001910.</a:t>
            </a:r>
            <a:endParaRPr lang="es-PE" sz="1600" i="1" dirty="0"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43115B-E4C1-6298-8A34-93EFCFAEBE6D}"/>
              </a:ext>
            </a:extLst>
          </p:cNvPr>
          <p:cNvSpPr txBox="1"/>
          <p:nvPr/>
        </p:nvSpPr>
        <p:spPr>
          <a:xfrm>
            <a:off x="500555" y="5543070"/>
            <a:ext cx="3024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i="1" dirty="0">
                <a:latin typeface="+mn-lt"/>
              </a:rPr>
              <a:t>Am J </a:t>
            </a:r>
            <a:r>
              <a:rPr lang="es-PE" sz="1600" i="1" dirty="0" err="1">
                <a:latin typeface="+mn-lt"/>
              </a:rPr>
              <a:t>Respir</a:t>
            </a:r>
            <a:r>
              <a:rPr lang="es-PE" sz="1600" i="1" dirty="0">
                <a:latin typeface="+mn-lt"/>
              </a:rPr>
              <a:t> </a:t>
            </a:r>
            <a:r>
              <a:rPr lang="es-PE" sz="1600" i="1" dirty="0" err="1">
                <a:latin typeface="+mn-lt"/>
              </a:rPr>
              <a:t>Crit</a:t>
            </a:r>
            <a:r>
              <a:rPr lang="es-PE" sz="1600" i="1" dirty="0">
                <a:latin typeface="+mn-lt"/>
              </a:rPr>
              <a:t> Care </a:t>
            </a:r>
            <a:r>
              <a:rPr lang="es-PE" sz="1600" i="1" dirty="0" err="1">
                <a:latin typeface="+mn-lt"/>
              </a:rPr>
              <a:t>Med</a:t>
            </a:r>
            <a:r>
              <a:rPr lang="es-PE" sz="1600" i="1" dirty="0">
                <a:latin typeface="+mn-lt"/>
              </a:rPr>
              <a:t>. 2022 </a:t>
            </a:r>
            <a:r>
              <a:rPr lang="es-PE" sz="1600" i="1" dirty="0" err="1">
                <a:latin typeface="+mn-lt"/>
              </a:rPr>
              <a:t>Dec</a:t>
            </a:r>
            <a:r>
              <a:rPr lang="es-PE" sz="1600" i="1" dirty="0">
                <a:latin typeface="+mn-lt"/>
              </a:rPr>
              <a:t> 15;206(12):1572-1573. </a:t>
            </a:r>
            <a:r>
              <a:rPr lang="es-PE" sz="1600" i="1" dirty="0" err="1">
                <a:latin typeface="+mn-lt"/>
              </a:rPr>
              <a:t>doi</a:t>
            </a:r>
            <a:r>
              <a:rPr lang="es-PE" sz="1600" i="1" dirty="0">
                <a:latin typeface="+mn-lt"/>
              </a:rPr>
              <a:t>: 10.1164/rccm.v206erratum10.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877A20-FB30-4301-7DB6-4F7152847C16}"/>
              </a:ext>
            </a:extLst>
          </p:cNvPr>
          <p:cNvSpPr txBox="1"/>
          <p:nvPr/>
        </p:nvSpPr>
        <p:spPr>
          <a:xfrm>
            <a:off x="323528" y="3308909"/>
            <a:ext cx="335071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E" sz="2000" b="1" i="1" dirty="0">
                <a:solidFill>
                  <a:srgbClr val="355D8A"/>
                </a:solidFill>
                <a:latin typeface="+mn-lt"/>
              </a:rPr>
              <a:t>¿Por qué los corticoides se pueden relacionar con mayor mortalidad en el fenotipo </a:t>
            </a:r>
            <a:r>
              <a:rPr lang="es-PE" sz="2000" b="1" i="1" dirty="0" err="1">
                <a:solidFill>
                  <a:srgbClr val="355D8A"/>
                </a:solidFill>
                <a:latin typeface="+mn-lt"/>
              </a:rPr>
              <a:t>inmunoadaptativo</a:t>
            </a:r>
            <a:r>
              <a:rPr lang="es-PE" sz="2000" b="1" i="1" dirty="0">
                <a:solidFill>
                  <a:srgbClr val="355D8A"/>
                </a:solidFill>
                <a:latin typeface="+mn-lt"/>
              </a:rPr>
              <a:t>?</a:t>
            </a:r>
            <a:endParaRPr lang="es-PE" sz="1400" i="1" dirty="0">
              <a:latin typeface="+mn-lt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08DBB60-E163-6498-7E5A-1CE97B6F9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606348"/>
            <a:ext cx="5239901" cy="53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4372F-4A00-7E8E-6AC5-34E0CA1D9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FCED499-FB8A-C814-8F16-3EDBEAB9637E}"/>
              </a:ext>
            </a:extLst>
          </p:cNvPr>
          <p:cNvSpPr txBox="1"/>
          <p:nvPr/>
        </p:nvSpPr>
        <p:spPr>
          <a:xfrm>
            <a:off x="3707904" y="260648"/>
            <a:ext cx="4464496" cy="1331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4000" b="1" dirty="0">
                <a:solidFill>
                  <a:srgbClr val="355D8A"/>
                </a:solidFill>
                <a:latin typeface="Calibri"/>
                <a:cs typeface="Calibri"/>
              </a:rPr>
              <a:t>Indicadores clínicos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2200" dirty="0">
                <a:latin typeface="+mn-lt"/>
              </a:rPr>
              <a:t>Estudio de cohorte en 20 729 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2200" dirty="0">
                <a:latin typeface="+mn-lt"/>
              </a:rPr>
              <a:t>pacientes con sepsis</a:t>
            </a:r>
            <a:endParaRPr lang="es-ES" dirty="0">
              <a:latin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2DE75E-8432-CFE5-2A7E-738D32CD3065}"/>
              </a:ext>
            </a:extLst>
          </p:cNvPr>
          <p:cNvSpPr txBox="1"/>
          <p:nvPr/>
        </p:nvSpPr>
        <p:spPr>
          <a:xfrm>
            <a:off x="179512" y="188640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Fenotipos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558345-7133-D2B3-1C06-B5DFF019ADBC}"/>
              </a:ext>
            </a:extLst>
          </p:cNvPr>
          <p:cNvSpPr txBox="1"/>
          <p:nvPr/>
        </p:nvSpPr>
        <p:spPr>
          <a:xfrm>
            <a:off x="971600" y="182566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355D8A"/>
                </a:solidFill>
                <a:latin typeface="+mn-lt"/>
              </a:rPr>
              <a:t>Clasificación</a:t>
            </a:r>
            <a:r>
              <a:rPr lang="es-PE" dirty="0">
                <a:latin typeface="+mn-lt"/>
              </a:rPr>
              <a:t> según </a:t>
            </a:r>
            <a:r>
              <a:rPr lang="es-PE" b="1" dirty="0">
                <a:solidFill>
                  <a:srgbClr val="355D8A"/>
                </a:solidFill>
                <a:latin typeface="+mn-lt"/>
              </a:rPr>
              <a:t>signos vitales</a:t>
            </a:r>
          </a:p>
        </p:txBody>
      </p:sp>
      <p:pic>
        <p:nvPicPr>
          <p:cNvPr id="7" name="Gráfico 6" descr="Hombre contorno">
            <a:extLst>
              <a:ext uri="{FF2B5EF4-FFF2-40B4-BE49-F238E27FC236}">
                <a16:creationId xmlns:a16="http://schemas.microsoft.com/office/drawing/2014/main" id="{A84441EB-7350-C11F-603C-854F79219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272" y="4575250"/>
            <a:ext cx="1191072" cy="1191072"/>
          </a:xfrm>
          <a:prstGeom prst="rect">
            <a:avLst/>
          </a:prstGeom>
        </p:spPr>
      </p:pic>
      <p:pic>
        <p:nvPicPr>
          <p:cNvPr id="8" name="Gráfico 7" descr="Hombre contorno">
            <a:extLst>
              <a:ext uri="{FF2B5EF4-FFF2-40B4-BE49-F238E27FC236}">
                <a16:creationId xmlns:a16="http://schemas.microsoft.com/office/drawing/2014/main" id="{31F4730B-EA8A-5F33-7E01-DBF2D43D4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786" y="4305124"/>
            <a:ext cx="1191072" cy="1191072"/>
          </a:xfrm>
          <a:prstGeom prst="rect">
            <a:avLst/>
          </a:prstGeom>
        </p:spPr>
      </p:pic>
      <p:pic>
        <p:nvPicPr>
          <p:cNvPr id="9" name="Gráfico 8" descr="Hombre contorno">
            <a:extLst>
              <a:ext uri="{FF2B5EF4-FFF2-40B4-BE49-F238E27FC236}">
                <a16:creationId xmlns:a16="http://schemas.microsoft.com/office/drawing/2014/main" id="{1E282ED5-E0B5-EFF2-2421-16F01A4BD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300" y="4758208"/>
            <a:ext cx="1191072" cy="1191072"/>
          </a:xfrm>
          <a:prstGeom prst="rect">
            <a:avLst/>
          </a:prstGeom>
        </p:spPr>
      </p:pic>
      <p:pic>
        <p:nvPicPr>
          <p:cNvPr id="10" name="Gráfico 9" descr="Hombre contorno">
            <a:extLst>
              <a:ext uri="{FF2B5EF4-FFF2-40B4-BE49-F238E27FC236}">
                <a16:creationId xmlns:a16="http://schemas.microsoft.com/office/drawing/2014/main" id="{04D4964D-3A4F-6197-7FD3-931C6F9B2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9644" y="4564666"/>
            <a:ext cx="1191072" cy="1191072"/>
          </a:xfrm>
          <a:prstGeom prst="rect">
            <a:avLst/>
          </a:prstGeom>
        </p:spPr>
      </p:pic>
      <p:pic>
        <p:nvPicPr>
          <p:cNvPr id="11" name="Gráfico 10" descr="Hombre contorno">
            <a:extLst>
              <a:ext uri="{FF2B5EF4-FFF2-40B4-BE49-F238E27FC236}">
                <a16:creationId xmlns:a16="http://schemas.microsoft.com/office/drawing/2014/main" id="{CC9502B0-B7A4-91EA-7732-C17FF47ED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1158" y="4294540"/>
            <a:ext cx="1191072" cy="1191072"/>
          </a:xfrm>
          <a:prstGeom prst="rect">
            <a:avLst/>
          </a:prstGeom>
        </p:spPr>
      </p:pic>
      <p:pic>
        <p:nvPicPr>
          <p:cNvPr id="12" name="Gráfico 11" descr="Hombre contorno">
            <a:extLst>
              <a:ext uri="{FF2B5EF4-FFF2-40B4-BE49-F238E27FC236}">
                <a16:creationId xmlns:a16="http://schemas.microsoft.com/office/drawing/2014/main" id="{8BAC36E5-2139-F271-133E-ADEAF70D7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2672" y="4747624"/>
            <a:ext cx="1191072" cy="11910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DF23CC3-F1C7-3603-82DF-740EFFF935CB}"/>
              </a:ext>
            </a:extLst>
          </p:cNvPr>
          <p:cNvSpPr txBox="1"/>
          <p:nvPr/>
        </p:nvSpPr>
        <p:spPr>
          <a:xfrm>
            <a:off x="748584" y="6186790"/>
            <a:ext cx="7711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latin typeface="+mn-lt"/>
              </a:rPr>
              <a:t>Intensive care medicine, 48(11), 1582–1592. https://doi.org/10.1007/s00134-022-06890-z</a:t>
            </a:r>
            <a:endParaRPr lang="es-PE" sz="1600" i="1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B8A0E7F-DE4C-4D89-B047-8785C806DCB6}"/>
              </a:ext>
            </a:extLst>
          </p:cNvPr>
          <p:cNvSpPr txBox="1"/>
          <p:nvPr/>
        </p:nvSpPr>
        <p:spPr>
          <a:xfrm>
            <a:off x="467544" y="2422049"/>
            <a:ext cx="17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3795AF"/>
                </a:solidFill>
                <a:latin typeface="+mn-lt"/>
              </a:rPr>
              <a:t>Grupo 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34C49B0-467F-FC13-DCC0-BFD7F0BFADBE}"/>
              </a:ext>
            </a:extLst>
          </p:cNvPr>
          <p:cNvSpPr txBox="1"/>
          <p:nvPr/>
        </p:nvSpPr>
        <p:spPr>
          <a:xfrm>
            <a:off x="2660848" y="2422049"/>
            <a:ext cx="17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FF5050"/>
                </a:solidFill>
                <a:latin typeface="+mn-lt"/>
              </a:rPr>
              <a:t>Grupo B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FA6940-5924-E268-59BE-5B33A4B3C198}"/>
              </a:ext>
            </a:extLst>
          </p:cNvPr>
          <p:cNvSpPr txBox="1"/>
          <p:nvPr/>
        </p:nvSpPr>
        <p:spPr>
          <a:xfrm>
            <a:off x="90264" y="3071862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err="1">
                <a:latin typeface="+mn-lt"/>
              </a:rPr>
              <a:t>Hipertémicos</a:t>
            </a:r>
            <a:r>
              <a:rPr lang="es-PE" sz="1600" dirty="0">
                <a:latin typeface="+mn-lt"/>
              </a:rPr>
              <a:t> ++</a:t>
            </a:r>
          </a:p>
          <a:p>
            <a:pPr algn="ctr"/>
            <a:r>
              <a:rPr lang="es-PE" sz="1600" dirty="0">
                <a:latin typeface="+mn-lt"/>
              </a:rPr>
              <a:t>Taquicárdicos ++</a:t>
            </a:r>
          </a:p>
          <a:p>
            <a:pPr algn="ctr"/>
            <a:r>
              <a:rPr lang="es-PE" sz="1600" dirty="0" err="1">
                <a:latin typeface="+mn-lt"/>
              </a:rPr>
              <a:t>Taquipnéicos</a:t>
            </a:r>
            <a:r>
              <a:rPr lang="es-PE" sz="1600" dirty="0">
                <a:latin typeface="+mn-lt"/>
              </a:rPr>
              <a:t> ++</a:t>
            </a:r>
          </a:p>
          <a:p>
            <a:pPr algn="ctr"/>
            <a:r>
              <a:rPr lang="es-PE" sz="1600" dirty="0">
                <a:latin typeface="+mn-lt"/>
              </a:rPr>
              <a:t>Hipotensos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40CABD9-1BE0-A480-E27F-0AA31618CF82}"/>
              </a:ext>
            </a:extLst>
          </p:cNvPr>
          <p:cNvSpPr txBox="1"/>
          <p:nvPr/>
        </p:nvSpPr>
        <p:spPr>
          <a:xfrm>
            <a:off x="2178496" y="3071862"/>
            <a:ext cx="2753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err="1">
                <a:latin typeface="+mn-lt"/>
              </a:rPr>
              <a:t>Hipertémicos</a:t>
            </a:r>
            <a:r>
              <a:rPr lang="es-PE" sz="1600" dirty="0">
                <a:latin typeface="+mn-lt"/>
              </a:rPr>
              <a:t> +</a:t>
            </a:r>
          </a:p>
          <a:p>
            <a:pPr algn="ctr"/>
            <a:r>
              <a:rPr lang="es-PE" sz="1600" dirty="0">
                <a:latin typeface="+mn-lt"/>
              </a:rPr>
              <a:t>Taquicárdicos +</a:t>
            </a:r>
          </a:p>
          <a:p>
            <a:pPr algn="ctr"/>
            <a:r>
              <a:rPr lang="es-PE" sz="1600" dirty="0" err="1">
                <a:latin typeface="+mn-lt"/>
              </a:rPr>
              <a:t>Taquipnéicos</a:t>
            </a:r>
            <a:r>
              <a:rPr lang="es-PE" sz="1600" dirty="0">
                <a:latin typeface="+mn-lt"/>
              </a:rPr>
              <a:t> +</a:t>
            </a:r>
          </a:p>
          <a:p>
            <a:pPr algn="ctr"/>
            <a:r>
              <a:rPr lang="es-PE" sz="1600" dirty="0">
                <a:latin typeface="+mn-lt"/>
              </a:rPr>
              <a:t>Hipertensos</a:t>
            </a:r>
          </a:p>
        </p:txBody>
      </p:sp>
      <p:pic>
        <p:nvPicPr>
          <p:cNvPr id="2" name="Gráfico 1" descr="Hombre contorno">
            <a:extLst>
              <a:ext uri="{FF2B5EF4-FFF2-40B4-BE49-F238E27FC236}">
                <a16:creationId xmlns:a16="http://schemas.microsoft.com/office/drawing/2014/main" id="{EB32A30B-1CC6-9836-EA93-07B7250246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8140" y="4570937"/>
            <a:ext cx="1191072" cy="1191072"/>
          </a:xfrm>
          <a:prstGeom prst="rect">
            <a:avLst/>
          </a:prstGeom>
        </p:spPr>
      </p:pic>
      <p:pic>
        <p:nvPicPr>
          <p:cNvPr id="3" name="Gráfico 2" descr="Hombre contorno">
            <a:extLst>
              <a:ext uri="{FF2B5EF4-FFF2-40B4-BE49-F238E27FC236}">
                <a16:creationId xmlns:a16="http://schemas.microsoft.com/office/drawing/2014/main" id="{F19200AC-DC5F-C2BE-EB85-D443E7BBB4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9654" y="4300811"/>
            <a:ext cx="1191072" cy="1191072"/>
          </a:xfrm>
          <a:prstGeom prst="rect">
            <a:avLst/>
          </a:prstGeom>
        </p:spPr>
      </p:pic>
      <p:pic>
        <p:nvPicPr>
          <p:cNvPr id="13" name="Gráfico 12" descr="Hombre contorno">
            <a:extLst>
              <a:ext uri="{FF2B5EF4-FFF2-40B4-BE49-F238E27FC236}">
                <a16:creationId xmlns:a16="http://schemas.microsoft.com/office/drawing/2014/main" id="{E6E9B640-085F-ECD1-5C8C-D0D0B56884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1168" y="4753895"/>
            <a:ext cx="1191072" cy="1191072"/>
          </a:xfrm>
          <a:prstGeom prst="rect">
            <a:avLst/>
          </a:prstGeom>
        </p:spPr>
      </p:pic>
      <p:pic>
        <p:nvPicPr>
          <p:cNvPr id="14" name="Gráfico 13" descr="Hombre contorno">
            <a:extLst>
              <a:ext uri="{FF2B5EF4-FFF2-40B4-BE49-F238E27FC236}">
                <a16:creationId xmlns:a16="http://schemas.microsoft.com/office/drawing/2014/main" id="{67514106-BC88-7586-AAFA-C7EE9EF9B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5356" y="4560353"/>
            <a:ext cx="1191072" cy="1191072"/>
          </a:xfrm>
          <a:prstGeom prst="rect">
            <a:avLst/>
          </a:prstGeom>
        </p:spPr>
      </p:pic>
      <p:pic>
        <p:nvPicPr>
          <p:cNvPr id="15" name="Gráfico 14" descr="Hombre contorno">
            <a:extLst>
              <a:ext uri="{FF2B5EF4-FFF2-40B4-BE49-F238E27FC236}">
                <a16:creationId xmlns:a16="http://schemas.microsoft.com/office/drawing/2014/main" id="{3EDB5F8A-646C-E751-D205-B63CF5A807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6870" y="4290227"/>
            <a:ext cx="1191072" cy="1191072"/>
          </a:xfrm>
          <a:prstGeom prst="rect">
            <a:avLst/>
          </a:prstGeom>
        </p:spPr>
      </p:pic>
      <p:pic>
        <p:nvPicPr>
          <p:cNvPr id="21" name="Gráfico 20" descr="Hombre contorno">
            <a:extLst>
              <a:ext uri="{FF2B5EF4-FFF2-40B4-BE49-F238E27FC236}">
                <a16:creationId xmlns:a16="http://schemas.microsoft.com/office/drawing/2014/main" id="{C7E397B0-7B59-FFEF-6A9A-5BF3C17DE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8384" y="4743311"/>
            <a:ext cx="1191072" cy="1191072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8D33E875-4EE7-2B63-2D23-4293F867D08E}"/>
              </a:ext>
            </a:extLst>
          </p:cNvPr>
          <p:cNvSpPr txBox="1"/>
          <p:nvPr/>
        </p:nvSpPr>
        <p:spPr>
          <a:xfrm>
            <a:off x="4840412" y="2417736"/>
            <a:ext cx="17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3AAC65"/>
                </a:solidFill>
                <a:latin typeface="+mn-lt"/>
              </a:rPr>
              <a:t>Grupo C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E5C5B1F-98BB-B5F1-769E-C33846315193}"/>
              </a:ext>
            </a:extLst>
          </p:cNvPr>
          <p:cNvSpPr txBox="1"/>
          <p:nvPr/>
        </p:nvSpPr>
        <p:spPr>
          <a:xfrm>
            <a:off x="6765356" y="2417736"/>
            <a:ext cx="2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Grupo D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F32F728-178A-BF7A-3E9C-335AE47F78C4}"/>
              </a:ext>
            </a:extLst>
          </p:cNvPr>
          <p:cNvSpPr txBox="1"/>
          <p:nvPr/>
        </p:nvSpPr>
        <p:spPr>
          <a:xfrm>
            <a:off x="4427984" y="3067549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H</a:t>
            </a:r>
            <a:r>
              <a:rPr lang="es-PE" sz="1600" dirty="0" err="1">
                <a:latin typeface="+mn-lt"/>
              </a:rPr>
              <a:t>ipotérmicos</a:t>
            </a:r>
            <a:endParaRPr lang="es-PE" sz="1600" dirty="0">
              <a:latin typeface="+mn-lt"/>
            </a:endParaRPr>
          </a:p>
          <a:p>
            <a:pPr algn="ctr"/>
            <a:r>
              <a:rPr lang="es-PE" sz="1600" dirty="0" err="1">
                <a:latin typeface="+mn-lt"/>
              </a:rPr>
              <a:t>Bradicárdicos</a:t>
            </a:r>
            <a:endParaRPr lang="es-PE" sz="1600" dirty="0">
              <a:latin typeface="+mn-lt"/>
            </a:endParaRPr>
          </a:p>
          <a:p>
            <a:pPr algn="ctr"/>
            <a:r>
              <a:rPr lang="es-PE" sz="1600" dirty="0" err="1">
                <a:latin typeface="+mn-lt"/>
              </a:rPr>
              <a:t>Bradipnéicos</a:t>
            </a:r>
            <a:endParaRPr lang="es-PE" sz="1600" dirty="0">
              <a:latin typeface="+mn-lt"/>
            </a:endParaRPr>
          </a:p>
          <a:p>
            <a:pPr algn="ctr"/>
            <a:r>
              <a:rPr lang="es-PE" sz="1600" dirty="0">
                <a:latin typeface="+mn-lt"/>
              </a:rPr>
              <a:t>Normotensos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7889B6A-2B06-7892-11FE-6F1DDBA88291}"/>
              </a:ext>
            </a:extLst>
          </p:cNvPr>
          <p:cNvSpPr txBox="1"/>
          <p:nvPr/>
        </p:nvSpPr>
        <p:spPr>
          <a:xfrm>
            <a:off x="6444208" y="3067549"/>
            <a:ext cx="2753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H</a:t>
            </a:r>
            <a:r>
              <a:rPr lang="es-PE" sz="1600" dirty="0" err="1">
                <a:latin typeface="+mn-lt"/>
              </a:rPr>
              <a:t>ipotérmicos</a:t>
            </a:r>
            <a:endParaRPr lang="es-PE" sz="1600" dirty="0">
              <a:latin typeface="+mn-lt"/>
            </a:endParaRPr>
          </a:p>
          <a:p>
            <a:pPr algn="ctr"/>
            <a:r>
              <a:rPr lang="es-PE" sz="1600" dirty="0" err="1">
                <a:latin typeface="+mn-lt"/>
              </a:rPr>
              <a:t>Bradicárdicos</a:t>
            </a:r>
            <a:endParaRPr lang="es-PE" sz="1600" dirty="0">
              <a:latin typeface="+mn-lt"/>
            </a:endParaRPr>
          </a:p>
          <a:p>
            <a:pPr algn="ctr"/>
            <a:r>
              <a:rPr lang="es-PE" sz="1600" dirty="0" err="1">
                <a:latin typeface="+mn-lt"/>
              </a:rPr>
              <a:t>Bradipnéicos</a:t>
            </a:r>
            <a:endParaRPr lang="es-PE" sz="1600" dirty="0">
              <a:latin typeface="+mn-lt"/>
            </a:endParaRPr>
          </a:p>
          <a:p>
            <a:pPr algn="ctr"/>
            <a:r>
              <a:rPr lang="es-PE" sz="1600" dirty="0">
                <a:latin typeface="+mn-lt"/>
              </a:rPr>
              <a:t>Hipotensos</a:t>
            </a:r>
          </a:p>
        </p:txBody>
      </p:sp>
    </p:spTree>
    <p:extLst>
      <p:ext uri="{BB962C8B-B14F-4D97-AF65-F5344CB8AC3E}">
        <p14:creationId xmlns:p14="http://schemas.microsoft.com/office/powerpoint/2010/main" val="19705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879A2-0C59-1A1E-3A74-CCED26D53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B37AB89-B2CC-0C0A-D218-74EC2AB1BDD2}"/>
              </a:ext>
            </a:extLst>
          </p:cNvPr>
          <p:cNvSpPr txBox="1"/>
          <p:nvPr/>
        </p:nvSpPr>
        <p:spPr>
          <a:xfrm>
            <a:off x="971600" y="188721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355D8A"/>
                </a:solidFill>
                <a:latin typeface="+mn-lt"/>
              </a:rPr>
              <a:t>Características clínicas </a:t>
            </a:r>
            <a:r>
              <a:rPr lang="es-PE" dirty="0">
                <a:latin typeface="+mn-lt"/>
              </a:rPr>
              <a:t>de los grupos</a:t>
            </a:r>
          </a:p>
        </p:txBody>
      </p:sp>
      <p:pic>
        <p:nvPicPr>
          <p:cNvPr id="7" name="Gráfico 6" descr="Hombre contorno">
            <a:extLst>
              <a:ext uri="{FF2B5EF4-FFF2-40B4-BE49-F238E27FC236}">
                <a16:creationId xmlns:a16="http://schemas.microsoft.com/office/drawing/2014/main" id="{5FBCA75F-F876-1D47-B915-CC92B9981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272" y="4575250"/>
            <a:ext cx="1191072" cy="1191072"/>
          </a:xfrm>
          <a:prstGeom prst="rect">
            <a:avLst/>
          </a:prstGeom>
        </p:spPr>
      </p:pic>
      <p:pic>
        <p:nvPicPr>
          <p:cNvPr id="8" name="Gráfico 7" descr="Hombre contorno">
            <a:extLst>
              <a:ext uri="{FF2B5EF4-FFF2-40B4-BE49-F238E27FC236}">
                <a16:creationId xmlns:a16="http://schemas.microsoft.com/office/drawing/2014/main" id="{ADDEAFD2-DA36-0198-5FC7-A2BD714E2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786" y="4305124"/>
            <a:ext cx="1191072" cy="1191072"/>
          </a:xfrm>
          <a:prstGeom prst="rect">
            <a:avLst/>
          </a:prstGeom>
        </p:spPr>
      </p:pic>
      <p:pic>
        <p:nvPicPr>
          <p:cNvPr id="9" name="Gráfico 8" descr="Hombre contorno">
            <a:extLst>
              <a:ext uri="{FF2B5EF4-FFF2-40B4-BE49-F238E27FC236}">
                <a16:creationId xmlns:a16="http://schemas.microsoft.com/office/drawing/2014/main" id="{ED1670F5-F1C4-88D1-9D82-E489032CB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300" y="4758208"/>
            <a:ext cx="1191072" cy="1191072"/>
          </a:xfrm>
          <a:prstGeom prst="rect">
            <a:avLst/>
          </a:prstGeom>
        </p:spPr>
      </p:pic>
      <p:pic>
        <p:nvPicPr>
          <p:cNvPr id="10" name="Gráfico 9" descr="Hombre contorno">
            <a:extLst>
              <a:ext uri="{FF2B5EF4-FFF2-40B4-BE49-F238E27FC236}">
                <a16:creationId xmlns:a16="http://schemas.microsoft.com/office/drawing/2014/main" id="{FF0B0751-728A-DEF0-6460-8223D1929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9644" y="4564666"/>
            <a:ext cx="1191072" cy="1191072"/>
          </a:xfrm>
          <a:prstGeom prst="rect">
            <a:avLst/>
          </a:prstGeom>
        </p:spPr>
      </p:pic>
      <p:pic>
        <p:nvPicPr>
          <p:cNvPr id="11" name="Gráfico 10" descr="Hombre contorno">
            <a:extLst>
              <a:ext uri="{FF2B5EF4-FFF2-40B4-BE49-F238E27FC236}">
                <a16:creationId xmlns:a16="http://schemas.microsoft.com/office/drawing/2014/main" id="{33B3F717-8235-3727-C2F2-5A6DA610E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1158" y="4294540"/>
            <a:ext cx="1191072" cy="1191072"/>
          </a:xfrm>
          <a:prstGeom prst="rect">
            <a:avLst/>
          </a:prstGeom>
        </p:spPr>
      </p:pic>
      <p:pic>
        <p:nvPicPr>
          <p:cNvPr id="12" name="Gráfico 11" descr="Hombre contorno">
            <a:extLst>
              <a:ext uri="{FF2B5EF4-FFF2-40B4-BE49-F238E27FC236}">
                <a16:creationId xmlns:a16="http://schemas.microsoft.com/office/drawing/2014/main" id="{E64A6360-D67F-5E6C-A397-ADF4B55F6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2672" y="4747624"/>
            <a:ext cx="1191072" cy="11910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79FEB75-85BB-95DF-9E85-958211A62781}"/>
              </a:ext>
            </a:extLst>
          </p:cNvPr>
          <p:cNvSpPr txBox="1"/>
          <p:nvPr/>
        </p:nvSpPr>
        <p:spPr>
          <a:xfrm>
            <a:off x="748584" y="6186790"/>
            <a:ext cx="7711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latin typeface="+mn-lt"/>
              </a:rPr>
              <a:t>Intensive care medicine, 48(11), 1582–1592. https://doi.org/10.1007/s00134-022-06890-z</a:t>
            </a:r>
            <a:endParaRPr lang="es-PE" sz="1600" i="1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782D938-A894-EEDD-C4DF-37AB097D2259}"/>
              </a:ext>
            </a:extLst>
          </p:cNvPr>
          <p:cNvSpPr txBox="1"/>
          <p:nvPr/>
        </p:nvSpPr>
        <p:spPr>
          <a:xfrm>
            <a:off x="467544" y="2422049"/>
            <a:ext cx="17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3795AF"/>
                </a:solidFill>
                <a:latin typeface="+mn-lt"/>
              </a:rPr>
              <a:t>Grupo 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EE96199-E691-633B-1FF8-2FBF72D1ECA1}"/>
              </a:ext>
            </a:extLst>
          </p:cNvPr>
          <p:cNvSpPr txBox="1"/>
          <p:nvPr/>
        </p:nvSpPr>
        <p:spPr>
          <a:xfrm>
            <a:off x="2660848" y="2422049"/>
            <a:ext cx="17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FF5050"/>
                </a:solidFill>
                <a:latin typeface="+mn-lt"/>
              </a:rPr>
              <a:t>Grupo B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6B37B35-4BA5-D1E3-00FA-810CDC58969C}"/>
              </a:ext>
            </a:extLst>
          </p:cNvPr>
          <p:cNvSpPr txBox="1"/>
          <p:nvPr/>
        </p:nvSpPr>
        <p:spPr>
          <a:xfrm>
            <a:off x="375916" y="3071862"/>
            <a:ext cx="19638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Jóvenes</a:t>
            </a:r>
          </a:p>
          <a:p>
            <a:pPr algn="ctr"/>
            <a:r>
              <a:rPr lang="es-PE" sz="1600" dirty="0">
                <a:latin typeface="+mn-lt"/>
              </a:rPr>
              <a:t>↓ DM, HTA, ICC, ERC</a:t>
            </a:r>
          </a:p>
          <a:p>
            <a:pPr algn="ctr"/>
            <a:r>
              <a:rPr lang="es-PE" sz="1800" b="1" dirty="0">
                <a:solidFill>
                  <a:srgbClr val="3795AF"/>
                </a:solidFill>
                <a:latin typeface="+mn-lt"/>
              </a:rPr>
              <a:t>↑ vasopresores</a:t>
            </a:r>
          </a:p>
          <a:p>
            <a:pPr algn="ctr"/>
            <a:r>
              <a:rPr lang="es-PE" sz="1800" b="1" dirty="0">
                <a:solidFill>
                  <a:srgbClr val="3795AF"/>
                </a:solidFill>
                <a:latin typeface="+mn-lt"/>
              </a:rPr>
              <a:t>↑ mortalidad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4DFA599-444E-FD64-803B-18F6E96F3C44}"/>
              </a:ext>
            </a:extLst>
          </p:cNvPr>
          <p:cNvSpPr txBox="1"/>
          <p:nvPr/>
        </p:nvSpPr>
        <p:spPr>
          <a:xfrm>
            <a:off x="2536156" y="3071862"/>
            <a:ext cx="196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Jóvenes</a:t>
            </a:r>
          </a:p>
          <a:p>
            <a:pPr algn="ctr"/>
            <a:r>
              <a:rPr lang="es-PE" sz="1600" dirty="0">
                <a:latin typeface="+mn-lt"/>
              </a:rPr>
              <a:t>↑DM, HTA, ICC, ERC</a:t>
            </a:r>
          </a:p>
          <a:p>
            <a:pPr algn="ctr"/>
            <a:endParaRPr lang="es-PE" sz="1600" dirty="0">
              <a:latin typeface="+mn-lt"/>
            </a:endParaRPr>
          </a:p>
        </p:txBody>
      </p:sp>
      <p:pic>
        <p:nvPicPr>
          <p:cNvPr id="2" name="Gráfico 1" descr="Hombre contorno">
            <a:extLst>
              <a:ext uri="{FF2B5EF4-FFF2-40B4-BE49-F238E27FC236}">
                <a16:creationId xmlns:a16="http://schemas.microsoft.com/office/drawing/2014/main" id="{8136F3E4-244C-F93F-D2C9-6AA191522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8140" y="4570937"/>
            <a:ext cx="1191072" cy="1191072"/>
          </a:xfrm>
          <a:prstGeom prst="rect">
            <a:avLst/>
          </a:prstGeom>
        </p:spPr>
      </p:pic>
      <p:pic>
        <p:nvPicPr>
          <p:cNvPr id="3" name="Gráfico 2" descr="Hombre contorno">
            <a:extLst>
              <a:ext uri="{FF2B5EF4-FFF2-40B4-BE49-F238E27FC236}">
                <a16:creationId xmlns:a16="http://schemas.microsoft.com/office/drawing/2014/main" id="{6DADF201-EC05-B9D5-715A-268AE1DEF0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9654" y="4300811"/>
            <a:ext cx="1191072" cy="1191072"/>
          </a:xfrm>
          <a:prstGeom prst="rect">
            <a:avLst/>
          </a:prstGeom>
        </p:spPr>
      </p:pic>
      <p:pic>
        <p:nvPicPr>
          <p:cNvPr id="13" name="Gráfico 12" descr="Hombre contorno">
            <a:extLst>
              <a:ext uri="{FF2B5EF4-FFF2-40B4-BE49-F238E27FC236}">
                <a16:creationId xmlns:a16="http://schemas.microsoft.com/office/drawing/2014/main" id="{CA9F212D-837F-D11A-FA24-7C73F916B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1168" y="4753895"/>
            <a:ext cx="1191072" cy="1191072"/>
          </a:xfrm>
          <a:prstGeom prst="rect">
            <a:avLst/>
          </a:prstGeom>
        </p:spPr>
      </p:pic>
      <p:pic>
        <p:nvPicPr>
          <p:cNvPr id="14" name="Gráfico 13" descr="Hombre contorno">
            <a:extLst>
              <a:ext uri="{FF2B5EF4-FFF2-40B4-BE49-F238E27FC236}">
                <a16:creationId xmlns:a16="http://schemas.microsoft.com/office/drawing/2014/main" id="{ED9911FB-1A6E-240F-129D-D3F24C5513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5356" y="4560353"/>
            <a:ext cx="1191072" cy="1191072"/>
          </a:xfrm>
          <a:prstGeom prst="rect">
            <a:avLst/>
          </a:prstGeom>
        </p:spPr>
      </p:pic>
      <p:pic>
        <p:nvPicPr>
          <p:cNvPr id="15" name="Gráfico 14" descr="Hombre contorno">
            <a:extLst>
              <a:ext uri="{FF2B5EF4-FFF2-40B4-BE49-F238E27FC236}">
                <a16:creationId xmlns:a16="http://schemas.microsoft.com/office/drawing/2014/main" id="{0050DA93-9CDC-1FEB-472A-188EDACB15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6870" y="4290227"/>
            <a:ext cx="1191072" cy="1191072"/>
          </a:xfrm>
          <a:prstGeom prst="rect">
            <a:avLst/>
          </a:prstGeom>
        </p:spPr>
      </p:pic>
      <p:pic>
        <p:nvPicPr>
          <p:cNvPr id="21" name="Gráfico 20" descr="Hombre contorno">
            <a:extLst>
              <a:ext uri="{FF2B5EF4-FFF2-40B4-BE49-F238E27FC236}">
                <a16:creationId xmlns:a16="http://schemas.microsoft.com/office/drawing/2014/main" id="{5747564A-7E87-94E8-A92C-46141FF2E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8384" y="4743311"/>
            <a:ext cx="1191072" cy="1191072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CFF10B0A-9397-4547-54A3-15A07895FC21}"/>
              </a:ext>
            </a:extLst>
          </p:cNvPr>
          <p:cNvSpPr txBox="1"/>
          <p:nvPr/>
        </p:nvSpPr>
        <p:spPr>
          <a:xfrm>
            <a:off x="4840412" y="2417736"/>
            <a:ext cx="176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3AAC65"/>
                </a:solidFill>
                <a:latin typeface="+mn-lt"/>
              </a:rPr>
              <a:t>Grupo C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17D7393-0007-168A-78A5-FBDE84C05E5E}"/>
              </a:ext>
            </a:extLst>
          </p:cNvPr>
          <p:cNvSpPr txBox="1"/>
          <p:nvPr/>
        </p:nvSpPr>
        <p:spPr>
          <a:xfrm>
            <a:off x="6765356" y="2417736"/>
            <a:ext cx="2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Grupo D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17A93A6-7869-703A-8227-1F6443722389}"/>
              </a:ext>
            </a:extLst>
          </p:cNvPr>
          <p:cNvSpPr txBox="1"/>
          <p:nvPr/>
        </p:nvSpPr>
        <p:spPr>
          <a:xfrm>
            <a:off x="4427984" y="3067549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Mayores</a:t>
            </a:r>
            <a:endParaRPr lang="es-PE" sz="1600" dirty="0">
              <a:latin typeface="+mn-lt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499F0F3-A055-66F5-6C07-28BD010E4FFC}"/>
              </a:ext>
            </a:extLst>
          </p:cNvPr>
          <p:cNvSpPr txBox="1"/>
          <p:nvPr/>
        </p:nvSpPr>
        <p:spPr>
          <a:xfrm>
            <a:off x="6732240" y="3067549"/>
            <a:ext cx="2088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Mayores</a:t>
            </a:r>
          </a:p>
          <a:p>
            <a:pPr algn="ctr"/>
            <a:r>
              <a:rPr lang="es-PE" sz="1800" b="1" dirty="0">
                <a:solidFill>
                  <a:srgbClr val="E46C0A"/>
                </a:solidFill>
                <a:latin typeface="+mn-lt"/>
              </a:rPr>
              <a:t>↑ </a:t>
            </a:r>
            <a:r>
              <a:rPr lang="es-MX" sz="1800" b="1" dirty="0">
                <a:solidFill>
                  <a:srgbClr val="E46C0A"/>
                </a:solidFill>
                <a:latin typeface="+mn-lt"/>
              </a:rPr>
              <a:t>vasopresores</a:t>
            </a:r>
          </a:p>
          <a:p>
            <a:pPr algn="ctr"/>
            <a:r>
              <a:rPr lang="es-PE" sz="1800" b="1" dirty="0">
                <a:solidFill>
                  <a:srgbClr val="E46C0A"/>
                </a:solidFill>
                <a:latin typeface="+mn-lt"/>
              </a:rPr>
              <a:t>↑</a:t>
            </a:r>
            <a:r>
              <a:rPr lang="es-MX" sz="1800" b="1" dirty="0">
                <a:solidFill>
                  <a:srgbClr val="E46C0A"/>
                </a:solidFill>
                <a:latin typeface="+mn-lt"/>
              </a:rPr>
              <a:t> mortalidad</a:t>
            </a:r>
            <a:endParaRPr lang="es-PE" sz="1800" b="1" dirty="0">
              <a:solidFill>
                <a:srgbClr val="E46C0A"/>
              </a:solidFill>
              <a:latin typeface="+mn-lt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00DF1A60-FE20-8218-5E97-07A452C8C464}"/>
              </a:ext>
            </a:extLst>
          </p:cNvPr>
          <p:cNvSpPr txBox="1"/>
          <p:nvPr/>
        </p:nvSpPr>
        <p:spPr>
          <a:xfrm>
            <a:off x="3707904" y="260648"/>
            <a:ext cx="4464496" cy="1331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4000" b="1" dirty="0">
                <a:solidFill>
                  <a:srgbClr val="355D8A"/>
                </a:solidFill>
                <a:latin typeface="Calibri"/>
                <a:cs typeface="Calibri"/>
              </a:rPr>
              <a:t>Indicadores clínicos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2200" dirty="0">
                <a:latin typeface="+mn-lt"/>
              </a:rPr>
              <a:t>Estudio de cohorte en </a:t>
            </a:r>
            <a:r>
              <a:rPr lang="es-PE" sz="2200" b="1" dirty="0">
                <a:solidFill>
                  <a:srgbClr val="355D8A"/>
                </a:solidFill>
                <a:latin typeface="+mn-lt"/>
              </a:rPr>
              <a:t>20 729 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2200" b="1" dirty="0">
                <a:solidFill>
                  <a:srgbClr val="355D8A"/>
                </a:solidFill>
                <a:latin typeface="+mn-lt"/>
              </a:rPr>
              <a:t>pacientes con sepsis</a:t>
            </a:r>
            <a:endParaRPr lang="es-ES" b="1" dirty="0">
              <a:solidFill>
                <a:srgbClr val="355D8A"/>
              </a:solidFill>
              <a:latin typeface="Calibri"/>
              <a:cs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5BA3A97-D4AF-E9F6-0702-91138871D030}"/>
              </a:ext>
            </a:extLst>
          </p:cNvPr>
          <p:cNvSpPr txBox="1"/>
          <p:nvPr/>
        </p:nvSpPr>
        <p:spPr>
          <a:xfrm>
            <a:off x="179512" y="188640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Fenotipos</a:t>
            </a:r>
          </a:p>
        </p:txBody>
      </p:sp>
    </p:spTree>
    <p:extLst>
      <p:ext uri="{BB962C8B-B14F-4D97-AF65-F5344CB8AC3E}">
        <p14:creationId xmlns:p14="http://schemas.microsoft.com/office/powerpoint/2010/main" val="728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>
            <a:extLst>
              <a:ext uri="{FF2B5EF4-FFF2-40B4-BE49-F238E27FC236}">
                <a16:creationId xmlns:a16="http://schemas.microsoft.com/office/drawing/2014/main" id="{C154B8A1-FDDF-DD1A-1EE0-AF543FDB1CB1}"/>
              </a:ext>
            </a:extLst>
          </p:cNvPr>
          <p:cNvSpPr txBox="1">
            <a:spLocks/>
          </p:cNvSpPr>
          <p:nvPr/>
        </p:nvSpPr>
        <p:spPr>
          <a:xfrm>
            <a:off x="2123728" y="980728"/>
            <a:ext cx="4968552" cy="1224135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PE" sz="6000" b="1" dirty="0">
                <a:ln w="0"/>
                <a:solidFill>
                  <a:srgbClr val="C00000"/>
                </a:solidFill>
                <a:latin typeface="+mn-lt"/>
              </a:rPr>
              <a:t>Sepsis</a:t>
            </a:r>
          </a:p>
          <a:p>
            <a:pPr fontAlgn="auto">
              <a:spcAft>
                <a:spcPts val="0"/>
              </a:spcAft>
            </a:pPr>
            <a:r>
              <a:rPr lang="es-PE" sz="3600" dirty="0">
                <a:ln w="0"/>
                <a:latin typeface="+mn-lt"/>
              </a:rPr>
              <a:t>Definición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18020C-7F8A-1D0D-D80D-D2E5A2F38795}"/>
              </a:ext>
            </a:extLst>
          </p:cNvPr>
          <p:cNvSpPr txBox="1"/>
          <p:nvPr/>
        </p:nvSpPr>
        <p:spPr>
          <a:xfrm>
            <a:off x="6175243" y="3501008"/>
            <a:ext cx="2429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355D8A"/>
                </a:solidFill>
                <a:latin typeface="+mn-lt"/>
              </a:rPr>
              <a:t>Infección</a:t>
            </a:r>
            <a:endParaRPr lang="es-PE" sz="3600" b="1" dirty="0">
              <a:solidFill>
                <a:srgbClr val="355D8A"/>
              </a:solidFill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A1065A-4895-2347-D4A8-8474CEFC8916}"/>
              </a:ext>
            </a:extLst>
          </p:cNvPr>
          <p:cNvSpPr txBox="1"/>
          <p:nvPr/>
        </p:nvSpPr>
        <p:spPr>
          <a:xfrm>
            <a:off x="179512" y="2991362"/>
            <a:ext cx="266429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600" dirty="0">
                <a:latin typeface="+mn-lt"/>
              </a:rPr>
              <a:t>Disfunción orgánica </a:t>
            </a:r>
            <a:r>
              <a:rPr lang="es-ES" sz="2600" b="1" dirty="0">
                <a:solidFill>
                  <a:srgbClr val="355D8A"/>
                </a:solidFill>
                <a:latin typeface="+mn-lt"/>
              </a:rPr>
              <a:t>potencialmente mortal</a:t>
            </a:r>
            <a:endParaRPr lang="es-PE" sz="2600" b="1" dirty="0">
              <a:solidFill>
                <a:srgbClr val="355D8A"/>
              </a:solidFill>
              <a:latin typeface="+mn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85DAF5-8719-ADE8-BDE9-60E9C54DBADC}"/>
              </a:ext>
            </a:extLst>
          </p:cNvPr>
          <p:cNvSpPr txBox="1"/>
          <p:nvPr/>
        </p:nvSpPr>
        <p:spPr>
          <a:xfrm>
            <a:off x="3347864" y="3340149"/>
            <a:ext cx="23762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355D8A"/>
                </a:solidFill>
                <a:latin typeface="+mn-lt"/>
              </a:rPr>
              <a:t>Respuesta desregulada </a:t>
            </a:r>
            <a:r>
              <a:rPr lang="es-ES" sz="2800" dirty="0">
                <a:latin typeface="+mn-lt"/>
              </a:rPr>
              <a:t>de un </a:t>
            </a:r>
            <a:r>
              <a:rPr lang="es-ES" sz="2800" dirty="0" err="1">
                <a:latin typeface="+mn-lt"/>
              </a:rPr>
              <a:t>huesped</a:t>
            </a:r>
            <a:endParaRPr lang="es-PE" sz="2800" dirty="0">
              <a:latin typeface="+mn-lt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31F1DEDD-B3E1-83F9-BB32-AFA61DBEB181}"/>
              </a:ext>
            </a:extLst>
          </p:cNvPr>
          <p:cNvSpPr/>
          <p:nvPr/>
        </p:nvSpPr>
        <p:spPr>
          <a:xfrm>
            <a:off x="2866111" y="2636912"/>
            <a:ext cx="481753" cy="2265783"/>
          </a:xfrm>
          <a:custGeom>
            <a:avLst/>
            <a:gdLst/>
            <a:ahLst/>
            <a:cxnLst/>
            <a:rect l="l" t="t" r="r" b="b"/>
            <a:pathLst>
              <a:path w="361314" h="3729354">
                <a:moveTo>
                  <a:pt x="0" y="0"/>
                </a:moveTo>
                <a:lnTo>
                  <a:pt x="0" y="295783"/>
                </a:lnTo>
                <a:lnTo>
                  <a:pt x="0" y="3729228"/>
                </a:lnTo>
                <a:lnTo>
                  <a:pt x="361188" y="186461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3E92BB0-569C-550C-543D-6B19FB1A822E}"/>
              </a:ext>
            </a:extLst>
          </p:cNvPr>
          <p:cNvSpPr/>
          <p:nvPr/>
        </p:nvSpPr>
        <p:spPr>
          <a:xfrm>
            <a:off x="5796136" y="2657085"/>
            <a:ext cx="481753" cy="2265783"/>
          </a:xfrm>
          <a:custGeom>
            <a:avLst/>
            <a:gdLst/>
            <a:ahLst/>
            <a:cxnLst/>
            <a:rect l="l" t="t" r="r" b="b"/>
            <a:pathLst>
              <a:path w="361314" h="3729354">
                <a:moveTo>
                  <a:pt x="0" y="0"/>
                </a:moveTo>
                <a:lnTo>
                  <a:pt x="0" y="295783"/>
                </a:lnTo>
                <a:lnTo>
                  <a:pt x="0" y="3729228"/>
                </a:lnTo>
                <a:lnTo>
                  <a:pt x="361188" y="186461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5CDC02-D093-4CEF-20E8-46875F9BBEF8}"/>
              </a:ext>
            </a:extLst>
          </p:cNvPr>
          <p:cNvSpPr txBox="1"/>
          <p:nvPr/>
        </p:nvSpPr>
        <p:spPr>
          <a:xfrm>
            <a:off x="3563888" y="282686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latin typeface="+mn-lt"/>
              </a:rPr>
              <a:t>Debida a: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6E35E5-31BA-3F09-8B01-D2AB0559E9EF}"/>
              </a:ext>
            </a:extLst>
          </p:cNvPr>
          <p:cNvSpPr txBox="1"/>
          <p:nvPr/>
        </p:nvSpPr>
        <p:spPr>
          <a:xfrm>
            <a:off x="6372200" y="282686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latin typeface="+mn-lt"/>
              </a:rPr>
              <a:t>Secundaria a: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6E169EB-9517-6AA2-D58F-22DBCDA75F65}"/>
              </a:ext>
            </a:extLst>
          </p:cNvPr>
          <p:cNvSpPr/>
          <p:nvPr/>
        </p:nvSpPr>
        <p:spPr>
          <a:xfrm>
            <a:off x="395536" y="5682734"/>
            <a:ext cx="2111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dirty="0">
                <a:solidFill>
                  <a:srgbClr val="000000"/>
                </a:solidFill>
                <a:latin typeface="+mn-lt"/>
              </a:rPr>
              <a:t>©2025 </a:t>
            </a:r>
            <a:r>
              <a:rPr lang="es-PE" sz="2000" b="1" dirty="0" err="1">
                <a:solidFill>
                  <a:srgbClr val="00B050"/>
                </a:solidFill>
                <a:latin typeface="+mn-lt"/>
              </a:rPr>
              <a:t>UpToDate</a:t>
            </a:r>
            <a:r>
              <a:rPr lang="es-PE" sz="2000" b="1" baseline="30000" dirty="0">
                <a:solidFill>
                  <a:srgbClr val="00B050"/>
                </a:solidFill>
                <a:latin typeface="+mn-lt"/>
              </a:rPr>
              <a:t>®</a:t>
            </a:r>
            <a:endParaRPr lang="es-PE" sz="2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8008A4-AB7A-B2BE-6868-D6F024A73BB2}"/>
              </a:ext>
            </a:extLst>
          </p:cNvPr>
          <p:cNvSpPr txBox="1"/>
          <p:nvPr/>
        </p:nvSpPr>
        <p:spPr>
          <a:xfrm>
            <a:off x="395536" y="6082845"/>
            <a:ext cx="21110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i="1" u="none" strike="noStrike" baseline="0" dirty="0" err="1">
                <a:latin typeface="+mn-lt"/>
              </a:rPr>
              <a:t>Cells</a:t>
            </a:r>
            <a:r>
              <a:rPr lang="es-PE" sz="1400" i="1" u="none" strike="noStrike" baseline="0" dirty="0">
                <a:latin typeface="+mn-lt"/>
              </a:rPr>
              <a:t> 2024, 13, 439</a:t>
            </a:r>
            <a:endParaRPr lang="es-PE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51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8A720-83BD-35D4-B457-BD48D397E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E5BE7FA-04FB-F9BD-9046-2DF3C92044F7}"/>
              </a:ext>
            </a:extLst>
          </p:cNvPr>
          <p:cNvSpPr txBox="1"/>
          <p:nvPr/>
        </p:nvSpPr>
        <p:spPr>
          <a:xfrm>
            <a:off x="971600" y="1959223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355D8A"/>
                </a:solidFill>
                <a:latin typeface="+mn-lt"/>
              </a:rPr>
              <a:t>Análisis secundario. Estudio SMART</a:t>
            </a:r>
          </a:p>
          <a:p>
            <a:pPr algn="ctr"/>
            <a:r>
              <a:rPr lang="es-PE" dirty="0">
                <a:latin typeface="+mn-lt"/>
              </a:rPr>
              <a:t>Cristaloides balanceados vs solución salina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717DF0A-219B-3664-6889-96F016BEC943}"/>
              </a:ext>
            </a:extLst>
          </p:cNvPr>
          <p:cNvSpPr txBox="1"/>
          <p:nvPr/>
        </p:nvSpPr>
        <p:spPr>
          <a:xfrm>
            <a:off x="748584" y="6085746"/>
            <a:ext cx="7711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latin typeface="+mn-lt"/>
              </a:rPr>
              <a:t>Intensive care medicine, 48(11), 1582–1592. https://doi.org/10.1007/s00134-022-06890-z</a:t>
            </a:r>
            <a:endParaRPr lang="es-PE" sz="1600" i="1" dirty="0">
              <a:latin typeface="+mn-lt"/>
            </a:endParaRPr>
          </a:p>
        </p:txBody>
      </p:sp>
      <p:pic>
        <p:nvPicPr>
          <p:cNvPr id="14" name="Gráfico 13" descr="Hombre contorno">
            <a:extLst>
              <a:ext uri="{FF2B5EF4-FFF2-40B4-BE49-F238E27FC236}">
                <a16:creationId xmlns:a16="http://schemas.microsoft.com/office/drawing/2014/main" id="{91A26382-9FAE-544C-F6A2-8605D0B9B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150" y="4337907"/>
            <a:ext cx="1191072" cy="1191072"/>
          </a:xfrm>
          <a:prstGeom prst="rect">
            <a:avLst/>
          </a:prstGeom>
        </p:spPr>
      </p:pic>
      <p:pic>
        <p:nvPicPr>
          <p:cNvPr id="15" name="Gráfico 14" descr="Hombre contorno">
            <a:extLst>
              <a:ext uri="{FF2B5EF4-FFF2-40B4-BE49-F238E27FC236}">
                <a16:creationId xmlns:a16="http://schemas.microsoft.com/office/drawing/2014/main" id="{2A08931A-10F0-61E3-36A4-DEEE98784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7664" y="4067781"/>
            <a:ext cx="1191072" cy="1191072"/>
          </a:xfrm>
          <a:prstGeom prst="rect">
            <a:avLst/>
          </a:prstGeom>
        </p:spPr>
      </p:pic>
      <p:pic>
        <p:nvPicPr>
          <p:cNvPr id="21" name="Gráfico 20" descr="Hombre contorno">
            <a:extLst>
              <a:ext uri="{FF2B5EF4-FFF2-40B4-BE49-F238E27FC236}">
                <a16:creationId xmlns:a16="http://schemas.microsoft.com/office/drawing/2014/main" id="{711F8D5A-7571-7C53-5DAC-17F5956CF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9178" y="4520865"/>
            <a:ext cx="1191072" cy="119107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5723FF7-A218-8298-7FB3-BFECA496EEE3}"/>
              </a:ext>
            </a:extLst>
          </p:cNvPr>
          <p:cNvSpPr txBox="1"/>
          <p:nvPr/>
        </p:nvSpPr>
        <p:spPr>
          <a:xfrm>
            <a:off x="1116150" y="3214717"/>
            <a:ext cx="2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Grupo D</a:t>
            </a: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9BC7889-FCDF-A7A2-2793-13CF8651D29C}"/>
              </a:ext>
            </a:extLst>
          </p:cNvPr>
          <p:cNvSpPr txBox="1"/>
          <p:nvPr/>
        </p:nvSpPr>
        <p:spPr>
          <a:xfrm>
            <a:off x="3707904" y="260648"/>
            <a:ext cx="4464496" cy="1331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4000" b="1" dirty="0">
                <a:solidFill>
                  <a:srgbClr val="355D8A"/>
                </a:solidFill>
                <a:latin typeface="Calibri"/>
                <a:cs typeface="Calibri"/>
              </a:rPr>
              <a:t>Indicadores clínicos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2200" dirty="0">
                <a:latin typeface="+mn-lt"/>
              </a:rPr>
              <a:t>Estudio de cohorte en </a:t>
            </a:r>
            <a:r>
              <a:rPr lang="es-PE" sz="2200" b="1" dirty="0">
                <a:solidFill>
                  <a:srgbClr val="355D8A"/>
                </a:solidFill>
                <a:latin typeface="+mn-lt"/>
              </a:rPr>
              <a:t>20 729 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2200" b="1" dirty="0">
                <a:solidFill>
                  <a:srgbClr val="355D8A"/>
                </a:solidFill>
                <a:latin typeface="+mn-lt"/>
              </a:rPr>
              <a:t>pacientes con sepsis</a:t>
            </a:r>
            <a:endParaRPr lang="es-ES" b="1" dirty="0">
              <a:solidFill>
                <a:srgbClr val="355D8A"/>
              </a:solidFill>
              <a:latin typeface="Calibri"/>
              <a:cs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923BDE0-653F-33E5-30AD-80E515A681F8}"/>
              </a:ext>
            </a:extLst>
          </p:cNvPr>
          <p:cNvSpPr txBox="1"/>
          <p:nvPr/>
        </p:nvSpPr>
        <p:spPr>
          <a:xfrm>
            <a:off x="179512" y="188640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Fenotipos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1EF336-91BD-D70B-4B84-053954BC43D6}"/>
              </a:ext>
            </a:extLst>
          </p:cNvPr>
          <p:cNvSpPr txBox="1"/>
          <p:nvPr/>
        </p:nvSpPr>
        <p:spPr>
          <a:xfrm>
            <a:off x="395536" y="6402814"/>
            <a:ext cx="8351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The New England journal of medicine, 378(9), 829–839. https://doi.org/10.1056/NEJMoa1711584</a:t>
            </a:r>
            <a:endParaRPr lang="es-PE" sz="1600" i="1" dirty="0">
              <a:latin typeface="+mn-lt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4DC4712-59E6-63C0-BF54-FD1CB58DD7B3}"/>
              </a:ext>
            </a:extLst>
          </p:cNvPr>
          <p:cNvSpPr txBox="1"/>
          <p:nvPr/>
        </p:nvSpPr>
        <p:spPr>
          <a:xfrm>
            <a:off x="2656506" y="3443647"/>
            <a:ext cx="2753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H</a:t>
            </a:r>
            <a:r>
              <a:rPr lang="es-PE" sz="1600" dirty="0" err="1">
                <a:latin typeface="+mn-lt"/>
              </a:rPr>
              <a:t>ipotérmicos</a:t>
            </a:r>
            <a:endParaRPr lang="es-PE" sz="1600" dirty="0">
              <a:latin typeface="+mn-lt"/>
            </a:endParaRPr>
          </a:p>
          <a:p>
            <a:pPr algn="ctr"/>
            <a:r>
              <a:rPr lang="es-PE" sz="1600" dirty="0" err="1">
                <a:latin typeface="+mn-lt"/>
              </a:rPr>
              <a:t>Bradicárdicos</a:t>
            </a:r>
            <a:endParaRPr lang="es-PE" sz="1600" dirty="0">
              <a:latin typeface="+mn-lt"/>
            </a:endParaRPr>
          </a:p>
          <a:p>
            <a:pPr algn="ctr"/>
            <a:r>
              <a:rPr lang="es-PE" sz="1600" dirty="0" err="1">
                <a:latin typeface="+mn-lt"/>
              </a:rPr>
              <a:t>Bradipnéicos</a:t>
            </a:r>
            <a:endParaRPr lang="es-PE" sz="1600" dirty="0">
              <a:latin typeface="+mn-lt"/>
            </a:endParaRPr>
          </a:p>
          <a:p>
            <a:pPr algn="ctr"/>
            <a:r>
              <a:rPr lang="es-PE" sz="1600" dirty="0">
                <a:latin typeface="+mn-lt"/>
              </a:rPr>
              <a:t>Hipotensos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74B0B72-F7E0-167C-D253-97CE8FAE2174}"/>
              </a:ext>
            </a:extLst>
          </p:cNvPr>
          <p:cNvSpPr txBox="1"/>
          <p:nvPr/>
        </p:nvSpPr>
        <p:spPr>
          <a:xfrm>
            <a:off x="2989162" y="458837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Mayores</a:t>
            </a:r>
          </a:p>
          <a:p>
            <a:pPr algn="ctr"/>
            <a:r>
              <a:rPr lang="es-PE" sz="1600" dirty="0">
                <a:latin typeface="+mn-lt"/>
              </a:rPr>
              <a:t>↑ </a:t>
            </a:r>
            <a:r>
              <a:rPr lang="es-MX" sz="1600" dirty="0">
                <a:latin typeface="+mn-lt"/>
              </a:rPr>
              <a:t>vasopresores</a:t>
            </a:r>
          </a:p>
          <a:p>
            <a:pPr algn="ctr"/>
            <a:r>
              <a:rPr lang="es-PE" sz="1600" dirty="0">
                <a:latin typeface="+mn-lt"/>
              </a:rPr>
              <a:t>↑</a:t>
            </a:r>
            <a:r>
              <a:rPr lang="es-MX" sz="1600" dirty="0">
                <a:latin typeface="+mn-lt"/>
              </a:rPr>
              <a:t> mortalidad</a:t>
            </a:r>
            <a:endParaRPr lang="es-PE" sz="1600" dirty="0">
              <a:latin typeface="+mn-lt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E4D1E07-F0CA-3A7B-8D10-D19E2A4922D3}"/>
              </a:ext>
            </a:extLst>
          </p:cNvPr>
          <p:cNvSpPr txBox="1"/>
          <p:nvPr/>
        </p:nvSpPr>
        <p:spPr>
          <a:xfrm>
            <a:off x="5649583" y="3782650"/>
            <a:ext cx="261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3795AF"/>
                </a:solidFill>
                <a:latin typeface="+mn-lt"/>
              </a:rPr>
              <a:t>↓ mortalidad </a:t>
            </a:r>
            <a:r>
              <a:rPr lang="es-PE" dirty="0">
                <a:latin typeface="+mn-lt"/>
              </a:rPr>
              <a:t>con </a:t>
            </a:r>
            <a:r>
              <a:rPr lang="es-PE" sz="2800" b="1" dirty="0">
                <a:latin typeface="+mn-lt"/>
              </a:rPr>
              <a:t>cristaloides balanceados</a:t>
            </a:r>
            <a:endParaRPr lang="es-PE" b="1" dirty="0">
              <a:latin typeface="+mn-lt"/>
            </a:endParaRPr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2279EE82-9B25-8719-B437-D8124C963ADE}"/>
              </a:ext>
            </a:extLst>
          </p:cNvPr>
          <p:cNvSpPr/>
          <p:nvPr/>
        </p:nvSpPr>
        <p:spPr>
          <a:xfrm>
            <a:off x="4997289" y="3044425"/>
            <a:ext cx="485870" cy="2932822"/>
          </a:xfrm>
          <a:custGeom>
            <a:avLst/>
            <a:gdLst/>
            <a:ahLst/>
            <a:cxnLst/>
            <a:rect l="l" t="t" r="r" b="b"/>
            <a:pathLst>
              <a:path w="360045" h="3729354">
                <a:moveTo>
                  <a:pt x="0" y="0"/>
                </a:moveTo>
                <a:lnTo>
                  <a:pt x="0" y="295783"/>
                </a:lnTo>
                <a:lnTo>
                  <a:pt x="0" y="3729228"/>
                </a:lnTo>
                <a:lnTo>
                  <a:pt x="359663" y="18646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6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D2106-633D-8C41-99C2-D9191F989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F18CC69-0254-F86A-8ABC-5E01A5416C86}"/>
              </a:ext>
            </a:extLst>
          </p:cNvPr>
          <p:cNvSpPr txBox="1"/>
          <p:nvPr/>
        </p:nvSpPr>
        <p:spPr>
          <a:xfrm>
            <a:off x="971600" y="1959223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355D8A"/>
                </a:solidFill>
                <a:latin typeface="+mn-lt"/>
              </a:rPr>
              <a:t>Características clínicas </a:t>
            </a:r>
            <a:r>
              <a:rPr lang="es-PE" sz="2800" dirty="0">
                <a:latin typeface="+mn-lt"/>
              </a:rPr>
              <a:t>de los grupos</a:t>
            </a:r>
          </a:p>
        </p:txBody>
      </p:sp>
      <p:pic>
        <p:nvPicPr>
          <p:cNvPr id="7" name="Gráfico 6" descr="Hombre contorno">
            <a:extLst>
              <a:ext uri="{FF2B5EF4-FFF2-40B4-BE49-F238E27FC236}">
                <a16:creationId xmlns:a16="http://schemas.microsoft.com/office/drawing/2014/main" id="{581A6FDD-B7D5-AB14-6AFD-888B89E57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272" y="4431234"/>
            <a:ext cx="1191072" cy="1191072"/>
          </a:xfrm>
          <a:prstGeom prst="rect">
            <a:avLst/>
          </a:prstGeom>
        </p:spPr>
      </p:pic>
      <p:pic>
        <p:nvPicPr>
          <p:cNvPr id="8" name="Gráfico 7" descr="Hombre contorno">
            <a:extLst>
              <a:ext uri="{FF2B5EF4-FFF2-40B4-BE49-F238E27FC236}">
                <a16:creationId xmlns:a16="http://schemas.microsoft.com/office/drawing/2014/main" id="{7D3D69E7-25C1-564E-EA79-E98D5D8D2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786" y="4161108"/>
            <a:ext cx="1191072" cy="1191072"/>
          </a:xfrm>
          <a:prstGeom prst="rect">
            <a:avLst/>
          </a:prstGeom>
        </p:spPr>
      </p:pic>
      <p:pic>
        <p:nvPicPr>
          <p:cNvPr id="9" name="Gráfico 8" descr="Hombre contorno">
            <a:extLst>
              <a:ext uri="{FF2B5EF4-FFF2-40B4-BE49-F238E27FC236}">
                <a16:creationId xmlns:a16="http://schemas.microsoft.com/office/drawing/2014/main" id="{9CCAF00B-C909-9959-3827-02978DCB6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300" y="4614192"/>
            <a:ext cx="1191072" cy="1191072"/>
          </a:xfrm>
          <a:prstGeom prst="rect">
            <a:avLst/>
          </a:prstGeom>
        </p:spPr>
      </p:pic>
      <p:pic>
        <p:nvPicPr>
          <p:cNvPr id="10" name="Gráfico 9" descr="Hombre contorno">
            <a:extLst>
              <a:ext uri="{FF2B5EF4-FFF2-40B4-BE49-F238E27FC236}">
                <a16:creationId xmlns:a16="http://schemas.microsoft.com/office/drawing/2014/main" id="{F5FCD38D-1C97-2215-9384-E2D5E4425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9644" y="4420650"/>
            <a:ext cx="1191072" cy="1191072"/>
          </a:xfrm>
          <a:prstGeom prst="rect">
            <a:avLst/>
          </a:prstGeom>
        </p:spPr>
      </p:pic>
      <p:pic>
        <p:nvPicPr>
          <p:cNvPr id="11" name="Gráfico 10" descr="Hombre contorno">
            <a:extLst>
              <a:ext uri="{FF2B5EF4-FFF2-40B4-BE49-F238E27FC236}">
                <a16:creationId xmlns:a16="http://schemas.microsoft.com/office/drawing/2014/main" id="{E87881B5-847D-75B5-AECD-74FF0C277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1158" y="4150524"/>
            <a:ext cx="1191072" cy="1191072"/>
          </a:xfrm>
          <a:prstGeom prst="rect">
            <a:avLst/>
          </a:prstGeom>
        </p:spPr>
      </p:pic>
      <p:pic>
        <p:nvPicPr>
          <p:cNvPr id="12" name="Gráfico 11" descr="Hombre contorno">
            <a:extLst>
              <a:ext uri="{FF2B5EF4-FFF2-40B4-BE49-F238E27FC236}">
                <a16:creationId xmlns:a16="http://schemas.microsoft.com/office/drawing/2014/main" id="{61E152F5-78F4-F84F-B0CC-0DA72CF97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2672" y="4603608"/>
            <a:ext cx="1191072" cy="11910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CC00A47-6975-BECF-8DFD-380EE058662F}"/>
              </a:ext>
            </a:extLst>
          </p:cNvPr>
          <p:cNvSpPr txBox="1"/>
          <p:nvPr/>
        </p:nvSpPr>
        <p:spPr>
          <a:xfrm>
            <a:off x="748584" y="6042774"/>
            <a:ext cx="7711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JAMA. 2019 May 28;321(20):2003-2017. </a:t>
            </a:r>
            <a:r>
              <a:rPr lang="en-US" sz="1600" i="1" dirty="0" err="1">
                <a:latin typeface="+mn-lt"/>
              </a:rPr>
              <a:t>doi</a:t>
            </a:r>
            <a:r>
              <a:rPr lang="en-US" sz="1600" i="1" dirty="0">
                <a:latin typeface="+mn-lt"/>
              </a:rPr>
              <a:t>: 10.1001/jama.2019.5791</a:t>
            </a:r>
            <a:endParaRPr lang="es-PE" sz="1600" i="1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9D9AD9-48B4-4195-49F0-A1BB4170A2C6}"/>
              </a:ext>
            </a:extLst>
          </p:cNvPr>
          <p:cNvSpPr txBox="1"/>
          <p:nvPr/>
        </p:nvSpPr>
        <p:spPr>
          <a:xfrm>
            <a:off x="467544" y="2710081"/>
            <a:ext cx="17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3795AF"/>
                </a:solidFill>
                <a:latin typeface="+mn-lt"/>
              </a:rPr>
              <a:t>Fenotipo α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1E785BB-25F9-2DA9-892A-DB26E6E89692}"/>
              </a:ext>
            </a:extLst>
          </p:cNvPr>
          <p:cNvSpPr txBox="1"/>
          <p:nvPr/>
        </p:nvSpPr>
        <p:spPr>
          <a:xfrm>
            <a:off x="2660848" y="2710081"/>
            <a:ext cx="17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5050"/>
                </a:solidFill>
                <a:latin typeface="+mn-lt"/>
              </a:rPr>
              <a:t>Fenotipo β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56613B-1090-7E5A-E242-93F3F5A1A505}"/>
              </a:ext>
            </a:extLst>
          </p:cNvPr>
          <p:cNvSpPr txBox="1"/>
          <p:nvPr/>
        </p:nvSpPr>
        <p:spPr>
          <a:xfrm>
            <a:off x="375916" y="3215878"/>
            <a:ext cx="196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M</a:t>
            </a:r>
            <a:r>
              <a:rPr lang="es-PE" sz="1600" dirty="0" err="1">
                <a:latin typeface="+mn-lt"/>
              </a:rPr>
              <a:t>enor</a:t>
            </a:r>
            <a:r>
              <a:rPr lang="es-PE" sz="1600" dirty="0">
                <a:latin typeface="+mn-lt"/>
              </a:rPr>
              <a:t> anormalidad de laboratorio</a:t>
            </a:r>
          </a:p>
          <a:p>
            <a:pPr algn="ctr"/>
            <a:r>
              <a:rPr lang="es-PE" sz="1600" dirty="0">
                <a:latin typeface="+mn-lt"/>
              </a:rPr>
              <a:t>Menor </a:t>
            </a:r>
            <a:r>
              <a:rPr lang="es-PE" sz="1600" dirty="0" err="1">
                <a:latin typeface="+mn-lt"/>
              </a:rPr>
              <a:t>disf</a:t>
            </a:r>
            <a:r>
              <a:rPr lang="es-PE" sz="1600" dirty="0">
                <a:latin typeface="+mn-lt"/>
              </a:rPr>
              <a:t>. orgánica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82383FB-C9B7-CFF7-53DC-1331ABB2DC45}"/>
              </a:ext>
            </a:extLst>
          </p:cNvPr>
          <p:cNvSpPr txBox="1"/>
          <p:nvPr/>
        </p:nvSpPr>
        <p:spPr>
          <a:xfrm>
            <a:off x="2536156" y="3215878"/>
            <a:ext cx="1963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Mayor edad</a:t>
            </a:r>
          </a:p>
          <a:p>
            <a:pPr algn="ctr"/>
            <a:r>
              <a:rPr lang="es-PE" sz="1600" dirty="0" err="1">
                <a:latin typeface="+mn-lt"/>
              </a:rPr>
              <a:t>Enf</a:t>
            </a:r>
            <a:r>
              <a:rPr lang="es-PE" sz="1600" dirty="0">
                <a:latin typeface="+mn-lt"/>
              </a:rPr>
              <a:t>. crónica grave</a:t>
            </a:r>
          </a:p>
          <a:p>
            <a:pPr algn="ctr"/>
            <a:r>
              <a:rPr lang="es-PE" sz="1600" dirty="0">
                <a:latin typeface="+mn-lt"/>
              </a:rPr>
              <a:t>Disfunción renal</a:t>
            </a:r>
          </a:p>
          <a:p>
            <a:pPr algn="ctr"/>
            <a:endParaRPr lang="es-PE" sz="1600" dirty="0">
              <a:latin typeface="+mn-lt"/>
            </a:endParaRPr>
          </a:p>
        </p:txBody>
      </p:sp>
      <p:pic>
        <p:nvPicPr>
          <p:cNvPr id="2" name="Gráfico 1" descr="Hombre contorno">
            <a:extLst>
              <a:ext uri="{FF2B5EF4-FFF2-40B4-BE49-F238E27FC236}">
                <a16:creationId xmlns:a16="http://schemas.microsoft.com/office/drawing/2014/main" id="{51EE7209-AB34-C6D2-94E7-636A2222F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8140" y="4426921"/>
            <a:ext cx="1191072" cy="1191072"/>
          </a:xfrm>
          <a:prstGeom prst="rect">
            <a:avLst/>
          </a:prstGeom>
        </p:spPr>
      </p:pic>
      <p:pic>
        <p:nvPicPr>
          <p:cNvPr id="3" name="Gráfico 2" descr="Hombre contorno">
            <a:extLst>
              <a:ext uri="{FF2B5EF4-FFF2-40B4-BE49-F238E27FC236}">
                <a16:creationId xmlns:a16="http://schemas.microsoft.com/office/drawing/2014/main" id="{DA0F6FAD-366C-6163-67C2-BC0ED02437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9654" y="4156795"/>
            <a:ext cx="1191072" cy="1191072"/>
          </a:xfrm>
          <a:prstGeom prst="rect">
            <a:avLst/>
          </a:prstGeom>
        </p:spPr>
      </p:pic>
      <p:pic>
        <p:nvPicPr>
          <p:cNvPr id="13" name="Gráfico 12" descr="Hombre contorno">
            <a:extLst>
              <a:ext uri="{FF2B5EF4-FFF2-40B4-BE49-F238E27FC236}">
                <a16:creationId xmlns:a16="http://schemas.microsoft.com/office/drawing/2014/main" id="{9B388BA9-035E-FFCA-6665-1FCEA2265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1168" y="4609879"/>
            <a:ext cx="1191072" cy="1191072"/>
          </a:xfrm>
          <a:prstGeom prst="rect">
            <a:avLst/>
          </a:prstGeom>
        </p:spPr>
      </p:pic>
      <p:pic>
        <p:nvPicPr>
          <p:cNvPr id="14" name="Gráfico 13" descr="Hombre contorno">
            <a:extLst>
              <a:ext uri="{FF2B5EF4-FFF2-40B4-BE49-F238E27FC236}">
                <a16:creationId xmlns:a16="http://schemas.microsoft.com/office/drawing/2014/main" id="{D04C34CF-D5FD-F4F5-1AB8-F5B88BDD2E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5356" y="4416337"/>
            <a:ext cx="1191072" cy="1191072"/>
          </a:xfrm>
          <a:prstGeom prst="rect">
            <a:avLst/>
          </a:prstGeom>
        </p:spPr>
      </p:pic>
      <p:pic>
        <p:nvPicPr>
          <p:cNvPr id="15" name="Gráfico 14" descr="Hombre contorno">
            <a:extLst>
              <a:ext uri="{FF2B5EF4-FFF2-40B4-BE49-F238E27FC236}">
                <a16:creationId xmlns:a16="http://schemas.microsoft.com/office/drawing/2014/main" id="{B8812791-7B5C-EE01-329C-E3DE949FD0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6870" y="4146211"/>
            <a:ext cx="1191072" cy="1191072"/>
          </a:xfrm>
          <a:prstGeom prst="rect">
            <a:avLst/>
          </a:prstGeom>
        </p:spPr>
      </p:pic>
      <p:pic>
        <p:nvPicPr>
          <p:cNvPr id="21" name="Gráfico 20" descr="Hombre contorno">
            <a:extLst>
              <a:ext uri="{FF2B5EF4-FFF2-40B4-BE49-F238E27FC236}">
                <a16:creationId xmlns:a16="http://schemas.microsoft.com/office/drawing/2014/main" id="{86E98D56-2033-27C8-FDF4-7368A7F59F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8384" y="4599295"/>
            <a:ext cx="1191072" cy="1191072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789A00C-11EA-980B-AA86-DA09BE3BC1CD}"/>
              </a:ext>
            </a:extLst>
          </p:cNvPr>
          <p:cNvSpPr txBox="1"/>
          <p:nvPr/>
        </p:nvSpPr>
        <p:spPr>
          <a:xfrm>
            <a:off x="4840412" y="2705768"/>
            <a:ext cx="17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3AAC65"/>
                </a:solidFill>
                <a:latin typeface="+mn-lt"/>
              </a:rPr>
              <a:t>Fenotipo γ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4FD3CBE-EBC0-E895-D6CD-DF17D0637EDB}"/>
              </a:ext>
            </a:extLst>
          </p:cNvPr>
          <p:cNvSpPr txBox="1"/>
          <p:nvPr/>
        </p:nvSpPr>
        <p:spPr>
          <a:xfrm>
            <a:off x="6765356" y="2705768"/>
            <a:ext cx="2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Fenotipo δ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397E9FD-7F99-1EA7-F46D-9C58A6D742F4}"/>
              </a:ext>
            </a:extLst>
          </p:cNvPr>
          <p:cNvSpPr txBox="1"/>
          <p:nvPr/>
        </p:nvSpPr>
        <p:spPr>
          <a:xfrm>
            <a:off x="4427984" y="321156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Biomarcadores elevados</a:t>
            </a:r>
          </a:p>
          <a:p>
            <a:pPr algn="ctr"/>
            <a:r>
              <a:rPr lang="es-MX" sz="1600" dirty="0">
                <a:latin typeface="+mn-lt"/>
              </a:rPr>
              <a:t>Pacientes febriles</a:t>
            </a:r>
          </a:p>
          <a:p>
            <a:pPr algn="ctr"/>
            <a:r>
              <a:rPr lang="es-MX" sz="1600" dirty="0">
                <a:latin typeface="+mn-lt"/>
              </a:rPr>
              <a:t>Disfunción pulmonar</a:t>
            </a:r>
            <a:endParaRPr lang="es-PE" sz="1600" dirty="0">
              <a:latin typeface="+mn-lt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AC6A724-C727-8E4B-6203-FF5B08CBA9A7}"/>
              </a:ext>
            </a:extLst>
          </p:cNvPr>
          <p:cNvSpPr txBox="1"/>
          <p:nvPr/>
        </p:nvSpPr>
        <p:spPr>
          <a:xfrm>
            <a:off x="6732240" y="321156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↑ </a:t>
            </a:r>
            <a:r>
              <a:rPr lang="es-MX" sz="1600" dirty="0">
                <a:latin typeface="+mn-lt"/>
              </a:rPr>
              <a:t>lactato</a:t>
            </a:r>
          </a:p>
          <a:p>
            <a:pPr algn="ctr"/>
            <a:r>
              <a:rPr lang="es-PE" sz="1600" dirty="0">
                <a:latin typeface="+mn-lt"/>
              </a:rPr>
              <a:t>↑</a:t>
            </a:r>
            <a:r>
              <a:rPr lang="es-MX" sz="1600" dirty="0">
                <a:latin typeface="+mn-lt"/>
              </a:rPr>
              <a:t> transaminasas</a:t>
            </a:r>
          </a:p>
          <a:p>
            <a:pPr algn="ctr"/>
            <a:r>
              <a:rPr lang="es-MX" sz="1600" dirty="0">
                <a:latin typeface="+mn-lt"/>
              </a:rPr>
              <a:t>Hipotensión</a:t>
            </a:r>
            <a:endParaRPr lang="es-PE" sz="1600" dirty="0">
              <a:latin typeface="+mn-lt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83DFF702-B600-8CD5-70F4-C69A738EDF6C}"/>
              </a:ext>
            </a:extLst>
          </p:cNvPr>
          <p:cNvSpPr txBox="1"/>
          <p:nvPr/>
        </p:nvSpPr>
        <p:spPr>
          <a:xfrm>
            <a:off x="3707904" y="360952"/>
            <a:ext cx="4464496" cy="1195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4000" b="1" dirty="0">
                <a:solidFill>
                  <a:srgbClr val="355D8A"/>
                </a:solidFill>
                <a:latin typeface="Calibri"/>
                <a:cs typeface="Calibri"/>
              </a:rPr>
              <a:t>Indicadores clínicos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1800" dirty="0">
                <a:latin typeface="+mn-lt"/>
              </a:rPr>
              <a:t>Estudio retrospectivo en 20 189 pacientes con sepsis. </a:t>
            </a:r>
            <a:r>
              <a:rPr lang="es-PE" sz="1800" b="1" dirty="0">
                <a:solidFill>
                  <a:srgbClr val="355D8A"/>
                </a:solidFill>
                <a:latin typeface="+mn-lt"/>
              </a:rPr>
              <a:t>29 variables clínicas y de laboratorio.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24A99F2-20D5-DA4F-6C36-E90E867E8FA7}"/>
              </a:ext>
            </a:extLst>
          </p:cNvPr>
          <p:cNvSpPr txBox="1"/>
          <p:nvPr/>
        </p:nvSpPr>
        <p:spPr>
          <a:xfrm>
            <a:off x="179512" y="188640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Fenotipos</a:t>
            </a:r>
          </a:p>
        </p:txBody>
      </p:sp>
    </p:spTree>
    <p:extLst>
      <p:ext uri="{BB962C8B-B14F-4D97-AF65-F5344CB8AC3E}">
        <p14:creationId xmlns:p14="http://schemas.microsoft.com/office/powerpoint/2010/main" val="16513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D9C85-C8EA-0E2A-1672-F7BD1198C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BAF445B-7078-55DE-7E3D-B33926319E00}"/>
              </a:ext>
            </a:extLst>
          </p:cNvPr>
          <p:cNvSpPr txBox="1"/>
          <p:nvPr/>
        </p:nvSpPr>
        <p:spPr>
          <a:xfrm>
            <a:off x="971600" y="170080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355D8A"/>
                </a:solidFill>
                <a:latin typeface="+mn-lt"/>
              </a:rPr>
              <a:t>Desenlaces y respuestas </a:t>
            </a:r>
            <a:r>
              <a:rPr lang="es-PE" dirty="0">
                <a:latin typeface="+mn-lt"/>
              </a:rPr>
              <a:t>al tratamiento</a:t>
            </a:r>
          </a:p>
        </p:txBody>
      </p:sp>
      <p:pic>
        <p:nvPicPr>
          <p:cNvPr id="7" name="Gráfico 6" descr="Hombre contorno">
            <a:extLst>
              <a:ext uri="{FF2B5EF4-FFF2-40B4-BE49-F238E27FC236}">
                <a16:creationId xmlns:a16="http://schemas.microsoft.com/office/drawing/2014/main" id="{7F6148FD-1B8F-2493-C60A-D094F9882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272" y="4791274"/>
            <a:ext cx="1191072" cy="1191072"/>
          </a:xfrm>
          <a:prstGeom prst="rect">
            <a:avLst/>
          </a:prstGeom>
        </p:spPr>
      </p:pic>
      <p:pic>
        <p:nvPicPr>
          <p:cNvPr id="8" name="Gráfico 7" descr="Hombre contorno">
            <a:extLst>
              <a:ext uri="{FF2B5EF4-FFF2-40B4-BE49-F238E27FC236}">
                <a16:creationId xmlns:a16="http://schemas.microsoft.com/office/drawing/2014/main" id="{E4C48280-F35C-CF82-460B-1D1FF4E65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786" y="4521148"/>
            <a:ext cx="1191072" cy="1191072"/>
          </a:xfrm>
          <a:prstGeom prst="rect">
            <a:avLst/>
          </a:prstGeom>
        </p:spPr>
      </p:pic>
      <p:pic>
        <p:nvPicPr>
          <p:cNvPr id="9" name="Gráfico 8" descr="Hombre contorno">
            <a:extLst>
              <a:ext uri="{FF2B5EF4-FFF2-40B4-BE49-F238E27FC236}">
                <a16:creationId xmlns:a16="http://schemas.microsoft.com/office/drawing/2014/main" id="{F20C40D4-83C6-A9E6-8065-957FC4891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300" y="4974232"/>
            <a:ext cx="1191072" cy="1191072"/>
          </a:xfrm>
          <a:prstGeom prst="rect">
            <a:avLst/>
          </a:prstGeom>
        </p:spPr>
      </p:pic>
      <p:pic>
        <p:nvPicPr>
          <p:cNvPr id="10" name="Gráfico 9" descr="Hombre contorno">
            <a:extLst>
              <a:ext uri="{FF2B5EF4-FFF2-40B4-BE49-F238E27FC236}">
                <a16:creationId xmlns:a16="http://schemas.microsoft.com/office/drawing/2014/main" id="{7A67ADDF-0498-BFF2-5F95-3439C493C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9644" y="4780690"/>
            <a:ext cx="1191072" cy="1191072"/>
          </a:xfrm>
          <a:prstGeom prst="rect">
            <a:avLst/>
          </a:prstGeom>
        </p:spPr>
      </p:pic>
      <p:pic>
        <p:nvPicPr>
          <p:cNvPr id="11" name="Gráfico 10" descr="Hombre contorno">
            <a:extLst>
              <a:ext uri="{FF2B5EF4-FFF2-40B4-BE49-F238E27FC236}">
                <a16:creationId xmlns:a16="http://schemas.microsoft.com/office/drawing/2014/main" id="{4F4C88D5-388C-BC62-49A2-638F6C4FF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1158" y="4510564"/>
            <a:ext cx="1191072" cy="1191072"/>
          </a:xfrm>
          <a:prstGeom prst="rect">
            <a:avLst/>
          </a:prstGeom>
        </p:spPr>
      </p:pic>
      <p:pic>
        <p:nvPicPr>
          <p:cNvPr id="12" name="Gráfico 11" descr="Hombre contorno">
            <a:extLst>
              <a:ext uri="{FF2B5EF4-FFF2-40B4-BE49-F238E27FC236}">
                <a16:creationId xmlns:a16="http://schemas.microsoft.com/office/drawing/2014/main" id="{4B065CA1-8F5A-536F-185F-E898B222A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2672" y="4963648"/>
            <a:ext cx="1191072" cy="11910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963373A-4041-35C1-462B-E2EF00E6DEEC}"/>
              </a:ext>
            </a:extLst>
          </p:cNvPr>
          <p:cNvSpPr txBox="1"/>
          <p:nvPr/>
        </p:nvSpPr>
        <p:spPr>
          <a:xfrm>
            <a:off x="748584" y="6402814"/>
            <a:ext cx="7711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JAMA. 2019 May 28;321(20):2003-2017. </a:t>
            </a:r>
            <a:r>
              <a:rPr lang="en-US" sz="1600" i="1" dirty="0" err="1">
                <a:latin typeface="+mn-lt"/>
              </a:rPr>
              <a:t>doi</a:t>
            </a:r>
            <a:r>
              <a:rPr lang="en-US" sz="1600" i="1" dirty="0">
                <a:latin typeface="+mn-lt"/>
              </a:rPr>
              <a:t>: 10.1001/jama.2019.5791</a:t>
            </a:r>
            <a:endParaRPr lang="es-PE" sz="1600" i="1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96E8ADE-84E0-918E-C2C8-FA6751B074DF}"/>
              </a:ext>
            </a:extLst>
          </p:cNvPr>
          <p:cNvSpPr txBox="1"/>
          <p:nvPr/>
        </p:nvSpPr>
        <p:spPr>
          <a:xfrm>
            <a:off x="467544" y="2238794"/>
            <a:ext cx="17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3795AF"/>
                </a:solidFill>
                <a:latin typeface="+mn-lt"/>
              </a:rPr>
              <a:t>Fenotipo α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B3217E3-5005-7288-1FEC-FF7539E9C22B}"/>
              </a:ext>
            </a:extLst>
          </p:cNvPr>
          <p:cNvSpPr txBox="1"/>
          <p:nvPr/>
        </p:nvSpPr>
        <p:spPr>
          <a:xfrm>
            <a:off x="2660848" y="2238794"/>
            <a:ext cx="17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5050"/>
                </a:solidFill>
                <a:latin typeface="+mn-lt"/>
              </a:rPr>
              <a:t>Fenotipo β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266B228-F977-FFC6-E6F0-017CCBB3EC78}"/>
              </a:ext>
            </a:extLst>
          </p:cNvPr>
          <p:cNvSpPr txBox="1"/>
          <p:nvPr/>
        </p:nvSpPr>
        <p:spPr>
          <a:xfrm>
            <a:off x="375916" y="2744591"/>
            <a:ext cx="196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M</a:t>
            </a:r>
            <a:r>
              <a:rPr lang="es-PE" sz="1600" dirty="0" err="1">
                <a:latin typeface="+mn-lt"/>
              </a:rPr>
              <a:t>enor</a:t>
            </a:r>
            <a:r>
              <a:rPr lang="es-PE" sz="1600" dirty="0">
                <a:latin typeface="+mn-lt"/>
              </a:rPr>
              <a:t> anormalidad de laboratorio</a:t>
            </a:r>
          </a:p>
          <a:p>
            <a:pPr algn="ctr"/>
            <a:r>
              <a:rPr lang="es-PE" sz="1600" dirty="0">
                <a:latin typeface="+mn-lt"/>
              </a:rPr>
              <a:t>Menor </a:t>
            </a:r>
            <a:r>
              <a:rPr lang="es-PE" sz="1600" dirty="0" err="1">
                <a:latin typeface="+mn-lt"/>
              </a:rPr>
              <a:t>disf</a:t>
            </a:r>
            <a:r>
              <a:rPr lang="es-PE" sz="1600" dirty="0">
                <a:latin typeface="+mn-lt"/>
              </a:rPr>
              <a:t>. orgánica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3B76733-B509-02A2-56DD-F146985C5BA9}"/>
              </a:ext>
            </a:extLst>
          </p:cNvPr>
          <p:cNvSpPr txBox="1"/>
          <p:nvPr/>
        </p:nvSpPr>
        <p:spPr>
          <a:xfrm>
            <a:off x="2536156" y="2744591"/>
            <a:ext cx="196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Mayor edad</a:t>
            </a:r>
          </a:p>
          <a:p>
            <a:pPr algn="ctr"/>
            <a:r>
              <a:rPr lang="es-PE" sz="1600" dirty="0" err="1">
                <a:latin typeface="+mn-lt"/>
              </a:rPr>
              <a:t>Enf</a:t>
            </a:r>
            <a:r>
              <a:rPr lang="es-PE" sz="1600" dirty="0">
                <a:latin typeface="+mn-lt"/>
              </a:rPr>
              <a:t>. crónica grave</a:t>
            </a:r>
          </a:p>
          <a:p>
            <a:pPr algn="ctr"/>
            <a:r>
              <a:rPr lang="es-PE" sz="1600" dirty="0">
                <a:latin typeface="+mn-lt"/>
              </a:rPr>
              <a:t>Disfunción renal</a:t>
            </a:r>
          </a:p>
        </p:txBody>
      </p:sp>
      <p:pic>
        <p:nvPicPr>
          <p:cNvPr id="2" name="Gráfico 1" descr="Hombre contorno">
            <a:extLst>
              <a:ext uri="{FF2B5EF4-FFF2-40B4-BE49-F238E27FC236}">
                <a16:creationId xmlns:a16="http://schemas.microsoft.com/office/drawing/2014/main" id="{E5786B9D-FCBD-DE32-83CA-3960CF73B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8140" y="4786961"/>
            <a:ext cx="1191072" cy="1191072"/>
          </a:xfrm>
          <a:prstGeom prst="rect">
            <a:avLst/>
          </a:prstGeom>
        </p:spPr>
      </p:pic>
      <p:pic>
        <p:nvPicPr>
          <p:cNvPr id="3" name="Gráfico 2" descr="Hombre contorno">
            <a:extLst>
              <a:ext uri="{FF2B5EF4-FFF2-40B4-BE49-F238E27FC236}">
                <a16:creationId xmlns:a16="http://schemas.microsoft.com/office/drawing/2014/main" id="{C3331FA4-1440-B824-7244-ED58E09E2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9654" y="4516835"/>
            <a:ext cx="1191072" cy="1191072"/>
          </a:xfrm>
          <a:prstGeom prst="rect">
            <a:avLst/>
          </a:prstGeom>
        </p:spPr>
      </p:pic>
      <p:pic>
        <p:nvPicPr>
          <p:cNvPr id="13" name="Gráfico 12" descr="Hombre contorno">
            <a:extLst>
              <a:ext uri="{FF2B5EF4-FFF2-40B4-BE49-F238E27FC236}">
                <a16:creationId xmlns:a16="http://schemas.microsoft.com/office/drawing/2014/main" id="{67849393-43F4-6AB6-452C-F80ED1ED7C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1168" y="4969919"/>
            <a:ext cx="1191072" cy="1191072"/>
          </a:xfrm>
          <a:prstGeom prst="rect">
            <a:avLst/>
          </a:prstGeom>
        </p:spPr>
      </p:pic>
      <p:pic>
        <p:nvPicPr>
          <p:cNvPr id="14" name="Gráfico 13" descr="Hombre contorno">
            <a:extLst>
              <a:ext uri="{FF2B5EF4-FFF2-40B4-BE49-F238E27FC236}">
                <a16:creationId xmlns:a16="http://schemas.microsoft.com/office/drawing/2014/main" id="{23F4445A-F5E2-B63C-D33A-1896FF03B0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5356" y="4776377"/>
            <a:ext cx="1191072" cy="1191072"/>
          </a:xfrm>
          <a:prstGeom prst="rect">
            <a:avLst/>
          </a:prstGeom>
        </p:spPr>
      </p:pic>
      <p:pic>
        <p:nvPicPr>
          <p:cNvPr id="15" name="Gráfico 14" descr="Hombre contorno">
            <a:extLst>
              <a:ext uri="{FF2B5EF4-FFF2-40B4-BE49-F238E27FC236}">
                <a16:creationId xmlns:a16="http://schemas.microsoft.com/office/drawing/2014/main" id="{BAA134CA-F123-806E-C313-16BFB293D7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6870" y="4506251"/>
            <a:ext cx="1191072" cy="1191072"/>
          </a:xfrm>
          <a:prstGeom prst="rect">
            <a:avLst/>
          </a:prstGeom>
        </p:spPr>
      </p:pic>
      <p:pic>
        <p:nvPicPr>
          <p:cNvPr id="21" name="Gráfico 20" descr="Hombre contorno">
            <a:extLst>
              <a:ext uri="{FF2B5EF4-FFF2-40B4-BE49-F238E27FC236}">
                <a16:creationId xmlns:a16="http://schemas.microsoft.com/office/drawing/2014/main" id="{B8EEF358-D3DF-D437-1E7F-18E6F1306A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8384" y="4959335"/>
            <a:ext cx="1191072" cy="1191072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5C6C761-3194-E02D-72F0-0381DBC99553}"/>
              </a:ext>
            </a:extLst>
          </p:cNvPr>
          <p:cNvSpPr txBox="1"/>
          <p:nvPr/>
        </p:nvSpPr>
        <p:spPr>
          <a:xfrm>
            <a:off x="4840412" y="2234481"/>
            <a:ext cx="176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3AAC65"/>
                </a:solidFill>
                <a:latin typeface="+mn-lt"/>
              </a:rPr>
              <a:t>Fenotipo γ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A9F2E2F-03A5-7CA1-C353-A1D35E8FC2E5}"/>
              </a:ext>
            </a:extLst>
          </p:cNvPr>
          <p:cNvSpPr txBox="1"/>
          <p:nvPr/>
        </p:nvSpPr>
        <p:spPr>
          <a:xfrm>
            <a:off x="6765356" y="2234481"/>
            <a:ext cx="205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Fenotipo δ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41E7A51-44CD-1E4C-9850-EE7A25A4C31B}"/>
              </a:ext>
            </a:extLst>
          </p:cNvPr>
          <p:cNvSpPr txBox="1"/>
          <p:nvPr/>
        </p:nvSpPr>
        <p:spPr>
          <a:xfrm>
            <a:off x="4427984" y="274027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+mn-lt"/>
              </a:rPr>
              <a:t>Biomarcadores elevados</a:t>
            </a:r>
          </a:p>
          <a:p>
            <a:pPr algn="ctr"/>
            <a:r>
              <a:rPr lang="es-MX" sz="1600" dirty="0">
                <a:latin typeface="+mn-lt"/>
              </a:rPr>
              <a:t>Pacientes febriles</a:t>
            </a:r>
          </a:p>
          <a:p>
            <a:pPr algn="ctr"/>
            <a:r>
              <a:rPr lang="es-MX" sz="1600" dirty="0">
                <a:latin typeface="+mn-lt"/>
              </a:rPr>
              <a:t>Disfunción pulmonar</a:t>
            </a:r>
            <a:endParaRPr lang="es-PE" sz="1600" dirty="0">
              <a:latin typeface="+mn-lt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3F4FD22-AD44-89E2-A721-A191B780247D}"/>
              </a:ext>
            </a:extLst>
          </p:cNvPr>
          <p:cNvSpPr txBox="1"/>
          <p:nvPr/>
        </p:nvSpPr>
        <p:spPr>
          <a:xfrm>
            <a:off x="6732240" y="274027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↑ </a:t>
            </a:r>
            <a:r>
              <a:rPr lang="es-MX" sz="1600" dirty="0">
                <a:latin typeface="+mn-lt"/>
              </a:rPr>
              <a:t>lactato</a:t>
            </a:r>
          </a:p>
          <a:p>
            <a:pPr algn="ctr"/>
            <a:r>
              <a:rPr lang="es-PE" sz="1600" dirty="0">
                <a:latin typeface="+mn-lt"/>
              </a:rPr>
              <a:t>↑</a:t>
            </a:r>
            <a:r>
              <a:rPr lang="es-MX" sz="1600" dirty="0">
                <a:latin typeface="+mn-lt"/>
              </a:rPr>
              <a:t> transaminasas</a:t>
            </a:r>
          </a:p>
          <a:p>
            <a:pPr algn="ctr"/>
            <a:r>
              <a:rPr lang="es-MX" sz="1600" dirty="0">
                <a:latin typeface="+mn-lt"/>
              </a:rPr>
              <a:t>Hipotensión</a:t>
            </a:r>
            <a:endParaRPr lang="es-PE" sz="1600" dirty="0">
              <a:latin typeface="+mn-lt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EAA3C8A1-0AFF-8F71-E8E7-7A24E3BD94E0}"/>
              </a:ext>
            </a:extLst>
          </p:cNvPr>
          <p:cNvSpPr txBox="1"/>
          <p:nvPr/>
        </p:nvSpPr>
        <p:spPr>
          <a:xfrm>
            <a:off x="3707904" y="412054"/>
            <a:ext cx="4464496" cy="1072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ES" sz="4000" b="1" dirty="0">
                <a:solidFill>
                  <a:srgbClr val="355D8A"/>
                </a:solidFill>
                <a:latin typeface="Calibri"/>
                <a:cs typeface="Calibri"/>
              </a:rPr>
              <a:t>Indicadores clínicos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PE" sz="2800" dirty="0">
                <a:latin typeface="+mn-lt"/>
              </a:rPr>
              <a:t>Cohortes de derivación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1D28BFB-B304-162C-9526-0DF502C418B9}"/>
              </a:ext>
            </a:extLst>
          </p:cNvPr>
          <p:cNvSpPr txBox="1"/>
          <p:nvPr/>
        </p:nvSpPr>
        <p:spPr>
          <a:xfrm>
            <a:off x="179512" y="116632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Fenotipos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8353FB-B93A-A9C4-AD93-2B9519D8F151}"/>
              </a:ext>
            </a:extLst>
          </p:cNvPr>
          <p:cNvSpPr txBox="1"/>
          <p:nvPr/>
        </p:nvSpPr>
        <p:spPr>
          <a:xfrm>
            <a:off x="251520" y="3573016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+mn-lt"/>
              </a:rPr>
              <a:t>Mortalidad</a:t>
            </a:r>
          </a:p>
          <a:p>
            <a:pPr algn="ctr"/>
            <a:r>
              <a:rPr lang="es-MX" sz="3200" b="1" dirty="0">
                <a:solidFill>
                  <a:srgbClr val="3795AF"/>
                </a:solidFill>
                <a:latin typeface="+mn-lt"/>
              </a:rPr>
              <a:t>5%</a:t>
            </a:r>
            <a:endParaRPr lang="es-PE" sz="3200" b="1" dirty="0">
              <a:solidFill>
                <a:srgbClr val="3795AF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54A8B9-EFAE-7D0E-73BA-69DBC766C2C4}"/>
              </a:ext>
            </a:extLst>
          </p:cNvPr>
          <p:cNvSpPr txBox="1"/>
          <p:nvPr/>
        </p:nvSpPr>
        <p:spPr>
          <a:xfrm>
            <a:off x="2411760" y="3573016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+mn-lt"/>
              </a:rPr>
              <a:t>Mortalidad</a:t>
            </a:r>
          </a:p>
          <a:p>
            <a:pPr algn="ctr"/>
            <a:r>
              <a:rPr lang="es-MX" sz="3200" b="1" dirty="0">
                <a:solidFill>
                  <a:srgbClr val="FF5050"/>
                </a:solidFill>
                <a:latin typeface="+mn-lt"/>
              </a:rPr>
              <a:t>13%</a:t>
            </a:r>
            <a:endParaRPr lang="es-PE" sz="3200" b="1" dirty="0">
              <a:solidFill>
                <a:srgbClr val="FF5050"/>
              </a:solidFill>
              <a:latin typeface="+mn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3723A7C-894A-88FF-DF62-D9173D673D26}"/>
              </a:ext>
            </a:extLst>
          </p:cNvPr>
          <p:cNvSpPr txBox="1"/>
          <p:nvPr/>
        </p:nvSpPr>
        <p:spPr>
          <a:xfrm>
            <a:off x="4644008" y="3573016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+mn-lt"/>
              </a:rPr>
              <a:t>Mortalidad</a:t>
            </a:r>
          </a:p>
          <a:p>
            <a:pPr algn="ctr"/>
            <a:r>
              <a:rPr lang="es-MX" sz="3200" b="1" dirty="0">
                <a:solidFill>
                  <a:srgbClr val="3AAC65"/>
                </a:solidFill>
                <a:latin typeface="+mn-lt"/>
              </a:rPr>
              <a:t>24%</a:t>
            </a:r>
            <a:endParaRPr lang="es-PE" sz="3200" b="1" dirty="0">
              <a:solidFill>
                <a:srgbClr val="3AAC65"/>
              </a:solidFill>
              <a:latin typeface="+mn-lt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8475D8B-1BFE-44C1-BD56-F6AF95582595}"/>
              </a:ext>
            </a:extLst>
          </p:cNvPr>
          <p:cNvSpPr txBox="1"/>
          <p:nvPr/>
        </p:nvSpPr>
        <p:spPr>
          <a:xfrm>
            <a:off x="6732240" y="361540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+mn-lt"/>
              </a:rPr>
              <a:t>Mortalidad</a:t>
            </a:r>
            <a:r>
              <a:rPr lang="es-MX" sz="1800" b="1" dirty="0">
                <a:latin typeface="+mn-lt"/>
              </a:rPr>
              <a:t> </a:t>
            </a:r>
            <a:r>
              <a:rPr lang="es-MX" b="1" dirty="0">
                <a:solidFill>
                  <a:srgbClr val="E46C0A"/>
                </a:solidFill>
                <a:latin typeface="+mn-lt"/>
              </a:rPr>
              <a:t>40%</a:t>
            </a:r>
            <a:endParaRPr lang="es-PE" sz="1800" b="1" dirty="0">
              <a:solidFill>
                <a:srgbClr val="E46C0A"/>
              </a:solidFill>
              <a:latin typeface="+mn-l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B1BE15C-57AA-0265-FCA2-E1631958576F}"/>
              </a:ext>
            </a:extLst>
          </p:cNvPr>
          <p:cNvSpPr txBox="1"/>
          <p:nvPr/>
        </p:nvSpPr>
        <p:spPr>
          <a:xfrm>
            <a:off x="7236296" y="410901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err="1">
                <a:latin typeface="+mn-lt"/>
              </a:rPr>
              <a:t>Early</a:t>
            </a:r>
            <a:r>
              <a:rPr lang="es-MX" sz="2000" dirty="0">
                <a:latin typeface="+mn-lt"/>
              </a:rPr>
              <a:t> </a:t>
            </a:r>
            <a:r>
              <a:rPr lang="es-MX" sz="2000" dirty="0" err="1">
                <a:latin typeface="+mn-lt"/>
              </a:rPr>
              <a:t>goal</a:t>
            </a:r>
            <a:r>
              <a:rPr lang="es-MX" sz="2000" dirty="0">
                <a:latin typeface="+mn-lt"/>
              </a:rPr>
              <a:t> </a:t>
            </a:r>
            <a:endParaRPr lang="es-PE" sz="2000" dirty="0">
              <a:latin typeface="+mn-lt"/>
            </a:endParaRPr>
          </a:p>
        </p:txBody>
      </p:sp>
      <p:pic>
        <p:nvPicPr>
          <p:cNvPr id="32" name="Gráfico 31" descr="Marca con relleno sólido">
            <a:extLst>
              <a:ext uri="{FF2B5EF4-FFF2-40B4-BE49-F238E27FC236}">
                <a16:creationId xmlns:a16="http://schemas.microsoft.com/office/drawing/2014/main" id="{08FC9A91-C30C-983A-39D3-160486C029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77997" y="4005064"/>
            <a:ext cx="516598" cy="5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A9886E7-6A7A-00BA-CE52-28953313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66" y="1700808"/>
            <a:ext cx="6871667" cy="330858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C6BB8C-12D7-C9CB-5526-AFA5F7380A64}"/>
              </a:ext>
            </a:extLst>
          </p:cNvPr>
          <p:cNvSpPr txBox="1"/>
          <p:nvPr/>
        </p:nvSpPr>
        <p:spPr>
          <a:xfrm>
            <a:off x="755576" y="5229200"/>
            <a:ext cx="7776864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1800" b="1" dirty="0">
                <a:solidFill>
                  <a:srgbClr val="3795AF"/>
                </a:solidFill>
                <a:latin typeface="+mn-lt"/>
              </a:rPr>
              <a:t>Conclusiones: </a:t>
            </a:r>
            <a:r>
              <a:rPr lang="es-PE" sz="1800" dirty="0">
                <a:solidFill>
                  <a:srgbClr val="212121"/>
                </a:solidFill>
                <a:latin typeface="+mn-lt"/>
              </a:rPr>
              <a:t>Los </a:t>
            </a:r>
            <a:r>
              <a:rPr lang="es-PE" sz="1800" b="1" dirty="0">
                <a:solidFill>
                  <a:srgbClr val="3795AF"/>
                </a:solidFill>
                <a:latin typeface="+mn-lt"/>
              </a:rPr>
              <a:t>bolos de líquidos aumentaron significativamente la mortalidad </a:t>
            </a:r>
            <a:r>
              <a:rPr lang="es-PE" sz="1800" dirty="0">
                <a:solidFill>
                  <a:srgbClr val="212121"/>
                </a:solidFill>
                <a:latin typeface="+mn-lt"/>
              </a:rPr>
              <a:t>a las 48 horas en niños en estado crítico con perfusión alterada en estos entornos de recursos limitados de África.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745904-423A-98F6-BFF1-493514CB86D9}"/>
              </a:ext>
            </a:extLst>
          </p:cNvPr>
          <p:cNvSpPr txBox="1"/>
          <p:nvPr/>
        </p:nvSpPr>
        <p:spPr>
          <a:xfrm>
            <a:off x="2267744" y="548680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800" b="1" dirty="0" err="1">
                <a:solidFill>
                  <a:srgbClr val="355D8A"/>
                </a:solidFill>
                <a:latin typeface="+mn-lt"/>
              </a:rPr>
              <a:t>Early</a:t>
            </a:r>
            <a:r>
              <a:rPr lang="es-PE" sz="2800" b="1" dirty="0">
                <a:solidFill>
                  <a:srgbClr val="355D8A"/>
                </a:solidFill>
                <a:latin typeface="+mn-lt"/>
              </a:rPr>
              <a:t> </a:t>
            </a:r>
            <a:r>
              <a:rPr lang="es-PE" sz="2800" b="1" dirty="0" err="1">
                <a:solidFill>
                  <a:srgbClr val="355D8A"/>
                </a:solidFill>
                <a:latin typeface="+mn-lt"/>
              </a:rPr>
              <a:t>Goal-Directed</a:t>
            </a:r>
            <a:r>
              <a:rPr lang="es-PE" sz="2800" b="1" dirty="0">
                <a:solidFill>
                  <a:srgbClr val="355D8A"/>
                </a:solidFill>
                <a:latin typeface="+mn-lt"/>
              </a:rPr>
              <a:t> </a:t>
            </a:r>
            <a:r>
              <a:rPr lang="es-PE" sz="2800" b="1" dirty="0" err="1">
                <a:solidFill>
                  <a:srgbClr val="355D8A"/>
                </a:solidFill>
                <a:latin typeface="+mn-lt"/>
              </a:rPr>
              <a:t>Therapy</a:t>
            </a:r>
            <a:endParaRPr lang="es-PE" sz="2800" b="1" dirty="0">
              <a:solidFill>
                <a:srgbClr val="355D8A"/>
              </a:solidFill>
              <a:latin typeface="+mn-lt"/>
            </a:endParaRPr>
          </a:p>
          <a:p>
            <a:pPr algn="ctr"/>
            <a:r>
              <a:rPr lang="es-PE" i="1" dirty="0">
                <a:latin typeface="+mn-lt"/>
              </a:rPr>
              <a:t>¿Aumento de mortalidad?</a:t>
            </a:r>
          </a:p>
        </p:txBody>
      </p:sp>
    </p:spTree>
    <p:extLst>
      <p:ext uri="{BB962C8B-B14F-4D97-AF65-F5344CB8AC3E}">
        <p14:creationId xmlns:p14="http://schemas.microsoft.com/office/powerpoint/2010/main" val="34196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92A9C1-1A92-F5A6-D695-C1FD1474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595611"/>
            <a:ext cx="6477000" cy="30575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8463A40-1454-035A-62E1-2C2CBD2DC4D2}"/>
              </a:ext>
            </a:extLst>
          </p:cNvPr>
          <p:cNvSpPr txBox="1"/>
          <p:nvPr/>
        </p:nvSpPr>
        <p:spPr>
          <a:xfrm>
            <a:off x="755576" y="4813978"/>
            <a:ext cx="7704856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1800" b="1" i="0" dirty="0">
                <a:solidFill>
                  <a:srgbClr val="3795AF"/>
                </a:solidFill>
                <a:effectLst/>
                <a:latin typeface="+mn-lt"/>
              </a:rPr>
              <a:t>Conclusiones: </a:t>
            </a:r>
            <a:r>
              <a:rPr lang="es-PE" sz="1800" b="0" i="0" dirty="0">
                <a:solidFill>
                  <a:srgbClr val="212121"/>
                </a:solidFill>
                <a:effectLst/>
                <a:latin typeface="+mn-lt"/>
              </a:rPr>
              <a:t>En </a:t>
            </a:r>
            <a:r>
              <a:rPr lang="es-PE" sz="1800" b="1" i="0" dirty="0">
                <a:solidFill>
                  <a:srgbClr val="3795AF"/>
                </a:solidFill>
                <a:effectLst/>
                <a:latin typeface="+mn-lt"/>
              </a:rPr>
              <a:t>adultos con sepsis e hipotensión,</a:t>
            </a:r>
            <a:r>
              <a:rPr lang="es-PE" sz="1800" b="0" i="0" dirty="0">
                <a:solidFill>
                  <a:srgbClr val="212121"/>
                </a:solidFill>
                <a:effectLst/>
                <a:latin typeface="+mn-lt"/>
              </a:rPr>
              <a:t> la mayoría VIH positivos, en un entorno de recursos limitados, un </a:t>
            </a:r>
            <a:r>
              <a:rPr lang="es-PE" sz="1800" b="1" i="0" dirty="0">
                <a:solidFill>
                  <a:srgbClr val="3795AF"/>
                </a:solidFill>
                <a:effectLst/>
                <a:latin typeface="+mn-lt"/>
              </a:rPr>
              <a:t>protocolo de reanimación temprana con administración de líquidos intravenosos y vasopresores aumentó la mortalidad </a:t>
            </a:r>
            <a:r>
              <a:rPr lang="es-PE" sz="1800" b="0" i="0" dirty="0">
                <a:solidFill>
                  <a:srgbClr val="212121"/>
                </a:solidFill>
                <a:effectLst/>
                <a:latin typeface="+mn-lt"/>
              </a:rPr>
              <a:t>hospitalaria en comparación con la atención habitual.</a:t>
            </a:r>
            <a:endParaRPr lang="es-PE" sz="1800" dirty="0"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E58B31-1FD4-F082-7E5F-66553523A6B2}"/>
              </a:ext>
            </a:extLst>
          </p:cNvPr>
          <p:cNvSpPr txBox="1"/>
          <p:nvPr/>
        </p:nvSpPr>
        <p:spPr>
          <a:xfrm>
            <a:off x="2267744" y="548680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800" b="1" dirty="0" err="1">
                <a:solidFill>
                  <a:srgbClr val="355D8A"/>
                </a:solidFill>
                <a:latin typeface="+mn-lt"/>
              </a:rPr>
              <a:t>Early</a:t>
            </a:r>
            <a:r>
              <a:rPr lang="es-PE" sz="2800" b="1" dirty="0">
                <a:solidFill>
                  <a:srgbClr val="355D8A"/>
                </a:solidFill>
                <a:latin typeface="+mn-lt"/>
              </a:rPr>
              <a:t> </a:t>
            </a:r>
            <a:r>
              <a:rPr lang="es-PE" sz="2800" b="1" dirty="0" err="1">
                <a:solidFill>
                  <a:srgbClr val="355D8A"/>
                </a:solidFill>
                <a:latin typeface="+mn-lt"/>
              </a:rPr>
              <a:t>Goal-Directed</a:t>
            </a:r>
            <a:r>
              <a:rPr lang="es-PE" sz="2800" b="1" dirty="0">
                <a:solidFill>
                  <a:srgbClr val="355D8A"/>
                </a:solidFill>
                <a:latin typeface="+mn-lt"/>
              </a:rPr>
              <a:t> </a:t>
            </a:r>
            <a:r>
              <a:rPr lang="es-PE" sz="2800" b="1" dirty="0" err="1">
                <a:solidFill>
                  <a:srgbClr val="355D8A"/>
                </a:solidFill>
                <a:latin typeface="+mn-lt"/>
              </a:rPr>
              <a:t>Therapy</a:t>
            </a:r>
            <a:endParaRPr lang="es-PE" sz="2800" b="1" dirty="0">
              <a:solidFill>
                <a:srgbClr val="355D8A"/>
              </a:solidFill>
              <a:latin typeface="+mn-lt"/>
            </a:endParaRPr>
          </a:p>
          <a:p>
            <a:pPr algn="ctr"/>
            <a:r>
              <a:rPr lang="es-PE" i="1" dirty="0">
                <a:latin typeface="+mn-lt"/>
              </a:rPr>
              <a:t>¿Aumento de mortalidad?</a:t>
            </a:r>
          </a:p>
        </p:txBody>
      </p:sp>
    </p:spTree>
    <p:extLst>
      <p:ext uri="{BB962C8B-B14F-4D97-AF65-F5344CB8AC3E}">
        <p14:creationId xmlns:p14="http://schemas.microsoft.com/office/powerpoint/2010/main" val="28952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102BE-251B-272D-46FC-FA5FE9309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7AD48BB-6989-7401-1CB5-30C7B389ED64}"/>
              </a:ext>
            </a:extLst>
          </p:cNvPr>
          <p:cNvSpPr txBox="1"/>
          <p:nvPr/>
        </p:nvSpPr>
        <p:spPr>
          <a:xfrm>
            <a:off x="3707904" y="336719"/>
            <a:ext cx="5040560" cy="13805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4000" b="1" dirty="0">
                <a:solidFill>
                  <a:srgbClr val="355D8A"/>
                </a:solidFill>
                <a:latin typeface="Calibri"/>
                <a:cs typeface="Calibri"/>
              </a:rPr>
              <a:t>Fenotipos inflamatorios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dirty="0">
                <a:latin typeface="Calibri"/>
                <a:cs typeface="Calibri"/>
              </a:rPr>
              <a:t>Datos clínicos y biomarcadores 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dirty="0">
                <a:latin typeface="Calibri"/>
                <a:cs typeface="Calibri"/>
              </a:rPr>
              <a:t>De varias cohortes</a:t>
            </a:r>
            <a:endParaRPr lang="es-ES" sz="1400" dirty="0">
              <a:latin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1C5741-03CE-06C2-44B8-6575EE07ADCD}"/>
              </a:ext>
            </a:extLst>
          </p:cNvPr>
          <p:cNvSpPr txBox="1"/>
          <p:nvPr/>
        </p:nvSpPr>
        <p:spPr>
          <a:xfrm>
            <a:off x="179512" y="264711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3200" dirty="0">
                <a:latin typeface="+mn-lt"/>
              </a:rPr>
              <a:t>Fenotipos</a:t>
            </a:r>
          </a:p>
        </p:txBody>
      </p:sp>
      <p:pic>
        <p:nvPicPr>
          <p:cNvPr id="7" name="Gráfico 6" descr="Hombre contorno">
            <a:extLst>
              <a:ext uri="{FF2B5EF4-FFF2-40B4-BE49-F238E27FC236}">
                <a16:creationId xmlns:a16="http://schemas.microsoft.com/office/drawing/2014/main" id="{4C78B2DF-43C2-290F-62C9-34ABC5ABE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685" y="4359226"/>
            <a:ext cx="1191072" cy="1191072"/>
          </a:xfrm>
          <a:prstGeom prst="rect">
            <a:avLst/>
          </a:prstGeom>
        </p:spPr>
      </p:pic>
      <p:pic>
        <p:nvPicPr>
          <p:cNvPr id="8" name="Gráfico 7" descr="Hombre contorno">
            <a:extLst>
              <a:ext uri="{FF2B5EF4-FFF2-40B4-BE49-F238E27FC236}">
                <a16:creationId xmlns:a16="http://schemas.microsoft.com/office/drawing/2014/main" id="{4443ABA5-A282-CE25-A574-909D27C43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199" y="4089100"/>
            <a:ext cx="1191072" cy="1191072"/>
          </a:xfrm>
          <a:prstGeom prst="rect">
            <a:avLst/>
          </a:prstGeom>
        </p:spPr>
      </p:pic>
      <p:pic>
        <p:nvPicPr>
          <p:cNvPr id="9" name="Gráfico 8" descr="Hombre contorno">
            <a:extLst>
              <a:ext uri="{FF2B5EF4-FFF2-40B4-BE49-F238E27FC236}">
                <a16:creationId xmlns:a16="http://schemas.microsoft.com/office/drawing/2014/main" id="{A2DBA190-4062-1751-589E-994C53D8F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7713" y="4542184"/>
            <a:ext cx="1191072" cy="1191072"/>
          </a:xfrm>
          <a:prstGeom prst="rect">
            <a:avLst/>
          </a:prstGeom>
        </p:spPr>
      </p:pic>
      <p:pic>
        <p:nvPicPr>
          <p:cNvPr id="10" name="Gráfico 9" descr="Hombre contorno">
            <a:extLst>
              <a:ext uri="{FF2B5EF4-FFF2-40B4-BE49-F238E27FC236}">
                <a16:creationId xmlns:a16="http://schemas.microsoft.com/office/drawing/2014/main" id="{8B12E7FD-9110-3708-604D-D397C5711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3137" y="4354431"/>
            <a:ext cx="1191072" cy="1191072"/>
          </a:xfrm>
          <a:prstGeom prst="rect">
            <a:avLst/>
          </a:prstGeom>
        </p:spPr>
      </p:pic>
      <p:pic>
        <p:nvPicPr>
          <p:cNvPr id="11" name="Gráfico 10" descr="Hombre contorno">
            <a:extLst>
              <a:ext uri="{FF2B5EF4-FFF2-40B4-BE49-F238E27FC236}">
                <a16:creationId xmlns:a16="http://schemas.microsoft.com/office/drawing/2014/main" id="{45F1F7BE-DDA7-1550-348D-8901A3EA9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4651" y="4084305"/>
            <a:ext cx="1191072" cy="1191072"/>
          </a:xfrm>
          <a:prstGeom prst="rect">
            <a:avLst/>
          </a:prstGeom>
        </p:spPr>
      </p:pic>
      <p:pic>
        <p:nvPicPr>
          <p:cNvPr id="12" name="Gráfico 11" descr="Hombre contorno">
            <a:extLst>
              <a:ext uri="{FF2B5EF4-FFF2-40B4-BE49-F238E27FC236}">
                <a16:creationId xmlns:a16="http://schemas.microsoft.com/office/drawing/2014/main" id="{031C3058-30A0-8334-5BD6-9F6C45337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6165" y="4537389"/>
            <a:ext cx="1191072" cy="11910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82CD59A-3A82-2E8D-E116-AD54EDC4693E}"/>
              </a:ext>
            </a:extLst>
          </p:cNvPr>
          <p:cNvSpPr txBox="1"/>
          <p:nvPr/>
        </p:nvSpPr>
        <p:spPr>
          <a:xfrm>
            <a:off x="388544" y="6021288"/>
            <a:ext cx="835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The Lancet. Respiratory medicine, 11(11), 965–974. doi.org/10.1016/S2213-2600(23)00237-0</a:t>
            </a:r>
            <a:endParaRPr lang="es-PE" sz="1600" i="1" dirty="0"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DCC4FE1-458D-AF1E-8790-0162B5C4AD92}"/>
              </a:ext>
            </a:extLst>
          </p:cNvPr>
          <p:cNvSpPr txBox="1"/>
          <p:nvPr/>
        </p:nvSpPr>
        <p:spPr>
          <a:xfrm>
            <a:off x="-36512" y="2068081"/>
            <a:ext cx="3223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3795AF"/>
                </a:solidFill>
                <a:latin typeface="+mn-lt"/>
              </a:rPr>
              <a:t>HIPER</a:t>
            </a:r>
          </a:p>
          <a:p>
            <a:pPr algn="ctr"/>
            <a:r>
              <a:rPr lang="es-PE" sz="2800" b="1" dirty="0">
                <a:solidFill>
                  <a:srgbClr val="3795AF"/>
                </a:solidFill>
                <a:latin typeface="+mn-lt"/>
              </a:rPr>
              <a:t>inflamatorio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DF1C1AA-23EB-F2E1-AED7-837669B61089}"/>
              </a:ext>
            </a:extLst>
          </p:cNvPr>
          <p:cNvSpPr txBox="1"/>
          <p:nvPr/>
        </p:nvSpPr>
        <p:spPr>
          <a:xfrm>
            <a:off x="2466777" y="2068081"/>
            <a:ext cx="2991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5050"/>
                </a:solidFill>
                <a:latin typeface="+mn-lt"/>
              </a:rPr>
              <a:t>HIPO</a:t>
            </a:r>
          </a:p>
          <a:p>
            <a:pPr algn="ctr"/>
            <a:r>
              <a:rPr lang="es-PE" sz="2800" b="1" dirty="0">
                <a:solidFill>
                  <a:srgbClr val="FF5050"/>
                </a:solidFill>
                <a:latin typeface="+mn-lt"/>
              </a:rPr>
              <a:t>inflamatorio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0A29CA-F8BB-96B1-9F73-494F42CE52D6}"/>
              </a:ext>
            </a:extLst>
          </p:cNvPr>
          <p:cNvSpPr txBox="1"/>
          <p:nvPr/>
        </p:nvSpPr>
        <p:spPr>
          <a:xfrm>
            <a:off x="323529" y="2965276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↑ Citocinas. </a:t>
            </a:r>
          </a:p>
          <a:p>
            <a:pPr algn="ctr"/>
            <a:r>
              <a:rPr lang="es-PE" sz="1600" dirty="0">
                <a:latin typeface="+mn-lt"/>
              </a:rPr>
              <a:t>Vasopresores</a:t>
            </a:r>
          </a:p>
          <a:p>
            <a:pPr algn="ctr"/>
            <a:r>
              <a:rPr lang="es-PE" sz="1600" dirty="0">
                <a:latin typeface="+mn-lt"/>
              </a:rPr>
              <a:t>Bacteriemia</a:t>
            </a:r>
          </a:p>
          <a:p>
            <a:pPr algn="ctr"/>
            <a:r>
              <a:rPr lang="es-PE" sz="1600" dirty="0">
                <a:latin typeface="+mn-lt"/>
              </a:rPr>
              <a:t>Mortalidad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8AE6D33-5BF0-E489-9E7E-C31E3B3C9EEA}"/>
              </a:ext>
            </a:extLst>
          </p:cNvPr>
          <p:cNvSpPr txBox="1"/>
          <p:nvPr/>
        </p:nvSpPr>
        <p:spPr>
          <a:xfrm>
            <a:off x="2250753" y="2965276"/>
            <a:ext cx="3401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atin typeface="+mn-lt"/>
              </a:rPr>
              <a:t>Marcadores </a:t>
            </a:r>
          </a:p>
          <a:p>
            <a:pPr algn="ctr"/>
            <a:r>
              <a:rPr lang="es-PE" sz="1600" dirty="0">
                <a:latin typeface="+mn-lt"/>
              </a:rPr>
              <a:t>inflamatorios disminuidos</a:t>
            </a:r>
          </a:p>
          <a:p>
            <a:pPr algn="ctr"/>
            <a:r>
              <a:rPr lang="es-PE" sz="1600" dirty="0">
                <a:latin typeface="+mn-lt"/>
              </a:rPr>
              <a:t>Menor riesgo de bacteriemia</a:t>
            </a:r>
          </a:p>
          <a:p>
            <a:pPr algn="ctr"/>
            <a:r>
              <a:rPr lang="es-PE" sz="1600" dirty="0">
                <a:latin typeface="+mn-lt"/>
              </a:rPr>
              <a:t>Mejor pronóstico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BBBEBB-82EC-2754-07C1-A913B804F5D3}"/>
              </a:ext>
            </a:extLst>
          </p:cNvPr>
          <p:cNvSpPr txBox="1"/>
          <p:nvPr/>
        </p:nvSpPr>
        <p:spPr>
          <a:xfrm>
            <a:off x="467544" y="6330806"/>
            <a:ext cx="8280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Front Immunol. 2025;16:1546474. Published 2025 Feb 6. doi:10.3389/fimmu.2025.1546474</a:t>
            </a:r>
            <a:endParaRPr lang="es-PE" sz="1600" i="1" dirty="0"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E4D58A-1EEF-B72A-7BD8-9FC7DA8FFED6}"/>
              </a:ext>
            </a:extLst>
          </p:cNvPr>
          <p:cNvSpPr txBox="1"/>
          <p:nvPr/>
        </p:nvSpPr>
        <p:spPr>
          <a:xfrm>
            <a:off x="6175431" y="2636912"/>
            <a:ext cx="2772066" cy="28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3795AF"/>
                </a:solidFill>
                <a:latin typeface="+mn-lt"/>
              </a:rPr>
              <a:t>Proteína C activada recombinante humana </a:t>
            </a:r>
            <a:r>
              <a:rPr lang="es-MX" sz="2000" dirty="0">
                <a:latin typeface="+mn-lt"/>
              </a:rPr>
              <a:t>(</a:t>
            </a:r>
            <a:r>
              <a:rPr lang="es-MX" sz="2000" dirty="0" err="1">
                <a:latin typeface="+mn-lt"/>
              </a:rPr>
              <a:t>Drotrecogina</a:t>
            </a:r>
            <a:r>
              <a:rPr lang="es-MX" sz="2000" dirty="0">
                <a:latin typeface="+mn-lt"/>
              </a:rPr>
              <a:t> alfa)</a:t>
            </a:r>
          </a:p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3795AF"/>
                </a:solidFill>
                <a:latin typeface="+mn-lt"/>
              </a:rPr>
              <a:t>↓ mortalidad </a:t>
            </a:r>
          </a:p>
          <a:p>
            <a:pPr algn="ctr">
              <a:lnSpc>
                <a:spcPct val="150000"/>
              </a:lnSpc>
            </a:pPr>
            <a:r>
              <a:rPr lang="es-MX" sz="2000" dirty="0">
                <a:latin typeface="+mn-lt"/>
              </a:rPr>
              <a:t>en fenotipo </a:t>
            </a:r>
            <a:r>
              <a:rPr lang="es-MX" b="1" dirty="0" err="1">
                <a:solidFill>
                  <a:srgbClr val="3795AF"/>
                </a:solidFill>
                <a:latin typeface="+mn-lt"/>
              </a:rPr>
              <a:t>HIPERinflamatorio</a:t>
            </a:r>
            <a:endParaRPr lang="es-PE" sz="2000" b="1" dirty="0">
              <a:solidFill>
                <a:srgbClr val="3795AF"/>
              </a:solidFill>
              <a:latin typeface="+mn-lt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02F89F37-2145-0D2A-6653-75EB2DE8CDD2}"/>
              </a:ext>
            </a:extLst>
          </p:cNvPr>
          <p:cNvSpPr/>
          <p:nvPr/>
        </p:nvSpPr>
        <p:spPr>
          <a:xfrm>
            <a:off x="5553450" y="2576083"/>
            <a:ext cx="485870" cy="2932822"/>
          </a:xfrm>
          <a:custGeom>
            <a:avLst/>
            <a:gdLst/>
            <a:ahLst/>
            <a:cxnLst/>
            <a:rect l="l" t="t" r="r" b="b"/>
            <a:pathLst>
              <a:path w="360045" h="3729354">
                <a:moveTo>
                  <a:pt x="0" y="0"/>
                </a:moveTo>
                <a:lnTo>
                  <a:pt x="0" y="295783"/>
                </a:lnTo>
                <a:lnTo>
                  <a:pt x="0" y="3729228"/>
                </a:lnTo>
                <a:lnTo>
                  <a:pt x="359663" y="18646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FB095-8A59-2413-0A35-F3413598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864E56-A8DA-FC97-5DBE-9C6AB812F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1" y="2348880"/>
            <a:ext cx="8028239" cy="34563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7954CAB-A86F-CA1E-9E62-E2AB041F46A0}"/>
              </a:ext>
            </a:extLst>
          </p:cNvPr>
          <p:cNvSpPr txBox="1"/>
          <p:nvPr/>
        </p:nvSpPr>
        <p:spPr>
          <a:xfrm>
            <a:off x="683568" y="836712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solidFill>
                  <a:srgbClr val="355D8A"/>
                </a:solidFill>
                <a:latin typeface="+mn-lt"/>
              </a:rPr>
              <a:t>¿Cómo podemos procesar toda la información </a:t>
            </a:r>
            <a:r>
              <a:rPr lang="es-MX" sz="2800" b="1" i="1" dirty="0" err="1">
                <a:solidFill>
                  <a:srgbClr val="355D8A"/>
                </a:solidFill>
                <a:latin typeface="+mn-lt"/>
              </a:rPr>
              <a:t>ómica</a:t>
            </a:r>
            <a:r>
              <a:rPr lang="es-MX" sz="2800" b="1" i="1" dirty="0">
                <a:solidFill>
                  <a:srgbClr val="355D8A"/>
                </a:solidFill>
                <a:latin typeface="+mn-lt"/>
              </a:rPr>
              <a:t> y clínica para generar fenotípicos de sepsis?</a:t>
            </a:r>
            <a:endParaRPr lang="es-PE" sz="2800" b="1" i="1" dirty="0">
              <a:solidFill>
                <a:srgbClr val="355D8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32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1A6733C-193D-6C37-E6CB-C0416DC7FE5D}"/>
              </a:ext>
            </a:extLst>
          </p:cNvPr>
          <p:cNvSpPr txBox="1"/>
          <p:nvPr/>
        </p:nvSpPr>
        <p:spPr>
          <a:xfrm>
            <a:off x="593246" y="1556792"/>
            <a:ext cx="6552728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s-MX" sz="2800" dirty="0">
                <a:solidFill>
                  <a:srgbClr val="C00000"/>
                </a:solidFill>
                <a:latin typeface="+mn-lt"/>
              </a:rPr>
              <a:t>1. </a:t>
            </a:r>
            <a:r>
              <a:rPr lang="es-MX" sz="2800" dirty="0" err="1">
                <a:latin typeface="+mn-lt"/>
              </a:rPr>
              <a:t>Heterogenicidad</a:t>
            </a:r>
            <a:endParaRPr lang="es-MX" sz="2800" dirty="0"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4C0403-61F1-46EA-4C22-12D405153D96}"/>
              </a:ext>
            </a:extLst>
          </p:cNvPr>
          <p:cNvSpPr txBox="1"/>
          <p:nvPr/>
        </p:nvSpPr>
        <p:spPr>
          <a:xfrm>
            <a:off x="467544" y="332656"/>
            <a:ext cx="49885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Calibri" panose="020F0502020204030204"/>
                <a:cs typeface="+mn-cs"/>
              </a:rPr>
              <a:t>A</a:t>
            </a:r>
            <a:r>
              <a:rPr lang="es-PE" sz="3200" dirty="0" err="1">
                <a:latin typeface="Calibri" panose="020F0502020204030204"/>
                <a:cs typeface="+mn-cs"/>
              </a:rPr>
              <a:t>vances</a:t>
            </a:r>
            <a:r>
              <a:rPr lang="es-PE" sz="3200" dirty="0">
                <a:latin typeface="Calibri" panose="020F0502020204030204"/>
                <a:cs typeface="+mn-cs"/>
              </a:rPr>
              <a:t> en el manejo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000" b="1" dirty="0">
                <a:solidFill>
                  <a:srgbClr val="C00000"/>
                </a:solidFill>
                <a:latin typeface="Calibri" panose="020F0502020204030204"/>
                <a:cs typeface="+mn-cs"/>
              </a:rPr>
              <a:t>sepsis</a:t>
            </a:r>
            <a:r>
              <a:rPr lang="es-PE" sz="4000" b="1" dirty="0">
                <a:latin typeface="Calibri" panose="020F0502020204030204"/>
                <a:cs typeface="+mn-cs"/>
              </a:rPr>
              <a:t> </a:t>
            </a:r>
            <a:r>
              <a:rPr lang="es-PE" sz="4000" dirty="0">
                <a:latin typeface="Calibri" panose="020F0502020204030204"/>
                <a:cs typeface="+mn-cs"/>
              </a:rPr>
              <a:t>y</a:t>
            </a:r>
            <a:r>
              <a:rPr lang="es-PE" sz="4000" b="1" dirty="0">
                <a:latin typeface="Calibri" panose="020F0502020204030204"/>
                <a:cs typeface="+mn-cs"/>
              </a:rPr>
              <a:t> </a:t>
            </a:r>
            <a:r>
              <a:rPr lang="es-PE" sz="4000" b="1" dirty="0">
                <a:solidFill>
                  <a:srgbClr val="C00000"/>
                </a:solidFill>
                <a:latin typeface="Calibri" panose="020F0502020204030204"/>
                <a:cs typeface="+mn-cs"/>
              </a:rPr>
              <a:t>shock séptico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E703D0-7ECB-34BE-22E8-D040EB3E5A03}"/>
              </a:ext>
            </a:extLst>
          </p:cNvPr>
          <p:cNvSpPr txBox="1"/>
          <p:nvPr/>
        </p:nvSpPr>
        <p:spPr>
          <a:xfrm>
            <a:off x="590449" y="4035727"/>
            <a:ext cx="5886399" cy="83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s-MX" sz="2800" dirty="0">
                <a:solidFill>
                  <a:srgbClr val="C00000"/>
                </a:solidFill>
                <a:latin typeface="+mn-lt"/>
              </a:rPr>
              <a:t>2. </a:t>
            </a:r>
            <a:r>
              <a:rPr lang="es-MX" sz="2800" dirty="0">
                <a:latin typeface="+mn-lt"/>
              </a:rPr>
              <a:t>Medicina de precisión</a:t>
            </a:r>
            <a:endParaRPr lang="es-PE" sz="2800" dirty="0">
              <a:latin typeface="+mn-lt"/>
            </a:endParaRPr>
          </a:p>
        </p:txBody>
      </p:sp>
      <p:pic>
        <p:nvPicPr>
          <p:cNvPr id="16" name="Gráfico 15" descr="Hombre contorno">
            <a:extLst>
              <a:ext uri="{FF2B5EF4-FFF2-40B4-BE49-F238E27FC236}">
                <a16:creationId xmlns:a16="http://schemas.microsoft.com/office/drawing/2014/main" id="{0A321F9A-CE5C-44D0-AF68-490D2AC1F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845" y="2736876"/>
            <a:ext cx="1045223" cy="1045223"/>
          </a:xfrm>
          <a:prstGeom prst="rect">
            <a:avLst/>
          </a:prstGeom>
        </p:spPr>
      </p:pic>
      <p:pic>
        <p:nvPicPr>
          <p:cNvPr id="17" name="Gráfico 16" descr="Hombre contorno">
            <a:extLst>
              <a:ext uri="{FF2B5EF4-FFF2-40B4-BE49-F238E27FC236}">
                <a16:creationId xmlns:a16="http://schemas.microsoft.com/office/drawing/2014/main" id="{DDBE6CDD-5E12-27AC-44B3-DD6EBD2E9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2359" y="2466750"/>
            <a:ext cx="1045223" cy="1045223"/>
          </a:xfrm>
          <a:prstGeom prst="rect">
            <a:avLst/>
          </a:prstGeom>
        </p:spPr>
      </p:pic>
      <p:pic>
        <p:nvPicPr>
          <p:cNvPr id="18" name="Gráfico 17" descr="Hombre contorno">
            <a:extLst>
              <a:ext uri="{FF2B5EF4-FFF2-40B4-BE49-F238E27FC236}">
                <a16:creationId xmlns:a16="http://schemas.microsoft.com/office/drawing/2014/main" id="{CC443230-D37D-2A94-5236-F9BA92610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3873" y="2991842"/>
            <a:ext cx="1045223" cy="1045223"/>
          </a:xfrm>
          <a:prstGeom prst="rect">
            <a:avLst/>
          </a:prstGeom>
        </p:spPr>
      </p:pic>
      <p:pic>
        <p:nvPicPr>
          <p:cNvPr id="19" name="Gráfico 18" descr="Hombre contorno">
            <a:extLst>
              <a:ext uri="{FF2B5EF4-FFF2-40B4-BE49-F238E27FC236}">
                <a16:creationId xmlns:a16="http://schemas.microsoft.com/office/drawing/2014/main" id="{4F8631BC-1E38-85EB-23E1-1C8FC121E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1800" y="2726292"/>
            <a:ext cx="1045223" cy="1045223"/>
          </a:xfrm>
          <a:prstGeom prst="rect">
            <a:avLst/>
          </a:prstGeom>
        </p:spPr>
      </p:pic>
      <p:pic>
        <p:nvPicPr>
          <p:cNvPr id="20" name="Gráfico 19" descr="Hombre contorno">
            <a:extLst>
              <a:ext uri="{FF2B5EF4-FFF2-40B4-BE49-F238E27FC236}">
                <a16:creationId xmlns:a16="http://schemas.microsoft.com/office/drawing/2014/main" id="{18630F4A-12F1-7992-E2AB-5AB9B2215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3314" y="2456166"/>
            <a:ext cx="1045223" cy="1045223"/>
          </a:xfrm>
          <a:prstGeom prst="rect">
            <a:avLst/>
          </a:prstGeom>
        </p:spPr>
      </p:pic>
      <p:pic>
        <p:nvPicPr>
          <p:cNvPr id="21" name="Gráfico 20" descr="Hombre contorno">
            <a:extLst>
              <a:ext uri="{FF2B5EF4-FFF2-40B4-BE49-F238E27FC236}">
                <a16:creationId xmlns:a16="http://schemas.microsoft.com/office/drawing/2014/main" id="{18E47A3E-DCB5-EC33-4989-EB0D1EE94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828" y="2981258"/>
            <a:ext cx="1045223" cy="1045223"/>
          </a:xfrm>
          <a:prstGeom prst="rect">
            <a:avLst/>
          </a:prstGeom>
        </p:spPr>
      </p:pic>
      <p:pic>
        <p:nvPicPr>
          <p:cNvPr id="22" name="Gráfico 21" descr="Hombre contorno">
            <a:extLst>
              <a:ext uri="{FF2B5EF4-FFF2-40B4-BE49-F238E27FC236}">
                <a16:creationId xmlns:a16="http://schemas.microsoft.com/office/drawing/2014/main" id="{B4F361EA-868E-CDF3-EE67-D9D4C6663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6016" y="2732563"/>
            <a:ext cx="1045223" cy="1045223"/>
          </a:xfrm>
          <a:prstGeom prst="rect">
            <a:avLst/>
          </a:prstGeom>
        </p:spPr>
      </p:pic>
      <p:pic>
        <p:nvPicPr>
          <p:cNvPr id="23" name="Gráfico 22" descr="Hombre contorno">
            <a:extLst>
              <a:ext uri="{FF2B5EF4-FFF2-40B4-BE49-F238E27FC236}">
                <a16:creationId xmlns:a16="http://schemas.microsoft.com/office/drawing/2014/main" id="{F72737FF-F39D-1210-319A-06B2C0347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7530" y="2462437"/>
            <a:ext cx="1045223" cy="1045223"/>
          </a:xfrm>
          <a:prstGeom prst="rect">
            <a:avLst/>
          </a:prstGeom>
        </p:spPr>
      </p:pic>
      <p:pic>
        <p:nvPicPr>
          <p:cNvPr id="24" name="Gráfico 23" descr="Hombre contorno">
            <a:extLst>
              <a:ext uri="{FF2B5EF4-FFF2-40B4-BE49-F238E27FC236}">
                <a16:creationId xmlns:a16="http://schemas.microsoft.com/office/drawing/2014/main" id="{1EE8C6DD-1F01-FEDF-BD8C-2ABB40C20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9044" y="2987529"/>
            <a:ext cx="1045223" cy="1045223"/>
          </a:xfrm>
          <a:prstGeom prst="rect">
            <a:avLst/>
          </a:prstGeom>
        </p:spPr>
      </p:pic>
      <p:pic>
        <p:nvPicPr>
          <p:cNvPr id="25" name="Gráfico 24" descr="Hombre contorno">
            <a:extLst>
              <a:ext uri="{FF2B5EF4-FFF2-40B4-BE49-F238E27FC236}">
                <a16:creationId xmlns:a16="http://schemas.microsoft.com/office/drawing/2014/main" id="{9264BA62-9AE2-7E2A-8A62-A8CEBBF2B5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16216" y="2721979"/>
            <a:ext cx="1045223" cy="1045223"/>
          </a:xfrm>
          <a:prstGeom prst="rect">
            <a:avLst/>
          </a:prstGeom>
        </p:spPr>
      </p:pic>
      <p:pic>
        <p:nvPicPr>
          <p:cNvPr id="26" name="Gráfico 25" descr="Hombre contorno">
            <a:extLst>
              <a:ext uri="{FF2B5EF4-FFF2-40B4-BE49-F238E27FC236}">
                <a16:creationId xmlns:a16="http://schemas.microsoft.com/office/drawing/2014/main" id="{EE43563F-9672-7DA5-2EA9-1C01BEEA56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47730" y="2451853"/>
            <a:ext cx="1045223" cy="1045223"/>
          </a:xfrm>
          <a:prstGeom prst="rect">
            <a:avLst/>
          </a:prstGeom>
        </p:spPr>
      </p:pic>
      <p:pic>
        <p:nvPicPr>
          <p:cNvPr id="27" name="Gráfico 26" descr="Hombre contorno">
            <a:extLst>
              <a:ext uri="{FF2B5EF4-FFF2-40B4-BE49-F238E27FC236}">
                <a16:creationId xmlns:a16="http://schemas.microsoft.com/office/drawing/2014/main" id="{B6E298C1-B08E-3B59-E2E4-F9DA8A99BE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9244" y="2976945"/>
            <a:ext cx="1045223" cy="1045223"/>
          </a:xfrm>
          <a:prstGeom prst="rect">
            <a:avLst/>
          </a:prstGeom>
        </p:spPr>
      </p:pic>
      <p:pic>
        <p:nvPicPr>
          <p:cNvPr id="28" name="Gráfico 27" descr="Hombre contorno">
            <a:extLst>
              <a:ext uri="{FF2B5EF4-FFF2-40B4-BE49-F238E27FC236}">
                <a16:creationId xmlns:a16="http://schemas.microsoft.com/office/drawing/2014/main" id="{EE168894-4334-4BAA-A165-38B0169D0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592" y="5144839"/>
            <a:ext cx="1045223" cy="1045223"/>
          </a:xfrm>
          <a:prstGeom prst="rect">
            <a:avLst/>
          </a:prstGeom>
        </p:spPr>
      </p:pic>
      <p:pic>
        <p:nvPicPr>
          <p:cNvPr id="29" name="Gráfico 28" descr="Hombre contorno">
            <a:extLst>
              <a:ext uri="{FF2B5EF4-FFF2-40B4-BE49-F238E27FC236}">
                <a16:creationId xmlns:a16="http://schemas.microsoft.com/office/drawing/2014/main" id="{1EF55329-F7CE-4B02-A338-4689E1BB1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106" y="4874713"/>
            <a:ext cx="1045223" cy="1045223"/>
          </a:xfrm>
          <a:prstGeom prst="rect">
            <a:avLst/>
          </a:prstGeom>
        </p:spPr>
      </p:pic>
      <p:pic>
        <p:nvPicPr>
          <p:cNvPr id="30" name="Gráfico 29" descr="Hombre contorno">
            <a:extLst>
              <a:ext uri="{FF2B5EF4-FFF2-40B4-BE49-F238E27FC236}">
                <a16:creationId xmlns:a16="http://schemas.microsoft.com/office/drawing/2014/main" id="{73D43408-D2AD-4469-6EE5-567EDEB4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2620" y="5327797"/>
            <a:ext cx="1045223" cy="1045223"/>
          </a:xfrm>
          <a:prstGeom prst="rect">
            <a:avLst/>
          </a:prstGeom>
        </p:spPr>
      </p:pic>
      <p:pic>
        <p:nvPicPr>
          <p:cNvPr id="31" name="Gráfico 30" descr="Hombre contorno">
            <a:extLst>
              <a:ext uri="{FF2B5EF4-FFF2-40B4-BE49-F238E27FC236}">
                <a16:creationId xmlns:a16="http://schemas.microsoft.com/office/drawing/2014/main" id="{95761A5D-7F80-EC58-9C52-D80FD9DC2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0547" y="5134255"/>
            <a:ext cx="1045223" cy="1045223"/>
          </a:xfrm>
          <a:prstGeom prst="rect">
            <a:avLst/>
          </a:prstGeom>
        </p:spPr>
      </p:pic>
      <p:pic>
        <p:nvPicPr>
          <p:cNvPr id="32" name="Gráfico 31" descr="Hombre contorno">
            <a:extLst>
              <a:ext uri="{FF2B5EF4-FFF2-40B4-BE49-F238E27FC236}">
                <a16:creationId xmlns:a16="http://schemas.microsoft.com/office/drawing/2014/main" id="{F2B32333-554F-1E7A-956D-A72C60786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2061" y="4864129"/>
            <a:ext cx="1045223" cy="1045223"/>
          </a:xfrm>
          <a:prstGeom prst="rect">
            <a:avLst/>
          </a:prstGeom>
        </p:spPr>
      </p:pic>
      <p:pic>
        <p:nvPicPr>
          <p:cNvPr id="33" name="Gráfico 32" descr="Hombre contorno">
            <a:extLst>
              <a:ext uri="{FF2B5EF4-FFF2-40B4-BE49-F238E27FC236}">
                <a16:creationId xmlns:a16="http://schemas.microsoft.com/office/drawing/2014/main" id="{175CAA05-CAFD-11AC-A70E-F15F140F0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3575" y="5317213"/>
            <a:ext cx="1045223" cy="1045223"/>
          </a:xfrm>
          <a:prstGeom prst="rect">
            <a:avLst/>
          </a:prstGeom>
        </p:spPr>
      </p:pic>
      <p:pic>
        <p:nvPicPr>
          <p:cNvPr id="34" name="Gráfico 33" descr="Hombre contorno">
            <a:extLst>
              <a:ext uri="{FF2B5EF4-FFF2-40B4-BE49-F238E27FC236}">
                <a16:creationId xmlns:a16="http://schemas.microsoft.com/office/drawing/2014/main" id="{41630198-8842-152F-2E1A-FF236C3FD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34763" y="5140526"/>
            <a:ext cx="1045223" cy="1045223"/>
          </a:xfrm>
          <a:prstGeom prst="rect">
            <a:avLst/>
          </a:prstGeom>
        </p:spPr>
      </p:pic>
      <p:pic>
        <p:nvPicPr>
          <p:cNvPr id="35" name="Gráfico 34" descr="Hombre contorno">
            <a:extLst>
              <a:ext uri="{FF2B5EF4-FFF2-40B4-BE49-F238E27FC236}">
                <a16:creationId xmlns:a16="http://schemas.microsoft.com/office/drawing/2014/main" id="{F038051C-1AD5-2D2F-C3A5-7397D3756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6277" y="4870400"/>
            <a:ext cx="1045223" cy="1045223"/>
          </a:xfrm>
          <a:prstGeom prst="rect">
            <a:avLst/>
          </a:prstGeom>
        </p:spPr>
      </p:pic>
      <p:pic>
        <p:nvPicPr>
          <p:cNvPr id="36" name="Gráfico 35" descr="Hombre contorno">
            <a:extLst>
              <a:ext uri="{FF2B5EF4-FFF2-40B4-BE49-F238E27FC236}">
                <a16:creationId xmlns:a16="http://schemas.microsoft.com/office/drawing/2014/main" id="{58B70461-2A42-1A30-63CF-4F5A42800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7791" y="5323484"/>
            <a:ext cx="1045223" cy="1045223"/>
          </a:xfrm>
          <a:prstGeom prst="rect">
            <a:avLst/>
          </a:prstGeom>
        </p:spPr>
      </p:pic>
      <p:pic>
        <p:nvPicPr>
          <p:cNvPr id="37" name="Gráfico 36" descr="Hombre contorno">
            <a:extLst>
              <a:ext uri="{FF2B5EF4-FFF2-40B4-BE49-F238E27FC236}">
                <a16:creationId xmlns:a16="http://schemas.microsoft.com/office/drawing/2014/main" id="{9609828F-74A8-8682-F526-FACE8A0167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4963" y="5129942"/>
            <a:ext cx="1045223" cy="1045223"/>
          </a:xfrm>
          <a:prstGeom prst="rect">
            <a:avLst/>
          </a:prstGeom>
        </p:spPr>
      </p:pic>
      <p:pic>
        <p:nvPicPr>
          <p:cNvPr id="38" name="Gráfico 37" descr="Hombre contorno">
            <a:extLst>
              <a:ext uri="{FF2B5EF4-FFF2-40B4-BE49-F238E27FC236}">
                <a16:creationId xmlns:a16="http://schemas.microsoft.com/office/drawing/2014/main" id="{B6DE69A6-9D95-7C02-2FE2-790C7A51FC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6477" y="4859816"/>
            <a:ext cx="1045223" cy="1045223"/>
          </a:xfrm>
          <a:prstGeom prst="rect">
            <a:avLst/>
          </a:prstGeom>
        </p:spPr>
      </p:pic>
      <p:pic>
        <p:nvPicPr>
          <p:cNvPr id="39" name="Gráfico 38" descr="Hombre contorno">
            <a:extLst>
              <a:ext uri="{FF2B5EF4-FFF2-40B4-BE49-F238E27FC236}">
                <a16:creationId xmlns:a16="http://schemas.microsoft.com/office/drawing/2014/main" id="{398FB7B9-ACEA-132A-CF78-7E6138D3CB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97991" y="5312900"/>
            <a:ext cx="1045223" cy="1045223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85F02132-3045-B7EF-A48F-528841839870}"/>
              </a:ext>
            </a:extLst>
          </p:cNvPr>
          <p:cNvSpPr txBox="1"/>
          <p:nvPr/>
        </p:nvSpPr>
        <p:spPr>
          <a:xfrm>
            <a:off x="770430" y="5725705"/>
            <a:ext cx="22173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+mn-lt"/>
              </a:rPr>
              <a:t>Cristaloides balanceados</a:t>
            </a:r>
            <a:endParaRPr lang="es-PE" sz="2000" b="1" dirty="0">
              <a:latin typeface="+mn-lt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57BD5B2-7C40-C5F0-F0DB-8501030EA98F}"/>
              </a:ext>
            </a:extLst>
          </p:cNvPr>
          <p:cNvSpPr txBox="1"/>
          <p:nvPr/>
        </p:nvSpPr>
        <p:spPr>
          <a:xfrm>
            <a:off x="2571395" y="5973667"/>
            <a:ext cx="22173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+mn-lt"/>
              </a:rPr>
              <a:t>Corticoides</a:t>
            </a:r>
            <a:endParaRPr lang="es-PE" sz="2000" b="1" dirty="0">
              <a:latin typeface="+mn-lt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AFE5618-91CC-9F9D-C24A-55A0B3631DB9}"/>
              </a:ext>
            </a:extLst>
          </p:cNvPr>
          <p:cNvSpPr txBox="1"/>
          <p:nvPr/>
        </p:nvSpPr>
        <p:spPr>
          <a:xfrm>
            <a:off x="4705460" y="5653697"/>
            <a:ext cx="195477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+mn-lt"/>
              </a:rPr>
              <a:t>Proteína C activada recombinante</a:t>
            </a:r>
            <a:endParaRPr lang="es-PE" sz="2000" b="1" dirty="0">
              <a:latin typeface="+mn-lt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94F75A4-6537-4CAA-F9C2-4A13247E5B83}"/>
              </a:ext>
            </a:extLst>
          </p:cNvPr>
          <p:cNvSpPr txBox="1"/>
          <p:nvPr/>
        </p:nvSpPr>
        <p:spPr>
          <a:xfrm>
            <a:off x="6588988" y="5809907"/>
            <a:ext cx="18283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+mn-lt"/>
              </a:rPr>
              <a:t>Inicio precoz de vasopresores</a:t>
            </a:r>
            <a:endParaRPr lang="es-PE" sz="2000" b="1" dirty="0">
              <a:latin typeface="+mn-lt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503AA63-E771-E132-6F0A-0647783D5619}"/>
              </a:ext>
            </a:extLst>
          </p:cNvPr>
          <p:cNvSpPr txBox="1"/>
          <p:nvPr/>
        </p:nvSpPr>
        <p:spPr>
          <a:xfrm>
            <a:off x="5652120" y="54868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355D8A"/>
                </a:solidFill>
                <a:latin typeface="+mn-lt"/>
              </a:rPr>
              <a:t>Conclusiones</a:t>
            </a:r>
            <a:endParaRPr lang="es-PE" sz="4000" b="1" dirty="0">
              <a:solidFill>
                <a:srgbClr val="355D8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5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0" grpId="0" animBg="1"/>
      <p:bldP spid="41" grpId="0" animBg="1"/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8C6C4B-F53B-455B-83FA-BEC84C5D6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5016659"/>
            <a:ext cx="2808312" cy="1754326"/>
          </a:xfrm>
          <a:prstGeom prst="rect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s-PE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Muchas Gracias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3" y="4695527"/>
            <a:ext cx="3960440" cy="461665"/>
          </a:xfrm>
          <a:prstGeom prst="rect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s-PE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+mn-cs"/>
              </a:rPr>
              <a:t>gino.patron@urp.edu.pe</a:t>
            </a:r>
            <a:endParaRPr lang="en-US" sz="2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2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39952" y="542987"/>
            <a:ext cx="453650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4400" b="1" dirty="0">
                <a:solidFill>
                  <a:srgbClr val="355D8A"/>
                </a:solidFill>
                <a:latin typeface="Calibri"/>
                <a:cs typeface="Calibri"/>
              </a:rPr>
              <a:t>Pautas de m</a:t>
            </a:r>
            <a:r>
              <a:rPr sz="4400" b="1" dirty="0" err="1">
                <a:solidFill>
                  <a:srgbClr val="355D8A"/>
                </a:solidFill>
                <a:latin typeface="Calibri"/>
                <a:cs typeface="Calibri"/>
              </a:rPr>
              <a:t>ane</a:t>
            </a:r>
            <a:r>
              <a:rPr sz="4400" b="1" spc="5" dirty="0" err="1">
                <a:solidFill>
                  <a:srgbClr val="355D8A"/>
                </a:solidFill>
                <a:latin typeface="Calibri"/>
                <a:cs typeface="Calibri"/>
              </a:rPr>
              <a:t>j</a:t>
            </a:r>
            <a:r>
              <a:rPr sz="4400" b="1" dirty="0" err="1">
                <a:solidFill>
                  <a:srgbClr val="355D8A"/>
                </a:solidFill>
                <a:latin typeface="Calibri"/>
                <a:cs typeface="Calibri"/>
              </a:rPr>
              <a:t>o</a:t>
            </a:r>
            <a:endParaRPr sz="4400" b="1" dirty="0">
              <a:solidFill>
                <a:srgbClr val="355D8A"/>
              </a:solidFill>
              <a:latin typeface="Calibri"/>
              <a:cs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3CDF193-B00C-3D8F-A039-9BA73D4986AA}"/>
              </a:ext>
            </a:extLst>
          </p:cNvPr>
          <p:cNvSpPr txBox="1"/>
          <p:nvPr/>
        </p:nvSpPr>
        <p:spPr>
          <a:xfrm>
            <a:off x="146495" y="26293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200" b="1" dirty="0">
                <a:solidFill>
                  <a:srgbClr val="C00000"/>
                </a:solidFill>
                <a:latin typeface="+mn-lt"/>
              </a:rPr>
              <a:t>Sepsis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0438682-D5E8-4709-E0B4-FE266D5C97AB}"/>
              </a:ext>
            </a:extLst>
          </p:cNvPr>
          <p:cNvSpPr txBox="1"/>
          <p:nvPr/>
        </p:nvSpPr>
        <p:spPr>
          <a:xfrm>
            <a:off x="395536" y="6165304"/>
            <a:ext cx="8568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PE" sz="1600" b="0" i="1" u="none" strike="noStrike" baseline="0" dirty="0" err="1">
                <a:latin typeface="+mn-lt"/>
              </a:rPr>
              <a:t>Surviving</a:t>
            </a:r>
            <a:r>
              <a:rPr lang="es-PE" sz="1600" b="0" i="1" u="none" strike="noStrike" baseline="0" dirty="0">
                <a:latin typeface="+mn-lt"/>
              </a:rPr>
              <a:t> Sepsis </a:t>
            </a:r>
            <a:r>
              <a:rPr lang="es-PE" sz="1600" i="1" dirty="0" err="1">
                <a:latin typeface="+mn-lt"/>
              </a:rPr>
              <a:t>C</a:t>
            </a:r>
            <a:r>
              <a:rPr lang="es-PE" sz="1600" b="0" i="1" u="none" strike="noStrike" baseline="0" dirty="0" err="1">
                <a:latin typeface="+mn-lt"/>
              </a:rPr>
              <a:t>ampaign</a:t>
            </a:r>
            <a:r>
              <a:rPr lang="es-PE" sz="1600" b="0" i="1" u="none" strike="noStrike" baseline="0" dirty="0">
                <a:latin typeface="+mn-lt"/>
              </a:rPr>
              <a:t>: </a:t>
            </a:r>
            <a:r>
              <a:rPr lang="es-PE" sz="1600" b="0" i="1" u="none" strike="noStrike" baseline="0" dirty="0" err="1">
                <a:latin typeface="+mn-lt"/>
              </a:rPr>
              <a:t>international</a:t>
            </a:r>
            <a:r>
              <a:rPr lang="es-PE" sz="1600" i="1" dirty="0">
                <a:latin typeface="+mn-lt"/>
              </a:rPr>
              <a:t> </a:t>
            </a:r>
            <a:r>
              <a:rPr lang="en-US" sz="1600" b="0" i="1" u="none" strike="noStrike" baseline="0" dirty="0">
                <a:latin typeface="+mn-lt"/>
              </a:rPr>
              <a:t>guidelines for management of sepsis and septic </a:t>
            </a:r>
            <a:r>
              <a:rPr lang="es-PE" sz="1600" b="0" i="1" u="none" strike="noStrike" baseline="0" dirty="0">
                <a:latin typeface="+mn-lt"/>
              </a:rPr>
              <a:t>shock 2021</a:t>
            </a:r>
            <a:endParaRPr lang="es-PE" sz="1600" i="1" dirty="0">
              <a:latin typeface="+mn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6A0640-D9C1-44C3-8381-A2B110D95AE6}"/>
              </a:ext>
            </a:extLst>
          </p:cNvPr>
          <p:cNvSpPr txBox="1"/>
          <p:nvPr/>
        </p:nvSpPr>
        <p:spPr>
          <a:xfrm>
            <a:off x="611560" y="1763018"/>
            <a:ext cx="3525405" cy="410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sz="2200" dirty="0">
                <a:latin typeface="+mn-lt"/>
              </a:rPr>
              <a:t>Diagnóstico</a:t>
            </a:r>
          </a:p>
          <a:p>
            <a:pPr marL="266700" indent="-266700">
              <a:lnSpc>
                <a:spcPct val="15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sz="2200" dirty="0">
                <a:latin typeface="+mn-lt"/>
              </a:rPr>
              <a:t>Fluidoterapia</a:t>
            </a:r>
          </a:p>
          <a:p>
            <a:pPr marL="266700" indent="-266700">
              <a:lnSpc>
                <a:spcPct val="15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sz="2200" dirty="0">
                <a:latin typeface="+mn-lt"/>
              </a:rPr>
              <a:t>Laboratorio y cultivos</a:t>
            </a:r>
          </a:p>
          <a:p>
            <a:pPr marL="266700" indent="-266700">
              <a:lnSpc>
                <a:spcPct val="15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sz="2200" dirty="0">
                <a:latin typeface="+mn-lt"/>
              </a:rPr>
              <a:t>Medicación vasoactiva</a:t>
            </a:r>
          </a:p>
          <a:p>
            <a:pPr marL="266700" indent="-266700">
              <a:lnSpc>
                <a:spcPct val="15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sz="2200" dirty="0">
                <a:latin typeface="+mn-lt"/>
              </a:rPr>
              <a:t>Inicio de antibióticos</a:t>
            </a:r>
          </a:p>
          <a:p>
            <a:pPr marL="266700" indent="-266700">
              <a:lnSpc>
                <a:spcPct val="15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sz="2200" dirty="0">
                <a:latin typeface="+mn-lt"/>
              </a:rPr>
              <a:t>Control de la fuente</a:t>
            </a:r>
          </a:p>
          <a:p>
            <a:pPr marL="266700" indent="-266700">
              <a:lnSpc>
                <a:spcPct val="15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sz="2200" dirty="0">
                <a:latin typeface="+mn-lt"/>
              </a:rPr>
              <a:t>Corticoides</a:t>
            </a:r>
          </a:p>
          <a:p>
            <a:pPr marL="266700" indent="-266700">
              <a:lnSpc>
                <a:spcPct val="150000"/>
              </a:lnSpc>
              <a:buClr>
                <a:srgbClr val="355D8A"/>
              </a:buClr>
              <a:buFont typeface="+mj-lt"/>
              <a:buAutoNum type="arabicPeriod"/>
            </a:pPr>
            <a:r>
              <a:rPr lang="es-MX" sz="2200" dirty="0">
                <a:latin typeface="+mn-lt"/>
              </a:rPr>
              <a:t>Hemoderivados</a:t>
            </a:r>
            <a:endParaRPr lang="es-PE" sz="2200" dirty="0">
              <a:latin typeface="+mn-l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04C1856-7FB4-5DFD-5F5E-0CB5D3DABD48}"/>
              </a:ext>
            </a:extLst>
          </p:cNvPr>
          <p:cNvSpPr txBox="1"/>
          <p:nvPr/>
        </p:nvSpPr>
        <p:spPr>
          <a:xfrm>
            <a:off x="4719003" y="1763018"/>
            <a:ext cx="4245485" cy="308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355D8A"/>
              </a:buClr>
              <a:buFont typeface="+mj-lt"/>
              <a:buAutoNum type="arabicPeriod" startAt="9"/>
            </a:pPr>
            <a:r>
              <a:rPr lang="es-MX" sz="2200" dirty="0">
                <a:latin typeface="+mn-lt"/>
              </a:rPr>
              <a:t>Ventilación mecánica</a:t>
            </a:r>
          </a:p>
          <a:p>
            <a:pPr marL="457200" indent="-457200">
              <a:lnSpc>
                <a:spcPct val="150000"/>
              </a:lnSpc>
              <a:buClr>
                <a:srgbClr val="355D8A"/>
              </a:buClr>
              <a:buFont typeface="+mj-lt"/>
              <a:buAutoNum type="arabicPeriod" startAt="9"/>
            </a:pPr>
            <a:r>
              <a:rPr lang="es-MX" sz="2200" dirty="0">
                <a:latin typeface="+mn-lt"/>
              </a:rPr>
              <a:t>Control de glicemia</a:t>
            </a:r>
          </a:p>
          <a:p>
            <a:pPr marL="457200" indent="-457200">
              <a:lnSpc>
                <a:spcPct val="150000"/>
              </a:lnSpc>
              <a:buClr>
                <a:srgbClr val="355D8A"/>
              </a:buClr>
              <a:buFont typeface="+mj-lt"/>
              <a:buAutoNum type="arabicPeriod" startAt="9"/>
            </a:pPr>
            <a:r>
              <a:rPr lang="es-MX" sz="2200" dirty="0">
                <a:latin typeface="+mn-lt"/>
              </a:rPr>
              <a:t>Terapia de reemplazo renal</a:t>
            </a:r>
          </a:p>
          <a:p>
            <a:pPr marL="457200" indent="-457200">
              <a:lnSpc>
                <a:spcPct val="150000"/>
              </a:lnSpc>
              <a:buClr>
                <a:srgbClr val="355D8A"/>
              </a:buClr>
              <a:buFont typeface="+mj-lt"/>
              <a:buAutoNum type="arabicPeriod" startAt="9"/>
            </a:pPr>
            <a:r>
              <a:rPr lang="es-MX" sz="2200" dirty="0">
                <a:latin typeface="+mn-lt"/>
              </a:rPr>
              <a:t>Profilaxis de úlceras de estrés</a:t>
            </a:r>
          </a:p>
          <a:p>
            <a:pPr marL="457200" indent="-457200">
              <a:lnSpc>
                <a:spcPct val="150000"/>
              </a:lnSpc>
              <a:buClr>
                <a:srgbClr val="355D8A"/>
              </a:buClr>
              <a:buFont typeface="+mj-lt"/>
              <a:buAutoNum type="arabicPeriod" startAt="9"/>
            </a:pPr>
            <a:r>
              <a:rPr lang="es-MX" sz="2200" dirty="0" err="1">
                <a:latin typeface="+mn-lt"/>
              </a:rPr>
              <a:t>Tromboprofilaxis</a:t>
            </a:r>
            <a:endParaRPr lang="es-MX" sz="2200" dirty="0">
              <a:latin typeface="+mn-lt"/>
            </a:endParaRPr>
          </a:p>
          <a:p>
            <a:pPr marL="457200" indent="-457200">
              <a:lnSpc>
                <a:spcPct val="150000"/>
              </a:lnSpc>
              <a:buClr>
                <a:srgbClr val="355D8A"/>
              </a:buClr>
              <a:buFont typeface="+mj-lt"/>
              <a:buAutoNum type="arabicPeriod" startAt="9"/>
            </a:pPr>
            <a:r>
              <a:rPr lang="es-MX" sz="2200" dirty="0">
                <a:latin typeface="+mn-lt"/>
              </a:rPr>
              <a:t>Nutrición </a:t>
            </a:r>
            <a:endParaRPr lang="es-PE" sz="2200" dirty="0">
              <a:latin typeface="+mn-lt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A9437547-9AF8-FF72-8C42-E72D07DB8DD3}"/>
              </a:ext>
            </a:extLst>
          </p:cNvPr>
          <p:cNvSpPr/>
          <p:nvPr/>
        </p:nvSpPr>
        <p:spPr>
          <a:xfrm flipH="1">
            <a:off x="2411760" y="1977120"/>
            <a:ext cx="795074" cy="299752"/>
          </a:xfrm>
          <a:prstGeom prst="rightArrow">
            <a:avLst/>
          </a:prstGeom>
          <a:solidFill>
            <a:srgbClr val="379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57BD0BE3-60AA-5C4F-ED96-3D5E6428B13A}"/>
              </a:ext>
            </a:extLst>
          </p:cNvPr>
          <p:cNvSpPr/>
          <p:nvPr/>
        </p:nvSpPr>
        <p:spPr>
          <a:xfrm flipH="1">
            <a:off x="2555776" y="2490974"/>
            <a:ext cx="795074" cy="299752"/>
          </a:xfrm>
          <a:prstGeom prst="rightArrow">
            <a:avLst/>
          </a:prstGeom>
          <a:solidFill>
            <a:srgbClr val="379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086FB844-457C-1E92-FC3D-2FD5D8E06619}"/>
              </a:ext>
            </a:extLst>
          </p:cNvPr>
          <p:cNvSpPr/>
          <p:nvPr/>
        </p:nvSpPr>
        <p:spPr>
          <a:xfrm flipH="1">
            <a:off x="3488894" y="2940603"/>
            <a:ext cx="795074" cy="299752"/>
          </a:xfrm>
          <a:prstGeom prst="rightArrow">
            <a:avLst/>
          </a:prstGeom>
          <a:solidFill>
            <a:srgbClr val="379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2BA1467D-385B-9C24-4DA6-7F5C48486921}"/>
              </a:ext>
            </a:extLst>
          </p:cNvPr>
          <p:cNvSpPr/>
          <p:nvPr/>
        </p:nvSpPr>
        <p:spPr>
          <a:xfrm flipH="1">
            <a:off x="3632910" y="3467770"/>
            <a:ext cx="795074" cy="299752"/>
          </a:xfrm>
          <a:prstGeom prst="rightArrow">
            <a:avLst/>
          </a:prstGeom>
          <a:solidFill>
            <a:srgbClr val="379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B06BB48B-97FD-21C7-EE2F-A76CE112FAD6}"/>
              </a:ext>
            </a:extLst>
          </p:cNvPr>
          <p:cNvSpPr/>
          <p:nvPr/>
        </p:nvSpPr>
        <p:spPr>
          <a:xfrm flipH="1">
            <a:off x="3406923" y="3989617"/>
            <a:ext cx="795074" cy="299752"/>
          </a:xfrm>
          <a:prstGeom prst="rightArrow">
            <a:avLst/>
          </a:prstGeom>
          <a:solidFill>
            <a:srgbClr val="379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6880" y="457200"/>
            <a:ext cx="473075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-5" dirty="0">
                <a:solidFill>
                  <a:srgbClr val="C00000"/>
                </a:solidFill>
              </a:rPr>
              <a:t>Consenso</a:t>
            </a:r>
            <a:r>
              <a:rPr sz="4800" spc="-80" dirty="0">
                <a:solidFill>
                  <a:srgbClr val="C00000"/>
                </a:solidFill>
              </a:rPr>
              <a:t> </a:t>
            </a:r>
            <a:r>
              <a:rPr sz="4800" spc="-5" dirty="0">
                <a:solidFill>
                  <a:srgbClr val="C00000"/>
                </a:solidFill>
              </a:rPr>
              <a:t>SEPSIS-3</a:t>
            </a:r>
            <a:endParaRPr sz="4800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4454" y="2326818"/>
            <a:ext cx="22015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685800" fontAlgn="auto">
              <a:spcBef>
                <a:spcPts val="100"/>
              </a:spcBef>
              <a:spcAft>
                <a:spcPts val="0"/>
              </a:spcAft>
            </a:pPr>
            <a:r>
              <a:rPr sz="3600" b="1" spc="-5" dirty="0">
                <a:solidFill>
                  <a:srgbClr val="355D8A"/>
                </a:solidFill>
                <a:latin typeface="Calibri"/>
                <a:cs typeface="Calibri"/>
              </a:rPr>
              <a:t>Quick</a:t>
            </a:r>
            <a:r>
              <a:rPr sz="3600" b="1" spc="-71" dirty="0">
                <a:solidFill>
                  <a:srgbClr val="355D8A"/>
                </a:solidFill>
                <a:latin typeface="Calibri"/>
                <a:cs typeface="Calibri"/>
              </a:rPr>
              <a:t> </a:t>
            </a:r>
            <a:r>
              <a:rPr sz="3600" b="1" spc="-51" dirty="0">
                <a:solidFill>
                  <a:srgbClr val="355D8A"/>
                </a:solidFill>
                <a:latin typeface="Calibri"/>
                <a:cs typeface="Calibri"/>
              </a:rPr>
              <a:t>SOFA</a:t>
            </a:r>
            <a:endParaRPr sz="3600" dirty="0">
              <a:solidFill>
                <a:srgbClr val="355D8A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9" y="3241225"/>
            <a:ext cx="32632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685800" fontAlgn="auto">
              <a:spcBef>
                <a:spcPts val="100"/>
              </a:spcBef>
              <a:spcAft>
                <a:spcPts val="0"/>
              </a:spcAft>
            </a:pPr>
            <a:r>
              <a:rPr sz="1800" spc="-5" dirty="0">
                <a:solidFill>
                  <a:srgbClr val="355D8A"/>
                </a:solidFill>
                <a:latin typeface="Calibri"/>
                <a:cs typeface="Calibri"/>
              </a:rPr>
              <a:t>1.</a:t>
            </a:r>
            <a:r>
              <a:rPr sz="1800" spc="305" dirty="0">
                <a:solidFill>
                  <a:srgbClr val="355D8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Frecuencia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respiratoria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≥22/min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9" y="3790245"/>
            <a:ext cx="35121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685800" fontAlgn="auto">
              <a:spcBef>
                <a:spcPts val="100"/>
              </a:spcBef>
              <a:spcAft>
                <a:spcPts val="0"/>
              </a:spcAft>
            </a:pPr>
            <a:r>
              <a:rPr sz="1800" spc="-5" dirty="0">
                <a:solidFill>
                  <a:srgbClr val="355D8A"/>
                </a:solidFill>
                <a:latin typeface="Calibri"/>
                <a:cs typeface="Calibri"/>
              </a:rPr>
              <a:t>2.</a:t>
            </a:r>
            <a:r>
              <a:rPr sz="1800" spc="305" dirty="0">
                <a:solidFill>
                  <a:srgbClr val="355D8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Escala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coma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Glasgow </a:t>
            </a:r>
            <a:r>
              <a:rPr lang="es-PE" sz="1800" spc="-5" dirty="0">
                <a:solidFill>
                  <a:prstClr val="black"/>
                </a:solidFill>
                <a:latin typeface="Calibri"/>
                <a:cs typeface="Calibri"/>
              </a:rPr>
              <a:t>&lt;15</a:t>
            </a: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pts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7" y="4338885"/>
            <a:ext cx="36175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685800" fontAlgn="auto">
              <a:spcBef>
                <a:spcPts val="100"/>
              </a:spcBef>
              <a:spcAft>
                <a:spcPts val="0"/>
              </a:spcAft>
            </a:pPr>
            <a:r>
              <a:rPr sz="1800" spc="-5" dirty="0">
                <a:solidFill>
                  <a:srgbClr val="355D8A"/>
                </a:solidFill>
                <a:latin typeface="Calibri"/>
                <a:cs typeface="Calibri"/>
              </a:rPr>
              <a:t>3.</a:t>
            </a:r>
            <a:r>
              <a:rPr sz="1800" spc="295" dirty="0">
                <a:solidFill>
                  <a:srgbClr val="355D8A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Presión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arterial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 sistólica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≤100mmHg</a:t>
            </a:r>
          </a:p>
        </p:txBody>
      </p:sp>
      <p:sp>
        <p:nvSpPr>
          <p:cNvPr id="7" name="object 7"/>
          <p:cNvSpPr/>
          <p:nvPr/>
        </p:nvSpPr>
        <p:spPr>
          <a:xfrm>
            <a:off x="4428752" y="2062789"/>
            <a:ext cx="360045" cy="3729355"/>
          </a:xfrm>
          <a:custGeom>
            <a:avLst/>
            <a:gdLst/>
            <a:ahLst/>
            <a:cxnLst/>
            <a:rect l="l" t="t" r="r" b="b"/>
            <a:pathLst>
              <a:path w="360045" h="3729354">
                <a:moveTo>
                  <a:pt x="0" y="0"/>
                </a:moveTo>
                <a:lnTo>
                  <a:pt x="0" y="295783"/>
                </a:lnTo>
                <a:lnTo>
                  <a:pt x="0" y="3729228"/>
                </a:lnTo>
                <a:lnTo>
                  <a:pt x="359663" y="18646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4288" y="1136754"/>
            <a:ext cx="3567912" cy="57195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defTabSz="685800" fontAlgn="auto">
              <a:spcBef>
                <a:spcPts val="620"/>
              </a:spcBef>
              <a:spcAft>
                <a:spcPts val="0"/>
              </a:spcAft>
            </a:pPr>
            <a:r>
              <a:rPr sz="3200" spc="-11" dirty="0">
                <a:solidFill>
                  <a:prstClr val="black"/>
                </a:solidFill>
                <a:latin typeface="Calibri"/>
                <a:cs typeface="Calibri"/>
              </a:rPr>
              <a:t>Diagnóstico</a:t>
            </a:r>
            <a:r>
              <a:rPr sz="3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sepsis</a:t>
            </a:r>
            <a:endParaRPr sz="3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5075" y="4934712"/>
            <a:ext cx="1901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685800" fontAlgn="auto">
              <a:spcBef>
                <a:spcPts val="100"/>
              </a:spcBef>
              <a:spcAft>
                <a:spcPts val="0"/>
              </a:spcAft>
            </a:pPr>
            <a:r>
              <a:rPr sz="3600" b="1" spc="-5" dirty="0">
                <a:solidFill>
                  <a:prstClr val="black"/>
                </a:solidFill>
                <a:latin typeface="Calibri"/>
                <a:cs typeface="Calibri"/>
              </a:rPr>
              <a:t>≥2</a:t>
            </a:r>
            <a:r>
              <a:rPr sz="3600" b="1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prstClr val="black"/>
                </a:solidFill>
                <a:latin typeface="Calibri"/>
                <a:cs typeface="Calibri"/>
              </a:rPr>
              <a:t>puntos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0427" y="2371656"/>
            <a:ext cx="3575685" cy="293670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95262" indent="-457166" defTabSz="685800" fontAlgn="auto">
              <a:spcBef>
                <a:spcPts val="1180"/>
              </a:spcBef>
              <a:spcAft>
                <a:spcPts val="0"/>
              </a:spcAft>
              <a:buClr>
                <a:srgbClr val="355D8A"/>
              </a:buClr>
              <a:buFontTx/>
              <a:buAutoNum type="arabicPeriod"/>
              <a:tabLst>
                <a:tab pos="494629" algn="l"/>
                <a:tab pos="495262" algn="l"/>
              </a:tabLst>
            </a:pP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PaO</a:t>
            </a:r>
            <a:r>
              <a:rPr sz="1800" spc="-15" baseline="-2083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/FiO</a:t>
            </a:r>
            <a:r>
              <a:rPr sz="1800" spc="-15" baseline="-2083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endParaRPr sz="1800" baseline="-20833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95262" indent="-457166" defTabSz="685800" fontAlgn="auto">
              <a:spcBef>
                <a:spcPts val="1080"/>
              </a:spcBef>
              <a:spcAft>
                <a:spcPts val="0"/>
              </a:spcAft>
              <a:buClr>
                <a:srgbClr val="355D8A"/>
              </a:buClr>
              <a:buFontTx/>
              <a:buAutoNum type="arabicPeriod"/>
              <a:tabLst>
                <a:tab pos="494629" algn="l"/>
                <a:tab pos="495262" algn="l"/>
              </a:tabLst>
            </a:pP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Escala</a:t>
            </a:r>
            <a:r>
              <a:rPr sz="18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coma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Glasgow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95262" indent="-457166" defTabSz="685800" fontAlgn="auto">
              <a:spcBef>
                <a:spcPts val="1080"/>
              </a:spcBef>
              <a:spcAft>
                <a:spcPts val="0"/>
              </a:spcAft>
              <a:buClr>
                <a:srgbClr val="355D8A"/>
              </a:buClr>
              <a:buFontTx/>
              <a:buAutoNum type="arabicPeriod"/>
              <a:tabLst>
                <a:tab pos="494629" algn="l"/>
                <a:tab pos="495262" algn="l"/>
              </a:tabLst>
            </a:pP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Presión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arterial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media</a:t>
            </a:r>
          </a:p>
          <a:p>
            <a:pPr marL="495262" indent="-457166" defTabSz="685800" fontAlgn="auto">
              <a:spcBef>
                <a:spcPts val="1080"/>
              </a:spcBef>
              <a:spcAft>
                <a:spcPts val="0"/>
              </a:spcAft>
              <a:buClr>
                <a:srgbClr val="355D8A"/>
              </a:buClr>
              <a:buFontTx/>
              <a:buAutoNum type="arabicPeriod"/>
              <a:tabLst>
                <a:tab pos="494629" algn="l"/>
                <a:tab pos="495262" algn="l"/>
              </a:tabLst>
            </a:pP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Dosis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 tipo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vasopresor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95262" indent="-457166" defTabSz="685800" fontAlgn="auto">
              <a:spcBef>
                <a:spcPts val="1080"/>
              </a:spcBef>
              <a:spcAft>
                <a:spcPts val="0"/>
              </a:spcAft>
              <a:buClr>
                <a:srgbClr val="355D8A"/>
              </a:buClr>
              <a:buFontTx/>
              <a:buAutoNum type="arabicPeriod"/>
              <a:tabLst>
                <a:tab pos="494629" algn="l"/>
                <a:tab pos="495262" algn="l"/>
              </a:tabLst>
            </a:pP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Creatinina</a:t>
            </a:r>
            <a:r>
              <a:rPr sz="18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sérica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y 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gasto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urinario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95262" indent="-457166" defTabSz="685800" fontAlgn="auto">
              <a:spcBef>
                <a:spcPts val="1080"/>
              </a:spcBef>
              <a:spcAft>
                <a:spcPts val="0"/>
              </a:spcAft>
              <a:buClr>
                <a:srgbClr val="355D8A"/>
              </a:buClr>
              <a:buFontTx/>
              <a:buAutoNum type="arabicPeriod"/>
              <a:tabLst>
                <a:tab pos="494629" algn="l"/>
                <a:tab pos="495262" algn="l"/>
              </a:tabLst>
            </a:pPr>
            <a:r>
              <a:rPr sz="1800" spc="-5" dirty="0">
                <a:solidFill>
                  <a:prstClr val="black"/>
                </a:solidFill>
                <a:latin typeface="Calibri"/>
                <a:cs typeface="Calibri"/>
              </a:rPr>
              <a:t>Bilirrubinas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totales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95262" indent="-457166" defTabSz="685800" fontAlgn="auto">
              <a:spcBef>
                <a:spcPts val="1080"/>
              </a:spcBef>
              <a:spcAft>
                <a:spcPts val="0"/>
              </a:spcAft>
              <a:buClr>
                <a:srgbClr val="355D8A"/>
              </a:buClr>
              <a:buFontTx/>
              <a:buAutoNum type="arabicPeriod"/>
              <a:tabLst>
                <a:tab pos="494629" algn="l"/>
                <a:tab pos="495262" algn="l"/>
              </a:tabLst>
            </a:pP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Recuento</a:t>
            </a:r>
            <a:r>
              <a:rPr sz="18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plaquetario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8431" y="5474513"/>
            <a:ext cx="1901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685800" fontAlgn="auto">
              <a:spcBef>
                <a:spcPts val="100"/>
              </a:spcBef>
              <a:spcAft>
                <a:spcPts val="0"/>
              </a:spcAft>
            </a:pPr>
            <a:r>
              <a:rPr sz="3600" b="1" spc="-5" dirty="0">
                <a:solidFill>
                  <a:prstClr val="black"/>
                </a:solidFill>
                <a:latin typeface="Calibri"/>
                <a:cs typeface="Calibri"/>
              </a:rPr>
              <a:t>≥2</a:t>
            </a:r>
            <a:r>
              <a:rPr sz="3600" b="1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prstClr val="black"/>
                </a:solidFill>
                <a:latin typeface="Calibri"/>
                <a:cs typeface="Calibri"/>
              </a:rPr>
              <a:t>puntos</a:t>
            </a:r>
            <a:endParaRPr sz="3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811" y="6114292"/>
            <a:ext cx="20859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685800" fontAlgn="auto">
              <a:spcBef>
                <a:spcPts val="100"/>
              </a:spcBef>
              <a:spcAft>
                <a:spcPts val="0"/>
              </a:spcAft>
            </a:pPr>
            <a:r>
              <a:rPr sz="1400" i="1" spc="-5" dirty="0">
                <a:solidFill>
                  <a:srgbClr val="1A171C"/>
                </a:solidFill>
                <a:latin typeface="Calibri"/>
                <a:cs typeface="Calibri"/>
              </a:rPr>
              <a:t>JAMA.</a:t>
            </a:r>
            <a:r>
              <a:rPr sz="1400" i="1" spc="-31" dirty="0">
                <a:solidFill>
                  <a:srgbClr val="1A171C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1A171C"/>
                </a:solidFill>
                <a:latin typeface="Calibri"/>
                <a:cs typeface="Calibri"/>
              </a:rPr>
              <a:t>2016;315(8):801-810.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A9B1F2-5BF7-8094-7310-1C82ADC5FEC6}"/>
              </a:ext>
            </a:extLst>
          </p:cNvPr>
          <p:cNvSpPr txBox="1"/>
          <p:nvPr/>
        </p:nvSpPr>
        <p:spPr>
          <a:xfrm>
            <a:off x="6228184" y="1755641"/>
            <a:ext cx="1385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algn="ctr" defTabSz="685800" fontAlgn="auto">
              <a:spcBef>
                <a:spcPts val="585"/>
              </a:spcBef>
              <a:spcAft>
                <a:spcPts val="0"/>
              </a:spcAft>
            </a:pPr>
            <a:r>
              <a:rPr lang="es-PE" sz="3600" b="1" spc="-51" dirty="0">
                <a:solidFill>
                  <a:srgbClr val="3795AF"/>
                </a:solidFill>
                <a:latin typeface="Calibri"/>
                <a:cs typeface="Calibri"/>
              </a:rPr>
              <a:t>SOFA</a:t>
            </a:r>
            <a:endParaRPr lang="es-PE" sz="3600" dirty="0">
              <a:solidFill>
                <a:srgbClr val="3795AF"/>
              </a:solidFill>
              <a:latin typeface="Calibri"/>
              <a:cs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0B13F82-AAFA-8388-B863-A877124F73BD}"/>
              </a:ext>
            </a:extLst>
          </p:cNvPr>
          <p:cNvSpPr txBox="1"/>
          <p:nvPr/>
        </p:nvSpPr>
        <p:spPr>
          <a:xfrm>
            <a:off x="400770" y="6289575"/>
            <a:ext cx="3691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b="0" i="1" u="none" strike="noStrike" baseline="0" dirty="0">
                <a:latin typeface="+mn-lt"/>
              </a:rPr>
              <a:t>Intensive Care </a:t>
            </a:r>
            <a:r>
              <a:rPr lang="es-PE" sz="1400" b="0" i="1" u="none" strike="noStrike" baseline="0" dirty="0" err="1">
                <a:latin typeface="+mn-lt"/>
              </a:rPr>
              <a:t>Med</a:t>
            </a:r>
            <a:r>
              <a:rPr lang="es-PE" sz="1400" b="0" i="1" u="none" strike="noStrike" baseline="0" dirty="0">
                <a:latin typeface="+mn-lt"/>
              </a:rPr>
              <a:t> (2021) 47:1181–1247</a:t>
            </a:r>
            <a:endParaRPr lang="es-PE" sz="14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019" y="1490633"/>
            <a:ext cx="8648229" cy="46825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6" y="464254"/>
            <a:ext cx="16719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0" dirty="0">
                <a:solidFill>
                  <a:srgbClr val="C00000"/>
                </a:solidFill>
              </a:rPr>
              <a:t>SO</a:t>
            </a:r>
            <a:r>
              <a:rPr sz="6000" spc="-331" dirty="0">
                <a:solidFill>
                  <a:srgbClr val="C00000"/>
                </a:solidFill>
              </a:rPr>
              <a:t>F</a:t>
            </a:r>
            <a:r>
              <a:rPr sz="60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6313894"/>
            <a:ext cx="23749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685800" fontAlgn="auto">
              <a:spcBef>
                <a:spcPts val="95"/>
              </a:spcBef>
              <a:spcAft>
                <a:spcPts val="0"/>
              </a:spcAft>
            </a:pPr>
            <a:r>
              <a:rPr sz="1600" i="1" spc="-11" dirty="0">
                <a:solidFill>
                  <a:srgbClr val="1A171C"/>
                </a:solidFill>
                <a:latin typeface="Calibri"/>
                <a:cs typeface="Calibri"/>
              </a:rPr>
              <a:t>JAMA.</a:t>
            </a:r>
            <a:r>
              <a:rPr sz="1600" i="1" spc="-40" dirty="0">
                <a:solidFill>
                  <a:srgbClr val="1A171C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1A171C"/>
                </a:solidFill>
                <a:latin typeface="Calibri"/>
                <a:cs typeface="Calibri"/>
              </a:rPr>
              <a:t>2016;315(8):801-810.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9832" y="648600"/>
            <a:ext cx="579241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685800" fontAlgn="auto">
              <a:spcBef>
                <a:spcPts val="105"/>
              </a:spcBef>
              <a:spcAft>
                <a:spcPts val="0"/>
              </a:spcAft>
            </a:pPr>
            <a:r>
              <a:rPr sz="3600" b="1" spc="-5" dirty="0">
                <a:solidFill>
                  <a:srgbClr val="3B4043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solidFill>
                  <a:srgbClr val="3B4043"/>
                </a:solidFill>
                <a:latin typeface="Calibri"/>
                <a:cs typeface="Calibri"/>
              </a:rPr>
              <a:t>equential </a:t>
            </a:r>
            <a:r>
              <a:rPr sz="3600" b="1" spc="-20" dirty="0">
                <a:solidFill>
                  <a:srgbClr val="3B4043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3B4043"/>
                </a:solidFill>
                <a:latin typeface="Calibri"/>
                <a:cs typeface="Calibri"/>
              </a:rPr>
              <a:t>rgan</a:t>
            </a:r>
            <a:r>
              <a:rPr sz="2800" spc="-15" dirty="0">
                <a:solidFill>
                  <a:srgbClr val="3B4043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3B4043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3B4043"/>
                </a:solidFill>
                <a:latin typeface="Calibri"/>
                <a:cs typeface="Calibri"/>
              </a:rPr>
              <a:t>ailure</a:t>
            </a:r>
            <a:r>
              <a:rPr sz="2800" spc="-11" dirty="0">
                <a:solidFill>
                  <a:srgbClr val="3B4043"/>
                </a:solidFill>
                <a:latin typeface="Calibri"/>
                <a:cs typeface="Calibri"/>
              </a:rPr>
              <a:t> </a:t>
            </a:r>
            <a:r>
              <a:rPr sz="3600" b="1" spc="-11" dirty="0">
                <a:solidFill>
                  <a:srgbClr val="3B4043"/>
                </a:solidFill>
                <a:latin typeface="Calibri"/>
                <a:cs typeface="Calibri"/>
              </a:rPr>
              <a:t>A</a:t>
            </a:r>
            <a:r>
              <a:rPr sz="2800" spc="-11" dirty="0">
                <a:solidFill>
                  <a:srgbClr val="3B4043"/>
                </a:solidFill>
                <a:latin typeface="Calibri"/>
                <a:cs typeface="Calibri"/>
              </a:rPr>
              <a:t>ssessment</a:t>
            </a:r>
            <a:endParaRPr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683568" y="2420888"/>
            <a:ext cx="8229600" cy="345638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s-PE" sz="2800" b="1" dirty="0"/>
              <a:t>Manifestado por al menos 2 de los siguientes:</a:t>
            </a:r>
          </a:p>
          <a:p>
            <a:pPr marL="273050" lvl="1" indent="-273050">
              <a:lnSpc>
                <a:spcPct val="170000"/>
              </a:lnSpc>
              <a:spcBef>
                <a:spcPts val="0"/>
              </a:spcBef>
              <a:buClr>
                <a:srgbClr val="355D8A"/>
              </a:buClr>
              <a:buFont typeface="Arial" panose="020B0604020202020204" pitchFamily="34" charset="0"/>
              <a:buChar char="•"/>
            </a:pPr>
            <a:r>
              <a:rPr lang="es-PE" sz="2400" dirty="0"/>
              <a:t>Temperatura </a:t>
            </a:r>
            <a:r>
              <a:rPr lang="en-US" sz="2400" dirty="0"/>
              <a:t>&gt;38°C o &lt;36°C.</a:t>
            </a:r>
          </a:p>
          <a:p>
            <a:pPr marL="273050" lvl="1" indent="-273050">
              <a:lnSpc>
                <a:spcPct val="170000"/>
              </a:lnSpc>
              <a:spcBef>
                <a:spcPts val="0"/>
              </a:spcBef>
              <a:buClr>
                <a:srgbClr val="355D8A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Frecuencia</a:t>
            </a:r>
            <a:r>
              <a:rPr lang="en-US" sz="2400" dirty="0"/>
              <a:t> </a:t>
            </a:r>
            <a:r>
              <a:rPr lang="en-US" sz="2400" dirty="0" err="1"/>
              <a:t>cardiaca</a:t>
            </a:r>
            <a:r>
              <a:rPr lang="en-US" sz="2400" dirty="0"/>
              <a:t> &gt;90x´. </a:t>
            </a:r>
          </a:p>
          <a:p>
            <a:pPr marL="273050" lvl="1" indent="-273050">
              <a:lnSpc>
                <a:spcPct val="170000"/>
              </a:lnSpc>
              <a:spcBef>
                <a:spcPts val="0"/>
              </a:spcBef>
              <a:buClr>
                <a:srgbClr val="355D8A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Frecuencia</a:t>
            </a:r>
            <a:r>
              <a:rPr lang="en-US" sz="2400" dirty="0"/>
              <a:t> </a:t>
            </a:r>
            <a:r>
              <a:rPr lang="en-US" sz="2400" dirty="0" err="1"/>
              <a:t>respiratoria</a:t>
            </a:r>
            <a:r>
              <a:rPr lang="en-US" sz="2400" dirty="0"/>
              <a:t> &gt;20x´ o PaCO</a:t>
            </a:r>
            <a:r>
              <a:rPr lang="en-US" sz="2400" baseline="-25000" dirty="0"/>
              <a:t>2 </a:t>
            </a:r>
            <a:r>
              <a:rPr lang="en-US" sz="2400" dirty="0"/>
              <a:t>&lt;32mHg.</a:t>
            </a:r>
            <a:endParaRPr lang="en-US" sz="2400" baseline="-25000" dirty="0"/>
          </a:p>
          <a:p>
            <a:pPr marL="273050" lvl="1" indent="-273050">
              <a:lnSpc>
                <a:spcPct val="170000"/>
              </a:lnSpc>
              <a:spcBef>
                <a:spcPts val="0"/>
              </a:spcBef>
              <a:buClr>
                <a:srgbClr val="355D8A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Leucocitos</a:t>
            </a:r>
            <a:r>
              <a:rPr lang="en-US" sz="2400" dirty="0"/>
              <a:t> &gt;12 000 o &lt;4 000/mm</a:t>
            </a:r>
            <a:r>
              <a:rPr lang="en-US" sz="2400" baseline="30000" dirty="0"/>
              <a:t>3 </a:t>
            </a:r>
            <a:r>
              <a:rPr lang="en-US" sz="2400" dirty="0"/>
              <a:t>o &gt;10% de </a:t>
            </a:r>
            <a:r>
              <a:rPr lang="en-US" sz="2400" dirty="0" err="1"/>
              <a:t>bastones</a:t>
            </a:r>
            <a:r>
              <a:rPr lang="en-US" sz="2400" dirty="0"/>
              <a:t>.</a:t>
            </a:r>
            <a:endParaRPr lang="es-PE" sz="2400" baseline="30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411F4A-6AED-EDB0-40D1-2DEF5F8890CF}"/>
              </a:ext>
            </a:extLst>
          </p:cNvPr>
          <p:cNvSpPr txBox="1"/>
          <p:nvPr/>
        </p:nvSpPr>
        <p:spPr>
          <a:xfrm>
            <a:off x="683568" y="982469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b="1" dirty="0">
                <a:solidFill>
                  <a:srgbClr val="C00000"/>
                </a:solidFill>
                <a:latin typeface="+mn-lt"/>
              </a:rPr>
              <a:t>Sepsis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24C2EE-ABBB-51AE-82C1-470B0C94FCB8}"/>
              </a:ext>
            </a:extLst>
          </p:cNvPr>
          <p:cNvSpPr txBox="1"/>
          <p:nvPr/>
        </p:nvSpPr>
        <p:spPr>
          <a:xfrm>
            <a:off x="3872608" y="982469"/>
            <a:ext cx="4824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indent="0" algn="ctr" defTabSz="685800" fontAlgn="auto">
              <a:spcBef>
                <a:spcPts val="100"/>
              </a:spcBef>
              <a:spcAft>
                <a:spcPts val="0"/>
              </a:spcAft>
              <a:buNone/>
            </a:pPr>
            <a:r>
              <a:rPr lang="es-PE" sz="3600" b="1" spc="-5" dirty="0">
                <a:solidFill>
                  <a:srgbClr val="355D8A"/>
                </a:solidFill>
                <a:latin typeface="Calibri"/>
                <a:cs typeface="Calibri"/>
              </a:rPr>
              <a:t>Síndrome de respuesta inflamatoria sistémica</a:t>
            </a:r>
          </a:p>
        </p:txBody>
      </p:sp>
    </p:spTree>
    <p:extLst>
      <p:ext uri="{BB962C8B-B14F-4D97-AF65-F5344CB8AC3E}">
        <p14:creationId xmlns:p14="http://schemas.microsoft.com/office/powerpoint/2010/main" val="184034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C6D1919-470D-D2F4-09E7-9B04D569CEF5}"/>
              </a:ext>
            </a:extLst>
          </p:cNvPr>
          <p:cNvSpPr txBox="1"/>
          <p:nvPr/>
        </p:nvSpPr>
        <p:spPr>
          <a:xfrm>
            <a:off x="467544" y="346591"/>
            <a:ext cx="2448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2800" dirty="0">
                <a:latin typeface="+mn-lt"/>
              </a:rPr>
              <a:t>Biomarcadores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263C4D4-6E59-973C-1457-17BEEA58EF5A}"/>
              </a:ext>
            </a:extLst>
          </p:cNvPr>
          <p:cNvSpPr txBox="1"/>
          <p:nvPr/>
        </p:nvSpPr>
        <p:spPr>
          <a:xfrm>
            <a:off x="3275856" y="490607"/>
            <a:ext cx="5389405" cy="1072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3200" b="1" dirty="0">
                <a:solidFill>
                  <a:srgbClr val="355D8A"/>
                </a:solidFill>
                <a:latin typeface="Calibri"/>
                <a:cs typeface="Calibri"/>
              </a:rPr>
              <a:t>El biomarcador ideal…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1800" dirty="0">
                <a:latin typeface="Calibri"/>
                <a:cs typeface="Calibri"/>
              </a:rPr>
              <a:t>Sensible, específico, asociado con carga de enfermedad, dar pronóstico, ser reproducible, fácil de realizar.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5F6F594-F4CA-D23D-FA84-61EC909F2E84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1967058"/>
          <a:ext cx="7920880" cy="427025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34754667"/>
                    </a:ext>
                  </a:extLst>
                </a:gridCol>
                <a:gridCol w="2814961">
                  <a:extLst>
                    <a:ext uri="{9D8B030D-6E8A-4147-A177-3AD203B41FA5}">
                      <a16:colId xmlns:a16="http://schemas.microsoft.com/office/drawing/2014/main" val="3176355628"/>
                    </a:ext>
                  </a:extLst>
                </a:gridCol>
                <a:gridCol w="2059427">
                  <a:extLst>
                    <a:ext uri="{9D8B030D-6E8A-4147-A177-3AD203B41FA5}">
                      <a16:colId xmlns:a16="http://schemas.microsoft.com/office/drawing/2014/main" val="3375390022"/>
                    </a:ext>
                  </a:extLst>
                </a:gridCol>
              </a:tblGrid>
              <a:tr h="64550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Biomarcador</a:t>
                      </a:r>
                      <a:endParaRPr lang="es-PE" sz="2400" dirty="0"/>
                    </a:p>
                  </a:txBody>
                  <a:tcPr anchor="ctr">
                    <a:solidFill>
                      <a:srgbClr val="3795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Característica</a:t>
                      </a:r>
                      <a:endParaRPr lang="es-PE" sz="2400" dirty="0"/>
                    </a:p>
                  </a:txBody>
                  <a:tcPr anchor="ctr">
                    <a:solidFill>
                      <a:srgbClr val="3795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Rango</a:t>
                      </a:r>
                      <a:endParaRPr lang="es-PE" sz="2400" dirty="0"/>
                    </a:p>
                  </a:txBody>
                  <a:tcPr anchor="ctr">
                    <a:solidFill>
                      <a:srgbClr val="379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211761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Leucocitos</a:t>
                      </a:r>
                      <a:endParaRPr lang="es-P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 59.5%. E 79.6%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4000-12000/mm</a:t>
                      </a:r>
                      <a:r>
                        <a:rPr lang="es-MX" sz="1800" baseline="30000" dirty="0"/>
                        <a:t>3</a:t>
                      </a:r>
                      <a:endParaRPr lang="es-PE" sz="18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815047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Índice neutrófilo/linfocito</a:t>
                      </a:r>
                      <a:endParaRPr lang="es-P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 96%. E 10%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0.78-3.53</a:t>
                      </a:r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9148468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Velocidad de sedimentación</a:t>
                      </a:r>
                      <a:endParaRPr lang="es-P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 89%. E 69%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&lt;10-20mm/h</a:t>
                      </a:r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571433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highlight>
                            <a:srgbClr val="FFFF00"/>
                          </a:highlight>
                        </a:rPr>
                        <a:t>Proteína C reactiva</a:t>
                      </a:r>
                      <a:endParaRPr lang="es-PE" sz="1800" b="1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 75-91%. E 36-67%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0.3-1.0mg/</a:t>
                      </a:r>
                      <a:r>
                        <a:rPr lang="es-MX" sz="1800" dirty="0" err="1"/>
                        <a:t>dL</a:t>
                      </a:r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045889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IL-6</a:t>
                      </a:r>
                      <a:endParaRPr lang="es-P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 68-72%. E 72-73%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5-15pg/</a:t>
                      </a:r>
                      <a:r>
                        <a:rPr lang="es-MX" sz="1800" dirty="0" err="1"/>
                        <a:t>mL</a:t>
                      </a:r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48937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marL="0" algn="ctr"/>
                      <a:r>
                        <a:rPr lang="es-MX" sz="18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Procalcitonina</a:t>
                      </a:r>
                      <a:endParaRPr lang="es-PE" sz="18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 71-100%. E 61-88%</a:t>
                      </a:r>
                      <a:endParaRPr lang="es-PE" sz="18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&lt;0.1ng/</a:t>
                      </a:r>
                      <a:r>
                        <a:rPr lang="es-MX" sz="18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s-PE" sz="18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136174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98DB9A4-32BE-EB85-6ED8-ABE7414CAE99}"/>
              </a:ext>
            </a:extLst>
          </p:cNvPr>
          <p:cNvSpPr txBox="1"/>
          <p:nvPr/>
        </p:nvSpPr>
        <p:spPr>
          <a:xfrm>
            <a:off x="2411760" y="6381328"/>
            <a:ext cx="4320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b="0" i="1" u="none" strike="noStrike" baseline="0" dirty="0" err="1">
                <a:latin typeface="+mn-lt"/>
              </a:rPr>
              <a:t>Clinica</a:t>
            </a:r>
            <a:r>
              <a:rPr lang="es-PE" sz="1600" b="0" i="1" u="none" strike="noStrike" baseline="0" dirty="0">
                <a:latin typeface="+mn-lt"/>
              </a:rPr>
              <a:t> </a:t>
            </a:r>
            <a:r>
              <a:rPr lang="es-PE" sz="1600" b="0" i="1" u="none" strike="noStrike" baseline="0" dirty="0" err="1">
                <a:latin typeface="+mn-lt"/>
              </a:rPr>
              <a:t>Chimica</a:t>
            </a:r>
            <a:r>
              <a:rPr lang="es-PE" sz="1600" b="0" i="1" u="none" strike="noStrike" baseline="0" dirty="0">
                <a:latin typeface="+mn-lt"/>
              </a:rPr>
              <a:t> Acta 562 (2024) 119891</a:t>
            </a:r>
            <a:endParaRPr lang="es-PE" sz="5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07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FDD3D-B59F-46AD-0CBF-853F92AE1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46ED18D-2C57-0AA4-B0FE-5611CFED7843}"/>
              </a:ext>
            </a:extLst>
          </p:cNvPr>
          <p:cNvSpPr txBox="1"/>
          <p:nvPr/>
        </p:nvSpPr>
        <p:spPr>
          <a:xfrm>
            <a:off x="467544" y="346591"/>
            <a:ext cx="2448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>
                <a:solidFill>
                  <a:srgbClr val="C00000"/>
                </a:solidFill>
                <a:latin typeface="+mn-lt"/>
              </a:rPr>
              <a:t>Sepsis</a:t>
            </a:r>
            <a:endParaRPr lang="es-PE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s-PE" sz="2800" dirty="0">
                <a:latin typeface="+mn-lt"/>
              </a:rPr>
              <a:t>Biomarcadores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3A81924-864E-58F5-0EDE-A23386691FF2}"/>
              </a:ext>
            </a:extLst>
          </p:cNvPr>
          <p:cNvSpPr txBox="1"/>
          <p:nvPr/>
        </p:nvSpPr>
        <p:spPr>
          <a:xfrm>
            <a:off x="3275856" y="490607"/>
            <a:ext cx="5389405" cy="1072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3200" b="1" dirty="0">
                <a:solidFill>
                  <a:srgbClr val="355D8A"/>
                </a:solidFill>
                <a:latin typeface="Calibri"/>
                <a:cs typeface="Calibri"/>
              </a:rPr>
              <a:t>El biomarcador ideal…</a:t>
            </a:r>
          </a:p>
          <a:p>
            <a:pPr marL="12700" algn="ctr" defTabSz="685800" fontAlgn="auto">
              <a:spcBef>
                <a:spcPts val="105"/>
              </a:spcBef>
              <a:spcAft>
                <a:spcPts val="0"/>
              </a:spcAft>
            </a:pPr>
            <a:r>
              <a:rPr lang="es-MX" sz="1800" dirty="0">
                <a:latin typeface="Calibri"/>
                <a:cs typeface="Calibri"/>
              </a:rPr>
              <a:t>Sensible, específico, asociado con carga de enfermedad, dar pronóstico, ser reproducible, fácil de realizar.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435A4C6-1E9E-2E09-F92F-86A05EBA65B6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1967058"/>
          <a:ext cx="7920880" cy="430620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46492">
                  <a:extLst>
                    <a:ext uri="{9D8B030D-6E8A-4147-A177-3AD203B41FA5}">
                      <a16:colId xmlns:a16="http://schemas.microsoft.com/office/drawing/2014/main" val="34754667"/>
                    </a:ext>
                  </a:extLst>
                </a:gridCol>
                <a:gridCol w="2814961">
                  <a:extLst>
                    <a:ext uri="{9D8B030D-6E8A-4147-A177-3AD203B41FA5}">
                      <a16:colId xmlns:a16="http://schemas.microsoft.com/office/drawing/2014/main" val="3176355628"/>
                    </a:ext>
                  </a:extLst>
                </a:gridCol>
                <a:gridCol w="2059427">
                  <a:extLst>
                    <a:ext uri="{9D8B030D-6E8A-4147-A177-3AD203B41FA5}">
                      <a16:colId xmlns:a16="http://schemas.microsoft.com/office/drawing/2014/main" val="3375390022"/>
                    </a:ext>
                  </a:extLst>
                </a:gridCol>
              </a:tblGrid>
              <a:tr h="64550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Biomarcador</a:t>
                      </a:r>
                      <a:endParaRPr lang="es-PE" sz="2400" dirty="0"/>
                    </a:p>
                  </a:txBody>
                  <a:tcPr anchor="ctr">
                    <a:solidFill>
                      <a:srgbClr val="3795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Característica</a:t>
                      </a:r>
                      <a:endParaRPr lang="es-PE" sz="2400" dirty="0"/>
                    </a:p>
                  </a:txBody>
                  <a:tcPr anchor="ctr">
                    <a:solidFill>
                      <a:srgbClr val="3795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Rango</a:t>
                      </a:r>
                      <a:endParaRPr lang="es-PE" sz="2400" dirty="0"/>
                    </a:p>
                  </a:txBody>
                  <a:tcPr anchor="ctr">
                    <a:solidFill>
                      <a:srgbClr val="379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211761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 err="1"/>
                        <a:t>Presepsina</a:t>
                      </a:r>
                      <a:endParaRPr lang="es-P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 77-85%. E 73-88%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&lt;100pg/</a:t>
                      </a:r>
                      <a:r>
                        <a:rPr lang="es-MX" sz="1800" dirty="0" err="1"/>
                        <a:t>mL</a:t>
                      </a:r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815047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sTREM-1</a:t>
                      </a:r>
                      <a:endParaRPr lang="es-P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 78-83%. E 68-78%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31.25-2000pg/</a:t>
                      </a:r>
                      <a:r>
                        <a:rPr lang="es-MX" sz="1800" dirty="0" err="1"/>
                        <a:t>mL</a:t>
                      </a:r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9148468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CD64</a:t>
                      </a:r>
                      <a:endParaRPr lang="es-P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 76-87%. E 85.93%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&lt;1.00ng/</a:t>
                      </a:r>
                      <a:r>
                        <a:rPr lang="es-MX" sz="1800" dirty="0" err="1"/>
                        <a:t>mL</a:t>
                      </a:r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571433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TNF-ɑ</a:t>
                      </a:r>
                      <a:endParaRPr lang="es-P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 82.6%. E 91.7%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800" dirty="0"/>
                        <a:t>≤5pg/</a:t>
                      </a:r>
                      <a:r>
                        <a:rPr lang="es-PE" sz="1800" dirty="0" err="1"/>
                        <a:t>mL</a:t>
                      </a:r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045889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HMGB-1</a:t>
                      </a:r>
                      <a:endParaRPr lang="es-P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 75.8%. E 41.3%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/>
                        <a:t>≤4ng/</a:t>
                      </a:r>
                      <a:r>
                        <a:rPr lang="es-PE" sz="1800" dirty="0" err="1"/>
                        <a:t>mL</a:t>
                      </a:r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48937"/>
                  </a:ext>
                </a:extLst>
              </a:tr>
              <a:tr h="60412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Amplitud de distribución </a:t>
                      </a:r>
                      <a:r>
                        <a:rPr lang="es-MX" sz="1800" b="1" dirty="0" err="1"/>
                        <a:t>monocitaria</a:t>
                      </a:r>
                      <a:r>
                        <a:rPr lang="es-MX" sz="1800" b="1" dirty="0"/>
                        <a:t> (MDW)</a:t>
                      </a:r>
                      <a:endParaRPr lang="es-PE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 84%. E 68%</a:t>
                      </a:r>
                      <a:endParaRPr lang="es-P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&gt;20.0U</a:t>
                      </a:r>
                      <a:endParaRPr lang="es-P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13617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3F80EC8-4E4F-5D77-FB9F-ED4360D28441}"/>
              </a:ext>
            </a:extLst>
          </p:cNvPr>
          <p:cNvSpPr txBox="1"/>
          <p:nvPr/>
        </p:nvSpPr>
        <p:spPr>
          <a:xfrm>
            <a:off x="2411760" y="6381328"/>
            <a:ext cx="4320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600" b="0" i="1" u="none" strike="noStrike" baseline="0" dirty="0" err="1">
                <a:latin typeface="+mn-lt"/>
              </a:rPr>
              <a:t>Clinica</a:t>
            </a:r>
            <a:r>
              <a:rPr lang="es-PE" sz="1600" b="0" i="1" u="none" strike="noStrike" baseline="0" dirty="0">
                <a:latin typeface="+mn-lt"/>
              </a:rPr>
              <a:t> </a:t>
            </a:r>
            <a:r>
              <a:rPr lang="es-PE" sz="1600" b="0" i="1" u="none" strike="noStrike" baseline="0" dirty="0" err="1">
                <a:latin typeface="+mn-lt"/>
              </a:rPr>
              <a:t>Chimica</a:t>
            </a:r>
            <a:r>
              <a:rPr lang="es-PE" sz="1600" b="0" i="1" u="none" strike="noStrike" baseline="0" dirty="0">
                <a:latin typeface="+mn-lt"/>
              </a:rPr>
              <a:t> Acta 562 (2024) 119891</a:t>
            </a:r>
            <a:endParaRPr lang="es-PE" sz="5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87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14996</TotalTime>
  <Words>2550</Words>
  <Application>Microsoft Office PowerPoint</Application>
  <PresentationFormat>Presentación en pantalla (4:3)</PresentationFormat>
  <Paragraphs>560</Paragraphs>
  <Slides>38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38</vt:i4>
      </vt:variant>
    </vt:vector>
  </HeadingPairs>
  <TitlesOfParts>
    <vt:vector size="48" baseType="lpstr">
      <vt:lpstr>Arial</vt:lpstr>
      <vt:lpstr>Arial Rounded MT Bold</vt:lpstr>
      <vt:lpstr>Calibri</vt:lpstr>
      <vt:lpstr>Calibri Light</vt:lpstr>
      <vt:lpstr>Cambria</vt:lpstr>
      <vt:lpstr>MuseoSans</vt:lpstr>
      <vt:lpstr>Times New Roman</vt:lpstr>
      <vt:lpstr>Tema de Office</vt:lpstr>
      <vt:lpstr>2_Tema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Consenso SEPSIS-3</vt:lpstr>
      <vt:lpstr>SOFA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Shock Séptico</vt:lpstr>
      <vt:lpstr>Shock Séptico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Internal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del  Potasio</dc:title>
  <dc:creator>Gino Patrón Ordóñez</dc:creator>
  <cp:lastModifiedBy>David Urquizo</cp:lastModifiedBy>
  <cp:revision>820</cp:revision>
  <dcterms:created xsi:type="dcterms:W3CDTF">2007-08-05T23:11:08Z</dcterms:created>
  <dcterms:modified xsi:type="dcterms:W3CDTF">2025-03-26T03:59:14Z</dcterms:modified>
</cp:coreProperties>
</file>